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 id="2147483660" r:id="rId2"/>
  </p:sldMasterIdLst>
  <p:notesMasterIdLst>
    <p:notesMasterId r:id="rId18"/>
  </p:notesMasterIdLst>
  <p:handoutMasterIdLst>
    <p:handoutMasterId r:id="rId19"/>
  </p:handoutMasterIdLst>
  <p:sldIdLst>
    <p:sldId id="258" r:id="rId3"/>
    <p:sldId id="383" r:id="rId4"/>
    <p:sldId id="385" r:id="rId5"/>
    <p:sldId id="371" r:id="rId6"/>
    <p:sldId id="336" r:id="rId7"/>
    <p:sldId id="351" r:id="rId8"/>
    <p:sldId id="376" r:id="rId9"/>
    <p:sldId id="352" r:id="rId10"/>
    <p:sldId id="392" r:id="rId11"/>
    <p:sldId id="389" r:id="rId12"/>
    <p:sldId id="391" r:id="rId13"/>
    <p:sldId id="386" r:id="rId14"/>
    <p:sldId id="387" r:id="rId15"/>
    <p:sldId id="388" r:id="rId16"/>
    <p:sldId id="390"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5" autoAdjust="0"/>
    <p:restoredTop sz="79279" autoAdjust="0"/>
  </p:normalViewPr>
  <p:slideViewPr>
    <p:cSldViewPr>
      <p:cViewPr varScale="1">
        <p:scale>
          <a:sx n="73" d="100"/>
          <a:sy n="73" d="100"/>
        </p:scale>
        <p:origin x="1308"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264F72E-3A81-4FD6-9A31-DC887BCEF3AF}" type="datetimeFigureOut">
              <a:rPr lang="en-US" smtClean="0"/>
              <a:t>5/10/2019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94B51CB-CC30-4015-9287-36FD96AFEE1F}" type="slidenum">
              <a:rPr lang="en-US" smtClean="0"/>
              <a:t>‹#›</a:t>
            </a:fld>
            <a:endParaRPr lang="en-US"/>
          </a:p>
        </p:txBody>
      </p:sp>
    </p:spTree>
    <p:extLst>
      <p:ext uri="{BB962C8B-B14F-4D97-AF65-F5344CB8AC3E}">
        <p14:creationId xmlns:p14="http://schemas.microsoft.com/office/powerpoint/2010/main" val="3936572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D22B7C5-D22B-4331-BE36-9D21F66EA5A5}" type="datetimeFigureOut">
              <a:rPr lang="en-US" smtClean="0"/>
              <a:t>5/10/2019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AF7D911-6881-41F2-8A52-0C3E817CB276}" type="slidenum">
              <a:rPr lang="en-US" smtClean="0"/>
              <a:t>‹#›</a:t>
            </a:fld>
            <a:endParaRPr lang="en-US"/>
          </a:p>
        </p:txBody>
      </p:sp>
    </p:spTree>
    <p:extLst>
      <p:ext uri="{BB962C8B-B14F-4D97-AF65-F5344CB8AC3E}">
        <p14:creationId xmlns:p14="http://schemas.microsoft.com/office/powerpoint/2010/main" val="320979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endParaRPr lang="fr-CA" sz="2000" baseline="0" dirty="0" smtClean="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a:t>
            </a:fld>
            <a:endParaRPr lang="en-US"/>
          </a:p>
        </p:txBody>
      </p:sp>
    </p:spTree>
    <p:extLst>
      <p:ext uri="{BB962C8B-B14F-4D97-AF65-F5344CB8AC3E}">
        <p14:creationId xmlns:p14="http://schemas.microsoft.com/office/powerpoint/2010/main" val="324480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All Type A license applications require a public hearing.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Public hearings can be waived for Type B applications if no public concerns are raised during the comment period.</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10</a:t>
            </a:fld>
            <a:endParaRPr lang="en-US"/>
          </a:p>
        </p:txBody>
      </p:sp>
    </p:spTree>
    <p:extLst>
      <p:ext uri="{BB962C8B-B14F-4D97-AF65-F5344CB8AC3E}">
        <p14:creationId xmlns:p14="http://schemas.microsoft.com/office/powerpoint/2010/main" val="3976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The NWB must actively advertise and distribute information related to public hearings including the time and date of the meetings as well as the specific location within a community.   Promoting public awareness is important to help ensure that public concerns and feedback are noted on the public record.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Reasonable time will be given to review documents and provide feedback to the 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Hearings are conducted in the closest affected communities.   For some projects, where impacts may extend beyond a single community, representatives from other communities may be flown in to participate and their expenses are covered by the NWB (airfare, accommodations, per diem)</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11</a:t>
            </a:fld>
            <a:endParaRPr lang="en-US"/>
          </a:p>
        </p:txBody>
      </p:sp>
    </p:spTree>
    <p:extLst>
      <p:ext uri="{BB962C8B-B14F-4D97-AF65-F5344CB8AC3E}">
        <p14:creationId xmlns:p14="http://schemas.microsoft.com/office/powerpoint/2010/main" val="192665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There are 8 classes of undertakings that the Board licenses.   These are: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1.  Industrial (example – quarrying)</a:t>
            </a:r>
          </a:p>
          <a:p>
            <a:pPr marL="457200" marR="0" indent="-457200" algn="l" defTabSz="914400" rtl="0" eaLnBrk="1" fontAlgn="auto" latinLnBrk="0" hangingPunct="1">
              <a:lnSpc>
                <a:spcPct val="100000"/>
              </a:lnSpc>
              <a:spcBef>
                <a:spcPts val="0"/>
              </a:spcBef>
              <a:spcAft>
                <a:spcPts val="0"/>
              </a:spcAft>
              <a:buClrTx/>
              <a:buSzTx/>
              <a:buFontTx/>
              <a:buAutoNum type="arabicPeriod" startAt="2"/>
              <a:tabLst/>
              <a:defRPr/>
            </a:pPr>
            <a:r>
              <a:rPr lang="en-US" sz="2000" baseline="0" dirty="0" smtClean="0">
                <a:solidFill>
                  <a:schemeClr val="tx1"/>
                </a:solidFill>
              </a:rPr>
              <a:t>Mining (example – mine operations)</a:t>
            </a:r>
          </a:p>
          <a:p>
            <a:pPr marL="457200" marR="0" indent="-457200" algn="l" defTabSz="914400" rtl="0" eaLnBrk="1" fontAlgn="auto" latinLnBrk="0" hangingPunct="1">
              <a:lnSpc>
                <a:spcPct val="100000"/>
              </a:lnSpc>
              <a:spcBef>
                <a:spcPts val="0"/>
              </a:spcBef>
              <a:spcAft>
                <a:spcPts val="0"/>
              </a:spcAft>
              <a:buClrTx/>
              <a:buSzTx/>
              <a:buFontTx/>
              <a:buAutoNum type="arabicPeriod" startAt="2"/>
              <a:tabLst/>
              <a:defRPr/>
            </a:pPr>
            <a:r>
              <a:rPr lang="en-US" sz="2000" baseline="0" dirty="0" smtClean="0">
                <a:solidFill>
                  <a:schemeClr val="tx1"/>
                </a:solidFill>
              </a:rPr>
              <a:t>Municipal (example - community water use and waste disposal)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12</a:t>
            </a:fld>
            <a:endParaRPr lang="en-US"/>
          </a:p>
        </p:txBody>
      </p:sp>
    </p:spTree>
    <p:extLst>
      <p:ext uri="{BB962C8B-B14F-4D97-AF65-F5344CB8AC3E}">
        <p14:creationId xmlns:p14="http://schemas.microsoft.com/office/powerpoint/2010/main" val="132784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gn="l" defTabSz="914400" rtl="0" eaLnBrk="1" fontAlgn="auto" latinLnBrk="0" hangingPunct="1">
              <a:lnSpc>
                <a:spcPct val="100000"/>
              </a:lnSpc>
              <a:spcBef>
                <a:spcPts val="0"/>
              </a:spcBef>
              <a:spcAft>
                <a:spcPts val="0"/>
              </a:spcAft>
              <a:buClrTx/>
              <a:buSzTx/>
              <a:buFontTx/>
              <a:buAutoNum type="arabicPeriod" startAt="4"/>
              <a:tabLst/>
              <a:defRPr/>
            </a:pPr>
            <a:r>
              <a:rPr lang="en-US" sz="2000" baseline="0" dirty="0" smtClean="0">
                <a:solidFill>
                  <a:schemeClr val="tx1"/>
                </a:solidFill>
              </a:rPr>
              <a:t>Power (example – hydro generation)</a:t>
            </a:r>
          </a:p>
          <a:p>
            <a:pPr marL="457200" marR="0" indent="-457200" algn="l" defTabSz="914400" rtl="0" eaLnBrk="1" fontAlgn="auto" latinLnBrk="0" hangingPunct="1">
              <a:lnSpc>
                <a:spcPct val="100000"/>
              </a:lnSpc>
              <a:spcBef>
                <a:spcPts val="0"/>
              </a:spcBef>
              <a:spcAft>
                <a:spcPts val="0"/>
              </a:spcAft>
              <a:buClrTx/>
              <a:buSzTx/>
              <a:buFontTx/>
              <a:buAutoNum type="arabicPeriod" startAt="4"/>
              <a:tabLst/>
              <a:defRPr/>
            </a:pPr>
            <a:r>
              <a:rPr lang="en-US" sz="2000" baseline="0" dirty="0" smtClean="0">
                <a:solidFill>
                  <a:schemeClr val="tx1"/>
                </a:solidFill>
              </a:rPr>
              <a:t>Agricultural (example – watering crops or livestock)</a:t>
            </a:r>
          </a:p>
          <a:p>
            <a:pPr marL="457200" marR="0" indent="-457200" algn="l" defTabSz="914400" rtl="0" eaLnBrk="1" fontAlgn="auto" latinLnBrk="0" hangingPunct="1">
              <a:lnSpc>
                <a:spcPct val="100000"/>
              </a:lnSpc>
              <a:spcBef>
                <a:spcPts val="0"/>
              </a:spcBef>
              <a:spcAft>
                <a:spcPts val="0"/>
              </a:spcAft>
              <a:buClrTx/>
              <a:buSzTx/>
              <a:buFontTx/>
              <a:buAutoNum type="arabicPeriod" startAt="4"/>
              <a:tabLst/>
              <a:defRPr/>
            </a:pPr>
            <a:r>
              <a:rPr lang="en-US" sz="2000" baseline="0" dirty="0" smtClean="0">
                <a:solidFill>
                  <a:schemeClr val="tx1"/>
                </a:solidFill>
              </a:rPr>
              <a:t>Conservation (example – protection of the natural environment)</a:t>
            </a:r>
          </a:p>
          <a:p>
            <a:pPr marL="457200" marR="0" indent="-457200" algn="l" defTabSz="914400" rtl="0" eaLnBrk="1" fontAlgn="auto" latinLnBrk="0" hangingPunct="1">
              <a:lnSpc>
                <a:spcPct val="100000"/>
              </a:lnSpc>
              <a:spcBef>
                <a:spcPts val="0"/>
              </a:spcBef>
              <a:spcAft>
                <a:spcPts val="0"/>
              </a:spcAft>
              <a:buClrTx/>
              <a:buSzTx/>
              <a:buFontTx/>
              <a:buAutoNum type="arabicPeriod" startAt="4"/>
              <a:tabLst/>
              <a:defRPr/>
            </a:pPr>
            <a:r>
              <a:rPr lang="en-US" sz="2000" baseline="0" dirty="0" smtClean="0">
                <a:solidFill>
                  <a:schemeClr val="tx1"/>
                </a:solidFill>
              </a:rPr>
              <a:t>Recreational (example – commercial hunting or fishing lodge)</a:t>
            </a:r>
          </a:p>
          <a:p>
            <a:pPr marL="457200" marR="0" indent="-457200" algn="l" defTabSz="914400" rtl="0" eaLnBrk="1" fontAlgn="auto" latinLnBrk="0" hangingPunct="1">
              <a:lnSpc>
                <a:spcPct val="100000"/>
              </a:lnSpc>
              <a:spcBef>
                <a:spcPts val="0"/>
              </a:spcBef>
              <a:spcAft>
                <a:spcPts val="0"/>
              </a:spcAft>
              <a:buClrTx/>
              <a:buSzTx/>
              <a:buFontTx/>
              <a:buAutoNum type="arabicPeriod" startAt="4"/>
              <a:tabLst/>
              <a:defRPr/>
            </a:pPr>
            <a:r>
              <a:rPr lang="en-US" sz="2000" baseline="0" dirty="0" smtClean="0">
                <a:solidFill>
                  <a:schemeClr val="tx1"/>
                </a:solidFill>
              </a:rPr>
              <a:t>Other (example – research)</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13</a:t>
            </a:fld>
            <a:endParaRPr lang="en-US"/>
          </a:p>
        </p:txBody>
      </p:sp>
    </p:spTree>
    <p:extLst>
      <p:ext uri="{BB962C8B-B14F-4D97-AF65-F5344CB8AC3E}">
        <p14:creationId xmlns:p14="http://schemas.microsoft.com/office/powerpoint/2010/main" val="21495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The NWB issues licenses for the various applications received which include terms and conditions under which an applicant must operate.   It is the responsibility of Federal inspectors to enforce these authorizations, not the NWB.   These inspectors get their authority under the Nunavut Waters and Nunavut Surface Rights Tribunal Act.</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14</a:t>
            </a:fld>
            <a:endParaRPr lang="en-US"/>
          </a:p>
        </p:txBody>
      </p:sp>
    </p:spTree>
    <p:extLst>
      <p:ext uri="{BB962C8B-B14F-4D97-AF65-F5344CB8AC3E}">
        <p14:creationId xmlns:p14="http://schemas.microsoft.com/office/powerpoint/2010/main" val="227512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15</a:t>
            </a:fld>
            <a:endParaRPr lang="en-US"/>
          </a:p>
        </p:txBody>
      </p:sp>
    </p:spTree>
    <p:extLst>
      <p:ext uri="{BB962C8B-B14F-4D97-AF65-F5344CB8AC3E}">
        <p14:creationId xmlns:p14="http://schemas.microsoft.com/office/powerpoint/2010/main" val="175825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The Nunavut Water </a:t>
            </a:r>
            <a:r>
              <a:rPr lang="fr-CA" baseline="0" dirty="0" err="1" smtClean="0">
                <a:solidFill>
                  <a:schemeClr val="tx1"/>
                </a:solidFill>
              </a:rPr>
              <a:t>Board</a:t>
            </a:r>
            <a:r>
              <a:rPr lang="fr-CA" baseline="0" dirty="0" smtClean="0">
                <a:solidFill>
                  <a:schemeClr val="tx1"/>
                </a:solidFill>
              </a:rPr>
              <a:t> </a:t>
            </a:r>
            <a:r>
              <a:rPr lang="fr-CA" baseline="0" dirty="0" err="1" smtClean="0">
                <a:solidFill>
                  <a:schemeClr val="tx1"/>
                </a:solidFill>
              </a:rPr>
              <a:t>began</a:t>
            </a:r>
            <a:r>
              <a:rPr lang="fr-CA" baseline="0" dirty="0" smtClean="0">
                <a:solidFill>
                  <a:schemeClr val="tx1"/>
                </a:solidFill>
              </a:rPr>
              <a:t> </a:t>
            </a:r>
            <a:r>
              <a:rPr lang="fr-CA" baseline="0" dirty="0" err="1" smtClean="0">
                <a:solidFill>
                  <a:schemeClr val="tx1"/>
                </a:solidFill>
              </a:rPr>
              <a:t>operations</a:t>
            </a:r>
            <a:r>
              <a:rPr lang="fr-CA" baseline="0" dirty="0" smtClean="0">
                <a:solidFill>
                  <a:schemeClr val="tx1"/>
                </a:solidFill>
              </a:rPr>
              <a:t> in 1996.</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The </a:t>
            </a:r>
            <a:r>
              <a:rPr lang="fr-CA" baseline="0" dirty="0" err="1" smtClean="0">
                <a:solidFill>
                  <a:schemeClr val="tx1"/>
                </a:solidFill>
              </a:rPr>
              <a:t>Board</a:t>
            </a:r>
            <a:r>
              <a:rPr lang="fr-CA" baseline="0" dirty="0" smtClean="0">
                <a:solidFill>
                  <a:schemeClr val="tx1"/>
                </a:solidFill>
              </a:rPr>
              <a:t> </a:t>
            </a:r>
            <a:r>
              <a:rPr lang="fr-CA" baseline="0" dirty="0" err="1" smtClean="0">
                <a:solidFill>
                  <a:schemeClr val="tx1"/>
                </a:solidFill>
              </a:rPr>
              <a:t>is</a:t>
            </a:r>
            <a:r>
              <a:rPr lang="fr-CA" baseline="0" dirty="0" smtClean="0">
                <a:solidFill>
                  <a:schemeClr val="tx1"/>
                </a:solidFill>
              </a:rPr>
              <a:t> made up of 9 </a:t>
            </a:r>
            <a:r>
              <a:rPr lang="fr-CA" baseline="0" dirty="0" err="1" smtClean="0">
                <a:solidFill>
                  <a:schemeClr val="tx1"/>
                </a:solidFill>
              </a:rPr>
              <a:t>members</a:t>
            </a:r>
            <a:r>
              <a:rPr lang="fr-CA" baseline="0" dirty="0" smtClean="0">
                <a:solidFill>
                  <a:schemeClr val="tx1"/>
                </a:solidFill>
              </a:rPr>
              <a:t>, all </a:t>
            </a:r>
            <a:r>
              <a:rPr lang="fr-CA" baseline="0" dirty="0" err="1" smtClean="0">
                <a:solidFill>
                  <a:schemeClr val="tx1"/>
                </a:solidFill>
              </a:rPr>
              <a:t>appointed</a:t>
            </a:r>
            <a:r>
              <a:rPr lang="fr-CA" baseline="0" dirty="0" smtClean="0">
                <a:solidFill>
                  <a:schemeClr val="tx1"/>
                </a:solidFill>
              </a:rPr>
              <a:t> by the </a:t>
            </a:r>
            <a:r>
              <a:rPr lang="fr-CA" baseline="0" dirty="0" err="1" smtClean="0">
                <a:solidFill>
                  <a:schemeClr val="tx1"/>
                </a:solidFill>
              </a:rPr>
              <a:t>Federal</a:t>
            </a:r>
            <a:r>
              <a:rPr lang="fr-CA" baseline="0" dirty="0" smtClean="0">
                <a:solidFill>
                  <a:schemeClr val="tx1"/>
                </a:solidFill>
              </a:rPr>
              <a:t> </a:t>
            </a:r>
            <a:r>
              <a:rPr lang="fr-CA" baseline="0" dirty="0" err="1" smtClean="0">
                <a:solidFill>
                  <a:schemeClr val="tx1"/>
                </a:solidFill>
              </a:rPr>
              <a:t>Minister</a:t>
            </a:r>
            <a:r>
              <a:rPr lang="fr-CA" baseline="0" dirty="0" smtClean="0">
                <a:solidFill>
                  <a:schemeClr val="tx1"/>
                </a:solidFill>
              </a:rPr>
              <a:t> </a:t>
            </a:r>
            <a:r>
              <a:rPr lang="fr-CA" baseline="0" dirty="0" err="1" smtClean="0">
                <a:solidFill>
                  <a:schemeClr val="tx1"/>
                </a:solidFill>
              </a:rPr>
              <a:t>responsible</a:t>
            </a:r>
            <a:r>
              <a:rPr lang="fr-CA" baseline="0" dirty="0" smtClean="0">
                <a:solidFill>
                  <a:schemeClr val="tx1"/>
                </a:solidFill>
              </a:rPr>
              <a:t> for </a:t>
            </a:r>
            <a:r>
              <a:rPr lang="fr-CA" baseline="0" dirty="0" err="1" smtClean="0">
                <a:solidFill>
                  <a:schemeClr val="tx1"/>
                </a:solidFill>
              </a:rPr>
              <a:t>Indigenous</a:t>
            </a:r>
            <a:r>
              <a:rPr lang="fr-CA" baseline="0" dirty="0" smtClean="0">
                <a:solidFill>
                  <a:schemeClr val="tx1"/>
                </a:solidFill>
              </a:rPr>
              <a:t> </a:t>
            </a:r>
            <a:r>
              <a:rPr lang="fr-CA" baseline="0" dirty="0" err="1" smtClean="0">
                <a:solidFill>
                  <a:schemeClr val="tx1"/>
                </a:solidFill>
              </a:rPr>
              <a:t>Affairs</a:t>
            </a:r>
            <a:r>
              <a:rPr lang="fr-CA" baseline="0" dirty="0" smtClean="0">
                <a:solidFill>
                  <a:schemeClr val="tx1"/>
                </a:solidFill>
              </a:rPr>
              <a:t> (</a:t>
            </a:r>
            <a:r>
              <a:rPr lang="fr-CA" baseline="0" dirty="0" err="1" smtClean="0">
                <a:solidFill>
                  <a:schemeClr val="tx1"/>
                </a:solidFill>
              </a:rPr>
              <a:t>currently</a:t>
            </a:r>
            <a:r>
              <a:rPr lang="fr-CA" baseline="0" dirty="0" smtClean="0">
                <a:solidFill>
                  <a:schemeClr val="tx1"/>
                </a:solidFill>
              </a:rPr>
              <a:t> CIRNAC).   2 of </a:t>
            </a:r>
            <a:r>
              <a:rPr lang="fr-CA" baseline="0" dirty="0" err="1" smtClean="0">
                <a:solidFill>
                  <a:schemeClr val="tx1"/>
                </a:solidFill>
              </a:rPr>
              <a:t>those</a:t>
            </a:r>
            <a:r>
              <a:rPr lang="fr-CA" baseline="0" dirty="0" smtClean="0">
                <a:solidFill>
                  <a:schemeClr val="tx1"/>
                </a:solidFill>
              </a:rPr>
              <a:t> </a:t>
            </a:r>
            <a:r>
              <a:rPr lang="fr-CA" baseline="0" dirty="0" err="1" smtClean="0">
                <a:solidFill>
                  <a:schemeClr val="tx1"/>
                </a:solidFill>
              </a:rPr>
              <a:t>members</a:t>
            </a:r>
            <a:r>
              <a:rPr lang="fr-CA" baseline="0" dirty="0" smtClean="0">
                <a:solidFill>
                  <a:schemeClr val="tx1"/>
                </a:solidFill>
              </a:rPr>
              <a:t> are </a:t>
            </a:r>
            <a:r>
              <a:rPr lang="fr-CA" baseline="0" dirty="0" err="1" smtClean="0">
                <a:solidFill>
                  <a:schemeClr val="tx1"/>
                </a:solidFill>
              </a:rPr>
              <a:t>nominated</a:t>
            </a:r>
            <a:r>
              <a:rPr lang="fr-CA" baseline="0" dirty="0" smtClean="0">
                <a:solidFill>
                  <a:schemeClr val="tx1"/>
                </a:solidFill>
              </a:rPr>
              <a:t> by the </a:t>
            </a:r>
            <a:r>
              <a:rPr lang="fr-CA" baseline="0" dirty="0" err="1" smtClean="0">
                <a:solidFill>
                  <a:schemeClr val="tx1"/>
                </a:solidFill>
              </a:rPr>
              <a:t>Government</a:t>
            </a:r>
            <a:r>
              <a:rPr lang="fr-CA" baseline="0" dirty="0" smtClean="0">
                <a:solidFill>
                  <a:schemeClr val="tx1"/>
                </a:solidFill>
              </a:rPr>
              <a:t> of Nunavut, 4 </a:t>
            </a:r>
            <a:r>
              <a:rPr lang="fr-CA" baseline="0" dirty="0" err="1" smtClean="0">
                <a:solidFill>
                  <a:schemeClr val="tx1"/>
                </a:solidFill>
              </a:rPr>
              <a:t>nominated</a:t>
            </a:r>
            <a:r>
              <a:rPr lang="fr-CA" baseline="0" dirty="0" smtClean="0">
                <a:solidFill>
                  <a:schemeClr val="tx1"/>
                </a:solidFill>
              </a:rPr>
              <a:t> by Nunavut </a:t>
            </a:r>
            <a:r>
              <a:rPr lang="fr-CA" baseline="0" dirty="0" err="1" smtClean="0">
                <a:solidFill>
                  <a:schemeClr val="tx1"/>
                </a:solidFill>
              </a:rPr>
              <a:t>Tunngavik</a:t>
            </a:r>
            <a:r>
              <a:rPr lang="fr-CA" baseline="0" dirty="0" smtClean="0">
                <a:solidFill>
                  <a:schemeClr val="tx1"/>
                </a:solidFill>
              </a:rPr>
              <a:t>, 2 </a:t>
            </a:r>
            <a:r>
              <a:rPr lang="fr-CA" baseline="0" dirty="0" err="1" smtClean="0">
                <a:solidFill>
                  <a:schemeClr val="tx1"/>
                </a:solidFill>
              </a:rPr>
              <a:t>directly</a:t>
            </a:r>
            <a:r>
              <a:rPr lang="fr-CA" baseline="0" dirty="0" smtClean="0">
                <a:solidFill>
                  <a:schemeClr val="tx1"/>
                </a:solidFill>
              </a:rPr>
              <a:t> </a:t>
            </a:r>
            <a:r>
              <a:rPr lang="fr-CA" baseline="0" dirty="0" err="1" smtClean="0">
                <a:solidFill>
                  <a:schemeClr val="tx1"/>
                </a:solidFill>
              </a:rPr>
              <a:t>appointed</a:t>
            </a:r>
            <a:r>
              <a:rPr lang="fr-CA" baseline="0" dirty="0" smtClean="0">
                <a:solidFill>
                  <a:schemeClr val="tx1"/>
                </a:solidFill>
              </a:rPr>
              <a:t> by the </a:t>
            </a:r>
            <a:r>
              <a:rPr lang="fr-CA" baseline="0" dirty="0" err="1" smtClean="0">
                <a:solidFill>
                  <a:schemeClr val="tx1"/>
                </a:solidFill>
              </a:rPr>
              <a:t>Government</a:t>
            </a:r>
            <a:r>
              <a:rPr lang="fr-CA" baseline="0" dirty="0" smtClean="0">
                <a:solidFill>
                  <a:schemeClr val="tx1"/>
                </a:solidFill>
              </a:rPr>
              <a:t> of Canada.   The Chair </a:t>
            </a:r>
            <a:r>
              <a:rPr lang="fr-CA" baseline="0" dirty="0" err="1" smtClean="0">
                <a:solidFill>
                  <a:schemeClr val="tx1"/>
                </a:solidFill>
              </a:rPr>
              <a:t>is</a:t>
            </a:r>
            <a:r>
              <a:rPr lang="fr-CA" baseline="0" dirty="0" smtClean="0">
                <a:solidFill>
                  <a:schemeClr val="tx1"/>
                </a:solidFill>
              </a:rPr>
              <a:t> </a:t>
            </a:r>
            <a:r>
              <a:rPr lang="fr-CA" baseline="0" dirty="0" err="1" smtClean="0">
                <a:solidFill>
                  <a:schemeClr val="tx1"/>
                </a:solidFill>
              </a:rPr>
              <a:t>appointed</a:t>
            </a:r>
            <a:r>
              <a:rPr lang="fr-CA" baseline="0" dirty="0" smtClean="0">
                <a:solidFill>
                  <a:schemeClr val="tx1"/>
                </a:solidFill>
              </a:rPr>
              <a:t> by the </a:t>
            </a:r>
            <a:r>
              <a:rPr lang="fr-CA" baseline="0" dirty="0" err="1" smtClean="0">
                <a:solidFill>
                  <a:schemeClr val="tx1"/>
                </a:solidFill>
              </a:rPr>
              <a:t>Minister</a:t>
            </a:r>
            <a:r>
              <a:rPr lang="fr-CA" baseline="0" dirty="0" smtClean="0">
                <a:solidFill>
                  <a:schemeClr val="tx1"/>
                </a:solidFill>
              </a:rPr>
              <a:t> and </a:t>
            </a:r>
            <a:r>
              <a:rPr lang="fr-CA" baseline="0" dirty="0" err="1" smtClean="0">
                <a:solidFill>
                  <a:schemeClr val="tx1"/>
                </a:solidFill>
              </a:rPr>
              <a:t>is</a:t>
            </a:r>
            <a:r>
              <a:rPr lang="fr-CA" baseline="0" dirty="0" smtClean="0">
                <a:solidFill>
                  <a:schemeClr val="tx1"/>
                </a:solidFill>
              </a:rPr>
              <a:t> </a:t>
            </a:r>
            <a:r>
              <a:rPr lang="fr-CA" baseline="0" dirty="0" err="1" smtClean="0">
                <a:solidFill>
                  <a:schemeClr val="tx1"/>
                </a:solidFill>
              </a:rPr>
              <a:t>generally</a:t>
            </a:r>
            <a:r>
              <a:rPr lang="fr-CA" baseline="0" dirty="0" smtClean="0">
                <a:solidFill>
                  <a:schemeClr val="tx1"/>
                </a:solidFill>
              </a:rPr>
              <a:t> </a:t>
            </a:r>
            <a:r>
              <a:rPr lang="fr-CA" baseline="0" dirty="0" err="1" smtClean="0">
                <a:solidFill>
                  <a:schemeClr val="tx1"/>
                </a:solidFill>
              </a:rPr>
              <a:t>based</a:t>
            </a:r>
            <a:r>
              <a:rPr lang="fr-CA" baseline="0" dirty="0" smtClean="0">
                <a:solidFill>
                  <a:schemeClr val="tx1"/>
                </a:solidFill>
              </a:rPr>
              <a:t> on a nomination </a:t>
            </a:r>
            <a:r>
              <a:rPr lang="fr-CA" baseline="0" dirty="0" err="1" smtClean="0">
                <a:solidFill>
                  <a:schemeClr val="tx1"/>
                </a:solidFill>
              </a:rPr>
              <a:t>from</a:t>
            </a:r>
            <a:r>
              <a:rPr lang="fr-CA" baseline="0" dirty="0" smtClean="0">
                <a:solidFill>
                  <a:schemeClr val="tx1"/>
                </a:solidFill>
              </a:rPr>
              <a:t> the NWB </a:t>
            </a:r>
            <a:r>
              <a:rPr lang="fr-CA" baseline="0" dirty="0" err="1" smtClean="0">
                <a:solidFill>
                  <a:schemeClr val="tx1"/>
                </a:solidFill>
              </a:rPr>
              <a:t>membership</a:t>
            </a:r>
            <a:r>
              <a:rPr lang="fr-CA" baseline="0" dirty="0" smtClean="0">
                <a:solidFill>
                  <a:schemeClr val="tx1"/>
                </a:solidFill>
              </a:rPr>
              <a:t>.</a:t>
            </a:r>
            <a:endParaRPr lang="fr-CA"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7D911-6881-41F2-8A52-0C3E817CB27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15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The NWB has the </a:t>
            </a:r>
            <a:r>
              <a:rPr lang="fr-CA" baseline="0" dirty="0" err="1" smtClean="0">
                <a:solidFill>
                  <a:schemeClr val="tx1"/>
                </a:solidFill>
              </a:rPr>
              <a:t>same</a:t>
            </a:r>
            <a:r>
              <a:rPr lang="fr-CA" baseline="0" dirty="0" smtClean="0">
                <a:solidFill>
                  <a:schemeClr val="tx1"/>
                </a:solidFill>
              </a:rPr>
              <a:t> </a:t>
            </a:r>
            <a:r>
              <a:rPr lang="fr-CA" baseline="0" dirty="0" err="1" smtClean="0">
                <a:solidFill>
                  <a:schemeClr val="tx1"/>
                </a:solidFill>
              </a:rPr>
              <a:t>powers</a:t>
            </a:r>
            <a:r>
              <a:rPr lang="fr-CA" baseline="0" dirty="0" smtClean="0">
                <a:solidFill>
                  <a:schemeClr val="tx1"/>
                </a:solidFill>
              </a:rPr>
              <a:t> as a Tribunal.  It </a:t>
            </a:r>
            <a:r>
              <a:rPr lang="fr-CA" baseline="0" dirty="0" err="1" smtClean="0">
                <a:solidFill>
                  <a:schemeClr val="tx1"/>
                </a:solidFill>
              </a:rPr>
              <a:t>makes</a:t>
            </a:r>
            <a:r>
              <a:rPr lang="fr-CA" baseline="0" dirty="0" smtClean="0">
                <a:solidFill>
                  <a:schemeClr val="tx1"/>
                </a:solidFill>
              </a:rPr>
              <a:t> </a:t>
            </a:r>
            <a:r>
              <a:rPr lang="fr-CA" baseline="0" dirty="0" err="1" smtClean="0">
                <a:solidFill>
                  <a:schemeClr val="tx1"/>
                </a:solidFill>
              </a:rPr>
              <a:t>decisions</a:t>
            </a:r>
            <a:r>
              <a:rPr lang="fr-CA" baseline="0" dirty="0" smtClean="0">
                <a:solidFill>
                  <a:schemeClr val="tx1"/>
                </a:solidFill>
              </a:rPr>
              <a:t> on </a:t>
            </a:r>
            <a:r>
              <a:rPr lang="fr-CA" baseline="0" dirty="0" err="1" smtClean="0">
                <a:solidFill>
                  <a:schemeClr val="tx1"/>
                </a:solidFill>
              </a:rPr>
              <a:t>its</a:t>
            </a:r>
            <a:r>
              <a:rPr lang="fr-CA" baseline="0" dirty="0" smtClean="0">
                <a:solidFill>
                  <a:schemeClr val="tx1"/>
                </a:solidFill>
              </a:rPr>
              <a:t> </a:t>
            </a:r>
            <a:r>
              <a:rPr lang="fr-CA" baseline="0" dirty="0" err="1" smtClean="0">
                <a:solidFill>
                  <a:schemeClr val="tx1"/>
                </a:solidFill>
              </a:rPr>
              <a:t>own</a:t>
            </a:r>
            <a:r>
              <a:rPr lang="fr-CA" baseline="0" dirty="0" smtClean="0">
                <a:solidFill>
                  <a:schemeClr val="tx1"/>
                </a:solidFill>
              </a:rPr>
              <a:t> </a:t>
            </a:r>
            <a:r>
              <a:rPr lang="fr-CA" baseline="0" dirty="0" err="1" smtClean="0">
                <a:solidFill>
                  <a:schemeClr val="tx1"/>
                </a:solidFill>
              </a:rPr>
              <a:t>which</a:t>
            </a:r>
            <a:r>
              <a:rPr lang="fr-CA" baseline="0" dirty="0" smtClean="0">
                <a:solidFill>
                  <a:schemeClr val="tx1"/>
                </a:solidFill>
              </a:rPr>
              <a:t> are not </a:t>
            </a:r>
            <a:r>
              <a:rPr lang="fr-CA" baseline="0" dirty="0" err="1" smtClean="0">
                <a:solidFill>
                  <a:schemeClr val="tx1"/>
                </a:solidFill>
              </a:rPr>
              <a:t>tied</a:t>
            </a:r>
            <a:r>
              <a:rPr lang="fr-CA" baseline="0" dirty="0" smtClean="0">
                <a:solidFill>
                  <a:schemeClr val="tx1"/>
                </a:solidFill>
              </a:rPr>
              <a:t> to </a:t>
            </a:r>
            <a:r>
              <a:rPr lang="fr-CA" baseline="0" dirty="0" err="1" smtClean="0">
                <a:solidFill>
                  <a:schemeClr val="tx1"/>
                </a:solidFill>
              </a:rPr>
              <a:t>any</a:t>
            </a:r>
            <a:r>
              <a:rPr lang="fr-CA" baseline="0" dirty="0" smtClean="0">
                <a:solidFill>
                  <a:schemeClr val="tx1"/>
                </a:solidFill>
              </a:rPr>
              <a:t> of the </a:t>
            </a:r>
            <a:r>
              <a:rPr lang="fr-CA" baseline="0" dirty="0" err="1" smtClean="0">
                <a:solidFill>
                  <a:schemeClr val="tx1"/>
                </a:solidFill>
              </a:rPr>
              <a:t>nominating</a:t>
            </a:r>
            <a:r>
              <a:rPr lang="fr-CA" baseline="0" dirty="0" smtClean="0">
                <a:solidFill>
                  <a:schemeClr val="tx1"/>
                </a:solidFill>
              </a:rPr>
              <a:t> parties or </a:t>
            </a:r>
            <a:r>
              <a:rPr lang="fr-CA" baseline="0" dirty="0" err="1" smtClean="0">
                <a:solidFill>
                  <a:schemeClr val="tx1"/>
                </a:solidFill>
              </a:rPr>
              <a:t>appointing</a:t>
            </a:r>
            <a:r>
              <a:rPr lang="fr-CA" baseline="0" dirty="0" smtClean="0">
                <a:solidFill>
                  <a:schemeClr val="tx1"/>
                </a:solidFill>
              </a:rPr>
              <a:t> </a:t>
            </a:r>
            <a:r>
              <a:rPr lang="fr-CA" baseline="0" dirty="0" err="1" smtClean="0">
                <a:solidFill>
                  <a:schemeClr val="tx1"/>
                </a:solidFill>
              </a:rPr>
              <a:t>agency</a:t>
            </a:r>
            <a:r>
              <a:rPr lang="fr-CA" baseline="0" dirty="0" smtClean="0">
                <a:solidFill>
                  <a:schemeClr val="tx1"/>
                </a:solidFill>
              </a:rPr>
              <a:t>.   The NWB </a:t>
            </a:r>
            <a:r>
              <a:rPr lang="fr-CA" baseline="0" dirty="0" err="1" smtClean="0">
                <a:solidFill>
                  <a:schemeClr val="tx1"/>
                </a:solidFill>
              </a:rPr>
              <a:t>holds</a:t>
            </a:r>
            <a:r>
              <a:rPr lang="fr-CA" baseline="0" dirty="0" smtClean="0">
                <a:solidFill>
                  <a:schemeClr val="tx1"/>
                </a:solidFill>
              </a:rPr>
              <a:t> public </a:t>
            </a:r>
            <a:r>
              <a:rPr lang="fr-CA" baseline="0" dirty="0" err="1" smtClean="0">
                <a:solidFill>
                  <a:schemeClr val="tx1"/>
                </a:solidFill>
              </a:rPr>
              <a:t>hearings</a:t>
            </a:r>
            <a:r>
              <a:rPr lang="fr-CA" baseline="0" dirty="0" smtClean="0">
                <a:solidFill>
                  <a:schemeClr val="tx1"/>
                </a:solidFill>
              </a:rPr>
              <a:t>, </a:t>
            </a:r>
            <a:r>
              <a:rPr lang="fr-CA" baseline="0" dirty="0" err="1" smtClean="0">
                <a:solidFill>
                  <a:schemeClr val="tx1"/>
                </a:solidFill>
              </a:rPr>
              <a:t>reviews</a:t>
            </a:r>
            <a:r>
              <a:rPr lang="fr-CA" baseline="0" dirty="0" smtClean="0">
                <a:solidFill>
                  <a:schemeClr val="tx1"/>
                </a:solidFill>
              </a:rPr>
              <a:t> </a:t>
            </a:r>
            <a:r>
              <a:rPr lang="fr-CA" baseline="0" dirty="0" err="1" smtClean="0">
                <a:solidFill>
                  <a:schemeClr val="tx1"/>
                </a:solidFill>
              </a:rPr>
              <a:t>license</a:t>
            </a:r>
            <a:r>
              <a:rPr lang="fr-CA" baseline="0" dirty="0" smtClean="0">
                <a:solidFill>
                  <a:schemeClr val="tx1"/>
                </a:solidFill>
              </a:rPr>
              <a:t> applications, </a:t>
            </a:r>
            <a:r>
              <a:rPr lang="fr-CA" baseline="0" dirty="0" err="1" smtClean="0">
                <a:solidFill>
                  <a:schemeClr val="tx1"/>
                </a:solidFill>
              </a:rPr>
              <a:t>reviews</a:t>
            </a:r>
            <a:r>
              <a:rPr lang="fr-CA" baseline="0" dirty="0" smtClean="0">
                <a:solidFill>
                  <a:schemeClr val="tx1"/>
                </a:solidFill>
              </a:rPr>
              <a:t> </a:t>
            </a:r>
            <a:r>
              <a:rPr lang="fr-CA" baseline="0" dirty="0" err="1" smtClean="0">
                <a:solidFill>
                  <a:schemeClr val="tx1"/>
                </a:solidFill>
              </a:rPr>
              <a:t>technical</a:t>
            </a:r>
            <a:r>
              <a:rPr lang="fr-CA" baseline="0" dirty="0" smtClean="0">
                <a:solidFill>
                  <a:schemeClr val="tx1"/>
                </a:solidFill>
              </a:rPr>
              <a:t> reports, issues </a:t>
            </a:r>
            <a:r>
              <a:rPr lang="fr-CA" baseline="0" dirty="0" err="1" smtClean="0">
                <a:solidFill>
                  <a:schemeClr val="tx1"/>
                </a:solidFill>
              </a:rPr>
              <a:t>permits</a:t>
            </a:r>
            <a:r>
              <a:rPr lang="fr-CA" baseline="0" dirty="0" smtClean="0">
                <a:solidFill>
                  <a:schemeClr val="tx1"/>
                </a:solidFill>
              </a:rPr>
              <a:t> and </a:t>
            </a:r>
            <a:r>
              <a:rPr lang="fr-CA" baseline="0" dirty="0" err="1" smtClean="0">
                <a:solidFill>
                  <a:schemeClr val="tx1"/>
                </a:solidFill>
              </a:rPr>
              <a:t>licenses</a:t>
            </a:r>
            <a:r>
              <a:rPr lang="fr-CA" baseline="0" dirty="0" smtClean="0">
                <a:solidFill>
                  <a:schemeClr val="tx1"/>
                </a:solidFill>
              </a:rPr>
              <a:t> </a:t>
            </a:r>
            <a:r>
              <a:rPr lang="fr-CA" baseline="0" dirty="0" err="1" smtClean="0">
                <a:solidFill>
                  <a:schemeClr val="tx1"/>
                </a:solidFill>
              </a:rPr>
              <a:t>which</a:t>
            </a:r>
            <a:r>
              <a:rPr lang="fr-CA" baseline="0" dirty="0" smtClean="0">
                <a:solidFill>
                  <a:schemeClr val="tx1"/>
                </a:solidFill>
              </a:rPr>
              <a:t> </a:t>
            </a:r>
            <a:r>
              <a:rPr lang="fr-CA" baseline="0" dirty="0" err="1" smtClean="0">
                <a:solidFill>
                  <a:schemeClr val="tx1"/>
                </a:solidFill>
              </a:rPr>
              <a:t>includes</a:t>
            </a:r>
            <a:r>
              <a:rPr lang="fr-CA" baseline="0" dirty="0" smtClean="0">
                <a:solidFill>
                  <a:schemeClr val="tx1"/>
                </a:solidFill>
              </a:rPr>
              <a:t> </a:t>
            </a:r>
            <a:r>
              <a:rPr lang="fr-CA" baseline="0" dirty="0" err="1" smtClean="0">
                <a:solidFill>
                  <a:schemeClr val="tx1"/>
                </a:solidFill>
              </a:rPr>
              <a:t>renewals</a:t>
            </a:r>
            <a:r>
              <a:rPr lang="fr-CA" baseline="0" dirty="0" smtClean="0">
                <a:solidFill>
                  <a:schemeClr val="tx1"/>
                </a:solidFill>
              </a:rPr>
              <a:t>, </a:t>
            </a:r>
            <a:r>
              <a:rPr lang="fr-CA" baseline="0" dirty="0" err="1" smtClean="0">
                <a:solidFill>
                  <a:schemeClr val="tx1"/>
                </a:solidFill>
              </a:rPr>
              <a:t>amendments</a:t>
            </a:r>
            <a:r>
              <a:rPr lang="fr-CA" baseline="0" dirty="0" smtClean="0">
                <a:solidFill>
                  <a:schemeClr val="tx1"/>
                </a:solidFill>
              </a:rPr>
              <a:t> and </a:t>
            </a:r>
            <a:r>
              <a:rPr lang="fr-CA" baseline="0" dirty="0" err="1" smtClean="0">
                <a:solidFill>
                  <a:schemeClr val="tx1"/>
                </a:solidFill>
              </a:rPr>
              <a:t>cancellations</a:t>
            </a:r>
            <a:r>
              <a:rPr lang="fr-CA"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The NWB </a:t>
            </a:r>
            <a:r>
              <a:rPr lang="fr-CA" baseline="0" dirty="0" err="1" smtClean="0">
                <a:solidFill>
                  <a:schemeClr val="tx1"/>
                </a:solidFill>
              </a:rPr>
              <a:t>is</a:t>
            </a:r>
            <a:r>
              <a:rPr lang="fr-CA" baseline="0" dirty="0" smtClean="0">
                <a:solidFill>
                  <a:schemeClr val="tx1"/>
                </a:solidFill>
              </a:rPr>
              <a:t> </a:t>
            </a:r>
            <a:r>
              <a:rPr lang="fr-CA" baseline="0" dirty="0" err="1" smtClean="0">
                <a:solidFill>
                  <a:schemeClr val="tx1"/>
                </a:solidFill>
              </a:rPr>
              <a:t>funded</a:t>
            </a:r>
            <a:r>
              <a:rPr lang="fr-CA" baseline="0" dirty="0" smtClean="0">
                <a:solidFill>
                  <a:schemeClr val="tx1"/>
                </a:solidFill>
              </a:rPr>
              <a:t> </a:t>
            </a:r>
            <a:r>
              <a:rPr lang="fr-CA" baseline="0" dirty="0" err="1" smtClean="0">
                <a:solidFill>
                  <a:schemeClr val="tx1"/>
                </a:solidFill>
              </a:rPr>
              <a:t>annually</a:t>
            </a:r>
            <a:r>
              <a:rPr lang="fr-CA" baseline="0" dirty="0" smtClean="0">
                <a:solidFill>
                  <a:schemeClr val="tx1"/>
                </a:solidFill>
              </a:rPr>
              <a:t> by the </a:t>
            </a:r>
            <a:r>
              <a:rPr lang="fr-CA" baseline="0" dirty="0" err="1" smtClean="0">
                <a:solidFill>
                  <a:schemeClr val="tx1"/>
                </a:solidFill>
              </a:rPr>
              <a:t>Federal</a:t>
            </a:r>
            <a:r>
              <a:rPr lang="fr-CA" baseline="0" dirty="0" smtClean="0">
                <a:solidFill>
                  <a:schemeClr val="tx1"/>
                </a:solidFill>
              </a:rPr>
              <a:t> </a:t>
            </a:r>
            <a:r>
              <a:rPr lang="fr-CA" baseline="0" dirty="0" err="1" smtClean="0">
                <a:solidFill>
                  <a:schemeClr val="tx1"/>
                </a:solidFill>
              </a:rPr>
              <a:t>government</a:t>
            </a:r>
            <a:r>
              <a:rPr lang="fr-CA" baseline="0" dirty="0" smtClean="0">
                <a:solidFill>
                  <a:schemeClr val="tx1"/>
                </a:solidFill>
              </a:rPr>
              <a:t> </a:t>
            </a:r>
            <a:r>
              <a:rPr lang="fr-CA" baseline="0" dirty="0" err="1" smtClean="0">
                <a:solidFill>
                  <a:schemeClr val="tx1"/>
                </a:solidFill>
              </a:rPr>
              <a:t>under</a:t>
            </a:r>
            <a:r>
              <a:rPr lang="fr-CA" baseline="0" dirty="0" smtClean="0">
                <a:solidFill>
                  <a:schemeClr val="tx1"/>
                </a:solidFill>
              </a:rPr>
              <a:t> a contribution agreement.   </a:t>
            </a:r>
            <a:r>
              <a:rPr lang="fr-CA" baseline="0" dirty="0" err="1" smtClean="0">
                <a:solidFill>
                  <a:schemeClr val="tx1"/>
                </a:solidFill>
              </a:rPr>
              <a:t>Funding</a:t>
            </a:r>
            <a:r>
              <a:rPr lang="fr-CA" baseline="0" dirty="0" smtClean="0">
                <a:solidFill>
                  <a:schemeClr val="tx1"/>
                </a:solidFill>
              </a:rPr>
              <a:t> for </a:t>
            </a:r>
            <a:r>
              <a:rPr lang="fr-CA" baseline="0" dirty="0" err="1" smtClean="0">
                <a:solidFill>
                  <a:schemeClr val="tx1"/>
                </a:solidFill>
              </a:rPr>
              <a:t>core</a:t>
            </a:r>
            <a:r>
              <a:rPr lang="fr-CA" baseline="0" dirty="0" smtClean="0">
                <a:solidFill>
                  <a:schemeClr val="tx1"/>
                </a:solidFill>
              </a:rPr>
              <a:t> </a:t>
            </a:r>
            <a:r>
              <a:rPr lang="fr-CA" baseline="0" dirty="0" err="1" smtClean="0">
                <a:solidFill>
                  <a:schemeClr val="tx1"/>
                </a:solidFill>
              </a:rPr>
              <a:t>operations</a:t>
            </a:r>
            <a:r>
              <a:rPr lang="fr-CA" baseline="0" dirty="0" smtClean="0">
                <a:solidFill>
                  <a:schemeClr val="tx1"/>
                </a:solidFill>
              </a:rPr>
              <a:t> (standard </a:t>
            </a:r>
            <a:r>
              <a:rPr lang="fr-CA" baseline="0" dirty="0" err="1" smtClean="0">
                <a:solidFill>
                  <a:schemeClr val="tx1"/>
                </a:solidFill>
              </a:rPr>
              <a:t>day</a:t>
            </a:r>
            <a:r>
              <a:rPr lang="fr-CA" baseline="0" dirty="0" smtClean="0">
                <a:solidFill>
                  <a:schemeClr val="tx1"/>
                </a:solidFill>
              </a:rPr>
              <a:t> to </a:t>
            </a:r>
            <a:r>
              <a:rPr lang="fr-CA" baseline="0" dirty="0" err="1" smtClean="0">
                <a:solidFill>
                  <a:schemeClr val="tx1"/>
                </a:solidFill>
              </a:rPr>
              <a:t>day</a:t>
            </a:r>
            <a:r>
              <a:rPr lang="fr-CA" baseline="0" dirty="0" smtClean="0">
                <a:solidFill>
                  <a:schemeClr val="tx1"/>
                </a:solidFill>
              </a:rPr>
              <a:t> </a:t>
            </a:r>
            <a:r>
              <a:rPr lang="fr-CA" baseline="0" dirty="0" err="1" smtClean="0">
                <a:solidFill>
                  <a:schemeClr val="tx1"/>
                </a:solidFill>
              </a:rPr>
              <a:t>operations</a:t>
            </a:r>
            <a:r>
              <a:rPr lang="fr-CA" baseline="0" dirty="0" smtClean="0">
                <a:solidFill>
                  <a:schemeClr val="tx1"/>
                </a:solidFill>
              </a:rPr>
              <a:t>) </a:t>
            </a:r>
            <a:r>
              <a:rPr lang="fr-CA" baseline="0" dirty="0" err="1" smtClean="0">
                <a:solidFill>
                  <a:schemeClr val="tx1"/>
                </a:solidFill>
              </a:rPr>
              <a:t>is</a:t>
            </a:r>
            <a:r>
              <a:rPr lang="fr-CA" baseline="0" dirty="0" smtClean="0">
                <a:solidFill>
                  <a:schemeClr val="tx1"/>
                </a:solidFill>
              </a:rPr>
              <a:t> </a:t>
            </a:r>
            <a:r>
              <a:rPr lang="fr-CA" baseline="0" dirty="0" err="1" smtClean="0">
                <a:solidFill>
                  <a:schemeClr val="tx1"/>
                </a:solidFill>
              </a:rPr>
              <a:t>funded</a:t>
            </a:r>
            <a:r>
              <a:rPr lang="fr-CA" baseline="0" dirty="0" smtClean="0">
                <a:solidFill>
                  <a:schemeClr val="tx1"/>
                </a:solidFill>
              </a:rPr>
              <a:t> </a:t>
            </a:r>
            <a:r>
              <a:rPr lang="fr-CA" baseline="0" dirty="0" err="1" smtClean="0">
                <a:solidFill>
                  <a:schemeClr val="tx1"/>
                </a:solidFill>
              </a:rPr>
              <a:t>annually</a:t>
            </a:r>
            <a:r>
              <a:rPr lang="fr-CA" baseline="0" dirty="0" smtClean="0">
                <a:solidFill>
                  <a:schemeClr val="tx1"/>
                </a:solidFill>
              </a:rPr>
              <a:t> </a:t>
            </a:r>
            <a:r>
              <a:rPr lang="fr-CA" baseline="0" dirty="0" err="1" smtClean="0">
                <a:solidFill>
                  <a:schemeClr val="tx1"/>
                </a:solidFill>
              </a:rPr>
              <a:t>while</a:t>
            </a:r>
            <a:r>
              <a:rPr lang="fr-CA" baseline="0" dirty="0" smtClean="0">
                <a:solidFill>
                  <a:schemeClr val="tx1"/>
                </a:solidFill>
              </a:rPr>
              <a:t> public </a:t>
            </a:r>
            <a:r>
              <a:rPr lang="fr-CA" baseline="0" dirty="0" err="1" smtClean="0">
                <a:solidFill>
                  <a:schemeClr val="tx1"/>
                </a:solidFill>
              </a:rPr>
              <a:t>hearing</a:t>
            </a:r>
            <a:r>
              <a:rPr lang="fr-CA" baseline="0" dirty="0" smtClean="0">
                <a:solidFill>
                  <a:schemeClr val="tx1"/>
                </a:solidFill>
              </a:rPr>
              <a:t> </a:t>
            </a:r>
            <a:r>
              <a:rPr lang="fr-CA" baseline="0" dirty="0" err="1" smtClean="0">
                <a:solidFill>
                  <a:schemeClr val="tx1"/>
                </a:solidFill>
              </a:rPr>
              <a:t>funding</a:t>
            </a:r>
            <a:r>
              <a:rPr lang="fr-CA" baseline="0" dirty="0" smtClean="0">
                <a:solidFill>
                  <a:schemeClr val="tx1"/>
                </a:solidFill>
              </a:rPr>
              <a:t> </a:t>
            </a:r>
            <a:r>
              <a:rPr lang="fr-CA" baseline="0" dirty="0" err="1" smtClean="0">
                <a:solidFill>
                  <a:schemeClr val="tx1"/>
                </a:solidFill>
              </a:rPr>
              <a:t>is</a:t>
            </a:r>
            <a:r>
              <a:rPr lang="fr-CA" baseline="0" dirty="0" smtClean="0">
                <a:solidFill>
                  <a:schemeClr val="tx1"/>
                </a:solidFill>
              </a:rPr>
              <a:t> </a:t>
            </a:r>
            <a:r>
              <a:rPr lang="fr-CA" baseline="0" dirty="0" err="1" smtClean="0">
                <a:solidFill>
                  <a:schemeClr val="tx1"/>
                </a:solidFill>
              </a:rPr>
              <a:t>provided</a:t>
            </a:r>
            <a:r>
              <a:rPr lang="fr-CA" baseline="0" dirty="0" smtClean="0">
                <a:solidFill>
                  <a:schemeClr val="tx1"/>
                </a:solidFill>
              </a:rPr>
              <a:t> on an as and </a:t>
            </a:r>
            <a:r>
              <a:rPr lang="fr-CA" baseline="0" dirty="0" err="1" smtClean="0">
                <a:solidFill>
                  <a:schemeClr val="tx1"/>
                </a:solidFill>
              </a:rPr>
              <a:t>when</a:t>
            </a:r>
            <a:r>
              <a:rPr lang="fr-CA" baseline="0" dirty="0" smtClean="0">
                <a:solidFill>
                  <a:schemeClr val="tx1"/>
                </a:solidFill>
              </a:rPr>
              <a:t> </a:t>
            </a:r>
            <a:r>
              <a:rPr lang="fr-CA" baseline="0" dirty="0" err="1" smtClean="0">
                <a:solidFill>
                  <a:schemeClr val="tx1"/>
                </a:solidFill>
              </a:rPr>
              <a:t>needed</a:t>
            </a:r>
            <a:r>
              <a:rPr lang="fr-CA" baseline="0" dirty="0" smtClean="0">
                <a:solidFill>
                  <a:schemeClr val="tx1"/>
                </a:solidFill>
              </a:rPr>
              <a:t> basis </a:t>
            </a:r>
            <a:r>
              <a:rPr lang="fr-CA" baseline="0" dirty="0" err="1" smtClean="0">
                <a:solidFill>
                  <a:schemeClr val="tx1"/>
                </a:solidFill>
              </a:rPr>
              <a:t>under</a:t>
            </a:r>
            <a:r>
              <a:rPr lang="fr-CA" baseline="0" dirty="0" smtClean="0">
                <a:solidFill>
                  <a:schemeClr val="tx1"/>
                </a:solidFill>
              </a:rPr>
              <a:t> a </a:t>
            </a:r>
            <a:r>
              <a:rPr lang="fr-CA" baseline="0" dirty="0" err="1" smtClean="0">
                <a:solidFill>
                  <a:schemeClr val="tx1"/>
                </a:solidFill>
              </a:rPr>
              <a:t>separate</a:t>
            </a:r>
            <a:r>
              <a:rPr lang="fr-CA" baseline="0" dirty="0" smtClean="0">
                <a:solidFill>
                  <a:schemeClr val="tx1"/>
                </a:solidFill>
              </a:rPr>
              <a:t> budget.   </a:t>
            </a:r>
            <a:r>
              <a:rPr lang="fr-CA" baseline="0" dirty="0" err="1" smtClean="0">
                <a:solidFill>
                  <a:schemeClr val="tx1"/>
                </a:solidFill>
              </a:rPr>
              <a:t>Annual</a:t>
            </a:r>
            <a:r>
              <a:rPr lang="fr-CA" baseline="0" dirty="0" smtClean="0">
                <a:solidFill>
                  <a:schemeClr val="tx1"/>
                </a:solidFill>
              </a:rPr>
              <a:t> </a:t>
            </a:r>
            <a:r>
              <a:rPr lang="fr-CA" baseline="0" dirty="0" err="1" smtClean="0">
                <a:solidFill>
                  <a:schemeClr val="tx1"/>
                </a:solidFill>
              </a:rPr>
              <a:t>reporting</a:t>
            </a:r>
            <a:r>
              <a:rPr lang="fr-CA" baseline="0" dirty="0" smtClean="0">
                <a:solidFill>
                  <a:schemeClr val="tx1"/>
                </a:solidFill>
              </a:rPr>
              <a:t> must </a:t>
            </a:r>
            <a:r>
              <a:rPr lang="fr-CA" baseline="0" dirty="0" err="1" smtClean="0">
                <a:solidFill>
                  <a:schemeClr val="tx1"/>
                </a:solidFill>
              </a:rPr>
              <a:t>be</a:t>
            </a:r>
            <a:r>
              <a:rPr lang="fr-CA" baseline="0" dirty="0" smtClean="0">
                <a:solidFill>
                  <a:schemeClr val="tx1"/>
                </a:solidFill>
              </a:rPr>
              <a:t> </a:t>
            </a:r>
            <a:r>
              <a:rPr lang="fr-CA" baseline="0" dirty="0" err="1" smtClean="0">
                <a:solidFill>
                  <a:schemeClr val="tx1"/>
                </a:solidFill>
              </a:rPr>
              <a:t>provided</a:t>
            </a:r>
            <a:r>
              <a:rPr lang="fr-CA" baseline="0" dirty="0" smtClean="0">
                <a:solidFill>
                  <a:schemeClr val="tx1"/>
                </a:solidFill>
              </a:rPr>
              <a:t> as a condition of </a:t>
            </a:r>
            <a:r>
              <a:rPr lang="fr-CA" baseline="0" dirty="0" err="1" smtClean="0">
                <a:solidFill>
                  <a:schemeClr val="tx1"/>
                </a:solidFill>
              </a:rPr>
              <a:t>this</a:t>
            </a:r>
            <a:r>
              <a:rPr lang="fr-CA" baseline="0" dirty="0" smtClean="0">
                <a:solidFill>
                  <a:schemeClr val="tx1"/>
                </a:solidFill>
              </a:rPr>
              <a:t> </a:t>
            </a:r>
            <a:r>
              <a:rPr lang="fr-CA" baseline="0" dirty="0" err="1" smtClean="0">
                <a:solidFill>
                  <a:schemeClr val="tx1"/>
                </a:solidFill>
              </a:rPr>
              <a:t>funding</a:t>
            </a:r>
            <a:r>
              <a:rPr lang="fr-CA"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The NWB staff and </a:t>
            </a:r>
            <a:r>
              <a:rPr lang="fr-CA" baseline="0" dirty="0" err="1" smtClean="0">
                <a:solidFill>
                  <a:schemeClr val="tx1"/>
                </a:solidFill>
              </a:rPr>
              <a:t>members</a:t>
            </a:r>
            <a:r>
              <a:rPr lang="fr-CA" baseline="0" dirty="0" smtClean="0">
                <a:solidFill>
                  <a:schemeClr val="tx1"/>
                </a:solidFill>
              </a:rPr>
              <a:t> attend job relevant </a:t>
            </a:r>
            <a:r>
              <a:rPr lang="fr-CA" baseline="0" dirty="0" err="1" smtClean="0">
                <a:solidFill>
                  <a:schemeClr val="tx1"/>
                </a:solidFill>
              </a:rPr>
              <a:t>conferences</a:t>
            </a:r>
            <a:r>
              <a:rPr lang="fr-CA" baseline="0" dirty="0" smtClean="0">
                <a:solidFill>
                  <a:schemeClr val="tx1"/>
                </a:solidFill>
              </a:rPr>
              <a:t> and meetings and </a:t>
            </a:r>
            <a:r>
              <a:rPr lang="fr-CA" baseline="0" dirty="0" err="1" smtClean="0">
                <a:solidFill>
                  <a:schemeClr val="tx1"/>
                </a:solidFill>
              </a:rPr>
              <a:t>meet</a:t>
            </a:r>
            <a:r>
              <a:rPr lang="fr-CA" baseline="0" dirty="0" smtClean="0">
                <a:solidFill>
                  <a:schemeClr val="tx1"/>
                </a:solidFill>
              </a:rPr>
              <a:t> in </a:t>
            </a:r>
            <a:r>
              <a:rPr lang="fr-CA" baseline="0" dirty="0" err="1" smtClean="0">
                <a:solidFill>
                  <a:schemeClr val="tx1"/>
                </a:solidFill>
              </a:rPr>
              <a:t>person</a:t>
            </a:r>
            <a:r>
              <a:rPr lang="fr-CA" baseline="0" dirty="0" smtClean="0">
                <a:solidFill>
                  <a:schemeClr val="tx1"/>
                </a:solidFill>
              </a:rPr>
              <a:t> to </a:t>
            </a:r>
            <a:r>
              <a:rPr lang="fr-CA" baseline="0" dirty="0" err="1" smtClean="0">
                <a:solidFill>
                  <a:schemeClr val="tx1"/>
                </a:solidFill>
              </a:rPr>
              <a:t>conduct</a:t>
            </a:r>
            <a:r>
              <a:rPr lang="fr-CA" baseline="0" dirty="0" smtClean="0">
                <a:solidFill>
                  <a:schemeClr val="tx1"/>
                </a:solidFill>
              </a:rPr>
              <a:t> </a:t>
            </a:r>
            <a:r>
              <a:rPr lang="fr-CA" baseline="0" dirty="0" err="1" smtClean="0">
                <a:solidFill>
                  <a:schemeClr val="tx1"/>
                </a:solidFill>
              </a:rPr>
              <a:t>Board</a:t>
            </a:r>
            <a:r>
              <a:rPr lang="fr-CA" baseline="0" dirty="0" smtClean="0">
                <a:solidFill>
                  <a:schemeClr val="tx1"/>
                </a:solidFill>
              </a:rPr>
              <a:t> business a minimum of 3 times per </a:t>
            </a:r>
            <a:r>
              <a:rPr lang="fr-CA" baseline="0" dirty="0" err="1" smtClean="0">
                <a:solidFill>
                  <a:schemeClr val="tx1"/>
                </a:solidFill>
              </a:rPr>
              <a:t>year</a:t>
            </a:r>
            <a:r>
              <a:rPr lang="fr-CA" baseline="0" dirty="0" smtClean="0">
                <a:solidFill>
                  <a:schemeClr val="tx1"/>
                </a:solidFill>
              </a:rPr>
              <a:t>.</a:t>
            </a:r>
          </a:p>
        </p:txBody>
      </p:sp>
      <p:sp>
        <p:nvSpPr>
          <p:cNvPr id="4" name="Slide Number Placeholder 3"/>
          <p:cNvSpPr>
            <a:spLocks noGrp="1"/>
          </p:cNvSpPr>
          <p:nvPr>
            <p:ph type="sldNum" sz="quarter" idx="10"/>
          </p:nvPr>
        </p:nvSpPr>
        <p:spPr/>
        <p:txBody>
          <a:bodyPr/>
          <a:lstStyle/>
          <a:p>
            <a:fld id="{3AF7D911-6881-41F2-8A52-0C3E817CB276}" type="slidenum">
              <a:rPr lang="en-US" smtClean="0"/>
              <a:t>3</a:t>
            </a:fld>
            <a:endParaRPr lang="en-US"/>
          </a:p>
        </p:txBody>
      </p:sp>
    </p:spTree>
    <p:extLst>
      <p:ext uri="{BB962C8B-B14F-4D97-AF65-F5344CB8AC3E}">
        <p14:creationId xmlns:p14="http://schemas.microsoft.com/office/powerpoint/2010/main" val="126739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a:t>
            </a:r>
            <a:r>
              <a:rPr lang="en-US" baseline="0" dirty="0" smtClean="0">
                <a:solidFill>
                  <a:schemeClr val="tx1"/>
                </a:solidFill>
              </a:rPr>
              <a:t> NWB jurisdiction spans the entire Nunavut Settlement Area as seen here in yellow.</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4</a:t>
            </a:fld>
            <a:endParaRPr lang="en-US"/>
          </a:p>
        </p:txBody>
      </p:sp>
    </p:spTree>
    <p:extLst>
      <p:ext uri="{BB962C8B-B14F-4D97-AF65-F5344CB8AC3E}">
        <p14:creationId xmlns:p14="http://schemas.microsoft.com/office/powerpoint/2010/main" val="225748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NWB draws its responsibilities and authority from the Nunavut Agreement, the Nunavut Waters and Nunavut Surface Rights Tribunal Act, the Nunavut Waters Regulations and most recently the Nunavut Planning and Project Assessment Act.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5</a:t>
            </a:fld>
            <a:endParaRPr lang="en-US"/>
          </a:p>
        </p:txBody>
      </p:sp>
    </p:spTree>
    <p:extLst>
      <p:ext uri="{BB962C8B-B14F-4D97-AF65-F5344CB8AC3E}">
        <p14:creationId xmlns:p14="http://schemas.microsoft.com/office/powerpoint/2010/main" val="225748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Nunavut Agreement, Article 13 says</a:t>
            </a:r>
            <a:r>
              <a:rPr lang="en-US" baseline="0" dirty="0" smtClean="0">
                <a:solidFill>
                  <a:schemeClr val="tx1"/>
                </a:solidFill>
              </a:rPr>
              <a:t> the </a:t>
            </a:r>
            <a:r>
              <a:rPr lang="en-US" baseline="0" dirty="0" err="1" smtClean="0">
                <a:solidFill>
                  <a:schemeClr val="tx1"/>
                </a:solidFill>
              </a:rPr>
              <a:t>the</a:t>
            </a:r>
            <a:r>
              <a:rPr lang="en-US" baseline="0" dirty="0" smtClean="0">
                <a:solidFill>
                  <a:schemeClr val="tx1"/>
                </a:solidFill>
              </a:rPr>
              <a:t> NWB shall have responsibilities and powers over the regulation, use and management of waters in the Nunavut Settlement Area.   Specifically, no person may use water or deposit waste into water without the approval of the Board unless it is for domestic or emergency use as defined in Section 5 of the Northern Inland Water Act.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6</a:t>
            </a:fld>
            <a:endParaRPr lang="en-US"/>
          </a:p>
        </p:txBody>
      </p:sp>
    </p:spTree>
    <p:extLst>
      <p:ext uri="{BB962C8B-B14F-4D97-AF65-F5344CB8AC3E}">
        <p14:creationId xmlns:p14="http://schemas.microsoft.com/office/powerpoint/2010/main" val="225748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No approval or license is required for water use for single domestic use purposes, for the purpose of putting out a fire, controlling or preventing a flood, for emergency use or for use in a national park.</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7</a:t>
            </a:fld>
            <a:endParaRPr lang="en-US"/>
          </a:p>
        </p:txBody>
      </p:sp>
    </p:spTree>
    <p:extLst>
      <p:ext uri="{BB962C8B-B14F-4D97-AF65-F5344CB8AC3E}">
        <p14:creationId xmlns:p14="http://schemas.microsoft.com/office/powerpoint/2010/main" val="225748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The NWB issues 3 types of authorizations.  These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Type “A” licenses which are generally for large undertakings.   These usually involve a public hearing.   For example, a large operational mine using more than 300 cubic meters of water per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Type “B” licenses which are generally for small undertakings.  These may involve a public hearing, if there were public concerns identified during the notice period.  For example, a mine exploration camp using less than 300 cubic meters of water per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Authorized use Without a License which are typically for very low impact activities.   These do not generally involve a public hearing.  For example, a short term research project using less than 50 cubic meters of water per day.</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8</a:t>
            </a:fld>
            <a:endParaRPr lang="en-US"/>
          </a:p>
        </p:txBody>
      </p:sp>
    </p:spTree>
    <p:extLst>
      <p:ext uri="{BB962C8B-B14F-4D97-AF65-F5344CB8AC3E}">
        <p14:creationId xmlns:p14="http://schemas.microsoft.com/office/powerpoint/2010/main" val="225748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As per section 55(1) of the Nunavut Waters and Nunavut Surface Rights Tribunal Act, the NWB must give notice of every application for a license to the municipal council in the area affected by the application.   The Board must also advertise in the newspaper and by any other means possible should newspaper not be an option.   This notice invites people to comment on an application within a certain period of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The public can provide comments in writing or orally by calling the office.   This interagency working group could ask to be included on the NWB’s distribution list for projects in the Baker Lake area and could provide comments if they wished to do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All application submissions are posted publicly to the Board’s FTP site.</a:t>
            </a: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3AF7D911-6881-41F2-8A52-0C3E817CB276}" type="slidenum">
              <a:rPr lang="en-US" smtClean="0"/>
              <a:t>9</a:t>
            </a:fld>
            <a:endParaRPr lang="en-US"/>
          </a:p>
        </p:txBody>
      </p:sp>
    </p:spTree>
    <p:extLst>
      <p:ext uri="{BB962C8B-B14F-4D97-AF65-F5344CB8AC3E}">
        <p14:creationId xmlns:p14="http://schemas.microsoft.com/office/powerpoint/2010/main" val="286332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1F6DC-D0E4-42BB-BD39-CB81AC8CDB75}"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3329519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8402B-A20D-406F-B623-8D6DC8B8E7CD}"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426302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A841-5396-4DE0-BB5D-21FAC30BE027}"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399414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425B3-7B75-4C85-B2F8-4AC0AAFF2ABA}"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316969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5FC55-19D1-4AF8-9D6E-9A57425EB139}"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137805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6E508-D3EC-4C8C-AFE3-764CB5F98147}"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310615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0D844F-9E9C-473E-97DB-51EC6BBB6B6B}"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92507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36938-B3C6-43C2-9700-74DAB4287B05}" type="datetime1">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212864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8ABF1-6084-4A55-B33C-6C331226997D}" type="datetime1">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423530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565B-D421-4FF9-929F-6906D5BC8E20}" type="datetime1">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33507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F599C-CD9C-4BB4-B3DB-BE0D5227767A}"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323616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a:defRPr/>
            </a:lvl1pPr>
          </a:lstStyle>
          <a:p>
            <a:fld id="{2A50791F-8952-4CD4-9910-C4B46E42A480}"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96FC6A-C48E-46BA-B144-099A16DB6FD8}" type="slidenum">
              <a:rPr lang="en-US" smtClean="0"/>
              <a:t>‹#›</a:t>
            </a:fld>
            <a:endParaRPr lang="en-US" dirty="0"/>
          </a:p>
        </p:txBody>
      </p:sp>
    </p:spTree>
    <p:extLst>
      <p:ext uri="{BB962C8B-B14F-4D97-AF65-F5344CB8AC3E}">
        <p14:creationId xmlns:p14="http://schemas.microsoft.com/office/powerpoint/2010/main" val="40657634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6EC4E-52E3-4C81-8B4E-CDF7C5A10F34}"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1313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4ECA1-0373-4E7A-8EAB-62C69B20A484}"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2034336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E518E-1BB3-456F-8FBE-47BB5437C678}"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1C-08C7-46F6-BF95-FD7FBBD576F4}" type="slidenum">
              <a:rPr lang="en-US" smtClean="0"/>
              <a:t>‹#›</a:t>
            </a:fld>
            <a:endParaRPr lang="en-US"/>
          </a:p>
        </p:txBody>
      </p:sp>
    </p:spTree>
    <p:extLst>
      <p:ext uri="{BB962C8B-B14F-4D97-AF65-F5344CB8AC3E}">
        <p14:creationId xmlns:p14="http://schemas.microsoft.com/office/powerpoint/2010/main" val="105291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DE7C2-2956-4D88-A5E2-654618F11406}"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2213625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7491B-2B57-41AF-B1B0-5972D3A60C96}"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18756580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80DB8A-C264-45BB-A5F9-841F3E37C439}" type="datetime1">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328225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50C604-DA5D-4994-9567-CF6ACA4BE7D7}" type="datetime1">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213425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18640-8E11-4003-9F84-0458F0B09224}" type="datetime1">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119086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AE3AF-F08F-4884-B479-71F13E6DDA84}"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3132906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1E954-0607-4629-9D4B-0642A725F427}"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6FC6A-C48E-46BA-B144-099A16DB6FD8}" type="slidenum">
              <a:rPr lang="en-US" smtClean="0"/>
              <a:t>‹#›</a:t>
            </a:fld>
            <a:endParaRPr lang="en-US"/>
          </a:p>
        </p:txBody>
      </p:sp>
    </p:spTree>
    <p:extLst>
      <p:ext uri="{BB962C8B-B14F-4D97-AF65-F5344CB8AC3E}">
        <p14:creationId xmlns:p14="http://schemas.microsoft.com/office/powerpoint/2010/main" val="254828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C6A90-0425-4A1C-9A0B-029A2CAFE4EF}" type="datetime1">
              <a:rPr lang="en-US" smtClean="0"/>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6FC6A-C48E-46BA-B144-099A16DB6FD8}" type="slidenum">
              <a:rPr lang="en-US" smtClean="0"/>
              <a:t>‹#›</a:t>
            </a:fld>
            <a:endParaRPr lang="en-US"/>
          </a:p>
        </p:txBody>
      </p:sp>
      <p:pic>
        <p:nvPicPr>
          <p:cNvPr id="2050"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67600" y="152400"/>
            <a:ext cx="1398233" cy="1371600"/>
          </a:xfrm>
          <a:prstGeom prst="rect">
            <a:avLst/>
          </a:prstGeom>
          <a:noFill/>
          <a:ln>
            <a:noFill/>
          </a:ln>
          <a:effectLst>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38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F6CB3-E35A-44AC-ACDD-1E189C290244}" type="datetime1">
              <a:rPr lang="en-US" smtClean="0"/>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2801C-08C7-46F6-BF95-FD7FBBD576F4}" type="slidenum">
              <a:rPr lang="en-US" smtClean="0"/>
              <a:t>‹#›</a:t>
            </a:fld>
            <a:endParaRPr lang="en-US"/>
          </a:p>
        </p:txBody>
      </p:sp>
    </p:spTree>
    <p:extLst>
      <p:ext uri="{BB962C8B-B14F-4D97-AF65-F5344CB8AC3E}">
        <p14:creationId xmlns:p14="http://schemas.microsoft.com/office/powerpoint/2010/main" val="2494053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wb-oen.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tp://ftp.nwb-oen.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350" y="1906231"/>
            <a:ext cx="3028250" cy="297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643" y="228600"/>
            <a:ext cx="8750300" cy="1323439"/>
          </a:xfrm>
          <a:prstGeom prst="rect">
            <a:avLst/>
          </a:prstGeom>
          <a:noFill/>
        </p:spPr>
        <p:txBody>
          <a:bodyPr wrap="square" rtlCol="0">
            <a:spAutoFit/>
          </a:bodyPr>
          <a:lstStyle/>
          <a:p>
            <a:pPr algn="ctr"/>
            <a:r>
              <a:rPr lang="en-CA" sz="4000" dirty="0">
                <a:cs typeface="Times New Roman" panose="02020603050405020304" pitchFamily="18" charset="0"/>
              </a:rPr>
              <a:t>NUNAVUT WATER BOARD </a:t>
            </a:r>
            <a:br>
              <a:rPr lang="en-CA" sz="4000" dirty="0">
                <a:cs typeface="Times New Roman" panose="02020603050405020304" pitchFamily="18" charset="0"/>
              </a:rPr>
            </a:br>
            <a:r>
              <a:rPr lang="en-CA" sz="4000" dirty="0">
                <a:cs typeface="Times New Roman" panose="02020603050405020304" pitchFamily="18" charset="0"/>
              </a:rPr>
              <a:t>(NWB or Board)</a:t>
            </a:r>
            <a:endParaRPr lang="en-US" sz="4000" dirty="0" smtClean="0">
              <a:cs typeface="Times New Roman" panose="02020603050405020304" pitchFamily="18" charset="0"/>
            </a:endParaRPr>
          </a:p>
        </p:txBody>
      </p:sp>
      <p:sp>
        <p:nvSpPr>
          <p:cNvPr id="5" name="TextBox 4"/>
          <p:cNvSpPr txBox="1"/>
          <p:nvPr/>
        </p:nvSpPr>
        <p:spPr>
          <a:xfrm>
            <a:off x="615043" y="5334000"/>
            <a:ext cx="7683500" cy="1040285"/>
          </a:xfrm>
          <a:prstGeom prst="rect">
            <a:avLst/>
          </a:prstGeom>
          <a:noFill/>
        </p:spPr>
        <p:txBody>
          <a:bodyPr wrap="square" rtlCol="0">
            <a:spAutoFit/>
          </a:bodyPr>
          <a:lstStyle/>
          <a:p>
            <a:pPr lvl="0" algn="ctr">
              <a:spcBef>
                <a:spcPct val="20000"/>
              </a:spcBef>
            </a:pPr>
            <a:r>
              <a:rPr lang="en-US" sz="2800" dirty="0">
                <a:cs typeface="Times New Roman" panose="02020603050405020304" pitchFamily="18" charset="0"/>
              </a:rPr>
              <a:t>Institution of Public Government  (IPG)</a:t>
            </a:r>
          </a:p>
          <a:p>
            <a:pPr lvl="0" algn="ctr">
              <a:spcBef>
                <a:spcPct val="20000"/>
              </a:spcBef>
            </a:pPr>
            <a:r>
              <a:rPr lang="en-US" sz="2800" dirty="0">
                <a:cs typeface="Times New Roman" panose="02020603050405020304" pitchFamily="18" charset="0"/>
              </a:rPr>
              <a:t>Created under the Nunavut </a:t>
            </a:r>
            <a:r>
              <a:rPr lang="en-US" sz="2800" dirty="0" smtClean="0">
                <a:cs typeface="Times New Roman" panose="02020603050405020304" pitchFamily="18" charset="0"/>
              </a:rPr>
              <a:t>Agreement Article </a:t>
            </a:r>
            <a:r>
              <a:rPr lang="en-US" sz="2800" dirty="0">
                <a:cs typeface="Times New Roman" panose="02020603050405020304" pitchFamily="18" charset="0"/>
              </a:rPr>
              <a:t>13</a:t>
            </a:r>
          </a:p>
        </p:txBody>
      </p:sp>
      <p:sp>
        <p:nvSpPr>
          <p:cNvPr id="4" name="Slide Number Placeholder 3"/>
          <p:cNvSpPr>
            <a:spLocks noGrp="1"/>
          </p:cNvSpPr>
          <p:nvPr>
            <p:ph type="sldNum" sz="quarter" idx="12"/>
          </p:nvPr>
        </p:nvSpPr>
        <p:spPr/>
        <p:txBody>
          <a:bodyPr/>
          <a:lstStyle/>
          <a:p>
            <a:fld id="{FD32801C-08C7-46F6-BF95-FD7FBBD576F4}" type="slidenum">
              <a:rPr lang="en-US" smtClean="0"/>
              <a:t>1</a:t>
            </a:fld>
            <a:endParaRPr lang="en-US"/>
          </a:p>
        </p:txBody>
      </p:sp>
    </p:spTree>
    <p:extLst>
      <p:ext uri="{BB962C8B-B14F-4D97-AF65-F5344CB8AC3E}">
        <p14:creationId xmlns:p14="http://schemas.microsoft.com/office/powerpoint/2010/main" val="83530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dirty="0" smtClean="0">
                <a:solidFill>
                  <a:prstClr val="black"/>
                </a:solidFill>
              </a:rPr>
              <a:t>NWB Public Hearings</a:t>
            </a:r>
            <a:endParaRPr lang="en-US" sz="3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94730" y="1771302"/>
            <a:ext cx="8192070" cy="3785652"/>
          </a:xfrm>
          <a:prstGeom prst="rect">
            <a:avLst/>
          </a:prstGeom>
          <a:noFill/>
        </p:spPr>
        <p:txBody>
          <a:bodyPr wrap="square" rtlCol="0">
            <a:spAutoFit/>
          </a:bodyPr>
          <a:lstStyle/>
          <a:p>
            <a:pPr lvl="0" algn="just"/>
            <a:r>
              <a:rPr lang="en-US" sz="2400" dirty="0" smtClean="0">
                <a:latin typeface="Times New Roman" panose="02020603050405020304" pitchFamily="18" charset="0"/>
                <a:cs typeface="Times New Roman" panose="02020603050405020304" pitchFamily="18" charset="0"/>
              </a:rPr>
              <a:t>A Public Hearing is </a:t>
            </a:r>
            <a:r>
              <a:rPr lang="en-US" sz="2400" dirty="0">
                <a:latin typeface="Times New Roman" panose="02020603050405020304" pitchFamily="18" charset="0"/>
                <a:cs typeface="Times New Roman" panose="02020603050405020304" pitchFamily="18" charset="0"/>
              </a:rPr>
              <a:t>required </a:t>
            </a:r>
            <a:r>
              <a:rPr lang="en-US" sz="2400" dirty="0" smtClean="0">
                <a:latin typeface="Times New Roman" panose="02020603050405020304" pitchFamily="18" charset="0"/>
                <a:cs typeface="Times New Roman" panose="02020603050405020304" pitchFamily="18" charset="0"/>
              </a:rPr>
              <a:t>before issuing a water </a:t>
            </a:r>
            <a:r>
              <a:rPr lang="en-US" sz="2400" dirty="0" err="1" smtClean="0">
                <a:latin typeface="Times New Roman" panose="02020603050405020304" pitchFamily="18" charset="0"/>
                <a:cs typeface="Times New Roman" panose="02020603050405020304" pitchFamily="18" charset="0"/>
              </a:rPr>
              <a:t>licence</a:t>
            </a:r>
            <a:endParaRPr lang="en-US" sz="2400" dirty="0" smtClean="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for Type “A” </a:t>
            </a:r>
            <a:r>
              <a:rPr lang="en-US" sz="2400" dirty="0" err="1" smtClean="0">
                <a:latin typeface="Times New Roman" panose="02020603050405020304" pitchFamily="18" charset="0"/>
                <a:cs typeface="Times New Roman" panose="02020603050405020304" pitchFamily="18" charset="0"/>
              </a:rPr>
              <a:t>Licences</a:t>
            </a:r>
            <a:r>
              <a:rPr lang="en-US" sz="2400" dirty="0" smtClean="0">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for Type ”B” </a:t>
            </a:r>
            <a:r>
              <a:rPr lang="en-US" sz="2400" dirty="0" err="1" smtClean="0">
                <a:latin typeface="Times New Roman" panose="02020603050405020304" pitchFamily="18" charset="0"/>
                <a:cs typeface="Times New Roman" panose="02020603050405020304" pitchFamily="18" charset="0"/>
              </a:rPr>
              <a:t>Licences</a:t>
            </a:r>
            <a:r>
              <a:rPr lang="en-US" sz="2400" dirty="0" smtClean="0">
                <a:latin typeface="Times New Roman" panose="02020603050405020304" pitchFamily="18" charset="0"/>
                <a:cs typeface="Times New Roman" panose="02020603050405020304" pitchFamily="18" charset="0"/>
              </a:rPr>
              <a:t>, if </a:t>
            </a:r>
            <a:r>
              <a:rPr lang="en-US" sz="2400" dirty="0">
                <a:latin typeface="Times New Roman" panose="02020603050405020304" pitchFamily="18" charset="0"/>
                <a:cs typeface="Times New Roman" panose="02020603050405020304" pitchFamily="18" charset="0"/>
              </a:rPr>
              <a:t>public concerns are </a:t>
            </a:r>
            <a:r>
              <a:rPr lang="en-US" sz="2400" dirty="0" smtClean="0">
                <a:latin typeface="Times New Roman" panose="02020603050405020304" pitchFamily="18" charset="0"/>
                <a:cs typeface="Times New Roman" panose="02020603050405020304" pitchFamily="18" charset="0"/>
              </a:rPr>
              <a:t>expressed.</a:t>
            </a:r>
          </a:p>
          <a:p>
            <a:pPr lvl="0" algn="just"/>
            <a:endParaRPr lang="en-CA" sz="2400" dirty="0" smtClean="0">
              <a:latin typeface="Times New Roman" panose="02020603050405020304" pitchFamily="18" charset="0"/>
              <a:cs typeface="Times New Roman" panose="02020603050405020304" pitchFamily="18" charset="0"/>
            </a:endParaRPr>
          </a:p>
          <a:p>
            <a:pPr lvl="0" algn="just"/>
            <a:r>
              <a:rPr lang="en-CA" sz="2400" i="1" dirty="0" smtClean="0">
                <a:latin typeface="Times New Roman" panose="02020603050405020304" pitchFamily="18" charset="0"/>
                <a:cs typeface="Times New Roman" panose="02020603050405020304" pitchFamily="18" charset="0"/>
              </a:rPr>
              <a:t>Section 13.7.2 of Nunavut Agreement </a:t>
            </a:r>
            <a:r>
              <a:rPr lang="en-CA" sz="2400" dirty="0" smtClean="0">
                <a:latin typeface="Times New Roman" panose="02020603050405020304" pitchFamily="18" charset="0"/>
                <a:cs typeface="Times New Roman" panose="02020603050405020304" pitchFamily="18" charset="0"/>
              </a:rPr>
              <a:t>requires that </a:t>
            </a:r>
            <a:endParaRPr lang="en-CA" sz="24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CA" sz="2400" dirty="0" smtClean="0">
                <a:latin typeface="Times New Roman" panose="02020603050405020304" pitchFamily="18" charset="0"/>
                <a:cs typeface="Times New Roman" panose="02020603050405020304" pitchFamily="18" charset="0"/>
              </a:rPr>
              <a:t>The NWB </a:t>
            </a:r>
            <a:r>
              <a:rPr lang="en-CA" sz="2400" dirty="0">
                <a:latin typeface="Times New Roman" panose="02020603050405020304" pitchFamily="18" charset="0"/>
                <a:cs typeface="Times New Roman" panose="02020603050405020304" pitchFamily="18" charset="0"/>
              </a:rPr>
              <a:t>hold a public hearing before approving any application for water use.  If no public concern is expressed after public notice of the application has been given, the NWB may waive the requirement for a public hearing.</a:t>
            </a:r>
          </a:p>
          <a:p>
            <a:pPr marL="342900" lvl="0" indent="-342900" algn="just">
              <a:buFont typeface="Wingdings" panose="05000000000000000000" pitchFamily="2" charset="2"/>
              <a:buChar char="§"/>
            </a:pPr>
            <a:endParaRPr lang="en-US"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10</a:t>
            </a:fld>
            <a:endParaRPr lang="en-US" dirty="0"/>
          </a:p>
        </p:txBody>
      </p:sp>
    </p:spTree>
    <p:extLst>
      <p:ext uri="{BB962C8B-B14F-4D97-AF65-F5344CB8AC3E}">
        <p14:creationId xmlns:p14="http://schemas.microsoft.com/office/powerpoint/2010/main" val="3816567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dirty="0" smtClean="0">
                <a:solidFill>
                  <a:prstClr val="black"/>
                </a:solidFill>
              </a:rPr>
              <a:t>NWB Public Hearings</a:t>
            </a:r>
            <a:endParaRPr lang="en-US" sz="3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81000" y="1447800"/>
            <a:ext cx="8534400" cy="5170646"/>
          </a:xfrm>
          <a:prstGeom prst="rect">
            <a:avLst/>
          </a:prstGeom>
          <a:noFill/>
        </p:spPr>
        <p:txBody>
          <a:bodyPr wrap="square" rtlCol="0">
            <a:spAutoFit/>
          </a:bodyPr>
          <a:lstStyle/>
          <a:p>
            <a:pPr lvl="0" algn="just"/>
            <a:r>
              <a:rPr lang="en-CA" sz="2200" i="1" dirty="0" smtClean="0">
                <a:latin typeface="Times New Roman" panose="02020603050405020304" pitchFamily="18" charset="0"/>
                <a:cs typeface="Times New Roman" panose="02020603050405020304" pitchFamily="18" charset="0"/>
              </a:rPr>
              <a:t>Section 13.3.14 of Nunavut Agreement </a:t>
            </a:r>
            <a:r>
              <a:rPr lang="en-CA" sz="2200" dirty="0" smtClean="0">
                <a:latin typeface="Times New Roman" panose="02020603050405020304" pitchFamily="18" charset="0"/>
                <a:cs typeface="Times New Roman" panose="02020603050405020304" pitchFamily="18" charset="0"/>
              </a:rPr>
              <a:t>requires </a:t>
            </a:r>
            <a:endParaRPr lang="en-CA" sz="22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CA" sz="2200" dirty="0" smtClean="0">
                <a:latin typeface="Times New Roman" panose="02020603050405020304" pitchFamily="18" charset="0"/>
                <a:cs typeface="Times New Roman" panose="02020603050405020304" pitchFamily="18" charset="0"/>
              </a:rPr>
              <a:t>Prior </a:t>
            </a:r>
            <a:r>
              <a:rPr lang="en-CA" sz="2200" dirty="0">
                <a:latin typeface="Times New Roman" panose="02020603050405020304" pitchFamily="18" charset="0"/>
                <a:cs typeface="Times New Roman" panose="02020603050405020304" pitchFamily="18" charset="0"/>
              </a:rPr>
              <a:t>to the holding of public hearings on any water application, the NWB </a:t>
            </a:r>
            <a:r>
              <a:rPr lang="en-CA" sz="2200" dirty="0" smtClean="0">
                <a:latin typeface="Times New Roman" panose="02020603050405020304" pitchFamily="18" charset="0"/>
                <a:cs typeface="Times New Roman" panose="02020603050405020304" pitchFamily="18" charset="0"/>
              </a:rPr>
              <a:t>shall take </a:t>
            </a:r>
            <a:r>
              <a:rPr lang="en-CA" sz="2200" dirty="0">
                <a:latin typeface="Times New Roman" panose="02020603050405020304" pitchFamily="18" charset="0"/>
                <a:cs typeface="Times New Roman" panose="02020603050405020304" pitchFamily="18" charset="0"/>
              </a:rPr>
              <a:t>all steps necessary by way of notice, dissemination of information </a:t>
            </a:r>
            <a:r>
              <a:rPr lang="en-CA" sz="2200" dirty="0" smtClean="0">
                <a:latin typeface="Times New Roman" panose="02020603050405020304" pitchFamily="18" charset="0"/>
                <a:cs typeface="Times New Roman" panose="02020603050405020304" pitchFamily="18" charset="0"/>
              </a:rPr>
              <a:t>and scheduling </a:t>
            </a:r>
            <a:r>
              <a:rPr lang="en-CA" sz="2200" dirty="0">
                <a:latin typeface="Times New Roman" panose="02020603050405020304" pitchFamily="18" charset="0"/>
                <a:cs typeface="Times New Roman" panose="02020603050405020304" pitchFamily="18" charset="0"/>
              </a:rPr>
              <a:t>and location of hearings to provide and promote public awareness </a:t>
            </a:r>
            <a:r>
              <a:rPr lang="en-CA" sz="2200" dirty="0" smtClean="0">
                <a:latin typeface="Times New Roman" panose="02020603050405020304" pitchFamily="18" charset="0"/>
                <a:cs typeface="Times New Roman" panose="02020603050405020304" pitchFamily="18" charset="0"/>
              </a:rPr>
              <a:t>in such </a:t>
            </a:r>
            <a:r>
              <a:rPr lang="en-CA" sz="2200" dirty="0">
                <a:latin typeface="Times New Roman" panose="02020603050405020304" pitchFamily="18" charset="0"/>
                <a:cs typeface="Times New Roman" panose="02020603050405020304" pitchFamily="18" charset="0"/>
              </a:rPr>
              <a:t>public hearings</a:t>
            </a:r>
            <a:r>
              <a:rPr lang="en-CA" sz="2200" dirty="0" smtClean="0">
                <a:latin typeface="Times New Roman" panose="02020603050405020304" pitchFamily="18" charset="0"/>
                <a:cs typeface="Times New Roman" panose="02020603050405020304" pitchFamily="18" charset="0"/>
              </a:rPr>
              <a:t>.</a:t>
            </a:r>
          </a:p>
          <a:p>
            <a:pPr lvl="0" algn="just"/>
            <a:endParaRPr lang="en-CA" sz="2200" dirty="0">
              <a:latin typeface="Times New Roman" panose="02020603050405020304" pitchFamily="18" charset="0"/>
              <a:cs typeface="Times New Roman" panose="02020603050405020304" pitchFamily="18" charset="0"/>
            </a:endParaRPr>
          </a:p>
          <a:p>
            <a:pPr lvl="0" algn="just"/>
            <a:r>
              <a:rPr lang="en-CA" sz="2200" i="1" dirty="0" smtClean="0">
                <a:latin typeface="Times New Roman" panose="02020603050405020304" pitchFamily="18" charset="0"/>
                <a:cs typeface="Times New Roman" panose="02020603050405020304" pitchFamily="18" charset="0"/>
              </a:rPr>
              <a:t>Section 13.3.5 of Nunavut Agreement </a:t>
            </a:r>
            <a:r>
              <a:rPr lang="en-CA" sz="2200" dirty="0" smtClean="0">
                <a:latin typeface="Times New Roman" panose="02020603050405020304" pitchFamily="18" charset="0"/>
                <a:cs typeface="Times New Roman" panose="02020603050405020304" pitchFamily="18" charset="0"/>
              </a:rPr>
              <a:t>requires</a:t>
            </a:r>
          </a:p>
          <a:p>
            <a:pPr marL="342900" lvl="0" indent="-342900" algn="just">
              <a:buFont typeface="Wingdings" panose="05000000000000000000" pitchFamily="2" charset="2"/>
              <a:buChar char="§"/>
            </a:pPr>
            <a:r>
              <a:rPr lang="en-CA" sz="2200" dirty="0">
                <a:latin typeface="Times New Roman" panose="02020603050405020304" pitchFamily="18" charset="0"/>
                <a:cs typeface="Times New Roman" panose="02020603050405020304" pitchFamily="18" charset="0"/>
              </a:rPr>
              <a:t>Within a reasonable period of time prior to the commencement of any </a:t>
            </a:r>
            <a:r>
              <a:rPr lang="en-CA" sz="2200" dirty="0" smtClean="0">
                <a:latin typeface="Times New Roman" panose="02020603050405020304" pitchFamily="18" charset="0"/>
                <a:cs typeface="Times New Roman" panose="02020603050405020304" pitchFamily="18" charset="0"/>
              </a:rPr>
              <a:t>public hearing</a:t>
            </a:r>
            <a:r>
              <a:rPr lang="en-CA" sz="2200" dirty="0">
                <a:latin typeface="Times New Roman" panose="02020603050405020304" pitchFamily="18" charset="0"/>
                <a:cs typeface="Times New Roman" panose="02020603050405020304" pitchFamily="18" charset="0"/>
              </a:rPr>
              <a:t>, the information provided to the NWB in relation to any water </a:t>
            </a:r>
            <a:r>
              <a:rPr lang="en-CA" sz="2200" dirty="0" smtClean="0">
                <a:latin typeface="Times New Roman" panose="02020603050405020304" pitchFamily="18" charset="0"/>
                <a:cs typeface="Times New Roman" panose="02020603050405020304" pitchFamily="18" charset="0"/>
              </a:rPr>
              <a:t>application shall </a:t>
            </a:r>
            <a:r>
              <a:rPr lang="en-CA" sz="2200" dirty="0">
                <a:latin typeface="Times New Roman" panose="02020603050405020304" pitchFamily="18" charset="0"/>
                <a:cs typeface="Times New Roman" panose="02020603050405020304" pitchFamily="18" charset="0"/>
              </a:rPr>
              <a:t>be made available to the public</a:t>
            </a:r>
            <a:r>
              <a:rPr lang="en-CA" sz="2200" dirty="0" smtClean="0">
                <a:latin typeface="Times New Roman" panose="02020603050405020304" pitchFamily="18" charset="0"/>
                <a:cs typeface="Times New Roman" panose="02020603050405020304" pitchFamily="18" charset="0"/>
              </a:rPr>
              <a:t>.</a:t>
            </a:r>
          </a:p>
          <a:p>
            <a:pPr lvl="0" algn="just"/>
            <a:endParaRPr lang="en-CA" sz="2200" dirty="0" smtClean="0">
              <a:latin typeface="Times New Roman" panose="02020603050405020304" pitchFamily="18" charset="0"/>
              <a:cs typeface="Times New Roman" panose="02020603050405020304" pitchFamily="18" charset="0"/>
            </a:endParaRPr>
          </a:p>
          <a:p>
            <a:pPr algn="just"/>
            <a:r>
              <a:rPr lang="en-CA" sz="2200" i="1" dirty="0">
                <a:latin typeface="Times New Roman" panose="02020603050405020304" pitchFamily="18" charset="0"/>
                <a:cs typeface="Times New Roman" panose="02020603050405020304" pitchFamily="18" charset="0"/>
              </a:rPr>
              <a:t>Section </a:t>
            </a:r>
            <a:r>
              <a:rPr lang="en-CA" sz="2200" i="1" dirty="0" smtClean="0">
                <a:latin typeface="Times New Roman" panose="02020603050405020304" pitchFamily="18" charset="0"/>
                <a:cs typeface="Times New Roman" panose="02020603050405020304" pitchFamily="18" charset="0"/>
              </a:rPr>
              <a:t>13.3.6 </a:t>
            </a:r>
            <a:r>
              <a:rPr lang="en-CA" sz="2200" i="1" dirty="0">
                <a:latin typeface="Times New Roman" panose="02020603050405020304" pitchFamily="18" charset="0"/>
                <a:cs typeface="Times New Roman" panose="02020603050405020304" pitchFamily="18" charset="0"/>
              </a:rPr>
              <a:t>of Nunavut Agreement </a:t>
            </a:r>
            <a:r>
              <a:rPr lang="en-CA" sz="2200" dirty="0">
                <a:latin typeface="Times New Roman" panose="02020603050405020304" pitchFamily="18" charset="0"/>
                <a:cs typeface="Times New Roman" panose="02020603050405020304" pitchFamily="18" charset="0"/>
              </a:rPr>
              <a:t>requires</a:t>
            </a:r>
          </a:p>
          <a:p>
            <a:pPr marL="342900" lvl="0" indent="-342900" algn="just">
              <a:buFont typeface="Wingdings" panose="05000000000000000000" pitchFamily="2" charset="2"/>
              <a:buChar char="§"/>
            </a:pPr>
            <a:r>
              <a:rPr lang="en-CA" sz="2200" dirty="0" smtClean="0">
                <a:latin typeface="Times New Roman" panose="02020603050405020304" pitchFamily="18" charset="0"/>
                <a:cs typeface="Times New Roman" panose="02020603050405020304" pitchFamily="18" charset="0"/>
              </a:rPr>
              <a:t>In </a:t>
            </a:r>
            <a:r>
              <a:rPr lang="en-CA" sz="2200" dirty="0">
                <a:latin typeface="Times New Roman" panose="02020603050405020304" pitchFamily="18" charset="0"/>
                <a:cs typeface="Times New Roman" panose="02020603050405020304" pitchFamily="18" charset="0"/>
              </a:rPr>
              <a:t>the conduct of public reviews, the NWB shall hold hearings in the </a:t>
            </a:r>
            <a:r>
              <a:rPr lang="en-CA" sz="2200" dirty="0" smtClean="0">
                <a:latin typeface="Times New Roman" panose="02020603050405020304" pitchFamily="18" charset="0"/>
                <a:cs typeface="Times New Roman" panose="02020603050405020304" pitchFamily="18" charset="0"/>
              </a:rPr>
              <a:t>communities most </a:t>
            </a:r>
            <a:r>
              <a:rPr lang="en-CA" sz="2200" dirty="0">
                <a:latin typeface="Times New Roman" panose="02020603050405020304" pitchFamily="18" charset="0"/>
                <a:cs typeface="Times New Roman" panose="02020603050405020304" pitchFamily="18" charset="0"/>
              </a:rPr>
              <a:t>affected by the water application</a:t>
            </a:r>
            <a:r>
              <a:rPr lang="en-CA" sz="2200" dirty="0" smtClean="0">
                <a:latin typeface="Times New Roman" panose="02020603050405020304" pitchFamily="18" charset="0"/>
                <a:cs typeface="Times New Roman" panose="02020603050405020304" pitchFamily="18" charset="0"/>
              </a:rPr>
              <a:t>.</a:t>
            </a:r>
            <a:endParaRPr lang="en-CA" sz="2200" dirty="0">
              <a:latin typeface="Times New Roman" panose="02020603050405020304" pitchFamily="18" charset="0"/>
              <a:cs typeface="Times New Roman" panose="02020603050405020304" pitchFamily="18" charset="0"/>
            </a:endParaRPr>
          </a:p>
          <a:p>
            <a:pPr lvl="0" algn="just"/>
            <a:endParaRPr lang="en-US" sz="22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11</a:t>
            </a:fld>
            <a:endParaRPr lang="en-US" dirty="0"/>
          </a:p>
        </p:txBody>
      </p:sp>
    </p:spTree>
    <p:extLst>
      <p:ext uri="{BB962C8B-B14F-4D97-AF65-F5344CB8AC3E}">
        <p14:creationId xmlns:p14="http://schemas.microsoft.com/office/powerpoint/2010/main" val="2544375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600" dirty="0">
                <a:solidFill>
                  <a:prstClr val="black"/>
                </a:solidFill>
                <a:latin typeface="+mn-lt"/>
                <a:cs typeface="Times New Roman" panose="02020603050405020304" pitchFamily="18" charset="0"/>
              </a:rPr>
              <a:t>Classification of Undertakings</a:t>
            </a:r>
            <a:endParaRPr lang="en-US" sz="3600" dirty="0">
              <a:latin typeface="+mn-lt"/>
            </a:endParaRPr>
          </a:p>
        </p:txBody>
      </p:sp>
      <p:sp>
        <p:nvSpPr>
          <p:cNvPr id="19" name="TextBox 18"/>
          <p:cNvSpPr txBox="1"/>
          <p:nvPr/>
        </p:nvSpPr>
        <p:spPr>
          <a:xfrm>
            <a:off x="494730" y="1524000"/>
            <a:ext cx="8344470" cy="4431983"/>
          </a:xfrm>
          <a:prstGeom prst="rect">
            <a:avLst/>
          </a:prstGeom>
          <a:noFill/>
        </p:spPr>
        <p:txBody>
          <a:bodyPr wrap="square" rtlCol="0">
            <a:spAutoFit/>
          </a:bodyPr>
          <a:lstStyle/>
          <a:p>
            <a:pPr lvl="0"/>
            <a:r>
              <a:rPr lang="en-CA" sz="2800" dirty="0" smtClean="0">
                <a:latin typeface="Times New Roman" panose="02020603050405020304" pitchFamily="18" charset="0"/>
                <a:cs typeface="Times New Roman" panose="02020603050405020304" pitchFamily="18" charset="0"/>
              </a:rPr>
              <a:t>The following Undertakings are licensed by the NWB:</a:t>
            </a:r>
          </a:p>
          <a:p>
            <a:pPr marL="457200" lvl="0" indent="-457200">
              <a:buFont typeface="Wingdings" pitchFamily="2" charset="2"/>
              <a:buChar char="§"/>
            </a:pPr>
            <a:r>
              <a:rPr lang="en-US" sz="2400" dirty="0" smtClean="0">
                <a:latin typeface="Times New Roman" panose="02020603050405020304" pitchFamily="18" charset="0"/>
                <a:cs typeface="Times New Roman" panose="02020603050405020304" pitchFamily="18" charset="0"/>
              </a:rPr>
              <a:t>1. Industrial Undertakings </a:t>
            </a:r>
          </a:p>
          <a:p>
            <a:pPr marL="914400" lvl="1" indent="-457200">
              <a:buFont typeface="Wingdings" pitchFamily="2" charset="2"/>
              <a:buChar char="§"/>
            </a:pPr>
            <a:r>
              <a:rPr lang="en-CA" dirty="0" smtClean="0">
                <a:latin typeface="Times New Roman" panose="02020603050405020304" pitchFamily="18" charset="0"/>
                <a:cs typeface="Times New Roman" panose="02020603050405020304" pitchFamily="18" charset="0"/>
              </a:rPr>
              <a:t>Manufacturing processes, hydrostatic </a:t>
            </a:r>
            <a:r>
              <a:rPr lang="en-CA" dirty="0">
                <a:latin typeface="Times New Roman" panose="02020603050405020304" pitchFamily="18" charset="0"/>
                <a:cs typeface="Times New Roman" panose="02020603050405020304" pitchFamily="18" charset="0"/>
              </a:rPr>
              <a:t>testing, quarrying and gravel washing, petroleum and gas exploration, the production, processing, refining or storage of </a:t>
            </a:r>
            <a:r>
              <a:rPr lang="en-CA" dirty="0" smtClean="0">
                <a:latin typeface="Times New Roman" panose="02020603050405020304" pitchFamily="18" charset="0"/>
                <a:cs typeface="Times New Roman" panose="02020603050405020304" pitchFamily="18" charset="0"/>
              </a:rPr>
              <a:t>petroleum </a:t>
            </a:r>
            <a:r>
              <a:rPr lang="en-CA" dirty="0">
                <a:latin typeface="Times New Roman" panose="02020603050405020304" pitchFamily="18" charset="0"/>
                <a:cs typeface="Times New Roman" panose="02020603050405020304" pitchFamily="18" charset="0"/>
              </a:rPr>
              <a:t>products or gas</a:t>
            </a:r>
            <a:r>
              <a:rPr lang="en-CA" dirty="0" smtClean="0">
                <a:latin typeface="Times New Roman" panose="02020603050405020304" pitchFamily="18" charset="0"/>
                <a:cs typeface="Times New Roman" panose="02020603050405020304" pitchFamily="18" charset="0"/>
              </a:rPr>
              <a:t>, food, </a:t>
            </a:r>
            <a:r>
              <a:rPr lang="en-CA" dirty="0">
                <a:latin typeface="Times New Roman" panose="02020603050405020304" pitchFamily="18" charset="0"/>
                <a:cs typeface="Times New Roman" panose="02020603050405020304" pitchFamily="18" charset="0"/>
              </a:rPr>
              <a:t>the restoration of the site of an industrial undertaking and any other industrial activity </a:t>
            </a:r>
            <a:r>
              <a:rPr lang="en-CA" dirty="0" smtClean="0">
                <a:latin typeface="Times New Roman" panose="02020603050405020304" pitchFamily="18" charset="0"/>
                <a:cs typeface="Times New Roman" panose="02020603050405020304" pitchFamily="18" charset="0"/>
              </a:rPr>
              <a:t>etc.</a:t>
            </a:r>
            <a:endParaRPr lang="en-US" sz="2800" dirty="0" smtClean="0">
              <a:latin typeface="Times New Roman" panose="02020603050405020304" pitchFamily="18" charset="0"/>
              <a:cs typeface="Times New Roman" panose="02020603050405020304" pitchFamily="18" charset="0"/>
            </a:endParaRPr>
          </a:p>
          <a:p>
            <a:pPr lvl="1"/>
            <a:endParaRPr lang="en-US" sz="1000" dirty="0" smtClean="0">
              <a:latin typeface="Times New Roman" panose="02020603050405020304" pitchFamily="18" charset="0"/>
              <a:cs typeface="Times New Roman" panose="02020603050405020304" pitchFamily="18" charset="0"/>
            </a:endParaRPr>
          </a:p>
          <a:p>
            <a:pPr marL="457200" lvl="0" indent="-457200">
              <a:buFont typeface="Wingdings" pitchFamily="2" charset="2"/>
              <a:buChar char="§"/>
            </a:pPr>
            <a:r>
              <a:rPr lang="en-US" sz="2400" dirty="0" smtClean="0">
                <a:latin typeface="Times New Roman" panose="02020603050405020304" pitchFamily="18" charset="0"/>
                <a:cs typeface="Times New Roman" panose="02020603050405020304" pitchFamily="18" charset="0"/>
              </a:rPr>
              <a:t>2. Mining Undertakings</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Exploration or prospecting — including bulk sampling — for minerals other than petroleum or gas, the operation of a mine, the processing of minerals other than petroleum or gas, the restoration of the site of a mine and any other mining activity 	</a:t>
            </a:r>
          </a:p>
          <a:p>
            <a:pPr lvl="0"/>
            <a:endParaRPr lang="en-US" sz="1000" dirty="0" smtClean="0">
              <a:latin typeface="Times New Roman" panose="02020603050405020304" pitchFamily="18" charset="0"/>
              <a:cs typeface="Times New Roman" panose="02020603050405020304" pitchFamily="18" charset="0"/>
            </a:endParaRPr>
          </a:p>
          <a:p>
            <a:pPr marL="457200" lvl="0" indent="-457200">
              <a:buFont typeface="Wingdings" pitchFamily="2" charset="2"/>
              <a:buChar char="§"/>
            </a:pPr>
            <a:r>
              <a:rPr lang="en-US" sz="2400" dirty="0" smtClean="0">
                <a:latin typeface="Times New Roman" panose="02020603050405020304" pitchFamily="18" charset="0"/>
                <a:cs typeface="Times New Roman" panose="02020603050405020304" pitchFamily="18" charset="0"/>
              </a:rPr>
              <a:t>3. Municipal Undertakings</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A waste disposal or water system for a municipality </a:t>
            </a:r>
            <a:endParaRPr lang="en-US" sz="28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12</a:t>
            </a:fld>
            <a:endParaRPr lang="en-US" dirty="0"/>
          </a:p>
        </p:txBody>
      </p:sp>
    </p:spTree>
    <p:extLst>
      <p:ext uri="{BB962C8B-B14F-4D97-AF65-F5344CB8AC3E}">
        <p14:creationId xmlns:p14="http://schemas.microsoft.com/office/powerpoint/2010/main" val="3487508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486650" cy="1143000"/>
          </a:xfrm>
        </p:spPr>
        <p:txBody>
          <a:bodyPr>
            <a:normAutofit fontScale="90000"/>
          </a:bodyPr>
          <a:lstStyle/>
          <a:p>
            <a:pPr algn="l"/>
            <a:r>
              <a:rPr lang="en-US" sz="3800" dirty="0">
                <a:solidFill>
                  <a:prstClr val="black"/>
                </a:solidFill>
                <a:latin typeface="+mn-lt"/>
                <a:cs typeface="Times New Roman" panose="02020603050405020304" pitchFamily="18" charset="0"/>
              </a:rPr>
              <a:t>Classification of </a:t>
            </a:r>
            <a:r>
              <a:rPr lang="en-US" sz="3800" dirty="0" smtClean="0">
                <a:solidFill>
                  <a:prstClr val="black"/>
                </a:solidFill>
                <a:latin typeface="+mn-lt"/>
                <a:cs typeface="Times New Roman" panose="02020603050405020304" pitchFamily="18" charset="0"/>
              </a:rPr>
              <a:t>Undertakings </a:t>
            </a:r>
            <a:br>
              <a:rPr lang="en-US" sz="3800" dirty="0" smtClean="0">
                <a:solidFill>
                  <a:prstClr val="black"/>
                </a:solidFill>
                <a:latin typeface="+mn-lt"/>
                <a:cs typeface="Times New Roman" panose="02020603050405020304" pitchFamily="18" charset="0"/>
              </a:rPr>
            </a:br>
            <a:r>
              <a:rPr lang="en-US" sz="3800" dirty="0" smtClean="0">
                <a:solidFill>
                  <a:prstClr val="black"/>
                </a:solidFill>
                <a:latin typeface="+mn-lt"/>
                <a:cs typeface="Times New Roman" panose="02020603050405020304" pitchFamily="18" charset="0"/>
              </a:rPr>
              <a:t>(Cont.)</a:t>
            </a:r>
            <a:endParaRPr lang="en-US" sz="3800" dirty="0">
              <a:latin typeface="+mn-lt"/>
            </a:endParaRPr>
          </a:p>
        </p:txBody>
      </p:sp>
      <p:sp>
        <p:nvSpPr>
          <p:cNvPr id="19" name="TextBox 18"/>
          <p:cNvSpPr txBox="1"/>
          <p:nvPr/>
        </p:nvSpPr>
        <p:spPr>
          <a:xfrm>
            <a:off x="494730" y="1524000"/>
            <a:ext cx="8344470" cy="4585871"/>
          </a:xfrm>
          <a:prstGeom prst="rect">
            <a:avLst/>
          </a:prstGeom>
          <a:noFill/>
        </p:spPr>
        <p:txBody>
          <a:bodyPr wrap="square" rtlCol="0">
            <a:spAutoFit/>
          </a:bodyPr>
          <a:lstStyle/>
          <a:p>
            <a:pPr lvl="0"/>
            <a:r>
              <a:rPr lang="en-CA" sz="2800" dirty="0" smtClean="0">
                <a:latin typeface="Times New Roman" panose="02020603050405020304" pitchFamily="18" charset="0"/>
                <a:cs typeface="Times New Roman" panose="02020603050405020304" pitchFamily="18" charset="0"/>
              </a:rPr>
              <a:t>The following Undertakings could be licensed by  NWB:</a:t>
            </a:r>
          </a:p>
          <a:p>
            <a:pPr marL="457200" lvl="0" indent="-457200">
              <a:buFont typeface="Wingdings" pitchFamily="2" charset="2"/>
              <a:buChar char="§"/>
            </a:pPr>
            <a:r>
              <a:rPr lang="en-US" sz="2400" dirty="0" smtClean="0">
                <a:latin typeface="Times New Roman" panose="02020603050405020304" pitchFamily="18" charset="0"/>
                <a:cs typeface="Times New Roman" panose="02020603050405020304" pitchFamily="18" charset="0"/>
              </a:rPr>
              <a:t>4. Power Undertakings </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Authorized hydro, geothermal or nuclear </a:t>
            </a:r>
            <a:r>
              <a:rPr lang="en-CA" dirty="0" smtClean="0">
                <a:latin typeface="Times New Roman" panose="02020603050405020304" pitchFamily="18" charset="0"/>
                <a:cs typeface="Times New Roman" panose="02020603050405020304" pitchFamily="18" charset="0"/>
              </a:rPr>
              <a:t>electrical generation</a:t>
            </a:r>
          </a:p>
          <a:p>
            <a:pPr marL="457200" lvl="0" indent="-457200">
              <a:buFont typeface="Wingdings" pitchFamily="2" charset="2"/>
              <a:buChar char="§"/>
            </a:pPr>
            <a:r>
              <a:rPr lang="en-US" sz="2400" dirty="0" smtClean="0">
                <a:latin typeface="Times New Roman" panose="02020603050405020304" pitchFamily="18" charset="0"/>
                <a:cs typeface="Times New Roman" panose="02020603050405020304" pitchFamily="18" charset="0"/>
              </a:rPr>
              <a:t>5. Agricultural Undertakings</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Nourishing crops or providing water for </a:t>
            </a:r>
            <a:r>
              <a:rPr lang="en-CA" dirty="0" smtClean="0">
                <a:latin typeface="Times New Roman" panose="02020603050405020304" pitchFamily="18" charset="0"/>
                <a:cs typeface="Times New Roman" panose="02020603050405020304" pitchFamily="18" charset="0"/>
              </a:rPr>
              <a:t>livestock</a:t>
            </a:r>
            <a:endParaRPr lang="en-CA" dirty="0">
              <a:latin typeface="Times New Roman" panose="02020603050405020304" pitchFamily="18" charset="0"/>
              <a:cs typeface="Times New Roman" panose="02020603050405020304" pitchFamily="18" charset="0"/>
            </a:endParaRPr>
          </a:p>
          <a:p>
            <a:pPr marL="457200" lvl="0" indent="-457200">
              <a:buFont typeface="Wingdings" pitchFamily="2" charset="2"/>
              <a:buChar char="§"/>
            </a:pPr>
            <a:r>
              <a:rPr lang="en-US" sz="2400" dirty="0" smtClean="0">
                <a:latin typeface="Times New Roman" panose="02020603050405020304" pitchFamily="18" charset="0"/>
                <a:cs typeface="Times New Roman" panose="02020603050405020304" pitchFamily="18" charset="0"/>
              </a:rPr>
              <a:t>6. Conservation </a:t>
            </a:r>
            <a:r>
              <a:rPr lang="en-US" sz="2400" dirty="0">
                <a:latin typeface="Times New Roman" panose="02020603050405020304" pitchFamily="18" charset="0"/>
                <a:cs typeface="Times New Roman" panose="02020603050405020304" pitchFamily="18" charset="0"/>
              </a:rPr>
              <a:t>Undertakings</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Works for the preservation, protection or improvement of the natural environment</a:t>
            </a:r>
            <a:endParaRPr lang="en-US" sz="2800" dirty="0">
              <a:latin typeface="Times New Roman" panose="02020603050405020304" pitchFamily="18" charset="0"/>
              <a:cs typeface="Times New Roman" panose="02020603050405020304" pitchFamily="18" charset="0"/>
            </a:endParaRPr>
          </a:p>
          <a:p>
            <a:pPr marL="457200" lvl="0" indent="-457200">
              <a:buFont typeface="Wingdings" pitchFamily="2" charset="2"/>
              <a:buChar char="§"/>
            </a:pPr>
            <a:r>
              <a:rPr lang="en-CA" sz="2400" dirty="0" smtClean="0">
                <a:latin typeface="Times New Roman" panose="02020603050405020304" pitchFamily="18" charset="0"/>
                <a:cs typeface="Times New Roman" panose="02020603050405020304" pitchFamily="18" charset="0"/>
              </a:rPr>
              <a:t>7. Recreational </a:t>
            </a:r>
            <a:r>
              <a:rPr lang="en-CA" sz="2400" dirty="0">
                <a:latin typeface="Times New Roman" panose="02020603050405020304" pitchFamily="18" charset="0"/>
                <a:cs typeface="Times New Roman" panose="02020603050405020304" pitchFamily="18" charset="0"/>
              </a:rPr>
              <a:t>Undertakings</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commercial or public recreational development, including camps and tourist lodges</a:t>
            </a:r>
            <a:endParaRPr lang="en-US" dirty="0">
              <a:latin typeface="Times New Roman" panose="02020603050405020304" pitchFamily="18" charset="0"/>
              <a:cs typeface="Times New Roman" panose="02020603050405020304" pitchFamily="18" charset="0"/>
            </a:endParaRPr>
          </a:p>
          <a:p>
            <a:pPr marL="457200" lvl="0" indent="-457200">
              <a:buFont typeface="Wingdings" pitchFamily="2" charset="2"/>
              <a:buChar char="§"/>
            </a:pPr>
            <a:r>
              <a:rPr lang="en-CA" sz="2400" dirty="0" smtClean="0">
                <a:latin typeface="Times New Roman" panose="02020603050405020304" pitchFamily="18" charset="0"/>
                <a:cs typeface="Times New Roman" panose="02020603050405020304" pitchFamily="18" charset="0"/>
              </a:rPr>
              <a:t>8. Other Undertakings</a:t>
            </a:r>
          </a:p>
          <a:p>
            <a:pPr marL="914400" lvl="1" indent="-457200">
              <a:buFont typeface="Wingdings" pitchFamily="2" charset="2"/>
              <a:buChar char="§"/>
            </a:pPr>
            <a:r>
              <a:rPr lang="en-CA" dirty="0">
                <a:latin typeface="Times New Roman" panose="02020603050405020304" pitchFamily="18" charset="0"/>
                <a:cs typeface="Times New Roman" panose="02020603050405020304" pitchFamily="18" charset="0"/>
              </a:rPr>
              <a:t>Research projects and any undertaking other than </a:t>
            </a:r>
            <a:r>
              <a:rPr lang="en-CA" dirty="0" smtClean="0">
                <a:latin typeface="Times New Roman" panose="02020603050405020304" pitchFamily="18" charset="0"/>
                <a:cs typeface="Times New Roman" panose="02020603050405020304" pitchFamily="18" charset="0"/>
              </a:rPr>
              <a:t>an undertaking </a:t>
            </a:r>
            <a:r>
              <a:rPr lang="en-CA" dirty="0">
                <a:latin typeface="Times New Roman" panose="02020603050405020304" pitchFamily="18" charset="0"/>
                <a:cs typeface="Times New Roman" panose="02020603050405020304" pitchFamily="18" charset="0"/>
              </a:rPr>
              <a:t>set out in any of items 1 to 7</a:t>
            </a:r>
            <a:endParaRPr lang="en-CA"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13</a:t>
            </a:fld>
            <a:endParaRPr lang="en-US" dirty="0"/>
          </a:p>
        </p:txBody>
      </p:sp>
    </p:spTree>
    <p:extLst>
      <p:ext uri="{BB962C8B-B14F-4D97-AF65-F5344CB8AC3E}">
        <p14:creationId xmlns:p14="http://schemas.microsoft.com/office/powerpoint/2010/main" val="4238656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486650" cy="1143000"/>
          </a:xfrm>
        </p:spPr>
        <p:txBody>
          <a:bodyPr>
            <a:normAutofit/>
          </a:bodyPr>
          <a:lstStyle/>
          <a:p>
            <a:pPr algn="l"/>
            <a:r>
              <a:rPr lang="en-US" sz="3800" dirty="0" smtClean="0">
                <a:solidFill>
                  <a:prstClr val="black"/>
                </a:solidFill>
                <a:latin typeface="+mn-lt"/>
                <a:cs typeface="Times New Roman" panose="02020603050405020304" pitchFamily="18" charset="0"/>
              </a:rPr>
              <a:t>Relationship with DIAND</a:t>
            </a:r>
            <a:endParaRPr lang="en-US" sz="3800" dirty="0">
              <a:latin typeface="+mn-lt"/>
            </a:endParaRPr>
          </a:p>
        </p:txBody>
      </p:sp>
      <p:sp>
        <p:nvSpPr>
          <p:cNvPr id="19" name="TextBox 18"/>
          <p:cNvSpPr txBox="1"/>
          <p:nvPr/>
        </p:nvSpPr>
        <p:spPr>
          <a:xfrm>
            <a:off x="494730" y="1524000"/>
            <a:ext cx="8344470" cy="2677656"/>
          </a:xfrm>
          <a:prstGeom prst="rect">
            <a:avLst/>
          </a:prstGeom>
          <a:noFill/>
        </p:spPr>
        <p:txBody>
          <a:bodyPr wrap="square" rtlCol="0">
            <a:spAutoFit/>
          </a:bodyPr>
          <a:lstStyle/>
          <a:p>
            <a:pPr marL="457200" lvl="0" indent="-457200">
              <a:buFont typeface="Wingdings" panose="05000000000000000000" pitchFamily="2" charset="2"/>
              <a:buChar char="§"/>
            </a:pPr>
            <a:r>
              <a:rPr lang="en-CA" sz="2800" dirty="0">
                <a:latin typeface="Times New Roman" panose="02020603050405020304" pitchFamily="18" charset="0"/>
                <a:cs typeface="Times New Roman" panose="02020603050405020304" pitchFamily="18" charset="0"/>
              </a:rPr>
              <a:t>NWB does not enforce the Licences it </a:t>
            </a:r>
            <a:r>
              <a:rPr lang="en-CA" sz="2800" dirty="0" smtClean="0">
                <a:latin typeface="Times New Roman" panose="02020603050405020304" pitchFamily="18" charset="0"/>
                <a:cs typeface="Times New Roman" panose="02020603050405020304" pitchFamily="18" charset="0"/>
              </a:rPr>
              <a:t>issues </a:t>
            </a:r>
          </a:p>
          <a:p>
            <a:pPr marL="457200" lvl="0" indent="-457200">
              <a:buFont typeface="Wingdings" panose="05000000000000000000" pitchFamily="2" charset="2"/>
              <a:buChar char="§"/>
            </a:pPr>
            <a:r>
              <a:rPr lang="en-CA" sz="2800" dirty="0" smtClean="0">
                <a:latin typeface="Times New Roman" panose="02020603050405020304" pitchFamily="18" charset="0"/>
                <a:cs typeface="Times New Roman" panose="02020603050405020304" pitchFamily="18" charset="0"/>
              </a:rPr>
              <a:t>DIAND (CIRNAC or INAC previously) Inspectors </a:t>
            </a:r>
            <a:r>
              <a:rPr lang="en-CA" sz="2800" dirty="0">
                <a:latin typeface="Times New Roman" panose="02020603050405020304" pitchFamily="18" charset="0"/>
                <a:cs typeface="Times New Roman" panose="02020603050405020304" pitchFamily="18" charset="0"/>
              </a:rPr>
              <a:t>have the legislative responsibility to enforce Water Licences issued by the </a:t>
            </a:r>
            <a:r>
              <a:rPr lang="en-CA" sz="2800" dirty="0" smtClean="0">
                <a:latin typeface="Times New Roman" panose="02020603050405020304" pitchFamily="18" charset="0"/>
                <a:cs typeface="Times New Roman" panose="02020603050405020304" pitchFamily="18" charset="0"/>
              </a:rPr>
              <a:t>NWB </a:t>
            </a:r>
          </a:p>
          <a:p>
            <a:pPr marL="457200" lvl="0" indent="-457200">
              <a:buFont typeface="Wingdings" panose="05000000000000000000" pitchFamily="2" charset="2"/>
              <a:buChar char="§"/>
            </a:pPr>
            <a:r>
              <a:rPr lang="en-CA" sz="2800" dirty="0" smtClean="0">
                <a:latin typeface="Times New Roman" panose="02020603050405020304" pitchFamily="18" charset="0"/>
                <a:cs typeface="Times New Roman" panose="02020603050405020304" pitchFamily="18" charset="0"/>
              </a:rPr>
              <a:t>Inspectors </a:t>
            </a:r>
            <a:r>
              <a:rPr lang="en-CA" sz="2800" dirty="0">
                <a:latin typeface="Times New Roman" panose="02020603050405020304" pitchFamily="18" charset="0"/>
                <a:cs typeface="Times New Roman" panose="02020603050405020304" pitchFamily="18" charset="0"/>
              </a:rPr>
              <a:t>receive their Authority under the Nunavut Waters and Nunavut Surface Rights Tribunal </a:t>
            </a:r>
            <a:r>
              <a:rPr lang="en-CA" sz="2800" dirty="0" smtClean="0">
                <a:latin typeface="Times New Roman" panose="02020603050405020304" pitchFamily="18" charset="0"/>
                <a:cs typeface="Times New Roman" panose="02020603050405020304" pitchFamily="18" charset="0"/>
              </a:rPr>
              <a:t>Act</a:t>
            </a:r>
            <a:endParaRPr lang="en-CA"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14</a:t>
            </a:fld>
            <a:endParaRPr lang="en-US" dirty="0"/>
          </a:p>
        </p:txBody>
      </p:sp>
    </p:spTree>
    <p:extLst>
      <p:ext uri="{BB962C8B-B14F-4D97-AF65-F5344CB8AC3E}">
        <p14:creationId xmlns:p14="http://schemas.microsoft.com/office/powerpoint/2010/main" val="274280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800" dirty="0" smtClean="0"/>
              <a:t>NWB Office </a:t>
            </a:r>
            <a:r>
              <a:rPr lang="en-US" sz="3600" dirty="0" smtClean="0"/>
              <a:t>Contact</a:t>
            </a:r>
            <a:r>
              <a:rPr lang="en-US" sz="3800" dirty="0" smtClean="0"/>
              <a:t> Information  </a:t>
            </a:r>
            <a:endParaRPr lang="en-US" sz="3800" dirty="0"/>
          </a:p>
        </p:txBody>
      </p:sp>
      <p:sp>
        <p:nvSpPr>
          <p:cNvPr id="19" name="TextBox 18"/>
          <p:cNvSpPr txBox="1"/>
          <p:nvPr/>
        </p:nvSpPr>
        <p:spPr>
          <a:xfrm>
            <a:off x="494730" y="1676400"/>
            <a:ext cx="8268270" cy="3898503"/>
          </a:xfrm>
          <a:prstGeom prst="rect">
            <a:avLst/>
          </a:prstGeom>
          <a:noFill/>
        </p:spPr>
        <p:txBody>
          <a:bodyPr wrap="square" rtlCol="0">
            <a:spAutoFit/>
          </a:bodyPr>
          <a:lstStyle/>
          <a:p>
            <a:pPr lvl="0" algn="ctr">
              <a:spcBef>
                <a:spcPts val="375"/>
              </a:spcBef>
            </a:pPr>
            <a:r>
              <a:rPr lang="en-US" sz="2800" dirty="0">
                <a:solidFill>
                  <a:srgbClr val="000000"/>
                </a:solidFill>
                <a:latin typeface="Times New Roman" panose="02020603050405020304" pitchFamily="18" charset="0"/>
                <a:cs typeface="Times New Roman" panose="02020603050405020304" pitchFamily="18" charset="0"/>
              </a:rPr>
              <a:t>Nunavut Water Board</a:t>
            </a:r>
          </a:p>
          <a:p>
            <a:pPr lvl="0" algn="ctr">
              <a:spcBef>
                <a:spcPts val="375"/>
              </a:spcBef>
            </a:pPr>
            <a:r>
              <a:rPr lang="en-US" sz="2800" dirty="0" smtClean="0">
                <a:solidFill>
                  <a:srgbClr val="000000"/>
                </a:solidFill>
                <a:latin typeface="Times New Roman" panose="02020603050405020304" pitchFamily="18" charset="0"/>
                <a:cs typeface="Times New Roman" panose="02020603050405020304" pitchFamily="18" charset="0"/>
              </a:rPr>
              <a:t>15 </a:t>
            </a:r>
            <a:r>
              <a:rPr lang="en-US" sz="2800" dirty="0" err="1" smtClean="0">
                <a:solidFill>
                  <a:srgbClr val="000000"/>
                </a:solidFill>
                <a:latin typeface="Times New Roman" panose="02020603050405020304" pitchFamily="18" charset="0"/>
                <a:cs typeface="Times New Roman" panose="02020603050405020304" pitchFamily="18" charset="0"/>
              </a:rPr>
              <a:t>Inukshuk</a:t>
            </a:r>
            <a:r>
              <a:rPr lang="en-US" sz="2800" dirty="0" smtClean="0">
                <a:solidFill>
                  <a:srgbClr val="000000"/>
                </a:solidFill>
                <a:latin typeface="Times New Roman" panose="02020603050405020304" pitchFamily="18" charset="0"/>
                <a:cs typeface="Times New Roman" panose="02020603050405020304" pitchFamily="18" charset="0"/>
              </a:rPr>
              <a:t> Road</a:t>
            </a:r>
            <a:endParaRPr lang="en-US" sz="2800" dirty="0">
              <a:solidFill>
                <a:srgbClr val="000000"/>
              </a:solidFill>
              <a:latin typeface="Times New Roman" panose="02020603050405020304" pitchFamily="18" charset="0"/>
              <a:cs typeface="Times New Roman" panose="02020603050405020304" pitchFamily="18" charset="0"/>
            </a:endParaRPr>
          </a:p>
          <a:p>
            <a:pPr lvl="0" algn="ctr">
              <a:spcBef>
                <a:spcPts val="375"/>
              </a:spcBef>
            </a:pPr>
            <a:r>
              <a:rPr lang="en-US" sz="2800" dirty="0">
                <a:solidFill>
                  <a:srgbClr val="000000"/>
                </a:solidFill>
                <a:latin typeface="Times New Roman" panose="02020603050405020304" pitchFamily="18" charset="0"/>
                <a:cs typeface="Times New Roman" panose="02020603050405020304" pitchFamily="18" charset="0"/>
              </a:rPr>
              <a:t>P. O. Box 119 </a:t>
            </a:r>
          </a:p>
          <a:p>
            <a:pPr lvl="0" algn="ctr">
              <a:spcBef>
                <a:spcPts val="375"/>
              </a:spcBef>
            </a:pPr>
            <a:r>
              <a:rPr lang="en-US" sz="2800" dirty="0" err="1">
                <a:solidFill>
                  <a:srgbClr val="000000"/>
                </a:solidFill>
                <a:latin typeface="Times New Roman" panose="02020603050405020304" pitchFamily="18" charset="0"/>
                <a:cs typeface="Times New Roman" panose="02020603050405020304" pitchFamily="18" charset="0"/>
              </a:rPr>
              <a:t>Gjoa</a:t>
            </a:r>
            <a:r>
              <a:rPr lang="en-US" sz="2800" dirty="0">
                <a:solidFill>
                  <a:srgbClr val="000000"/>
                </a:solidFill>
                <a:latin typeface="Times New Roman" panose="02020603050405020304" pitchFamily="18" charset="0"/>
                <a:cs typeface="Times New Roman" panose="02020603050405020304" pitchFamily="18" charset="0"/>
              </a:rPr>
              <a:t> Haven, Nunavut  X0B </a:t>
            </a:r>
            <a:r>
              <a:rPr lang="en-US" sz="2800" dirty="0" smtClean="0">
                <a:solidFill>
                  <a:srgbClr val="000000"/>
                </a:solidFill>
                <a:latin typeface="Times New Roman" panose="02020603050405020304" pitchFamily="18" charset="0"/>
                <a:cs typeface="Times New Roman" panose="02020603050405020304" pitchFamily="18" charset="0"/>
              </a:rPr>
              <a:t>1J0</a:t>
            </a:r>
          </a:p>
          <a:p>
            <a:pPr lvl="0" algn="ctr">
              <a:spcBef>
                <a:spcPts val="375"/>
              </a:spcBef>
            </a:pPr>
            <a:endParaRPr lang="en-US" sz="2800" dirty="0">
              <a:solidFill>
                <a:srgbClr val="000000"/>
              </a:solidFill>
              <a:latin typeface="Times New Roman" panose="02020603050405020304" pitchFamily="18" charset="0"/>
              <a:cs typeface="Times New Roman" panose="02020603050405020304" pitchFamily="18" charset="0"/>
            </a:endParaRPr>
          </a:p>
          <a:p>
            <a:pPr lvl="0" algn="ctr">
              <a:spcBef>
                <a:spcPts val="375"/>
              </a:spcBef>
            </a:pPr>
            <a:r>
              <a:rPr lang="en-CA" sz="2800" dirty="0" smtClean="0">
                <a:solidFill>
                  <a:srgbClr val="000000"/>
                </a:solidFill>
                <a:latin typeface="Times New Roman" panose="02020603050405020304" pitchFamily="18" charset="0"/>
                <a:cs typeface="Times New Roman" panose="02020603050405020304" pitchFamily="18" charset="0"/>
              </a:rPr>
              <a:t>Web-site: </a:t>
            </a:r>
            <a:r>
              <a:rPr lang="en-CA" sz="2800" dirty="0" smtClean="0">
                <a:solidFill>
                  <a:srgbClr val="000000"/>
                </a:solidFill>
                <a:latin typeface="Times New Roman" panose="02020603050405020304" pitchFamily="18" charset="0"/>
                <a:cs typeface="Times New Roman" panose="02020603050405020304" pitchFamily="18" charset="0"/>
                <a:hlinkClick r:id="rId3"/>
              </a:rPr>
              <a:t>www.nwb-oen.ca</a:t>
            </a:r>
            <a:endParaRPr lang="en-CA" sz="2800" dirty="0" smtClean="0">
              <a:solidFill>
                <a:srgbClr val="000000"/>
              </a:solidFill>
              <a:latin typeface="Times New Roman" panose="02020603050405020304" pitchFamily="18" charset="0"/>
              <a:cs typeface="Times New Roman" panose="02020603050405020304" pitchFamily="18" charset="0"/>
            </a:endParaRPr>
          </a:p>
          <a:p>
            <a:pPr lvl="0" algn="ctr">
              <a:spcBef>
                <a:spcPts val="375"/>
              </a:spcBef>
            </a:pPr>
            <a:r>
              <a:rPr lang="en-US" sz="2800" dirty="0" smtClean="0">
                <a:solidFill>
                  <a:srgbClr val="000000"/>
                </a:solidFill>
                <a:latin typeface="Times New Roman" panose="02020603050405020304" pitchFamily="18" charset="0"/>
                <a:cs typeface="Times New Roman" panose="02020603050405020304" pitchFamily="18" charset="0"/>
              </a:rPr>
              <a:t>Phone</a:t>
            </a:r>
            <a:r>
              <a:rPr lang="en-US" sz="2800" dirty="0">
                <a:solidFill>
                  <a:srgbClr val="000000"/>
                </a:solidFill>
                <a:latin typeface="Times New Roman" panose="02020603050405020304" pitchFamily="18" charset="0"/>
                <a:cs typeface="Times New Roman" panose="02020603050405020304" pitchFamily="18" charset="0"/>
              </a:rPr>
              <a:t>: (867) 360 -6338</a:t>
            </a:r>
          </a:p>
          <a:p>
            <a:pPr lvl="0" algn="ctr">
              <a:spcBef>
                <a:spcPts val="375"/>
              </a:spcBef>
            </a:pPr>
            <a:r>
              <a:rPr lang="en-US" sz="2800" dirty="0">
                <a:solidFill>
                  <a:srgbClr val="000000"/>
                </a:solidFill>
                <a:latin typeface="Times New Roman" panose="02020603050405020304" pitchFamily="18" charset="0"/>
                <a:cs typeface="Times New Roman" panose="02020603050405020304" pitchFamily="18" charset="0"/>
              </a:rPr>
              <a:t>Fax: (867) 360-6369</a:t>
            </a:r>
          </a:p>
        </p:txBody>
      </p:sp>
      <p:sp>
        <p:nvSpPr>
          <p:cNvPr id="3" name="Slide Number Placeholder 2"/>
          <p:cNvSpPr>
            <a:spLocks noGrp="1"/>
          </p:cNvSpPr>
          <p:nvPr>
            <p:ph type="sldNum" sz="quarter" idx="12"/>
          </p:nvPr>
        </p:nvSpPr>
        <p:spPr/>
        <p:txBody>
          <a:bodyPr/>
          <a:lstStyle/>
          <a:p>
            <a:fld id="{5A96FC6A-C48E-46BA-B144-099A16DB6FD8}" type="slidenum">
              <a:rPr lang="en-US" smtClean="0"/>
              <a:t>15</a:t>
            </a:fld>
            <a:endParaRPr lang="en-US" dirty="0"/>
          </a:p>
        </p:txBody>
      </p:sp>
    </p:spTree>
    <p:extLst>
      <p:ext uri="{BB962C8B-B14F-4D97-AF65-F5344CB8AC3E}">
        <p14:creationId xmlns:p14="http://schemas.microsoft.com/office/powerpoint/2010/main" val="1056419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dirty="0" smtClean="0">
                <a:latin typeface="+mn-lt"/>
                <a:cs typeface="Times New Roman" panose="02020603050405020304" pitchFamily="18" charset="0"/>
              </a:rPr>
              <a:t>Outline</a:t>
            </a:r>
            <a:endParaRPr lang="en-US" sz="3800" dirty="0">
              <a:latin typeface="+mn-lt"/>
              <a:cs typeface="Times New Roman" panose="02020603050405020304" pitchFamily="18" charset="0"/>
            </a:endParaRPr>
          </a:p>
        </p:txBody>
      </p:sp>
      <p:sp>
        <p:nvSpPr>
          <p:cNvPr id="3" name="Content Placeholder 2"/>
          <p:cNvSpPr>
            <a:spLocks noGrp="1"/>
          </p:cNvSpPr>
          <p:nvPr>
            <p:ph idx="1"/>
          </p:nvPr>
        </p:nvSpPr>
        <p:spPr>
          <a:xfrm>
            <a:off x="457200" y="1722437"/>
            <a:ext cx="8229600" cy="3916363"/>
          </a:xfrm>
        </p:spPr>
        <p:txBody>
          <a:bodyPr>
            <a:normAutofit/>
          </a:bodyPr>
          <a:lstStyle/>
          <a:p>
            <a:r>
              <a:rPr lang="en-US" sz="2800" dirty="0">
                <a:latin typeface="Times New Roman" panose="02020603050405020304" pitchFamily="18" charset="0"/>
                <a:cs typeface="Times New Roman" panose="02020603050405020304" pitchFamily="18" charset="0"/>
              </a:rPr>
              <a:t>The Nunavut Water Board </a:t>
            </a:r>
            <a:r>
              <a:rPr lang="en-US" sz="2800" dirty="0" smtClean="0">
                <a:latin typeface="Times New Roman" panose="02020603050405020304" pitchFamily="18" charset="0"/>
                <a:cs typeface="Times New Roman" panose="02020603050405020304" pitchFamily="18" charset="0"/>
              </a:rPr>
              <a:t>officially started </a:t>
            </a:r>
            <a:r>
              <a:rPr lang="en-US" sz="2800" dirty="0">
                <a:latin typeface="Times New Roman" panose="02020603050405020304" pitchFamily="18" charset="0"/>
                <a:cs typeface="Times New Roman" panose="02020603050405020304" pitchFamily="18" charset="0"/>
              </a:rPr>
              <a:t>as </a:t>
            </a: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Board in 1996</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Board </a:t>
            </a:r>
            <a:r>
              <a:rPr lang="en-US" sz="2800" dirty="0">
                <a:latin typeface="Times New Roman" panose="02020603050405020304" pitchFamily="18" charset="0"/>
                <a:cs typeface="Times New Roman" panose="02020603050405020304" pitchFamily="18" charset="0"/>
              </a:rPr>
              <a:t>members nominated by the signatories to the </a:t>
            </a:r>
            <a:r>
              <a:rPr lang="en-US" sz="2800" dirty="0" smtClean="0">
                <a:latin typeface="Times New Roman" panose="02020603050405020304" pitchFamily="18" charset="0"/>
                <a:cs typeface="Times New Roman" panose="02020603050405020304" pitchFamily="18" charset="0"/>
              </a:rPr>
              <a:t>Nunavut Agreement </a:t>
            </a:r>
            <a:r>
              <a:rPr lang="en-US" sz="2800" dirty="0">
                <a:latin typeface="Times New Roman" panose="02020603050405020304" pitchFamily="18" charset="0"/>
                <a:cs typeface="Times New Roman" panose="02020603050405020304" pitchFamily="18" charset="0"/>
              </a:rPr>
              <a:t>– Nunavut </a:t>
            </a:r>
            <a:r>
              <a:rPr lang="en-US" sz="2800" dirty="0" err="1">
                <a:latin typeface="Times New Roman" panose="02020603050405020304" pitchFamily="18" charset="0"/>
                <a:cs typeface="Times New Roman" panose="02020603050405020304" pitchFamily="18" charset="0"/>
              </a:rPr>
              <a:t>Tunngavik</a:t>
            </a:r>
            <a:r>
              <a:rPr lang="en-US" sz="2800" dirty="0">
                <a:latin typeface="Times New Roman" panose="02020603050405020304" pitchFamily="18" charset="0"/>
                <a:cs typeface="Times New Roman" panose="02020603050405020304" pitchFamily="18" charset="0"/>
              </a:rPr>
              <a:t> Inc. (NTI), Government of Nunavut (GN), Government of Canada (CA)</a:t>
            </a:r>
          </a:p>
        </p:txBody>
      </p:sp>
      <p:sp>
        <p:nvSpPr>
          <p:cNvPr id="4" name="Slide Number Placeholder 3"/>
          <p:cNvSpPr>
            <a:spLocks noGrp="1"/>
          </p:cNvSpPr>
          <p:nvPr>
            <p:ph type="sldNum" sz="quarter" idx="12"/>
          </p:nvPr>
        </p:nvSpPr>
        <p:spPr/>
        <p:txBody>
          <a:bodyPr/>
          <a:lstStyle/>
          <a:p>
            <a:fld id="{5A96FC6A-C48E-46BA-B144-099A16DB6FD8}" type="slidenum">
              <a:rPr lang="en-US" smtClean="0"/>
              <a:t>2</a:t>
            </a:fld>
            <a:endParaRPr lang="en-US" dirty="0"/>
          </a:p>
        </p:txBody>
      </p:sp>
    </p:spTree>
    <p:extLst>
      <p:ext uri="{BB962C8B-B14F-4D97-AF65-F5344CB8AC3E}">
        <p14:creationId xmlns:p14="http://schemas.microsoft.com/office/powerpoint/2010/main" val="355052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dirty="0" smtClean="0">
                <a:cs typeface="Times New Roman" panose="02020603050405020304" pitchFamily="18" charset="0"/>
              </a:rPr>
              <a:t>Outline</a:t>
            </a:r>
            <a:endParaRPr lang="en-US" sz="3800" dirty="0">
              <a:cs typeface="Times New Roman" panose="02020603050405020304" pitchFamily="18" charset="0"/>
            </a:endParaRPr>
          </a:p>
        </p:txBody>
      </p:sp>
      <p:sp>
        <p:nvSpPr>
          <p:cNvPr id="5" name="Content Placeholder 2"/>
          <p:cNvSpPr>
            <a:spLocks noGrp="1"/>
          </p:cNvSpPr>
          <p:nvPr>
            <p:ph idx="1"/>
          </p:nvPr>
        </p:nvSpPr>
        <p:spPr>
          <a:xfrm>
            <a:off x="457200" y="1981200"/>
            <a:ext cx="8229600" cy="4495800"/>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The Board has the powers of a Tribunal </a:t>
            </a:r>
          </a:p>
          <a:p>
            <a:pPr algn="just"/>
            <a:r>
              <a:rPr lang="en-US" sz="2400" dirty="0" smtClean="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Board provides annual budget (core and public hearings)</a:t>
            </a:r>
          </a:p>
          <a:p>
            <a:pPr algn="just"/>
            <a:r>
              <a:rPr lang="en-US" sz="2400" dirty="0" smtClean="0">
                <a:latin typeface="Times New Roman" panose="02020603050405020304" pitchFamily="18" charset="0"/>
                <a:cs typeface="Times New Roman" panose="02020603050405020304" pitchFamily="18" charset="0"/>
              </a:rPr>
              <a:t>The Board provides annual report</a:t>
            </a:r>
          </a:p>
          <a:p>
            <a:pPr algn="just"/>
            <a:r>
              <a:rPr lang="en-US" sz="2400" dirty="0" smtClean="0">
                <a:latin typeface="Times New Roman" panose="02020603050405020304" pitchFamily="18" charset="0"/>
                <a:cs typeface="Times New Roman" panose="02020603050405020304" pitchFamily="18" charset="0"/>
              </a:rPr>
              <a:t>The Board attends various conferences and meetings</a:t>
            </a:r>
          </a:p>
          <a:p>
            <a:pPr algn="just"/>
            <a:r>
              <a:rPr lang="en-US" sz="2400" dirty="0" smtClean="0">
                <a:latin typeface="Times New Roman" panose="02020603050405020304" pitchFamily="18" charset="0"/>
                <a:cs typeface="Times New Roman" panose="02020603050405020304" pitchFamily="18" charset="0"/>
              </a:rPr>
              <a:t>The Board holds meetings (in-person and teleconferences) and workshops</a:t>
            </a:r>
          </a:p>
          <a:p>
            <a:pPr algn="just"/>
            <a:endParaRPr 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3</a:t>
            </a:fld>
            <a:endParaRPr lang="en-US" dirty="0"/>
          </a:p>
        </p:txBody>
      </p:sp>
    </p:spTree>
    <p:extLst>
      <p:ext uri="{BB962C8B-B14F-4D97-AF65-F5344CB8AC3E}">
        <p14:creationId xmlns:p14="http://schemas.microsoft.com/office/powerpoint/2010/main" val="165917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800" dirty="0">
                <a:latin typeface="+mn-lt"/>
                <a:cs typeface="Times New Roman" panose="02020603050405020304" pitchFamily="18" charset="0"/>
              </a:rPr>
              <a:t>NWB as a Tribunal</a:t>
            </a:r>
          </a:p>
        </p:txBody>
      </p:sp>
      <p:sp>
        <p:nvSpPr>
          <p:cNvPr id="19" name="TextBox 18"/>
          <p:cNvSpPr txBox="1"/>
          <p:nvPr/>
        </p:nvSpPr>
        <p:spPr>
          <a:xfrm>
            <a:off x="494730" y="1771302"/>
            <a:ext cx="7963469" cy="523220"/>
          </a:xfrm>
          <a:prstGeom prst="rect">
            <a:avLst/>
          </a:prstGeom>
          <a:noFill/>
        </p:spPr>
        <p:txBody>
          <a:bodyPr wrap="square" rtlCol="0">
            <a:spAutoFit/>
          </a:bodyPr>
          <a:lstStyle/>
          <a:p>
            <a:pPr lvl="0"/>
            <a:r>
              <a:rPr lang="en-US" sz="2800" dirty="0" smtClean="0">
                <a:latin typeface="Times New Roman" panose="02020603050405020304" pitchFamily="18" charset="0"/>
                <a:cs typeface="Times New Roman" panose="02020603050405020304" pitchFamily="18" charset="0"/>
              </a:rPr>
              <a:t>Geographic scope of Jurisdiction</a:t>
            </a:r>
            <a:endParaRPr lang="en-US" sz="2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72" t="19729" r="12170" b="8815"/>
          <a:stretch/>
        </p:blipFill>
        <p:spPr bwMode="auto">
          <a:xfrm>
            <a:off x="103829" y="2272751"/>
            <a:ext cx="8944378" cy="446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96FC6A-C48E-46BA-B144-099A16DB6FD8}" type="slidenum">
              <a:rPr lang="en-US" smtClean="0"/>
              <a:t>4</a:t>
            </a:fld>
            <a:endParaRPr lang="en-US" dirty="0"/>
          </a:p>
        </p:txBody>
      </p:sp>
    </p:spTree>
    <p:extLst>
      <p:ext uri="{BB962C8B-B14F-4D97-AF65-F5344CB8AC3E}">
        <p14:creationId xmlns:p14="http://schemas.microsoft.com/office/powerpoint/2010/main" val="110889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600" dirty="0">
                <a:latin typeface="+mn-lt"/>
                <a:cs typeface="Times New Roman" panose="02020603050405020304" pitchFamily="18" charset="0"/>
              </a:rPr>
              <a:t>NWB </a:t>
            </a:r>
            <a:r>
              <a:rPr lang="en-US" sz="3600" dirty="0" smtClean="0">
                <a:latin typeface="+mn-lt"/>
                <a:cs typeface="Times New Roman" panose="02020603050405020304" pitchFamily="18" charset="0"/>
              </a:rPr>
              <a:t>Authorities</a:t>
            </a:r>
            <a:endParaRPr lang="en-US" sz="3600" dirty="0">
              <a:latin typeface="+mn-lt"/>
              <a:cs typeface="Times New Roman" panose="02020603050405020304" pitchFamily="18" charset="0"/>
            </a:endParaRPr>
          </a:p>
        </p:txBody>
      </p:sp>
      <p:sp>
        <p:nvSpPr>
          <p:cNvPr id="19" name="TextBox 18"/>
          <p:cNvSpPr txBox="1"/>
          <p:nvPr/>
        </p:nvSpPr>
        <p:spPr>
          <a:xfrm>
            <a:off x="494730" y="1771302"/>
            <a:ext cx="7963469" cy="3785652"/>
          </a:xfrm>
          <a:prstGeom prst="rect">
            <a:avLst/>
          </a:prstGeom>
          <a:noFill/>
        </p:spPr>
        <p:txBody>
          <a:bodyPr wrap="square" rtlCol="0">
            <a:spAutoFit/>
          </a:bodyPr>
          <a:lstStyle/>
          <a:p>
            <a:pPr lvl="0"/>
            <a:r>
              <a:rPr lang="en-US" sz="2400" dirty="0" smtClean="0">
                <a:latin typeface="Times New Roman" panose="02020603050405020304" pitchFamily="18" charset="0"/>
                <a:cs typeface="Times New Roman" panose="02020603050405020304" pitchFamily="18" charset="0"/>
              </a:rPr>
              <a:t>Legal Authorities under</a:t>
            </a:r>
            <a:endParaRPr lang="en-US" sz="2400" dirty="0">
              <a:latin typeface="Times New Roman" panose="02020603050405020304" pitchFamily="18" charset="0"/>
              <a:cs typeface="Times New Roman" panose="02020603050405020304" pitchFamily="18" charset="0"/>
            </a:endParaRPr>
          </a:p>
          <a:p>
            <a:pPr marL="914400" lvl="1" indent="-457200">
              <a:buFont typeface="Wingdings" pitchFamily="2" charset="2"/>
              <a:buChar char="§"/>
            </a:pPr>
            <a:r>
              <a:rPr lang="en-US" sz="2400" i="1" dirty="0">
                <a:latin typeface="Times New Roman" panose="02020603050405020304" pitchFamily="18" charset="0"/>
                <a:cs typeface="Times New Roman" panose="02020603050405020304" pitchFamily="18" charset="0"/>
              </a:rPr>
              <a:t>Nunavut </a:t>
            </a:r>
            <a:r>
              <a:rPr lang="en-US" sz="2400" i="1" dirty="0" smtClean="0">
                <a:latin typeface="Times New Roman" panose="02020603050405020304" pitchFamily="18" charset="0"/>
                <a:cs typeface="Times New Roman" panose="02020603050405020304" pitchFamily="18" charset="0"/>
              </a:rPr>
              <a:t>Agreement  </a:t>
            </a:r>
            <a:r>
              <a:rPr lang="en-US" sz="2400" dirty="0" smtClean="0">
                <a:latin typeface="Times New Roman" panose="02020603050405020304" pitchFamily="18" charset="0"/>
                <a:cs typeface="Times New Roman" panose="02020603050405020304" pitchFamily="18" charset="0"/>
              </a:rPr>
              <a:t>(1993)</a:t>
            </a:r>
            <a:endParaRPr lang="en-US" sz="2400" dirty="0">
              <a:latin typeface="Times New Roman" panose="02020603050405020304" pitchFamily="18" charset="0"/>
              <a:cs typeface="Times New Roman" panose="02020603050405020304" pitchFamily="18" charset="0"/>
            </a:endParaRPr>
          </a:p>
          <a:p>
            <a:pPr marL="1371600" lvl="2" indent="-457200">
              <a:buFont typeface="Wingdings" pitchFamily="2" charset="2"/>
              <a:buChar char="ü"/>
            </a:pPr>
            <a:r>
              <a:rPr lang="en-US" sz="2400" i="1" dirty="0">
                <a:latin typeface="Times New Roman" panose="02020603050405020304" pitchFamily="18" charset="0"/>
                <a:cs typeface="Times New Roman" panose="02020603050405020304" pitchFamily="18" charset="0"/>
              </a:rPr>
              <a:t>Nunavut Land Claims Agreement </a:t>
            </a:r>
            <a:r>
              <a:rPr lang="en-US" sz="2400" i="1" dirty="0" smtClean="0">
                <a:latin typeface="Times New Roman" panose="02020603050405020304" pitchFamily="18" charset="0"/>
                <a:cs typeface="Times New Roman" panose="02020603050405020304" pitchFamily="18" charset="0"/>
              </a:rPr>
              <a:t>Act </a:t>
            </a:r>
            <a:r>
              <a:rPr lang="en-US" sz="2400" dirty="0" smtClean="0">
                <a:latin typeface="Times New Roman" panose="02020603050405020304" pitchFamily="18" charset="0"/>
                <a:cs typeface="Times New Roman" panose="02020603050405020304" pitchFamily="18" charset="0"/>
              </a:rPr>
              <a:t>(1993)</a:t>
            </a:r>
            <a:endParaRPr lang="en-US" sz="2400" dirty="0">
              <a:latin typeface="Times New Roman" panose="02020603050405020304" pitchFamily="18" charset="0"/>
              <a:cs typeface="Times New Roman" panose="02020603050405020304" pitchFamily="18" charset="0"/>
            </a:endParaRPr>
          </a:p>
          <a:p>
            <a:pPr marL="1371600" lvl="2" indent="-457200">
              <a:buFont typeface="Wingdings" pitchFamily="2" charset="2"/>
              <a:buChar char="ü"/>
            </a:pPr>
            <a:r>
              <a:rPr lang="en-US" sz="2400" i="1" dirty="0" smtClean="0">
                <a:latin typeface="Times New Roman" panose="02020603050405020304" pitchFamily="18" charset="0"/>
                <a:cs typeface="Times New Roman" panose="02020603050405020304" pitchFamily="18" charset="0"/>
              </a:rPr>
              <a:t>Nunavut Act </a:t>
            </a:r>
            <a:r>
              <a:rPr lang="en-US" sz="2400" dirty="0" smtClean="0">
                <a:latin typeface="Times New Roman" panose="02020603050405020304" pitchFamily="18" charset="0"/>
                <a:cs typeface="Times New Roman" panose="02020603050405020304" pitchFamily="18" charset="0"/>
              </a:rPr>
              <a:t>(1993)</a:t>
            </a:r>
            <a:endParaRPr lang="en-US" sz="2400" dirty="0">
              <a:latin typeface="Times New Roman" panose="02020603050405020304" pitchFamily="18" charset="0"/>
              <a:cs typeface="Times New Roman" panose="02020603050405020304" pitchFamily="18" charset="0"/>
            </a:endParaRPr>
          </a:p>
          <a:p>
            <a:pPr marL="914400" lvl="1" indent="-457200">
              <a:buFont typeface="Wingdings" pitchFamily="2" charset="2"/>
              <a:buChar char="§"/>
            </a:pPr>
            <a:endParaRPr lang="en-US" sz="2400" i="1" dirty="0" smtClean="0">
              <a:latin typeface="Times New Roman" panose="02020603050405020304" pitchFamily="18" charset="0"/>
              <a:cs typeface="Times New Roman" panose="02020603050405020304" pitchFamily="18" charset="0"/>
            </a:endParaRPr>
          </a:p>
          <a:p>
            <a:pPr marL="914400" lvl="1" indent="-457200">
              <a:buFont typeface="Wingdings" pitchFamily="2" charset="2"/>
              <a:buChar char="§"/>
            </a:pPr>
            <a:r>
              <a:rPr lang="en-US" sz="2400" i="1" dirty="0" smtClean="0">
                <a:latin typeface="Times New Roman" panose="02020603050405020304" pitchFamily="18" charset="0"/>
                <a:cs typeface="Times New Roman" panose="02020603050405020304" pitchFamily="18" charset="0"/>
              </a:rPr>
              <a:t>Nunavut </a:t>
            </a:r>
            <a:r>
              <a:rPr lang="en-US" sz="2400" i="1" dirty="0">
                <a:latin typeface="Times New Roman" panose="02020603050405020304" pitchFamily="18" charset="0"/>
                <a:cs typeface="Times New Roman" panose="02020603050405020304" pitchFamily="18" charset="0"/>
              </a:rPr>
              <a:t>Waters and Nunavut Surface Rights Tribunal </a:t>
            </a:r>
            <a:r>
              <a:rPr lang="en-US" sz="2400" i="1" dirty="0" smtClean="0">
                <a:latin typeface="Times New Roman" panose="02020603050405020304" pitchFamily="18" charset="0"/>
                <a:cs typeface="Times New Roman" panose="02020603050405020304" pitchFamily="18" charset="0"/>
              </a:rPr>
              <a:t>Act </a:t>
            </a:r>
            <a:r>
              <a:rPr lang="en-US" sz="2400" dirty="0" smtClean="0">
                <a:latin typeface="Times New Roman" panose="02020603050405020304" pitchFamily="18" charset="0"/>
                <a:cs typeface="Times New Roman" panose="02020603050405020304" pitchFamily="18" charset="0"/>
              </a:rPr>
              <a:t>(2002)</a:t>
            </a:r>
            <a:endParaRPr lang="en-US" sz="2400" dirty="0">
              <a:latin typeface="Times New Roman" panose="02020603050405020304" pitchFamily="18" charset="0"/>
              <a:cs typeface="Times New Roman" panose="02020603050405020304" pitchFamily="18" charset="0"/>
            </a:endParaRPr>
          </a:p>
          <a:p>
            <a:pPr marL="914400" lvl="1" indent="-457200">
              <a:buFont typeface="Wingdings" pitchFamily="2" charset="2"/>
              <a:buChar char="§"/>
            </a:pPr>
            <a:endParaRPr lang="en-US" sz="2400" i="1" dirty="0" smtClean="0">
              <a:latin typeface="Times New Roman" panose="02020603050405020304" pitchFamily="18" charset="0"/>
              <a:cs typeface="Times New Roman" panose="02020603050405020304" pitchFamily="18" charset="0"/>
            </a:endParaRPr>
          </a:p>
          <a:p>
            <a:pPr marL="914400" lvl="1" indent="-457200">
              <a:buFont typeface="Wingdings" pitchFamily="2" charset="2"/>
              <a:buChar char="§"/>
            </a:pPr>
            <a:r>
              <a:rPr lang="en-US" sz="2400" i="1" dirty="0" smtClean="0">
                <a:latin typeface="Times New Roman" panose="02020603050405020304" pitchFamily="18" charset="0"/>
                <a:cs typeface="Times New Roman" panose="02020603050405020304" pitchFamily="18" charset="0"/>
              </a:rPr>
              <a:t>Nunavut </a:t>
            </a:r>
            <a:r>
              <a:rPr lang="en-US" sz="2400" i="1" dirty="0">
                <a:latin typeface="Times New Roman" panose="02020603050405020304" pitchFamily="18" charset="0"/>
                <a:cs typeface="Times New Roman" panose="02020603050405020304" pitchFamily="18" charset="0"/>
              </a:rPr>
              <a:t>Waters </a:t>
            </a:r>
            <a:r>
              <a:rPr lang="en-US" sz="2400" i="1" dirty="0" smtClean="0">
                <a:latin typeface="Times New Roman" panose="02020603050405020304" pitchFamily="18" charset="0"/>
                <a:cs typeface="Times New Roman" panose="02020603050405020304" pitchFamily="18" charset="0"/>
              </a:rPr>
              <a:t>Regulations </a:t>
            </a:r>
            <a:r>
              <a:rPr lang="en-US" sz="2400" dirty="0" smtClean="0">
                <a:latin typeface="Times New Roman" panose="02020603050405020304" pitchFamily="18" charset="0"/>
                <a:cs typeface="Times New Roman" panose="02020603050405020304" pitchFamily="18" charset="0"/>
              </a:rPr>
              <a:t>(2013)</a:t>
            </a:r>
          </a:p>
          <a:p>
            <a:pPr lvl="1"/>
            <a:endParaRPr lang="en-US"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5</a:t>
            </a:fld>
            <a:endParaRPr lang="en-US" dirty="0"/>
          </a:p>
        </p:txBody>
      </p:sp>
    </p:spTree>
    <p:extLst>
      <p:ext uri="{BB962C8B-B14F-4D97-AF65-F5344CB8AC3E}">
        <p14:creationId xmlns:p14="http://schemas.microsoft.com/office/powerpoint/2010/main" val="112779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600" dirty="0">
                <a:latin typeface="+mn-lt"/>
                <a:cs typeface="Times New Roman" panose="02020603050405020304" pitchFamily="18" charset="0"/>
              </a:rPr>
              <a:t>NWB as a Tribunal</a:t>
            </a:r>
          </a:p>
        </p:txBody>
      </p:sp>
      <p:sp>
        <p:nvSpPr>
          <p:cNvPr id="19" name="TextBox 18"/>
          <p:cNvSpPr txBox="1"/>
          <p:nvPr/>
        </p:nvSpPr>
        <p:spPr>
          <a:xfrm>
            <a:off x="494730" y="1771302"/>
            <a:ext cx="7963469"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Mandate of the NWB  (</a:t>
            </a:r>
            <a:r>
              <a:rPr lang="en-US" sz="2400" i="1" dirty="0">
                <a:latin typeface="Times New Roman" panose="02020603050405020304" pitchFamily="18" charset="0"/>
                <a:cs typeface="Times New Roman" panose="02020603050405020304" pitchFamily="18" charset="0"/>
              </a:rPr>
              <a:t>Nunavut Agreement</a:t>
            </a:r>
            <a:r>
              <a:rPr lang="en-US" sz="2400" dirty="0">
                <a:latin typeface="Times New Roman" panose="02020603050405020304" pitchFamily="18" charset="0"/>
                <a:cs typeface="Times New Roman" panose="02020603050405020304" pitchFamily="18" charset="0"/>
              </a:rPr>
              <a:t>, Article 13)</a:t>
            </a:r>
          </a:p>
          <a:p>
            <a:pPr marL="457200" lvl="0" indent="-457200">
              <a:buFont typeface="Wingdings" pitchFamily="2" charset="2"/>
              <a:buChar char="§"/>
            </a:pPr>
            <a:r>
              <a:rPr lang="en-US" sz="2400" dirty="0">
                <a:latin typeface="Times New Roman" panose="02020603050405020304" pitchFamily="18" charset="0"/>
                <a:cs typeface="Times New Roman" panose="02020603050405020304" pitchFamily="18" charset="0"/>
              </a:rPr>
              <a:t>“shall have responsibilities and powers over the regulation, use and management of </a:t>
            </a:r>
            <a:r>
              <a:rPr lang="en-US" sz="2400" dirty="0" smtClean="0">
                <a:latin typeface="Times New Roman" panose="02020603050405020304" pitchFamily="18" charset="0"/>
                <a:cs typeface="Times New Roman" panose="02020603050405020304" pitchFamily="18" charset="0"/>
              </a:rPr>
              <a:t>waters </a:t>
            </a:r>
            <a:r>
              <a:rPr lang="en-US" sz="2400" dirty="0">
                <a:latin typeface="Times New Roman" panose="02020603050405020304" pitchFamily="18" charset="0"/>
                <a:cs typeface="Times New Roman" panose="02020603050405020304" pitchFamily="18" charset="0"/>
              </a:rPr>
              <a:t>in the Nunavut Settlement Area</a:t>
            </a:r>
            <a:r>
              <a:rPr lang="en-US" sz="2400" dirty="0" smtClean="0">
                <a:latin typeface="Times New Roman" panose="02020603050405020304" pitchFamily="18" charset="0"/>
                <a:cs typeface="Times New Roman" panose="02020603050405020304" pitchFamily="18" charset="0"/>
              </a:rPr>
              <a:t>”</a:t>
            </a:r>
          </a:p>
          <a:p>
            <a:pPr lvl="0"/>
            <a:endParaRPr lang="en-CA" sz="2400" i="1" dirty="0" smtClean="0">
              <a:latin typeface="Times New Roman" panose="02020603050405020304" pitchFamily="18" charset="0"/>
              <a:cs typeface="Times New Roman" panose="02020603050405020304" pitchFamily="18" charset="0"/>
            </a:endParaRPr>
          </a:p>
          <a:p>
            <a:pPr lvl="0"/>
            <a:r>
              <a:rPr lang="en-CA" sz="2400" i="1" dirty="0" smtClean="0">
                <a:latin typeface="Times New Roman" panose="02020603050405020304" pitchFamily="18" charset="0"/>
                <a:cs typeface="Times New Roman" panose="02020603050405020304" pitchFamily="18" charset="0"/>
              </a:rPr>
              <a:t>Section 13.7.1 of Nunavut Agreement</a:t>
            </a:r>
          </a:p>
          <a:p>
            <a:pPr lvl="0"/>
            <a:r>
              <a:rPr lang="en-CA" sz="2400" dirty="0" smtClean="0">
                <a:latin typeface="Times New Roman" panose="02020603050405020304" pitchFamily="18" charset="0"/>
                <a:cs typeface="Times New Roman" panose="02020603050405020304" pitchFamily="18" charset="0"/>
              </a:rPr>
              <a:t>“With </a:t>
            </a:r>
            <a:r>
              <a:rPr lang="en-CA" sz="2400" dirty="0">
                <a:latin typeface="Times New Roman" panose="02020603050405020304" pitchFamily="18" charset="0"/>
                <a:cs typeface="Times New Roman" panose="02020603050405020304" pitchFamily="18" charset="0"/>
              </a:rPr>
              <a:t>the exception of domestic or emergency use of waters as defined in Section 5 of the Northern Inland Water Act, no person may use water or deposit waste into water without the approval of the </a:t>
            </a:r>
            <a:r>
              <a:rPr lang="en-CA" sz="2400" dirty="0" smtClean="0">
                <a:latin typeface="Times New Roman" panose="02020603050405020304" pitchFamily="18" charset="0"/>
                <a:cs typeface="Times New Roman" panose="02020603050405020304" pitchFamily="18" charset="0"/>
              </a:rPr>
              <a:t>Board”.</a:t>
            </a:r>
            <a:endParaRPr 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6</a:t>
            </a:fld>
            <a:endParaRPr lang="en-US" dirty="0"/>
          </a:p>
        </p:txBody>
      </p:sp>
    </p:spTree>
    <p:extLst>
      <p:ext uri="{BB962C8B-B14F-4D97-AF65-F5344CB8AC3E}">
        <p14:creationId xmlns:p14="http://schemas.microsoft.com/office/powerpoint/2010/main" val="4214454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800" dirty="0" smtClean="0"/>
              <a:t>No NWB Jurisdiction </a:t>
            </a:r>
            <a:endParaRPr lang="en-US" sz="3800" dirty="0"/>
          </a:p>
        </p:txBody>
      </p:sp>
      <p:sp>
        <p:nvSpPr>
          <p:cNvPr id="19" name="TextBox 18"/>
          <p:cNvSpPr txBox="1"/>
          <p:nvPr/>
        </p:nvSpPr>
        <p:spPr>
          <a:xfrm>
            <a:off x="494730" y="1771302"/>
            <a:ext cx="7963469" cy="3108543"/>
          </a:xfrm>
          <a:prstGeom prst="rect">
            <a:avLst/>
          </a:prstGeom>
          <a:noFill/>
        </p:spPr>
        <p:txBody>
          <a:bodyPr wrap="square" rtlCol="0">
            <a:spAutoFit/>
          </a:bodyPr>
          <a:lstStyle/>
          <a:p>
            <a:pPr lvl="0"/>
            <a:r>
              <a:rPr lang="en-US" sz="2800" dirty="0" smtClean="0">
                <a:latin typeface="Times New Roman" panose="02020603050405020304" pitchFamily="18" charset="0"/>
                <a:cs typeface="Times New Roman" panose="02020603050405020304" pitchFamily="18" charset="0"/>
              </a:rPr>
              <a:t>No NWB </a:t>
            </a:r>
            <a:r>
              <a:rPr lang="en-US" sz="2800" dirty="0" err="1" smtClean="0">
                <a:latin typeface="Times New Roman" panose="02020603050405020304" pitchFamily="18" charset="0"/>
                <a:cs typeface="Times New Roman" panose="02020603050405020304" pitchFamily="18" charset="0"/>
              </a:rPr>
              <a:t>Licence</a:t>
            </a:r>
            <a:r>
              <a:rPr lang="en-US" sz="2800" dirty="0" smtClean="0">
                <a:latin typeface="Times New Roman" panose="02020603050405020304" pitchFamily="18" charset="0"/>
                <a:cs typeface="Times New Roman" panose="02020603050405020304" pitchFamily="18" charset="0"/>
              </a:rPr>
              <a:t>/Approval required associated with the use of waters </a:t>
            </a:r>
          </a:p>
          <a:p>
            <a:pPr marL="457200" lvl="0" indent="-457200">
              <a:buFont typeface="Wingdings" panose="05000000000000000000" pitchFamily="2" charset="2"/>
              <a:buChar char="§"/>
            </a:pPr>
            <a:r>
              <a:rPr lang="en-CA" sz="2800" dirty="0" smtClean="0">
                <a:latin typeface="Times New Roman" panose="02020603050405020304" pitchFamily="18" charset="0"/>
                <a:cs typeface="Times New Roman" panose="02020603050405020304" pitchFamily="18" charset="0"/>
              </a:rPr>
              <a:t>for </a:t>
            </a:r>
            <a:r>
              <a:rPr lang="en-CA" sz="2800" dirty="0">
                <a:latin typeface="Times New Roman" panose="02020603050405020304" pitchFamily="18" charset="0"/>
                <a:cs typeface="Times New Roman" panose="02020603050405020304" pitchFamily="18" charset="0"/>
              </a:rPr>
              <a:t>a domestic purpose, </a:t>
            </a:r>
            <a:r>
              <a:rPr lang="en-CA" sz="2800" dirty="0" smtClean="0">
                <a:latin typeface="Times New Roman" panose="02020603050405020304" pitchFamily="18" charset="0"/>
                <a:cs typeface="Times New Roman" panose="02020603050405020304" pitchFamily="18" charset="0"/>
              </a:rPr>
              <a:t>or </a:t>
            </a:r>
          </a:p>
          <a:p>
            <a:pPr marL="457200" lvl="0" indent="-457200">
              <a:buFont typeface="Wingdings" panose="05000000000000000000" pitchFamily="2" charset="2"/>
              <a:buChar char="§"/>
            </a:pPr>
            <a:r>
              <a:rPr lang="en-CA" sz="2800" dirty="0" smtClean="0">
                <a:latin typeface="Times New Roman" panose="02020603050405020304" pitchFamily="18" charset="0"/>
                <a:cs typeface="Times New Roman" panose="02020603050405020304" pitchFamily="18" charset="0"/>
              </a:rPr>
              <a:t>for </a:t>
            </a:r>
            <a:r>
              <a:rPr lang="en-CA" sz="2800" dirty="0">
                <a:latin typeface="Times New Roman" panose="02020603050405020304" pitchFamily="18" charset="0"/>
                <a:cs typeface="Times New Roman" panose="02020603050405020304" pitchFamily="18" charset="0"/>
              </a:rPr>
              <a:t>the purpose of extinguishing a </a:t>
            </a:r>
            <a:r>
              <a:rPr lang="en-CA" sz="2800" dirty="0" smtClean="0">
                <a:latin typeface="Times New Roman" panose="02020603050405020304" pitchFamily="18" charset="0"/>
                <a:cs typeface="Times New Roman" panose="02020603050405020304" pitchFamily="18" charset="0"/>
              </a:rPr>
              <a:t>fire or</a:t>
            </a:r>
            <a:r>
              <a:rPr lang="en-CA" sz="2800" dirty="0">
                <a:latin typeface="Times New Roman" panose="02020603050405020304" pitchFamily="18" charset="0"/>
                <a:cs typeface="Times New Roman" panose="02020603050405020304" pitchFamily="18" charset="0"/>
              </a:rPr>
              <a:t>, on an emergency basis, controlling </a:t>
            </a:r>
            <a:r>
              <a:rPr lang="en-CA" sz="2800" dirty="0" smtClean="0">
                <a:latin typeface="Times New Roman" panose="02020603050405020304" pitchFamily="18" charset="0"/>
                <a:cs typeface="Times New Roman" panose="02020603050405020304" pitchFamily="18" charset="0"/>
              </a:rPr>
              <a:t>or preventing </a:t>
            </a:r>
            <a:r>
              <a:rPr lang="en-CA" sz="2800" dirty="0">
                <a:latin typeface="Times New Roman" panose="02020603050405020304" pitchFamily="18" charset="0"/>
                <a:cs typeface="Times New Roman" panose="02020603050405020304" pitchFamily="18" charset="0"/>
              </a:rPr>
              <a:t>a flood; </a:t>
            </a:r>
            <a:r>
              <a:rPr lang="en-CA" sz="2800" dirty="0" smtClean="0">
                <a:latin typeface="Times New Roman" panose="02020603050405020304" pitchFamily="18" charset="0"/>
                <a:cs typeface="Times New Roman" panose="02020603050405020304" pitchFamily="18" charset="0"/>
              </a:rPr>
              <a:t>or </a:t>
            </a:r>
          </a:p>
          <a:p>
            <a:pPr marL="457200" lvl="0" indent="-457200">
              <a:buFont typeface="Wingdings" panose="05000000000000000000" pitchFamily="2" charset="2"/>
              <a:buChar char="§"/>
            </a:pPr>
            <a:r>
              <a:rPr lang="en-CA" sz="2800" dirty="0" smtClean="0">
                <a:latin typeface="Times New Roman" panose="02020603050405020304" pitchFamily="18" charset="0"/>
                <a:cs typeface="Times New Roman" panose="02020603050405020304" pitchFamily="18" charset="0"/>
              </a:rPr>
              <a:t>for the </a:t>
            </a:r>
            <a:r>
              <a:rPr lang="en-CA" sz="2800" dirty="0">
                <a:latin typeface="Times New Roman" panose="02020603050405020304" pitchFamily="18" charset="0"/>
                <a:cs typeface="Times New Roman" panose="02020603050405020304" pitchFamily="18" charset="0"/>
              </a:rPr>
              <a:t>use of waters in a national park.</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7</a:t>
            </a:fld>
            <a:endParaRPr lang="en-US" dirty="0"/>
          </a:p>
        </p:txBody>
      </p:sp>
    </p:spTree>
    <p:extLst>
      <p:ext uri="{BB962C8B-B14F-4D97-AF65-F5344CB8AC3E}">
        <p14:creationId xmlns:p14="http://schemas.microsoft.com/office/powerpoint/2010/main" val="374874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dirty="0" smtClean="0">
                <a:solidFill>
                  <a:prstClr val="black"/>
                </a:solidFill>
              </a:rPr>
              <a:t>NWB Licenses/Approvals</a:t>
            </a:r>
            <a:endParaRPr lang="en-US" sz="3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94730" y="1771302"/>
            <a:ext cx="8573070" cy="4524315"/>
          </a:xfrm>
          <a:prstGeom prst="rect">
            <a:avLst/>
          </a:prstGeom>
          <a:noFill/>
        </p:spPr>
        <p:txBody>
          <a:bodyPr wrap="square" rtlCol="0">
            <a:spAutoFit/>
          </a:bodyPr>
          <a:lstStyle/>
          <a:p>
            <a:pPr lvl="0"/>
            <a:r>
              <a:rPr lang="en-US" sz="2400" dirty="0" smtClean="0">
                <a:latin typeface="Times New Roman" panose="02020603050405020304" pitchFamily="18" charset="0"/>
                <a:cs typeface="Times New Roman" panose="02020603050405020304" pitchFamily="18" charset="0"/>
              </a:rPr>
              <a:t>NWB licensing/approving </a:t>
            </a:r>
            <a:r>
              <a:rPr lang="en-US" sz="2400" dirty="0">
                <a:latin typeface="Times New Roman" panose="02020603050405020304" pitchFamily="18" charset="0"/>
                <a:cs typeface="Times New Roman" panose="02020603050405020304" pitchFamily="18" charset="0"/>
              </a:rPr>
              <a:t>of Use of waters and Deposit of </a:t>
            </a:r>
            <a:r>
              <a:rPr lang="en-US" sz="2400" dirty="0" smtClean="0">
                <a:latin typeface="Times New Roman" panose="02020603050405020304" pitchFamily="18" charset="0"/>
                <a:cs typeface="Times New Roman" panose="02020603050405020304" pitchFamily="18" charset="0"/>
              </a:rPr>
              <a:t>waste through:</a:t>
            </a:r>
          </a:p>
          <a:p>
            <a:pPr lvl="0"/>
            <a:endParaRPr lang="en-US" sz="2400" dirty="0">
              <a:latin typeface="Times New Roman" panose="02020603050405020304" pitchFamily="18" charset="0"/>
              <a:cs typeface="Times New Roman" panose="02020603050405020304" pitchFamily="18" charset="0"/>
            </a:endParaRPr>
          </a:p>
          <a:p>
            <a:pPr marL="457200" lvl="0" indent="-457200" algn="just">
              <a:buFont typeface="Wingdings" pitchFamily="2" charset="2"/>
              <a:buChar char="§"/>
            </a:pPr>
            <a:r>
              <a:rPr lang="en-US" sz="2400" dirty="0" smtClean="0">
                <a:latin typeface="Times New Roman" panose="02020603050405020304" pitchFamily="18" charset="0"/>
                <a:cs typeface="Times New Roman" panose="02020603050405020304" pitchFamily="18" charset="0"/>
              </a:rPr>
              <a:t>Type “A” </a:t>
            </a:r>
            <a:r>
              <a:rPr lang="en-US" sz="2400" dirty="0" err="1" smtClean="0">
                <a:latin typeface="Times New Roman" panose="02020603050405020304" pitchFamily="18" charset="0"/>
                <a:cs typeface="Times New Roman" panose="02020603050405020304" pitchFamily="18" charset="0"/>
              </a:rPr>
              <a:t>Licences</a:t>
            </a:r>
            <a:r>
              <a:rPr lang="en-US" sz="2400" dirty="0" smtClean="0">
                <a:latin typeface="Times New Roman" panose="02020603050405020304" pitchFamily="18" charset="0"/>
                <a:cs typeface="Times New Roman" panose="02020603050405020304" pitchFamily="18" charset="0"/>
              </a:rPr>
              <a:t> – “large” undertakings</a:t>
            </a:r>
          </a:p>
          <a:p>
            <a:pPr marL="914400" lvl="1" indent="-457200" algn="just">
              <a:buFont typeface="Wingdings" pitchFamily="2" charset="2"/>
              <a:buChar char="ü"/>
            </a:pPr>
            <a:r>
              <a:rPr lang="en-US" sz="2400" dirty="0" smtClean="0">
                <a:latin typeface="Times New Roman" panose="02020603050405020304" pitchFamily="18" charset="0"/>
                <a:cs typeface="Times New Roman" panose="02020603050405020304" pitchFamily="18" charset="0"/>
              </a:rPr>
              <a:t>Usually involves a public hearing</a:t>
            </a:r>
          </a:p>
          <a:p>
            <a:pPr marL="914400" lvl="1" indent="-457200" algn="just">
              <a:buFont typeface="Wingdings" pitchFamily="2" charset="2"/>
              <a:buChar char="ü"/>
            </a:pPr>
            <a:r>
              <a:rPr lang="en-US" sz="2400" dirty="0" smtClean="0">
                <a:latin typeface="Times New Roman" panose="02020603050405020304" pitchFamily="18" charset="0"/>
                <a:cs typeface="Times New Roman" panose="02020603050405020304" pitchFamily="18" charset="0"/>
              </a:rPr>
              <a:t>i.e. large operational mine (&gt;300 m</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/day)</a:t>
            </a:r>
          </a:p>
          <a:p>
            <a:pPr marL="457200" lvl="0" indent="-457200" algn="just">
              <a:buFont typeface="Wingdings" pitchFamily="2" charset="2"/>
              <a:buChar char="§"/>
            </a:pPr>
            <a:r>
              <a:rPr lang="en-US" sz="2400" dirty="0" smtClean="0">
                <a:latin typeface="Times New Roman" panose="02020603050405020304" pitchFamily="18" charset="0"/>
                <a:cs typeface="Times New Roman" panose="02020603050405020304" pitchFamily="18" charset="0"/>
              </a:rPr>
              <a:t>Type “B” </a:t>
            </a:r>
            <a:r>
              <a:rPr lang="en-US" sz="2400" dirty="0" err="1" smtClean="0">
                <a:latin typeface="Times New Roman" panose="02020603050405020304" pitchFamily="18" charset="0"/>
                <a:cs typeface="Times New Roman" panose="02020603050405020304" pitchFamily="18" charset="0"/>
              </a:rPr>
              <a:t>Licences</a:t>
            </a:r>
            <a:r>
              <a:rPr lang="en-US" sz="2400" dirty="0" smtClean="0">
                <a:latin typeface="Times New Roman" panose="02020603050405020304" pitchFamily="18" charset="0"/>
                <a:cs typeface="Times New Roman" panose="02020603050405020304" pitchFamily="18" charset="0"/>
              </a:rPr>
              <a:t> – “small” undertakings</a:t>
            </a:r>
          </a:p>
          <a:p>
            <a:pPr marL="914400" lvl="1" indent="-457200" algn="just">
              <a:buFont typeface="Wingdings" pitchFamily="2" charset="2"/>
              <a:buChar char="ü"/>
            </a:pPr>
            <a:r>
              <a:rPr lang="en-US" sz="2400" dirty="0" smtClean="0">
                <a:latin typeface="Times New Roman" panose="02020603050405020304" pitchFamily="18" charset="0"/>
                <a:cs typeface="Times New Roman" panose="02020603050405020304" pitchFamily="18" charset="0"/>
              </a:rPr>
              <a:t>May involve a public hearing</a:t>
            </a:r>
          </a:p>
          <a:p>
            <a:pPr marL="914400" lvl="1" indent="-457200" algn="just">
              <a:buFont typeface="Wingdings" pitchFamily="2" charset="2"/>
              <a:buChar char="ü"/>
            </a:pPr>
            <a:r>
              <a:rPr lang="en-US" sz="2400" dirty="0" smtClean="0">
                <a:latin typeface="Times New Roman" panose="02020603050405020304" pitchFamily="18" charset="0"/>
                <a:cs typeface="Times New Roman" panose="02020603050405020304" pitchFamily="18" charset="0"/>
              </a:rPr>
              <a:t>i.e. exploration camp (&lt;300 m</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/day)</a:t>
            </a:r>
          </a:p>
          <a:p>
            <a:pPr marL="457200" lvl="0" indent="-457200" algn="just">
              <a:buFont typeface="Wingdings" pitchFamily="2" charset="2"/>
              <a:buChar char="§"/>
            </a:pPr>
            <a:r>
              <a:rPr lang="en-US" sz="2400" u="sng" dirty="0" smtClean="0">
                <a:latin typeface="Times New Roman" panose="02020603050405020304" pitchFamily="18" charset="0"/>
                <a:cs typeface="Times New Roman" panose="02020603050405020304" pitchFamily="18" charset="0"/>
              </a:rPr>
              <a:t>Authorized </a:t>
            </a:r>
            <a:r>
              <a:rPr lang="en-US" sz="2400" dirty="0" smtClean="0">
                <a:latin typeface="Times New Roman" panose="02020603050405020304" pitchFamily="18" charset="0"/>
                <a:cs typeface="Times New Roman" panose="02020603050405020304" pitchFamily="18" charset="0"/>
              </a:rPr>
              <a:t>use Without a </a:t>
            </a:r>
            <a:r>
              <a:rPr lang="en-US" sz="2400" dirty="0" err="1">
                <a:latin typeface="Times New Roman" panose="02020603050405020304" pitchFamily="18" charset="0"/>
                <a:cs typeface="Times New Roman" panose="02020603050405020304" pitchFamily="18" charset="0"/>
              </a:rPr>
              <a:t>L</a:t>
            </a:r>
            <a:r>
              <a:rPr lang="en-US" sz="2400" dirty="0" err="1" smtClean="0">
                <a:latin typeface="Times New Roman" panose="02020603050405020304" pitchFamily="18" charset="0"/>
                <a:cs typeface="Times New Roman" panose="02020603050405020304" pitchFamily="18" charset="0"/>
              </a:rPr>
              <a:t>icence</a:t>
            </a:r>
            <a:endParaRPr lang="en-US" sz="2400" dirty="0" smtClean="0">
              <a:latin typeface="Times New Roman" panose="02020603050405020304" pitchFamily="18" charset="0"/>
              <a:cs typeface="Times New Roman" panose="02020603050405020304" pitchFamily="18" charset="0"/>
            </a:endParaRPr>
          </a:p>
          <a:p>
            <a:pPr marL="914400" lvl="1" indent="-457200" algn="just">
              <a:buFont typeface="Wingdings" pitchFamily="2" charset="2"/>
              <a:buChar char="ü"/>
            </a:pPr>
            <a:r>
              <a:rPr lang="en-US" sz="2400" dirty="0" smtClean="0">
                <a:latin typeface="Times New Roman" panose="02020603050405020304" pitchFamily="18" charset="0"/>
                <a:cs typeface="Times New Roman" panose="02020603050405020304" pitchFamily="18" charset="0"/>
              </a:rPr>
              <a:t>New category (April 18, 2013)</a:t>
            </a:r>
          </a:p>
          <a:p>
            <a:pPr marL="914400" lvl="1" indent="-457200" algn="just">
              <a:buFont typeface="Wingdings" pitchFamily="2" charset="2"/>
              <a:buChar char="ü"/>
            </a:pPr>
            <a:r>
              <a:rPr lang="en-US" sz="2400" dirty="0" smtClean="0">
                <a:latin typeface="Times New Roman" panose="02020603050405020304" pitchFamily="18" charset="0"/>
                <a:cs typeface="Times New Roman" panose="02020603050405020304" pitchFamily="18" charset="0"/>
              </a:rPr>
              <a:t>i.e. short-term researcher (&lt;50 m</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/day)</a:t>
            </a:r>
          </a:p>
        </p:txBody>
      </p:sp>
      <p:sp>
        <p:nvSpPr>
          <p:cNvPr id="3" name="Slide Number Placeholder 2"/>
          <p:cNvSpPr>
            <a:spLocks noGrp="1"/>
          </p:cNvSpPr>
          <p:nvPr>
            <p:ph type="sldNum" sz="quarter" idx="12"/>
          </p:nvPr>
        </p:nvSpPr>
        <p:spPr/>
        <p:txBody>
          <a:bodyPr/>
          <a:lstStyle/>
          <a:p>
            <a:fld id="{5A96FC6A-C48E-46BA-B144-099A16DB6FD8}" type="slidenum">
              <a:rPr lang="en-US" smtClean="0"/>
              <a:t>8</a:t>
            </a:fld>
            <a:endParaRPr lang="en-US" dirty="0"/>
          </a:p>
        </p:txBody>
      </p:sp>
    </p:spTree>
    <p:extLst>
      <p:ext uri="{BB962C8B-B14F-4D97-AF65-F5344CB8AC3E}">
        <p14:creationId xmlns:p14="http://schemas.microsoft.com/office/powerpoint/2010/main" val="171338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6650" cy="1143000"/>
          </a:xfrm>
        </p:spPr>
        <p:txBody>
          <a:bodyPr>
            <a:normAutofit/>
          </a:bodyPr>
          <a:lstStyle/>
          <a:p>
            <a:pPr algn="l"/>
            <a:r>
              <a:rPr lang="en-US" sz="3400" dirty="0" smtClean="0">
                <a:solidFill>
                  <a:prstClr val="black"/>
                </a:solidFill>
              </a:rPr>
              <a:t>NWB Notice for </a:t>
            </a:r>
            <a:r>
              <a:rPr lang="en-US" sz="3400" dirty="0" err="1" smtClean="0">
                <a:solidFill>
                  <a:prstClr val="black"/>
                </a:solidFill>
              </a:rPr>
              <a:t>Licence</a:t>
            </a:r>
            <a:r>
              <a:rPr lang="en-US" sz="3400" dirty="0" smtClean="0">
                <a:solidFill>
                  <a:prstClr val="black"/>
                </a:solidFill>
              </a:rPr>
              <a:t> Applications</a:t>
            </a:r>
            <a:endParaRPr lang="en-US" sz="3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94730" y="1771302"/>
            <a:ext cx="8192070" cy="5016758"/>
          </a:xfrm>
          <a:prstGeom prst="rect">
            <a:avLst/>
          </a:prstGeom>
          <a:noFill/>
        </p:spPr>
        <p:txBody>
          <a:bodyPr wrap="square" rtlCol="0">
            <a:spAutoFit/>
          </a:bodyPr>
          <a:lstStyle/>
          <a:p>
            <a:pPr lvl="0" algn="just"/>
            <a:r>
              <a:rPr lang="en-US" sz="2000" i="1" dirty="0" smtClean="0">
                <a:latin typeface="Times New Roman" panose="02020603050405020304" pitchFamily="18" charset="0"/>
                <a:cs typeface="Times New Roman" panose="02020603050405020304" pitchFamily="18" charset="0"/>
              </a:rPr>
              <a:t>Section 55 (1) of Nunavut Waters and Nunavut Surface Rights Tribunal Act requires </a:t>
            </a:r>
          </a:p>
          <a:p>
            <a:pPr marL="342900" lvl="0" indent="-342900" algn="just">
              <a:buFont typeface="Wingdings" panose="05000000000000000000" pitchFamily="2" charset="2"/>
              <a:buChar char="§"/>
            </a:pPr>
            <a:r>
              <a:rPr lang="en-CA" sz="2000" dirty="0" smtClean="0">
                <a:latin typeface="Times New Roman" panose="02020603050405020304" pitchFamily="18" charset="0"/>
                <a:cs typeface="Times New Roman" panose="02020603050405020304" pitchFamily="18" charset="0"/>
              </a:rPr>
              <a:t>The </a:t>
            </a:r>
            <a:r>
              <a:rPr lang="en-CA" sz="2000" dirty="0">
                <a:latin typeface="Times New Roman" panose="02020603050405020304" pitchFamily="18" charset="0"/>
                <a:cs typeface="Times New Roman" panose="02020603050405020304" pitchFamily="18" charset="0"/>
              </a:rPr>
              <a:t>Board shall give notice of </a:t>
            </a:r>
            <a:r>
              <a:rPr lang="en-CA" sz="2000" dirty="0" smtClean="0">
                <a:latin typeface="Times New Roman" panose="02020603050405020304" pitchFamily="18" charset="0"/>
                <a:cs typeface="Times New Roman" panose="02020603050405020304" pitchFamily="18" charset="0"/>
              </a:rPr>
              <a:t>every application </a:t>
            </a:r>
            <a:r>
              <a:rPr lang="en-CA" sz="2000" dirty="0">
                <a:latin typeface="Times New Roman" panose="02020603050405020304" pitchFamily="18" charset="0"/>
                <a:cs typeface="Times New Roman" panose="02020603050405020304" pitchFamily="18" charset="0"/>
              </a:rPr>
              <a:t>in relation to a licence to the </a:t>
            </a:r>
            <a:r>
              <a:rPr lang="en-CA" sz="2000" dirty="0" smtClean="0">
                <a:latin typeface="Times New Roman" panose="02020603050405020304" pitchFamily="18" charset="0"/>
                <a:cs typeface="Times New Roman" panose="02020603050405020304" pitchFamily="18" charset="0"/>
              </a:rPr>
              <a:t>council of </a:t>
            </a:r>
            <a:r>
              <a:rPr lang="en-CA" sz="2000" dirty="0">
                <a:latin typeface="Times New Roman" panose="02020603050405020304" pitchFamily="18" charset="0"/>
                <a:cs typeface="Times New Roman" panose="02020603050405020304" pitchFamily="18" charset="0"/>
              </a:rPr>
              <a:t>each municipality in the area affected </a:t>
            </a:r>
            <a:r>
              <a:rPr lang="en-CA" sz="2000" dirty="0" smtClean="0">
                <a:latin typeface="Times New Roman" panose="02020603050405020304" pitchFamily="18" charset="0"/>
                <a:cs typeface="Times New Roman" panose="02020603050405020304" pitchFamily="18" charset="0"/>
              </a:rPr>
              <a:t>by the </a:t>
            </a:r>
            <a:r>
              <a:rPr lang="en-CA" sz="2000" dirty="0">
                <a:latin typeface="Times New Roman" panose="02020603050405020304" pitchFamily="18" charset="0"/>
                <a:cs typeface="Times New Roman" panose="02020603050405020304" pitchFamily="18" charset="0"/>
              </a:rPr>
              <a:t>application and shall publish the notice in </a:t>
            </a:r>
            <a:r>
              <a:rPr lang="en-CA" sz="2000" dirty="0" smtClean="0">
                <a:latin typeface="Times New Roman" panose="02020603050405020304" pitchFamily="18" charset="0"/>
                <a:cs typeface="Times New Roman" panose="02020603050405020304" pitchFamily="18" charset="0"/>
              </a:rPr>
              <a:t>a newspaper </a:t>
            </a:r>
            <a:r>
              <a:rPr lang="en-CA" sz="2000" dirty="0">
                <a:latin typeface="Times New Roman" panose="02020603050405020304" pitchFamily="18" charset="0"/>
                <a:cs typeface="Times New Roman" panose="02020603050405020304" pitchFamily="18" charset="0"/>
              </a:rPr>
              <a:t>of general circulation in the area </a:t>
            </a:r>
            <a:r>
              <a:rPr lang="en-CA" sz="2000" dirty="0" smtClean="0">
                <a:latin typeface="Times New Roman" panose="02020603050405020304" pitchFamily="18" charset="0"/>
                <a:cs typeface="Times New Roman" panose="02020603050405020304" pitchFamily="18" charset="0"/>
              </a:rPr>
              <a:t>affected or</a:t>
            </a:r>
            <a:r>
              <a:rPr lang="en-CA" sz="2000" dirty="0">
                <a:latin typeface="Times New Roman" panose="02020603050405020304" pitchFamily="18" charset="0"/>
                <a:cs typeface="Times New Roman" panose="02020603050405020304" pitchFamily="18" charset="0"/>
              </a:rPr>
              <a:t>, if there is no such newspaper, in </a:t>
            </a:r>
            <a:r>
              <a:rPr lang="en-CA" sz="2000" dirty="0" smtClean="0">
                <a:latin typeface="Times New Roman" panose="02020603050405020304" pitchFamily="18" charset="0"/>
                <a:cs typeface="Times New Roman" panose="02020603050405020304" pitchFamily="18" charset="0"/>
              </a:rPr>
              <a:t>such other </a:t>
            </a:r>
            <a:r>
              <a:rPr lang="en-CA" sz="2000" dirty="0">
                <a:latin typeface="Times New Roman" panose="02020603050405020304" pitchFamily="18" charset="0"/>
                <a:cs typeface="Times New Roman" panose="02020603050405020304" pitchFamily="18" charset="0"/>
              </a:rPr>
              <a:t>manner as the Board considers appropriate</a:t>
            </a:r>
            <a:r>
              <a:rPr lang="en-CA" sz="2000" dirty="0" smtClean="0">
                <a:latin typeface="Times New Roman" panose="02020603050405020304" pitchFamily="18" charset="0"/>
                <a:cs typeface="Times New Roman" panose="02020603050405020304" pitchFamily="18" charset="0"/>
              </a:rPr>
              <a:t>.  The </a:t>
            </a:r>
            <a:r>
              <a:rPr lang="en-CA" sz="2000" dirty="0">
                <a:latin typeface="Times New Roman" panose="02020603050405020304" pitchFamily="18" charset="0"/>
                <a:cs typeface="Times New Roman" panose="02020603050405020304" pitchFamily="18" charset="0"/>
              </a:rPr>
              <a:t>notice shall invite interested persons </a:t>
            </a:r>
            <a:r>
              <a:rPr lang="en-CA" sz="2000" dirty="0" smtClean="0">
                <a:latin typeface="Times New Roman" panose="02020603050405020304" pitchFamily="18" charset="0"/>
                <a:cs typeface="Times New Roman" panose="02020603050405020304" pitchFamily="18" charset="0"/>
              </a:rPr>
              <a:t>to make </a:t>
            </a:r>
            <a:r>
              <a:rPr lang="en-CA" sz="2000" dirty="0">
                <a:latin typeface="Times New Roman" panose="02020603050405020304" pitchFamily="18" charset="0"/>
                <a:cs typeface="Times New Roman" panose="02020603050405020304" pitchFamily="18" charset="0"/>
              </a:rPr>
              <a:t>representations within a specified </a:t>
            </a:r>
            <a:r>
              <a:rPr lang="en-CA" sz="2000" dirty="0" smtClean="0">
                <a:latin typeface="Times New Roman" panose="02020603050405020304" pitchFamily="18" charset="0"/>
                <a:cs typeface="Times New Roman" panose="02020603050405020304" pitchFamily="18" charset="0"/>
              </a:rPr>
              <a:t>period and </a:t>
            </a:r>
            <a:r>
              <a:rPr lang="en-CA" sz="2000" dirty="0">
                <a:latin typeface="Times New Roman" panose="02020603050405020304" pitchFamily="18" charset="0"/>
                <a:cs typeface="Times New Roman" panose="02020603050405020304" pitchFamily="18" charset="0"/>
              </a:rPr>
              <a:t>shall advise them of the consequences, </a:t>
            </a:r>
            <a:r>
              <a:rPr lang="en-CA" sz="2000" dirty="0" smtClean="0">
                <a:latin typeface="Times New Roman" panose="02020603050405020304" pitchFamily="18" charset="0"/>
                <a:cs typeface="Times New Roman" panose="02020603050405020304" pitchFamily="18" charset="0"/>
              </a:rPr>
              <a:t>as provided </a:t>
            </a:r>
            <a:r>
              <a:rPr lang="en-CA" sz="2000" dirty="0">
                <a:latin typeface="Times New Roman" panose="02020603050405020304" pitchFamily="18" charset="0"/>
                <a:cs typeface="Times New Roman" panose="02020603050405020304" pitchFamily="18" charset="0"/>
              </a:rPr>
              <a:t>in section 59 and subsection 60(2), </a:t>
            </a:r>
            <a:r>
              <a:rPr lang="en-CA" sz="2000" dirty="0" smtClean="0">
                <a:latin typeface="Times New Roman" panose="02020603050405020304" pitchFamily="18" charset="0"/>
                <a:cs typeface="Times New Roman" panose="02020603050405020304" pitchFamily="18" charset="0"/>
              </a:rPr>
              <a:t>of any </a:t>
            </a:r>
            <a:r>
              <a:rPr lang="en-CA" sz="2000" dirty="0">
                <a:latin typeface="Times New Roman" panose="02020603050405020304" pitchFamily="18" charset="0"/>
                <a:cs typeface="Times New Roman" panose="02020603050405020304" pitchFamily="18" charset="0"/>
              </a:rPr>
              <a:t>failure to respond to the notice</a:t>
            </a:r>
            <a:r>
              <a:rPr lang="en-CA" sz="2000" dirty="0" smtClean="0">
                <a:latin typeface="Times New Roman" panose="02020603050405020304" pitchFamily="18" charset="0"/>
                <a:cs typeface="Times New Roman" panose="02020603050405020304" pitchFamily="18" charset="0"/>
              </a:rPr>
              <a:t>.</a:t>
            </a:r>
          </a:p>
          <a:p>
            <a:pPr lvl="0" algn="just"/>
            <a:endParaRPr lang="en-CA" sz="20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CA" sz="2000" dirty="0" smtClean="0">
                <a:latin typeface="Times New Roman" panose="02020603050405020304" pitchFamily="18" charset="0"/>
                <a:cs typeface="Times New Roman" panose="02020603050405020304" pitchFamily="18" charset="0"/>
              </a:rPr>
              <a:t>Public can provide written representations or call the NWB Office, if not able to make written representations.</a:t>
            </a:r>
          </a:p>
          <a:p>
            <a:pPr marL="342900" lvl="0" indent="-342900" algn="just">
              <a:buFont typeface="Wingdings" panose="05000000000000000000" pitchFamily="2" charset="2"/>
              <a:buChar char="§"/>
            </a:pPr>
            <a:r>
              <a:rPr lang="en-CA" sz="2000" dirty="0" smtClean="0">
                <a:latin typeface="Times New Roman" panose="02020603050405020304" pitchFamily="18" charset="0"/>
                <a:cs typeface="Times New Roman" panose="02020603050405020304" pitchFamily="18" charset="0"/>
              </a:rPr>
              <a:t>All application submissions and public representations are made available by NWB at its FTP site: </a:t>
            </a:r>
            <a:r>
              <a:rPr lang="en-US" sz="2000" dirty="0">
                <a:hlinkClick r:id="rId3"/>
              </a:rPr>
              <a:t>ftp://ftp.nwb-oen.ca/</a:t>
            </a:r>
            <a:endParaRPr lang="en-CA" sz="2000" dirty="0" smtClean="0">
              <a:latin typeface="Times New Roman" panose="02020603050405020304" pitchFamily="18" charset="0"/>
              <a:cs typeface="Times New Roman" panose="02020603050405020304" pitchFamily="18" charset="0"/>
            </a:endParaRPr>
          </a:p>
          <a:p>
            <a:pPr lvl="0" algn="just"/>
            <a:endParaRPr lang="en-US" sz="20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A96FC6A-C48E-46BA-B144-099A16DB6FD8}" type="slidenum">
              <a:rPr lang="en-US" smtClean="0"/>
              <a:t>9</a:t>
            </a:fld>
            <a:endParaRPr lang="en-US" dirty="0"/>
          </a:p>
        </p:txBody>
      </p:sp>
    </p:spTree>
    <p:extLst>
      <p:ext uri="{BB962C8B-B14F-4D97-AF65-F5344CB8AC3E}">
        <p14:creationId xmlns:p14="http://schemas.microsoft.com/office/powerpoint/2010/main" val="2852918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8299</TotalTime>
  <Words>1969</Words>
  <Application>Microsoft Office PowerPoint</Application>
  <PresentationFormat>On-screen Show (4:3)</PresentationFormat>
  <Paragraphs>174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Times New Roman</vt:lpstr>
      <vt:lpstr>Wingdings</vt:lpstr>
      <vt:lpstr>Office Theme</vt:lpstr>
      <vt:lpstr>Custom Design</vt:lpstr>
      <vt:lpstr>PowerPoint Presentation</vt:lpstr>
      <vt:lpstr>Outline</vt:lpstr>
      <vt:lpstr>Outline</vt:lpstr>
      <vt:lpstr>NWB as a Tribunal</vt:lpstr>
      <vt:lpstr>NWB Authorities</vt:lpstr>
      <vt:lpstr>NWB as a Tribunal</vt:lpstr>
      <vt:lpstr>No NWB Jurisdiction </vt:lpstr>
      <vt:lpstr>NWB Licenses/Approvals</vt:lpstr>
      <vt:lpstr>NWB Notice for Licence Applications</vt:lpstr>
      <vt:lpstr>NWB Public Hearings</vt:lpstr>
      <vt:lpstr>NWB Public Hearings</vt:lpstr>
      <vt:lpstr>Classification of Undertakings</vt:lpstr>
      <vt:lpstr>Classification of Undertakings  (Cont.)</vt:lpstr>
      <vt:lpstr>Relationship with DIAND</vt:lpstr>
      <vt:lpstr>NWB Office Contact Information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Kharatyan - NWB</dc:creator>
  <cp:lastModifiedBy>Stephanie Autut</cp:lastModifiedBy>
  <cp:revision>194</cp:revision>
  <cp:lastPrinted>2019-05-10T15:44:14Z</cp:lastPrinted>
  <dcterms:created xsi:type="dcterms:W3CDTF">2013-02-20T03:28:26Z</dcterms:created>
  <dcterms:modified xsi:type="dcterms:W3CDTF">2019-05-10T15:45:11Z</dcterms:modified>
</cp:coreProperties>
</file>