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57" r:id="rId3"/>
    <p:sldId id="258" r:id="rId4"/>
    <p:sldId id="261" r:id="rId5"/>
    <p:sldId id="260" r:id="rId6"/>
    <p:sldId id="289" r:id="rId7"/>
    <p:sldId id="290" r:id="rId8"/>
    <p:sldId id="301" r:id="rId9"/>
    <p:sldId id="292" r:id="rId10"/>
    <p:sldId id="268" r:id="rId11"/>
    <p:sldId id="316" r:id="rId12"/>
    <p:sldId id="302" r:id="rId13"/>
    <p:sldId id="303" r:id="rId14"/>
    <p:sldId id="304" r:id="rId15"/>
    <p:sldId id="269" r:id="rId16"/>
    <p:sldId id="305" r:id="rId17"/>
    <p:sldId id="275" r:id="rId18"/>
    <p:sldId id="270" r:id="rId19"/>
    <p:sldId id="276" r:id="rId20"/>
    <p:sldId id="277" r:id="rId21"/>
    <p:sldId id="309" r:id="rId22"/>
    <p:sldId id="310" r:id="rId23"/>
    <p:sldId id="314" r:id="rId24"/>
    <p:sldId id="271" r:id="rId25"/>
    <p:sldId id="306" r:id="rId26"/>
    <p:sldId id="307" r:id="rId27"/>
    <p:sldId id="280" r:id="rId28"/>
    <p:sldId id="311" r:id="rId29"/>
    <p:sldId id="313" r:id="rId30"/>
    <p:sldId id="263" r:id="rId31"/>
    <p:sldId id="284" r:id="rId32"/>
    <p:sldId id="315" r:id="rId33"/>
    <p:sldId id="286" r:id="rId34"/>
    <p:sldId id="287" r:id="rId35"/>
    <p:sldId id="288" r:id="rId36"/>
    <p:sldId id="296" r:id="rId37"/>
    <p:sldId id="298" r:id="rId38"/>
    <p:sldId id="308" r:id="rId39"/>
    <p:sldId id="29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8">
          <p15:clr>
            <a:srgbClr val="A4A3A4"/>
          </p15:clr>
        </p15:guide>
        <p15:guide id="2" orient="horz" pos="1031">
          <p15:clr>
            <a:srgbClr val="A4A3A4"/>
          </p15:clr>
        </p15:guide>
        <p15:guide id="3" orient="horz" pos="644">
          <p15:clr>
            <a:srgbClr val="A4A3A4"/>
          </p15:clr>
        </p15:guide>
        <p15:guide id="4" pos="315">
          <p15:clr>
            <a:srgbClr val="A4A3A4"/>
          </p15:clr>
        </p15:guide>
        <p15:guide id="5" pos="5488">
          <p15:clr>
            <a:srgbClr val="A4A3A4"/>
          </p15:clr>
        </p15:guide>
      </p15:sldGuideLst>
    </p:ext>
    <p:ext uri="{2D200454-40CA-4A62-9FC3-DE9A4176ACB9}">
      <p15:notesGuideLst xmlns:p15="http://schemas.microsoft.com/office/powerpoint/2012/main">
        <p15:guide id="1" orient="horz" pos="207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674"/>
  </p:normalViewPr>
  <p:slideViewPr>
    <p:cSldViewPr snapToGrid="0" showGuides="1">
      <p:cViewPr varScale="1">
        <p:scale>
          <a:sx n="109" d="100"/>
          <a:sy n="109" d="100"/>
        </p:scale>
        <p:origin x="1674" y="84"/>
      </p:cViewPr>
      <p:guideLst>
        <p:guide orient="horz" pos="478"/>
        <p:guide orient="horz" pos="1031"/>
        <p:guide orient="horz" pos="644"/>
        <p:guide pos="315"/>
        <p:guide pos="5488"/>
      </p:guideLst>
    </p:cSldViewPr>
  </p:slideViewPr>
  <p:notesTextViewPr>
    <p:cViewPr>
      <p:scale>
        <a:sx n="100" d="100"/>
        <a:sy n="100" d="100"/>
      </p:scale>
      <p:origin x="0" y="0"/>
    </p:cViewPr>
  </p:notesTextViewPr>
  <p:sorterViewPr>
    <p:cViewPr>
      <p:scale>
        <a:sx n="100" d="100"/>
        <a:sy n="100" d="100"/>
      </p:scale>
      <p:origin x="0" y="-3114"/>
    </p:cViewPr>
  </p:sorterViewPr>
  <p:notesViewPr>
    <p:cSldViewPr snapToGrid="0" showGuides="1">
      <p:cViewPr varScale="1">
        <p:scale>
          <a:sx n="110" d="100"/>
          <a:sy n="110" d="100"/>
        </p:scale>
        <p:origin x="-3720" y="-82"/>
      </p:cViewPr>
      <p:guideLst>
        <p:guide orient="horz" pos="2072"/>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09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799" y="439737"/>
            <a:ext cx="3530601" cy="264795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289300"/>
            <a:ext cx="5486400" cy="551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8" name="TextBox 7"/>
          <p:cNvSpPr txBox="1"/>
          <p:nvPr/>
        </p:nvSpPr>
        <p:spPr>
          <a:xfrm>
            <a:off x="4590718" y="387962"/>
            <a:ext cx="2232674" cy="1041446"/>
          </a:xfrm>
          <a:prstGeom prst="rect">
            <a:avLst/>
          </a:prstGeom>
          <a:noFill/>
        </p:spPr>
        <p:txBody>
          <a:bodyPr wrap="square" lIns="90151" tIns="45079" rIns="90151" bIns="45079" rtlCol="0">
            <a:spAutoFit/>
          </a:bodyPr>
          <a:lstStyle/>
          <a:p>
            <a:r>
              <a:rPr lang="en-US" sz="1400" dirty="0">
                <a:latin typeface="Tahoma" pitchFamily="34" charset="0"/>
                <a:ea typeface="Tahoma" pitchFamily="34" charset="0"/>
                <a:cs typeface="Tahoma" pitchFamily="34" charset="0"/>
              </a:rPr>
              <a:t>Slide </a:t>
            </a:r>
            <a:fld id="{F1E3956A-1099-4B08-87A0-B35912A32FED}" type="slidenum">
              <a:rPr lang="en-US" sz="1400" smtClean="0">
                <a:latin typeface="Tahoma" pitchFamily="34" charset="0"/>
                <a:ea typeface="Tahoma" pitchFamily="34" charset="0"/>
                <a:cs typeface="Tahoma" pitchFamily="34" charset="0"/>
              </a:rPr>
              <a:pPr/>
              <a:t>‹#›</a:t>
            </a:fld>
            <a:endParaRPr lang="en-US" sz="1400" dirty="0">
              <a:latin typeface="Tahoma" pitchFamily="34" charset="0"/>
              <a:ea typeface="Tahoma" pitchFamily="34" charset="0"/>
              <a:cs typeface="Tahoma" pitchFamily="34" charset="0"/>
            </a:endParaRPr>
          </a:p>
          <a:p>
            <a:endParaRPr lang="en-US" sz="1400" dirty="0">
              <a:latin typeface="Tahoma" pitchFamily="34" charset="0"/>
              <a:ea typeface="Tahoma" pitchFamily="34" charset="0"/>
              <a:cs typeface="Tahoma" pitchFamily="34" charset="0"/>
            </a:endParaRPr>
          </a:p>
          <a:p>
            <a:r>
              <a:rPr lang="en-US" sz="1100" dirty="0">
                <a:latin typeface="Tahoma" pitchFamily="34" charset="0"/>
                <a:ea typeface="Tahoma" pitchFamily="34" charset="0"/>
                <a:cs typeface="Tahoma" pitchFamily="34" charset="0"/>
              </a:rPr>
              <a:t>Presentation Name</a:t>
            </a:r>
          </a:p>
          <a:p>
            <a:endParaRPr lang="en-US" sz="1100" dirty="0">
              <a:latin typeface="Tahoma" pitchFamily="34" charset="0"/>
              <a:ea typeface="Tahoma" pitchFamily="34" charset="0"/>
              <a:cs typeface="Tahoma" pitchFamily="34" charset="0"/>
            </a:endParaRPr>
          </a:p>
          <a:p>
            <a:r>
              <a:rPr lang="en-US" sz="1100" dirty="0">
                <a:latin typeface="Tahoma" pitchFamily="34" charset="0"/>
                <a:ea typeface="Tahoma" pitchFamily="34" charset="0"/>
                <a:cs typeface="Tahoma" pitchFamily="34" charset="0"/>
              </a:rPr>
              <a:t>Date, 2013</a:t>
            </a:r>
          </a:p>
        </p:txBody>
      </p:sp>
    </p:spTree>
    <p:extLst>
      <p:ext uri="{BB962C8B-B14F-4D97-AF65-F5344CB8AC3E}">
        <p14:creationId xmlns:p14="http://schemas.microsoft.com/office/powerpoint/2010/main" val="3729433900"/>
      </p:ext>
    </p:extLst>
  </p:cSld>
  <p:clrMap bg1="lt1" tx1="dk1" bg2="lt2" tx2="dk2" accent1="accent1" accent2="accent2" accent3="accent3" accent4="accent4" accent5="accent5" accent6="accent6" hlink="hlink" folHlink="folHlink"/>
  <p:notesStyle>
    <a:lvl1pPr marL="117475" indent="-117475" algn="l" defTabSz="914400" rtl="0" eaLnBrk="1" latinLnBrk="0" hangingPunct="1">
      <a:lnSpc>
        <a:spcPct val="100000"/>
      </a:lnSpc>
      <a:spcBef>
        <a:spcPts val="600"/>
      </a:spcBef>
      <a:buFont typeface="Wingdings" pitchFamily="2" charset="2"/>
      <a:buChar char="§"/>
      <a:defRPr sz="1600" kern="1200">
        <a:solidFill>
          <a:schemeClr val="tx1"/>
        </a:solidFill>
        <a:latin typeface="Century Schoolbook" pitchFamily="18" charset="0"/>
        <a:ea typeface="+mn-ea"/>
        <a:cs typeface="+mn-cs"/>
      </a:defRPr>
    </a:lvl1pPr>
    <a:lvl2pPr marL="569913" indent="-112713" algn="l" defTabSz="914400" rtl="0" eaLnBrk="1" latinLnBrk="0" hangingPunct="1">
      <a:lnSpc>
        <a:spcPct val="100000"/>
      </a:lnSpc>
      <a:spcBef>
        <a:spcPts val="600"/>
      </a:spcBef>
      <a:buFont typeface="Arial" pitchFamily="34" charset="0"/>
      <a:buChar char="•"/>
      <a:defRPr sz="1600" kern="1200">
        <a:solidFill>
          <a:schemeClr val="tx1"/>
        </a:solidFill>
        <a:latin typeface="Century Schoolbook" pitchFamily="18" charset="0"/>
        <a:ea typeface="+mn-ea"/>
        <a:cs typeface="+mn-cs"/>
      </a:defRPr>
    </a:lvl2pPr>
    <a:lvl3pPr marL="1031875" indent="-117475" algn="l" defTabSz="914400" rtl="0" eaLnBrk="1" latinLnBrk="0" hangingPunct="1">
      <a:lnSpc>
        <a:spcPct val="100000"/>
      </a:lnSpc>
      <a:spcBef>
        <a:spcPts val="600"/>
      </a:spcBef>
      <a:buFont typeface="Tahoma" pitchFamily="34" charset="0"/>
      <a:buChar char="̶"/>
      <a:defRPr sz="1600" kern="1200">
        <a:solidFill>
          <a:schemeClr val="tx1"/>
        </a:solidFill>
        <a:latin typeface="Century Schoolbook" pitchFamily="18" charset="0"/>
        <a:ea typeface="+mn-ea"/>
        <a:cs typeface="+mn-cs"/>
      </a:defRPr>
    </a:lvl3pPr>
    <a:lvl4pPr marL="1371600" algn="l" defTabSz="914400" rtl="0" eaLnBrk="1" latinLnBrk="0" hangingPunct="1">
      <a:lnSpc>
        <a:spcPct val="150000"/>
      </a:lnSpc>
      <a:spcBef>
        <a:spcPts val="600"/>
      </a:spcBef>
      <a:buFont typeface="Arial" pitchFamily="34" charset="0"/>
      <a:buChar char="•"/>
      <a:defRPr sz="1600" kern="1200">
        <a:solidFill>
          <a:schemeClr val="tx1"/>
        </a:solidFill>
        <a:latin typeface="+mn-lt"/>
        <a:ea typeface="+mn-ea"/>
        <a:cs typeface="+mn-cs"/>
      </a:defRPr>
    </a:lvl4pPr>
    <a:lvl5pPr marL="1828800" algn="l" defTabSz="914400" rtl="0" eaLnBrk="1" latinLnBrk="0" hangingPunct="1">
      <a:lnSpc>
        <a:spcPct val="150000"/>
      </a:lnSpc>
      <a:spcBef>
        <a:spcPts val="600"/>
      </a:spcBef>
      <a:buFont typeface="Arial" pitchFamily="34" charset="0"/>
      <a:buChar char="•"/>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3530600"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71A8C-FA58-410B-BEB0-4C1057061194}" type="slidenum">
              <a:rPr lang="en-US" smtClean="0"/>
              <a:t>2</a:t>
            </a:fld>
            <a:endParaRPr lang="en-US"/>
          </a:p>
        </p:txBody>
      </p:sp>
    </p:spTree>
    <p:extLst>
      <p:ext uri="{BB962C8B-B14F-4D97-AF65-F5344CB8AC3E}">
        <p14:creationId xmlns:p14="http://schemas.microsoft.com/office/powerpoint/2010/main" val="4187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3530600" cy="2647950"/>
          </a:xfrm>
        </p:spPr>
      </p:sp>
      <p:sp>
        <p:nvSpPr>
          <p:cNvPr id="3" name="Notes Placeholder 2"/>
          <p:cNvSpPr>
            <a:spLocks noGrp="1"/>
          </p:cNvSpPr>
          <p:nvPr>
            <p:ph type="body" idx="1"/>
          </p:nvPr>
        </p:nvSpPr>
        <p:spPr/>
        <p:txBody>
          <a:bodyPr/>
          <a:lstStyle/>
          <a:p>
            <a:r>
              <a:rPr lang="en-US" dirty="0"/>
              <a:t>Water quality Guidelines for the protection Aquatic</a:t>
            </a:r>
            <a:r>
              <a:rPr lang="en-US" baseline="0" dirty="0"/>
              <a:t> Life from CCME (except for sulphate and Co which are BCWQG).  Guidelines for sulphate, Cd and Cu are hardness dependent.  Values presented in this table were calculated using</a:t>
            </a:r>
          </a:p>
          <a:p>
            <a:r>
              <a:rPr lang="en-US" baseline="0" dirty="0"/>
              <a:t>The median harness in the </a:t>
            </a:r>
            <a:r>
              <a:rPr lang="en-US" baseline="0" dirty="0" err="1"/>
              <a:t>Kognak</a:t>
            </a:r>
            <a:r>
              <a:rPr lang="en-US" baseline="0" dirty="0"/>
              <a:t> River at SW24 (7.4 mg/L as CaCO3 in 2008, and 7.7 mg/L in 2016)</a:t>
            </a:r>
            <a:endParaRPr lang="en-US" dirty="0"/>
          </a:p>
        </p:txBody>
      </p:sp>
      <p:sp>
        <p:nvSpPr>
          <p:cNvPr id="4" name="Slide Number Placeholder 3"/>
          <p:cNvSpPr>
            <a:spLocks noGrp="1"/>
          </p:cNvSpPr>
          <p:nvPr>
            <p:ph type="sldNum" sz="quarter" idx="10"/>
          </p:nvPr>
        </p:nvSpPr>
        <p:spPr/>
        <p:txBody>
          <a:bodyPr/>
          <a:lstStyle/>
          <a:p>
            <a:fld id="{00B71A8C-FA58-410B-BEB0-4C1057061194}" type="slidenum">
              <a:rPr lang="en-US" smtClean="0"/>
              <a:t>9</a:t>
            </a:fld>
            <a:endParaRPr lang="en-US"/>
          </a:p>
        </p:txBody>
      </p:sp>
    </p:spTree>
    <p:extLst>
      <p:ext uri="{BB962C8B-B14F-4D97-AF65-F5344CB8AC3E}">
        <p14:creationId xmlns:p14="http://schemas.microsoft.com/office/powerpoint/2010/main" val="47879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3530600" cy="2647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some of the near-surface tailings have thus been observed to be unfrozen during the summer months, the depth to permafrost has been notably shallower than the earlier measurements made immediately following cover placement in the mid-1990’s which observed frozen conditions at approximately 2.3 m depth. In addition, the manual test pits have shown that the layer of unfrozen tailings has been saturated, with the exception of a 0.9 m thick unsaturated zone measured in 2008.</a:t>
            </a:r>
          </a:p>
          <a:p>
            <a:endParaRPr lang="en-US" dirty="0"/>
          </a:p>
        </p:txBody>
      </p:sp>
      <p:sp>
        <p:nvSpPr>
          <p:cNvPr id="4" name="Slide Number Placeholder 3"/>
          <p:cNvSpPr>
            <a:spLocks noGrp="1"/>
          </p:cNvSpPr>
          <p:nvPr>
            <p:ph type="sldNum" sz="quarter" idx="10"/>
          </p:nvPr>
        </p:nvSpPr>
        <p:spPr/>
        <p:txBody>
          <a:bodyPr/>
          <a:lstStyle/>
          <a:p>
            <a:fld id="{00B71A8C-FA58-410B-BEB0-4C1057061194}" type="slidenum">
              <a:rPr lang="en-US" smtClean="0"/>
              <a:t>17</a:t>
            </a:fld>
            <a:endParaRPr lang="en-US"/>
          </a:p>
        </p:txBody>
      </p:sp>
    </p:spTree>
    <p:extLst>
      <p:ext uri="{BB962C8B-B14F-4D97-AF65-F5344CB8AC3E}">
        <p14:creationId xmlns:p14="http://schemas.microsoft.com/office/powerpoint/2010/main" val="285915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3530600" cy="26479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Water quality parameters of potential interest at the tailings area were identified as those which have exceeded CCME guidelines at some point at monitoring station 940-3 (or SW33) at the outlet of Tailings Pond #2 and included Al, As, Cu, Fe.  The time series plots for those parameters are presented on </a:t>
            </a:r>
            <a:r>
              <a:rPr lang="en-CA" sz="1200" kern="1200" dirty="0">
                <a:solidFill>
                  <a:schemeClr val="tx1"/>
                </a:solidFill>
                <a:effectLst/>
                <a:latin typeface="+mn-lt"/>
                <a:ea typeface="+mn-ea"/>
                <a:cs typeface="+mn-cs"/>
              </a:rPr>
              <a:t>Figure 4</a:t>
            </a:r>
            <a:r>
              <a:rPr lang="en-US" sz="1200" kern="1200" dirty="0">
                <a:solidFill>
                  <a:schemeClr val="tx1"/>
                </a:solidFill>
                <a:effectLst/>
                <a:latin typeface="+mn-lt"/>
                <a:ea typeface="+mn-ea"/>
                <a:cs typeface="+mn-cs"/>
              </a:rPr>
              <a:t>.  Zn was added to </a:t>
            </a:r>
            <a:r>
              <a:rPr lang="en-CA" sz="1200" kern="1200" dirty="0">
                <a:solidFill>
                  <a:schemeClr val="tx1"/>
                </a:solidFill>
                <a:effectLst/>
                <a:latin typeface="+mn-lt"/>
                <a:ea typeface="+mn-ea"/>
                <a:cs typeface="+mn-cs"/>
              </a:rPr>
              <a:t>Figure 4</a:t>
            </a:r>
            <a:r>
              <a:rPr lang="en-US" sz="1200" kern="1200" dirty="0">
                <a:solidFill>
                  <a:schemeClr val="tx1"/>
                </a:solidFill>
                <a:effectLst/>
                <a:latin typeface="+mn-lt"/>
                <a:ea typeface="+mn-ea"/>
                <a:cs typeface="+mn-cs"/>
              </a:rPr>
              <a:t> because water quality in the background exceeded CCME for one sample.  No discernable trend in concentrations with time could be observed, as seen in the plots provided on </a:t>
            </a:r>
            <a:r>
              <a:rPr lang="en-CA" sz="1200" kern="1200" dirty="0">
                <a:solidFill>
                  <a:schemeClr val="tx1"/>
                </a:solidFill>
                <a:effectLst/>
                <a:latin typeface="+mn-lt"/>
                <a:ea typeface="+mn-ea"/>
                <a:cs typeface="+mn-cs"/>
              </a:rPr>
              <a:t>Figure 4</a:t>
            </a:r>
            <a:r>
              <a:rPr lang="en-US" sz="1200" kern="1200" dirty="0">
                <a:solidFill>
                  <a:schemeClr val="tx1"/>
                </a:solidFill>
                <a:effectLst/>
                <a:latin typeface="+mn-lt"/>
                <a:ea typeface="+mn-ea"/>
                <a:cs typeface="+mn-cs"/>
              </a:rPr>
              <a:t>.  The mildly elevated Al and Fe concentrations are most likely associated with the presence of low levels (&lt;8 mg/L) of TSS.</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Dilution calculations (</a:t>
            </a:r>
            <a:r>
              <a:rPr lang="en-CA" sz="1200" kern="1200" dirty="0">
                <a:solidFill>
                  <a:schemeClr val="tx1"/>
                </a:solidFill>
                <a:effectLst/>
                <a:latin typeface="+mn-lt"/>
                <a:ea typeface="+mn-ea"/>
                <a:cs typeface="+mn-cs"/>
              </a:rPr>
              <a:t>Table 9</a:t>
            </a:r>
            <a:r>
              <a:rPr lang="en-US" sz="1200" kern="1200" dirty="0">
                <a:solidFill>
                  <a:schemeClr val="tx1"/>
                </a:solidFill>
                <a:effectLst/>
                <a:latin typeface="+mn-lt"/>
                <a:ea typeface="+mn-ea"/>
                <a:cs typeface="+mn-cs"/>
              </a:rPr>
              <a:t>) indicated that CCME for those parameters would likely be met in the creek downstream from Tailings Pond #2 prior to its confluence with the </a:t>
            </a:r>
            <a:r>
              <a:rPr lang="en-US" sz="1200" kern="1200" dirty="0" err="1">
                <a:solidFill>
                  <a:schemeClr val="tx1"/>
                </a:solidFill>
                <a:effectLst/>
                <a:latin typeface="+mn-lt"/>
                <a:ea typeface="+mn-ea"/>
                <a:cs typeface="+mn-cs"/>
              </a:rPr>
              <a:t>Kognak</a:t>
            </a:r>
            <a:r>
              <a:rPr lang="en-US" sz="1200" kern="1200" dirty="0">
                <a:solidFill>
                  <a:schemeClr val="tx1"/>
                </a:solidFill>
                <a:effectLst/>
                <a:latin typeface="+mn-lt"/>
                <a:ea typeface="+mn-ea"/>
                <a:cs typeface="+mn-cs"/>
              </a:rPr>
              <a:t> River.  Tailings drainage basin areas are presented on </a:t>
            </a:r>
            <a:r>
              <a:rPr lang="en-CA" sz="1200" kern="1200" dirty="0">
                <a:solidFill>
                  <a:schemeClr val="tx1"/>
                </a:solidFill>
                <a:effectLst/>
                <a:latin typeface="+mn-lt"/>
                <a:ea typeface="+mn-ea"/>
                <a:cs typeface="+mn-cs"/>
              </a:rPr>
              <a:t>Figure 6</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B71A8C-FA58-410B-BEB0-4C1057061194}" type="slidenum">
              <a:rPr lang="en-US" smtClean="0"/>
              <a:t>19</a:t>
            </a:fld>
            <a:endParaRPr lang="en-US"/>
          </a:p>
        </p:txBody>
      </p:sp>
    </p:spTree>
    <p:extLst>
      <p:ext uri="{BB962C8B-B14F-4D97-AF65-F5344CB8AC3E}">
        <p14:creationId xmlns:p14="http://schemas.microsoft.com/office/powerpoint/2010/main" val="33507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3530600" cy="2647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71A8C-FA58-410B-BEB0-4C1057061194}" type="slidenum">
              <a:rPr lang="en-US" smtClean="0"/>
              <a:t>30</a:t>
            </a:fld>
            <a:endParaRPr lang="en-US"/>
          </a:p>
        </p:txBody>
      </p:sp>
    </p:spTree>
    <p:extLst>
      <p:ext uri="{BB962C8B-B14F-4D97-AF65-F5344CB8AC3E}">
        <p14:creationId xmlns:p14="http://schemas.microsoft.com/office/powerpoint/2010/main" val="1102278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userDrawn="1"/>
        </p:nvGrpSpPr>
        <p:grpSpPr>
          <a:xfrm>
            <a:off x="7210964" y="4258476"/>
            <a:ext cx="1472493" cy="713411"/>
            <a:chOff x="7210964" y="4455168"/>
            <a:chExt cx="1472493" cy="713411"/>
          </a:xfrm>
          <a:effectLst>
            <a:outerShdw blurRad="50800" dist="38100" dir="2700000" algn="tl" rotWithShape="0">
              <a:prstClr val="black">
                <a:alpha val="40000"/>
              </a:prstClr>
            </a:outerShdw>
          </a:effectLst>
        </p:grpSpPr>
        <p:sp>
          <p:nvSpPr>
            <p:cNvPr id="9" name="AutoShape 3"/>
            <p:cNvSpPr>
              <a:spLocks noChangeAspect="1" noChangeArrowheads="1" noTextEdit="1"/>
            </p:cNvSpPr>
            <p:nvPr/>
          </p:nvSpPr>
          <p:spPr bwMode="auto">
            <a:xfrm>
              <a:off x="7210964" y="4455168"/>
              <a:ext cx="1472493" cy="713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7417270" y="4955973"/>
              <a:ext cx="218905" cy="209456"/>
            </a:xfrm>
            <a:custGeom>
              <a:avLst/>
              <a:gdLst/>
              <a:ahLst/>
              <a:cxnLst>
                <a:cxn ang="0">
                  <a:pos x="62" y="29"/>
                </a:cxn>
                <a:cxn ang="0">
                  <a:pos x="46" y="75"/>
                </a:cxn>
                <a:cxn ang="0">
                  <a:pos x="78" y="75"/>
                </a:cxn>
                <a:cxn ang="0">
                  <a:pos x="63" y="29"/>
                </a:cxn>
                <a:cxn ang="0">
                  <a:pos x="62" y="29"/>
                </a:cxn>
                <a:cxn ang="0">
                  <a:pos x="81" y="0"/>
                </a:cxn>
                <a:cxn ang="0">
                  <a:pos x="119" y="108"/>
                </a:cxn>
                <a:cxn ang="0">
                  <a:pos x="121" y="113"/>
                </a:cxn>
                <a:cxn ang="0">
                  <a:pos x="124" y="118"/>
                </a:cxn>
                <a:cxn ang="0">
                  <a:pos x="126" y="121"/>
                </a:cxn>
                <a:cxn ang="0">
                  <a:pos x="129" y="124"/>
                </a:cxn>
                <a:cxn ang="0">
                  <a:pos x="132" y="126"/>
                </a:cxn>
                <a:cxn ang="0">
                  <a:pos x="136" y="127"/>
                </a:cxn>
                <a:cxn ang="0">
                  <a:pos x="139" y="127"/>
                </a:cxn>
                <a:cxn ang="0">
                  <a:pos x="139" y="133"/>
                </a:cxn>
                <a:cxn ang="0">
                  <a:pos x="84" y="133"/>
                </a:cxn>
                <a:cxn ang="0">
                  <a:pos x="84" y="127"/>
                </a:cxn>
                <a:cxn ang="0">
                  <a:pos x="86" y="127"/>
                </a:cxn>
                <a:cxn ang="0">
                  <a:pos x="88" y="126"/>
                </a:cxn>
                <a:cxn ang="0">
                  <a:pos x="90" y="125"/>
                </a:cxn>
                <a:cxn ang="0">
                  <a:pos x="91" y="124"/>
                </a:cxn>
                <a:cxn ang="0">
                  <a:pos x="92" y="122"/>
                </a:cxn>
                <a:cxn ang="0">
                  <a:pos x="92" y="119"/>
                </a:cxn>
                <a:cxn ang="0">
                  <a:pos x="92" y="115"/>
                </a:cxn>
                <a:cxn ang="0">
                  <a:pos x="91" y="111"/>
                </a:cxn>
                <a:cxn ang="0">
                  <a:pos x="81" y="84"/>
                </a:cxn>
                <a:cxn ang="0">
                  <a:pos x="43" y="84"/>
                </a:cxn>
                <a:cxn ang="0">
                  <a:pos x="41" y="89"/>
                </a:cxn>
                <a:cxn ang="0">
                  <a:pos x="39" y="95"/>
                </a:cxn>
                <a:cxn ang="0">
                  <a:pos x="37" y="101"/>
                </a:cxn>
                <a:cxn ang="0">
                  <a:pos x="35" y="108"/>
                </a:cxn>
                <a:cxn ang="0">
                  <a:pos x="33" y="113"/>
                </a:cxn>
                <a:cxn ang="0">
                  <a:pos x="32" y="117"/>
                </a:cxn>
                <a:cxn ang="0">
                  <a:pos x="32" y="120"/>
                </a:cxn>
                <a:cxn ang="0">
                  <a:pos x="33" y="122"/>
                </a:cxn>
                <a:cxn ang="0">
                  <a:pos x="34" y="124"/>
                </a:cxn>
                <a:cxn ang="0">
                  <a:pos x="35" y="126"/>
                </a:cxn>
                <a:cxn ang="0">
                  <a:pos x="37" y="126"/>
                </a:cxn>
                <a:cxn ang="0">
                  <a:pos x="38" y="127"/>
                </a:cxn>
                <a:cxn ang="0">
                  <a:pos x="41" y="127"/>
                </a:cxn>
                <a:cxn ang="0">
                  <a:pos x="41" y="133"/>
                </a:cxn>
                <a:cxn ang="0">
                  <a:pos x="0" y="133"/>
                </a:cxn>
                <a:cxn ang="0">
                  <a:pos x="0" y="127"/>
                </a:cxn>
                <a:cxn ang="0">
                  <a:pos x="0" y="127"/>
                </a:cxn>
                <a:cxn ang="0">
                  <a:pos x="1" y="127"/>
                </a:cxn>
                <a:cxn ang="0">
                  <a:pos x="1" y="127"/>
                </a:cxn>
                <a:cxn ang="0">
                  <a:pos x="2" y="127"/>
                </a:cxn>
                <a:cxn ang="0">
                  <a:pos x="3" y="127"/>
                </a:cxn>
                <a:cxn ang="0">
                  <a:pos x="6" y="126"/>
                </a:cxn>
                <a:cxn ang="0">
                  <a:pos x="10" y="124"/>
                </a:cxn>
                <a:cxn ang="0">
                  <a:pos x="13" y="121"/>
                </a:cxn>
                <a:cxn ang="0">
                  <a:pos x="16" y="118"/>
                </a:cxn>
                <a:cxn ang="0">
                  <a:pos x="19" y="113"/>
                </a:cxn>
                <a:cxn ang="0">
                  <a:pos x="21" y="107"/>
                </a:cxn>
                <a:cxn ang="0">
                  <a:pos x="59" y="5"/>
                </a:cxn>
                <a:cxn ang="0">
                  <a:pos x="81" y="0"/>
                </a:cxn>
              </a:cxnLst>
              <a:rect l="0" t="0" r="r" b="b"/>
              <a:pathLst>
                <a:path w="139" h="133">
                  <a:moveTo>
                    <a:pt x="62" y="29"/>
                  </a:moveTo>
                  <a:lnTo>
                    <a:pt x="46" y="75"/>
                  </a:lnTo>
                  <a:lnTo>
                    <a:pt x="78" y="75"/>
                  </a:lnTo>
                  <a:lnTo>
                    <a:pt x="63" y="29"/>
                  </a:lnTo>
                  <a:lnTo>
                    <a:pt x="62" y="29"/>
                  </a:lnTo>
                  <a:close/>
                  <a:moveTo>
                    <a:pt x="81" y="0"/>
                  </a:moveTo>
                  <a:lnTo>
                    <a:pt x="119" y="108"/>
                  </a:lnTo>
                  <a:lnTo>
                    <a:pt x="121" y="113"/>
                  </a:lnTo>
                  <a:lnTo>
                    <a:pt x="124" y="118"/>
                  </a:lnTo>
                  <a:lnTo>
                    <a:pt x="126" y="121"/>
                  </a:lnTo>
                  <a:lnTo>
                    <a:pt x="129" y="124"/>
                  </a:lnTo>
                  <a:lnTo>
                    <a:pt x="132" y="126"/>
                  </a:lnTo>
                  <a:lnTo>
                    <a:pt x="136" y="127"/>
                  </a:lnTo>
                  <a:lnTo>
                    <a:pt x="139" y="127"/>
                  </a:lnTo>
                  <a:lnTo>
                    <a:pt x="139" y="133"/>
                  </a:lnTo>
                  <a:lnTo>
                    <a:pt x="84" y="133"/>
                  </a:lnTo>
                  <a:lnTo>
                    <a:pt x="84" y="127"/>
                  </a:lnTo>
                  <a:lnTo>
                    <a:pt x="86" y="127"/>
                  </a:lnTo>
                  <a:lnTo>
                    <a:pt x="88" y="126"/>
                  </a:lnTo>
                  <a:lnTo>
                    <a:pt x="90" y="125"/>
                  </a:lnTo>
                  <a:lnTo>
                    <a:pt x="91" y="124"/>
                  </a:lnTo>
                  <a:lnTo>
                    <a:pt x="92" y="122"/>
                  </a:lnTo>
                  <a:lnTo>
                    <a:pt x="92" y="119"/>
                  </a:lnTo>
                  <a:lnTo>
                    <a:pt x="92" y="115"/>
                  </a:lnTo>
                  <a:lnTo>
                    <a:pt x="91" y="111"/>
                  </a:lnTo>
                  <a:lnTo>
                    <a:pt x="81" y="84"/>
                  </a:lnTo>
                  <a:lnTo>
                    <a:pt x="43" y="84"/>
                  </a:lnTo>
                  <a:lnTo>
                    <a:pt x="41" y="89"/>
                  </a:lnTo>
                  <a:lnTo>
                    <a:pt x="39" y="95"/>
                  </a:lnTo>
                  <a:lnTo>
                    <a:pt x="37" y="101"/>
                  </a:lnTo>
                  <a:lnTo>
                    <a:pt x="35" y="108"/>
                  </a:lnTo>
                  <a:lnTo>
                    <a:pt x="33" y="113"/>
                  </a:lnTo>
                  <a:lnTo>
                    <a:pt x="32" y="117"/>
                  </a:lnTo>
                  <a:lnTo>
                    <a:pt x="32" y="120"/>
                  </a:lnTo>
                  <a:lnTo>
                    <a:pt x="33" y="122"/>
                  </a:lnTo>
                  <a:lnTo>
                    <a:pt x="34" y="124"/>
                  </a:lnTo>
                  <a:lnTo>
                    <a:pt x="35" y="126"/>
                  </a:lnTo>
                  <a:lnTo>
                    <a:pt x="37" y="126"/>
                  </a:lnTo>
                  <a:lnTo>
                    <a:pt x="38" y="127"/>
                  </a:lnTo>
                  <a:lnTo>
                    <a:pt x="41" y="127"/>
                  </a:lnTo>
                  <a:lnTo>
                    <a:pt x="41" y="133"/>
                  </a:lnTo>
                  <a:lnTo>
                    <a:pt x="0" y="133"/>
                  </a:lnTo>
                  <a:lnTo>
                    <a:pt x="0" y="127"/>
                  </a:lnTo>
                  <a:lnTo>
                    <a:pt x="0" y="127"/>
                  </a:lnTo>
                  <a:lnTo>
                    <a:pt x="1" y="127"/>
                  </a:lnTo>
                  <a:lnTo>
                    <a:pt x="1" y="127"/>
                  </a:lnTo>
                  <a:lnTo>
                    <a:pt x="2" y="127"/>
                  </a:lnTo>
                  <a:lnTo>
                    <a:pt x="3" y="127"/>
                  </a:lnTo>
                  <a:lnTo>
                    <a:pt x="6" y="126"/>
                  </a:lnTo>
                  <a:lnTo>
                    <a:pt x="10" y="124"/>
                  </a:lnTo>
                  <a:lnTo>
                    <a:pt x="13" y="121"/>
                  </a:lnTo>
                  <a:lnTo>
                    <a:pt x="16" y="118"/>
                  </a:lnTo>
                  <a:lnTo>
                    <a:pt x="19" y="113"/>
                  </a:lnTo>
                  <a:lnTo>
                    <a:pt x="21" y="107"/>
                  </a:lnTo>
                  <a:lnTo>
                    <a:pt x="59" y="5"/>
                  </a:lnTo>
                  <a:lnTo>
                    <a:pt x="8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125957" y="4960698"/>
              <a:ext cx="88192" cy="203156"/>
            </a:xfrm>
            <a:custGeom>
              <a:avLst/>
              <a:gdLst/>
              <a:ahLst/>
              <a:cxnLst>
                <a:cxn ang="0">
                  <a:pos x="0" y="0"/>
                </a:cxn>
                <a:cxn ang="0">
                  <a:pos x="56" y="0"/>
                </a:cxn>
                <a:cxn ang="0">
                  <a:pos x="56" y="4"/>
                </a:cxn>
                <a:cxn ang="0">
                  <a:pos x="54" y="5"/>
                </a:cxn>
                <a:cxn ang="0">
                  <a:pos x="50" y="5"/>
                </a:cxn>
                <a:cxn ang="0">
                  <a:pos x="47" y="6"/>
                </a:cxn>
                <a:cxn ang="0">
                  <a:pos x="45" y="8"/>
                </a:cxn>
                <a:cxn ang="0">
                  <a:pos x="44" y="11"/>
                </a:cxn>
                <a:cxn ang="0">
                  <a:pos x="43" y="14"/>
                </a:cxn>
                <a:cxn ang="0">
                  <a:pos x="42" y="19"/>
                </a:cxn>
                <a:cxn ang="0">
                  <a:pos x="42" y="23"/>
                </a:cxn>
                <a:cxn ang="0">
                  <a:pos x="42" y="28"/>
                </a:cxn>
                <a:cxn ang="0">
                  <a:pos x="42" y="34"/>
                </a:cxn>
                <a:cxn ang="0">
                  <a:pos x="42" y="42"/>
                </a:cxn>
                <a:cxn ang="0">
                  <a:pos x="42" y="50"/>
                </a:cxn>
                <a:cxn ang="0">
                  <a:pos x="42" y="99"/>
                </a:cxn>
                <a:cxn ang="0">
                  <a:pos x="42" y="105"/>
                </a:cxn>
                <a:cxn ang="0">
                  <a:pos x="42" y="108"/>
                </a:cxn>
                <a:cxn ang="0">
                  <a:pos x="42" y="113"/>
                </a:cxn>
                <a:cxn ang="0">
                  <a:pos x="43" y="117"/>
                </a:cxn>
                <a:cxn ang="0">
                  <a:pos x="45" y="120"/>
                </a:cxn>
                <a:cxn ang="0">
                  <a:pos x="47" y="122"/>
                </a:cxn>
                <a:cxn ang="0">
                  <a:pos x="49" y="123"/>
                </a:cxn>
                <a:cxn ang="0">
                  <a:pos x="53" y="124"/>
                </a:cxn>
                <a:cxn ang="0">
                  <a:pos x="56" y="124"/>
                </a:cxn>
                <a:cxn ang="0">
                  <a:pos x="56" y="129"/>
                </a:cxn>
                <a:cxn ang="0">
                  <a:pos x="0" y="129"/>
                </a:cxn>
                <a:cxn ang="0">
                  <a:pos x="0" y="124"/>
                </a:cxn>
                <a:cxn ang="0">
                  <a:pos x="3" y="124"/>
                </a:cxn>
                <a:cxn ang="0">
                  <a:pos x="7" y="123"/>
                </a:cxn>
                <a:cxn ang="0">
                  <a:pos x="10" y="122"/>
                </a:cxn>
                <a:cxn ang="0">
                  <a:pos x="12" y="120"/>
                </a:cxn>
                <a:cxn ang="0">
                  <a:pos x="13" y="117"/>
                </a:cxn>
                <a:cxn ang="0">
                  <a:pos x="14" y="113"/>
                </a:cxn>
                <a:cxn ang="0">
                  <a:pos x="14" y="108"/>
                </a:cxn>
                <a:cxn ang="0">
                  <a:pos x="14" y="105"/>
                </a:cxn>
                <a:cxn ang="0">
                  <a:pos x="14" y="100"/>
                </a:cxn>
                <a:cxn ang="0">
                  <a:pos x="14" y="86"/>
                </a:cxn>
                <a:cxn ang="0">
                  <a:pos x="14" y="77"/>
                </a:cxn>
                <a:cxn ang="0">
                  <a:pos x="14" y="68"/>
                </a:cxn>
                <a:cxn ang="0">
                  <a:pos x="14" y="27"/>
                </a:cxn>
                <a:cxn ang="0">
                  <a:pos x="14" y="23"/>
                </a:cxn>
                <a:cxn ang="0">
                  <a:pos x="14" y="19"/>
                </a:cxn>
                <a:cxn ang="0">
                  <a:pos x="14" y="14"/>
                </a:cxn>
                <a:cxn ang="0">
                  <a:pos x="13" y="11"/>
                </a:cxn>
                <a:cxn ang="0">
                  <a:pos x="11" y="8"/>
                </a:cxn>
                <a:cxn ang="0">
                  <a:pos x="9" y="6"/>
                </a:cxn>
                <a:cxn ang="0">
                  <a:pos x="6" y="5"/>
                </a:cxn>
                <a:cxn ang="0">
                  <a:pos x="2" y="5"/>
                </a:cxn>
                <a:cxn ang="0">
                  <a:pos x="0" y="4"/>
                </a:cxn>
                <a:cxn ang="0">
                  <a:pos x="0" y="0"/>
                </a:cxn>
              </a:cxnLst>
              <a:rect l="0" t="0" r="r" b="b"/>
              <a:pathLst>
                <a:path w="56" h="129">
                  <a:moveTo>
                    <a:pt x="0" y="0"/>
                  </a:moveTo>
                  <a:lnTo>
                    <a:pt x="56" y="0"/>
                  </a:lnTo>
                  <a:lnTo>
                    <a:pt x="56" y="4"/>
                  </a:lnTo>
                  <a:lnTo>
                    <a:pt x="54" y="5"/>
                  </a:lnTo>
                  <a:lnTo>
                    <a:pt x="50" y="5"/>
                  </a:lnTo>
                  <a:lnTo>
                    <a:pt x="47" y="6"/>
                  </a:lnTo>
                  <a:lnTo>
                    <a:pt x="45" y="8"/>
                  </a:lnTo>
                  <a:lnTo>
                    <a:pt x="44" y="11"/>
                  </a:lnTo>
                  <a:lnTo>
                    <a:pt x="43" y="14"/>
                  </a:lnTo>
                  <a:lnTo>
                    <a:pt x="42" y="19"/>
                  </a:lnTo>
                  <a:lnTo>
                    <a:pt x="42" y="23"/>
                  </a:lnTo>
                  <a:lnTo>
                    <a:pt x="42" y="28"/>
                  </a:lnTo>
                  <a:lnTo>
                    <a:pt x="42" y="34"/>
                  </a:lnTo>
                  <a:lnTo>
                    <a:pt x="42" y="42"/>
                  </a:lnTo>
                  <a:lnTo>
                    <a:pt x="42" y="50"/>
                  </a:lnTo>
                  <a:lnTo>
                    <a:pt x="42" y="99"/>
                  </a:lnTo>
                  <a:lnTo>
                    <a:pt x="42" y="105"/>
                  </a:lnTo>
                  <a:lnTo>
                    <a:pt x="42" y="108"/>
                  </a:lnTo>
                  <a:lnTo>
                    <a:pt x="42" y="113"/>
                  </a:lnTo>
                  <a:lnTo>
                    <a:pt x="43" y="117"/>
                  </a:lnTo>
                  <a:lnTo>
                    <a:pt x="45" y="120"/>
                  </a:lnTo>
                  <a:lnTo>
                    <a:pt x="47" y="122"/>
                  </a:lnTo>
                  <a:lnTo>
                    <a:pt x="49" y="123"/>
                  </a:lnTo>
                  <a:lnTo>
                    <a:pt x="53" y="124"/>
                  </a:lnTo>
                  <a:lnTo>
                    <a:pt x="56" y="124"/>
                  </a:lnTo>
                  <a:lnTo>
                    <a:pt x="56" y="129"/>
                  </a:lnTo>
                  <a:lnTo>
                    <a:pt x="0" y="129"/>
                  </a:lnTo>
                  <a:lnTo>
                    <a:pt x="0" y="124"/>
                  </a:lnTo>
                  <a:lnTo>
                    <a:pt x="3" y="124"/>
                  </a:lnTo>
                  <a:lnTo>
                    <a:pt x="7" y="123"/>
                  </a:lnTo>
                  <a:lnTo>
                    <a:pt x="10" y="122"/>
                  </a:lnTo>
                  <a:lnTo>
                    <a:pt x="12" y="120"/>
                  </a:lnTo>
                  <a:lnTo>
                    <a:pt x="13" y="117"/>
                  </a:lnTo>
                  <a:lnTo>
                    <a:pt x="14" y="113"/>
                  </a:lnTo>
                  <a:lnTo>
                    <a:pt x="14" y="108"/>
                  </a:lnTo>
                  <a:lnTo>
                    <a:pt x="14" y="105"/>
                  </a:lnTo>
                  <a:lnTo>
                    <a:pt x="14" y="100"/>
                  </a:lnTo>
                  <a:lnTo>
                    <a:pt x="14" y="86"/>
                  </a:lnTo>
                  <a:lnTo>
                    <a:pt x="14" y="77"/>
                  </a:lnTo>
                  <a:lnTo>
                    <a:pt x="14" y="68"/>
                  </a:lnTo>
                  <a:lnTo>
                    <a:pt x="14" y="27"/>
                  </a:lnTo>
                  <a:lnTo>
                    <a:pt x="14" y="23"/>
                  </a:lnTo>
                  <a:lnTo>
                    <a:pt x="14" y="19"/>
                  </a:lnTo>
                  <a:lnTo>
                    <a:pt x="14" y="14"/>
                  </a:lnTo>
                  <a:lnTo>
                    <a:pt x="13" y="11"/>
                  </a:lnTo>
                  <a:lnTo>
                    <a:pt x="11" y="8"/>
                  </a:lnTo>
                  <a:lnTo>
                    <a:pt x="9" y="6"/>
                  </a:lnTo>
                  <a:lnTo>
                    <a:pt x="6" y="5"/>
                  </a:lnTo>
                  <a:lnTo>
                    <a:pt x="2" y="5"/>
                  </a:lnTo>
                  <a:lnTo>
                    <a:pt x="0" y="4"/>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noEditPoints="1"/>
            </p:cNvSpPr>
            <p:nvPr/>
          </p:nvSpPr>
          <p:spPr bwMode="auto">
            <a:xfrm>
              <a:off x="7220413" y="4959123"/>
              <a:ext cx="181108" cy="204732"/>
            </a:xfrm>
            <a:custGeom>
              <a:avLst/>
              <a:gdLst/>
              <a:ahLst/>
              <a:cxnLst>
                <a:cxn ang="0">
                  <a:pos x="44" y="121"/>
                </a:cxn>
                <a:cxn ang="0">
                  <a:pos x="46" y="121"/>
                </a:cxn>
                <a:cxn ang="0">
                  <a:pos x="53" y="121"/>
                </a:cxn>
                <a:cxn ang="0">
                  <a:pos x="64" y="121"/>
                </a:cxn>
                <a:cxn ang="0">
                  <a:pos x="75" y="118"/>
                </a:cxn>
                <a:cxn ang="0">
                  <a:pos x="82" y="111"/>
                </a:cxn>
                <a:cxn ang="0">
                  <a:pos x="85" y="100"/>
                </a:cxn>
                <a:cxn ang="0">
                  <a:pos x="85" y="86"/>
                </a:cxn>
                <a:cxn ang="0">
                  <a:pos x="81" y="76"/>
                </a:cxn>
                <a:cxn ang="0">
                  <a:pos x="74" y="69"/>
                </a:cxn>
                <a:cxn ang="0">
                  <a:pos x="64" y="64"/>
                </a:cxn>
                <a:cxn ang="0">
                  <a:pos x="51" y="62"/>
                </a:cxn>
                <a:cxn ang="0">
                  <a:pos x="59" y="57"/>
                </a:cxn>
                <a:cxn ang="0">
                  <a:pos x="70" y="52"/>
                </a:cxn>
                <a:cxn ang="0">
                  <a:pos x="76" y="46"/>
                </a:cxn>
                <a:cxn ang="0">
                  <a:pos x="79" y="38"/>
                </a:cxn>
                <a:cxn ang="0">
                  <a:pos x="79" y="27"/>
                </a:cxn>
                <a:cxn ang="0">
                  <a:pos x="76" y="18"/>
                </a:cxn>
                <a:cxn ang="0">
                  <a:pos x="70" y="13"/>
                </a:cxn>
                <a:cxn ang="0">
                  <a:pos x="62" y="10"/>
                </a:cxn>
                <a:cxn ang="0">
                  <a:pos x="53" y="10"/>
                </a:cxn>
                <a:cxn ang="0">
                  <a:pos x="47" y="10"/>
                </a:cxn>
                <a:cxn ang="0">
                  <a:pos x="44" y="10"/>
                </a:cxn>
                <a:cxn ang="0">
                  <a:pos x="48" y="0"/>
                </a:cxn>
                <a:cxn ang="0">
                  <a:pos x="61" y="1"/>
                </a:cxn>
                <a:cxn ang="0">
                  <a:pos x="76" y="2"/>
                </a:cxn>
                <a:cxn ang="0">
                  <a:pos x="89" y="5"/>
                </a:cxn>
                <a:cxn ang="0">
                  <a:pos x="99" y="10"/>
                </a:cxn>
                <a:cxn ang="0">
                  <a:pos x="105" y="19"/>
                </a:cxn>
                <a:cxn ang="0">
                  <a:pos x="107" y="30"/>
                </a:cxn>
                <a:cxn ang="0">
                  <a:pos x="105" y="40"/>
                </a:cxn>
                <a:cxn ang="0">
                  <a:pos x="99" y="49"/>
                </a:cxn>
                <a:cxn ang="0">
                  <a:pos x="88" y="55"/>
                </a:cxn>
                <a:cxn ang="0">
                  <a:pos x="81" y="58"/>
                </a:cxn>
                <a:cxn ang="0">
                  <a:pos x="95" y="62"/>
                </a:cxn>
                <a:cxn ang="0">
                  <a:pos x="105" y="69"/>
                </a:cxn>
                <a:cxn ang="0">
                  <a:pos x="111" y="77"/>
                </a:cxn>
                <a:cxn ang="0">
                  <a:pos x="114" y="87"/>
                </a:cxn>
                <a:cxn ang="0">
                  <a:pos x="114" y="99"/>
                </a:cxn>
                <a:cxn ang="0">
                  <a:pos x="110" y="111"/>
                </a:cxn>
                <a:cxn ang="0">
                  <a:pos x="101" y="121"/>
                </a:cxn>
                <a:cxn ang="0">
                  <a:pos x="88" y="127"/>
                </a:cxn>
                <a:cxn ang="0">
                  <a:pos x="71" y="130"/>
                </a:cxn>
                <a:cxn ang="0">
                  <a:pos x="52" y="130"/>
                </a:cxn>
                <a:cxn ang="0">
                  <a:pos x="0" y="125"/>
                </a:cxn>
                <a:cxn ang="0">
                  <a:pos x="1" y="125"/>
                </a:cxn>
                <a:cxn ang="0">
                  <a:pos x="2" y="125"/>
                </a:cxn>
                <a:cxn ang="0">
                  <a:pos x="7" y="124"/>
                </a:cxn>
                <a:cxn ang="0">
                  <a:pos x="12" y="122"/>
                </a:cxn>
                <a:cxn ang="0">
                  <a:pos x="15" y="117"/>
                </a:cxn>
                <a:cxn ang="0">
                  <a:pos x="16" y="109"/>
                </a:cxn>
                <a:cxn ang="0">
                  <a:pos x="17" y="27"/>
                </a:cxn>
                <a:cxn ang="0">
                  <a:pos x="15" y="16"/>
                </a:cxn>
                <a:cxn ang="0">
                  <a:pos x="12" y="9"/>
                </a:cxn>
                <a:cxn ang="0">
                  <a:pos x="4" y="6"/>
                </a:cxn>
                <a:cxn ang="0">
                  <a:pos x="3" y="6"/>
                </a:cxn>
                <a:cxn ang="0">
                  <a:pos x="1" y="5"/>
                </a:cxn>
                <a:cxn ang="0">
                  <a:pos x="0" y="5"/>
                </a:cxn>
              </a:cxnLst>
              <a:rect l="0" t="0" r="r" b="b"/>
              <a:pathLst>
                <a:path w="115" h="130">
                  <a:moveTo>
                    <a:pt x="44" y="10"/>
                  </a:moveTo>
                  <a:lnTo>
                    <a:pt x="44" y="121"/>
                  </a:lnTo>
                  <a:lnTo>
                    <a:pt x="44" y="121"/>
                  </a:lnTo>
                  <a:lnTo>
                    <a:pt x="46" y="121"/>
                  </a:lnTo>
                  <a:lnTo>
                    <a:pt x="49" y="121"/>
                  </a:lnTo>
                  <a:lnTo>
                    <a:pt x="53" y="121"/>
                  </a:lnTo>
                  <a:lnTo>
                    <a:pt x="58" y="121"/>
                  </a:lnTo>
                  <a:lnTo>
                    <a:pt x="64" y="121"/>
                  </a:lnTo>
                  <a:lnTo>
                    <a:pt x="70" y="120"/>
                  </a:lnTo>
                  <a:lnTo>
                    <a:pt x="75" y="118"/>
                  </a:lnTo>
                  <a:lnTo>
                    <a:pt x="79" y="115"/>
                  </a:lnTo>
                  <a:lnTo>
                    <a:pt x="82" y="111"/>
                  </a:lnTo>
                  <a:lnTo>
                    <a:pt x="84" y="106"/>
                  </a:lnTo>
                  <a:lnTo>
                    <a:pt x="85" y="100"/>
                  </a:lnTo>
                  <a:lnTo>
                    <a:pt x="86" y="93"/>
                  </a:lnTo>
                  <a:lnTo>
                    <a:pt x="85" y="86"/>
                  </a:lnTo>
                  <a:lnTo>
                    <a:pt x="84" y="80"/>
                  </a:lnTo>
                  <a:lnTo>
                    <a:pt x="81" y="76"/>
                  </a:lnTo>
                  <a:lnTo>
                    <a:pt x="78" y="72"/>
                  </a:lnTo>
                  <a:lnTo>
                    <a:pt x="74" y="69"/>
                  </a:lnTo>
                  <a:lnTo>
                    <a:pt x="69" y="66"/>
                  </a:lnTo>
                  <a:lnTo>
                    <a:pt x="64" y="64"/>
                  </a:lnTo>
                  <a:lnTo>
                    <a:pt x="58" y="63"/>
                  </a:lnTo>
                  <a:lnTo>
                    <a:pt x="51" y="62"/>
                  </a:lnTo>
                  <a:lnTo>
                    <a:pt x="51" y="58"/>
                  </a:lnTo>
                  <a:lnTo>
                    <a:pt x="59" y="57"/>
                  </a:lnTo>
                  <a:lnTo>
                    <a:pt x="65" y="55"/>
                  </a:lnTo>
                  <a:lnTo>
                    <a:pt x="70" y="52"/>
                  </a:lnTo>
                  <a:lnTo>
                    <a:pt x="73" y="50"/>
                  </a:lnTo>
                  <a:lnTo>
                    <a:pt x="76" y="46"/>
                  </a:lnTo>
                  <a:lnTo>
                    <a:pt x="78" y="42"/>
                  </a:lnTo>
                  <a:lnTo>
                    <a:pt x="79" y="38"/>
                  </a:lnTo>
                  <a:lnTo>
                    <a:pt x="79" y="33"/>
                  </a:lnTo>
                  <a:lnTo>
                    <a:pt x="79" y="27"/>
                  </a:lnTo>
                  <a:lnTo>
                    <a:pt x="78" y="22"/>
                  </a:lnTo>
                  <a:lnTo>
                    <a:pt x="76" y="18"/>
                  </a:lnTo>
                  <a:lnTo>
                    <a:pt x="73" y="15"/>
                  </a:lnTo>
                  <a:lnTo>
                    <a:pt x="70" y="13"/>
                  </a:lnTo>
                  <a:lnTo>
                    <a:pt x="67" y="11"/>
                  </a:lnTo>
                  <a:lnTo>
                    <a:pt x="62" y="10"/>
                  </a:lnTo>
                  <a:lnTo>
                    <a:pt x="58" y="10"/>
                  </a:lnTo>
                  <a:lnTo>
                    <a:pt x="53" y="10"/>
                  </a:lnTo>
                  <a:lnTo>
                    <a:pt x="50" y="10"/>
                  </a:lnTo>
                  <a:lnTo>
                    <a:pt x="47" y="10"/>
                  </a:lnTo>
                  <a:lnTo>
                    <a:pt x="44" y="10"/>
                  </a:lnTo>
                  <a:lnTo>
                    <a:pt x="44" y="10"/>
                  </a:lnTo>
                  <a:close/>
                  <a:moveTo>
                    <a:pt x="0" y="0"/>
                  </a:moveTo>
                  <a:lnTo>
                    <a:pt x="48" y="0"/>
                  </a:lnTo>
                  <a:lnTo>
                    <a:pt x="54" y="1"/>
                  </a:lnTo>
                  <a:lnTo>
                    <a:pt x="61" y="1"/>
                  </a:lnTo>
                  <a:lnTo>
                    <a:pt x="69" y="1"/>
                  </a:lnTo>
                  <a:lnTo>
                    <a:pt x="76" y="2"/>
                  </a:lnTo>
                  <a:lnTo>
                    <a:pt x="83" y="3"/>
                  </a:lnTo>
                  <a:lnTo>
                    <a:pt x="89" y="5"/>
                  </a:lnTo>
                  <a:lnTo>
                    <a:pt x="95" y="7"/>
                  </a:lnTo>
                  <a:lnTo>
                    <a:pt x="99" y="10"/>
                  </a:lnTo>
                  <a:lnTo>
                    <a:pt x="103" y="14"/>
                  </a:lnTo>
                  <a:lnTo>
                    <a:pt x="105" y="19"/>
                  </a:lnTo>
                  <a:lnTo>
                    <a:pt x="106" y="24"/>
                  </a:lnTo>
                  <a:lnTo>
                    <a:pt x="107" y="30"/>
                  </a:lnTo>
                  <a:lnTo>
                    <a:pt x="106" y="35"/>
                  </a:lnTo>
                  <a:lnTo>
                    <a:pt x="105" y="40"/>
                  </a:lnTo>
                  <a:lnTo>
                    <a:pt x="102" y="45"/>
                  </a:lnTo>
                  <a:lnTo>
                    <a:pt x="99" y="49"/>
                  </a:lnTo>
                  <a:lnTo>
                    <a:pt x="94" y="52"/>
                  </a:lnTo>
                  <a:lnTo>
                    <a:pt x="88" y="55"/>
                  </a:lnTo>
                  <a:lnTo>
                    <a:pt x="81" y="58"/>
                  </a:lnTo>
                  <a:lnTo>
                    <a:pt x="81" y="58"/>
                  </a:lnTo>
                  <a:lnTo>
                    <a:pt x="88" y="60"/>
                  </a:lnTo>
                  <a:lnTo>
                    <a:pt x="95" y="62"/>
                  </a:lnTo>
                  <a:lnTo>
                    <a:pt x="100" y="65"/>
                  </a:lnTo>
                  <a:lnTo>
                    <a:pt x="105" y="69"/>
                  </a:lnTo>
                  <a:lnTo>
                    <a:pt x="108" y="73"/>
                  </a:lnTo>
                  <a:lnTo>
                    <a:pt x="111" y="77"/>
                  </a:lnTo>
                  <a:lnTo>
                    <a:pt x="113" y="82"/>
                  </a:lnTo>
                  <a:lnTo>
                    <a:pt x="114" y="87"/>
                  </a:lnTo>
                  <a:lnTo>
                    <a:pt x="115" y="92"/>
                  </a:lnTo>
                  <a:lnTo>
                    <a:pt x="114" y="99"/>
                  </a:lnTo>
                  <a:lnTo>
                    <a:pt x="112" y="106"/>
                  </a:lnTo>
                  <a:lnTo>
                    <a:pt x="110" y="111"/>
                  </a:lnTo>
                  <a:lnTo>
                    <a:pt x="106" y="116"/>
                  </a:lnTo>
                  <a:lnTo>
                    <a:pt x="101" y="121"/>
                  </a:lnTo>
                  <a:lnTo>
                    <a:pt x="95" y="124"/>
                  </a:lnTo>
                  <a:lnTo>
                    <a:pt x="88" y="127"/>
                  </a:lnTo>
                  <a:lnTo>
                    <a:pt x="80" y="129"/>
                  </a:lnTo>
                  <a:lnTo>
                    <a:pt x="71" y="130"/>
                  </a:lnTo>
                  <a:lnTo>
                    <a:pt x="62" y="130"/>
                  </a:lnTo>
                  <a:lnTo>
                    <a:pt x="52" y="130"/>
                  </a:lnTo>
                  <a:lnTo>
                    <a:pt x="0" y="130"/>
                  </a:lnTo>
                  <a:lnTo>
                    <a:pt x="0" y="125"/>
                  </a:lnTo>
                  <a:lnTo>
                    <a:pt x="0" y="125"/>
                  </a:lnTo>
                  <a:lnTo>
                    <a:pt x="1" y="125"/>
                  </a:lnTo>
                  <a:lnTo>
                    <a:pt x="1" y="125"/>
                  </a:lnTo>
                  <a:lnTo>
                    <a:pt x="2" y="125"/>
                  </a:lnTo>
                  <a:lnTo>
                    <a:pt x="4" y="125"/>
                  </a:lnTo>
                  <a:lnTo>
                    <a:pt x="7" y="124"/>
                  </a:lnTo>
                  <a:lnTo>
                    <a:pt x="9" y="123"/>
                  </a:lnTo>
                  <a:lnTo>
                    <a:pt x="12" y="122"/>
                  </a:lnTo>
                  <a:lnTo>
                    <a:pt x="13" y="120"/>
                  </a:lnTo>
                  <a:lnTo>
                    <a:pt x="15" y="117"/>
                  </a:lnTo>
                  <a:lnTo>
                    <a:pt x="16" y="113"/>
                  </a:lnTo>
                  <a:lnTo>
                    <a:pt x="16" y="109"/>
                  </a:lnTo>
                  <a:lnTo>
                    <a:pt x="17" y="103"/>
                  </a:lnTo>
                  <a:lnTo>
                    <a:pt x="17" y="27"/>
                  </a:lnTo>
                  <a:lnTo>
                    <a:pt x="16" y="21"/>
                  </a:lnTo>
                  <a:lnTo>
                    <a:pt x="15" y="16"/>
                  </a:lnTo>
                  <a:lnTo>
                    <a:pt x="14" y="12"/>
                  </a:lnTo>
                  <a:lnTo>
                    <a:pt x="12" y="9"/>
                  </a:lnTo>
                  <a:lnTo>
                    <a:pt x="9" y="7"/>
                  </a:lnTo>
                  <a:lnTo>
                    <a:pt x="4" y="6"/>
                  </a:lnTo>
                  <a:lnTo>
                    <a:pt x="4" y="6"/>
                  </a:lnTo>
                  <a:lnTo>
                    <a:pt x="3" y="6"/>
                  </a:lnTo>
                  <a:lnTo>
                    <a:pt x="2" y="6"/>
                  </a:lnTo>
                  <a:lnTo>
                    <a:pt x="1" y="5"/>
                  </a:lnTo>
                  <a:lnTo>
                    <a:pt x="1" y="5"/>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7897603" y="4959123"/>
              <a:ext cx="200007" cy="206306"/>
            </a:xfrm>
            <a:custGeom>
              <a:avLst/>
              <a:gdLst/>
              <a:ahLst/>
              <a:cxnLst>
                <a:cxn ang="0">
                  <a:pos x="52" y="1"/>
                </a:cxn>
                <a:cxn ang="0">
                  <a:pos x="64" y="1"/>
                </a:cxn>
                <a:cxn ang="0">
                  <a:pos x="75" y="2"/>
                </a:cxn>
                <a:cxn ang="0">
                  <a:pos x="86" y="4"/>
                </a:cxn>
                <a:cxn ang="0">
                  <a:pos x="96" y="9"/>
                </a:cxn>
                <a:cxn ang="0">
                  <a:pos x="103" y="15"/>
                </a:cxn>
                <a:cxn ang="0">
                  <a:pos x="107" y="25"/>
                </a:cxn>
                <a:cxn ang="0">
                  <a:pos x="107" y="37"/>
                </a:cxn>
                <a:cxn ang="0">
                  <a:pos x="104" y="46"/>
                </a:cxn>
                <a:cxn ang="0">
                  <a:pos x="97" y="55"/>
                </a:cxn>
                <a:cxn ang="0">
                  <a:pos x="85" y="61"/>
                </a:cxn>
                <a:cxn ang="0">
                  <a:pos x="79" y="68"/>
                </a:cxn>
                <a:cxn ang="0">
                  <a:pos x="85" y="78"/>
                </a:cxn>
                <a:cxn ang="0">
                  <a:pos x="93" y="90"/>
                </a:cxn>
                <a:cxn ang="0">
                  <a:pos x="102" y="102"/>
                </a:cxn>
                <a:cxn ang="0">
                  <a:pos x="109" y="112"/>
                </a:cxn>
                <a:cxn ang="0">
                  <a:pos x="114" y="118"/>
                </a:cxn>
                <a:cxn ang="0">
                  <a:pos x="121" y="123"/>
                </a:cxn>
                <a:cxn ang="0">
                  <a:pos x="127" y="126"/>
                </a:cxn>
                <a:cxn ang="0">
                  <a:pos x="127" y="131"/>
                </a:cxn>
                <a:cxn ang="0">
                  <a:pos x="120" y="131"/>
                </a:cxn>
                <a:cxn ang="0">
                  <a:pos x="109" y="131"/>
                </a:cxn>
                <a:cxn ang="0">
                  <a:pos x="98" y="130"/>
                </a:cxn>
                <a:cxn ang="0">
                  <a:pos x="89" y="127"/>
                </a:cxn>
                <a:cxn ang="0">
                  <a:pos x="82" y="119"/>
                </a:cxn>
                <a:cxn ang="0">
                  <a:pos x="78" y="112"/>
                </a:cxn>
                <a:cxn ang="0">
                  <a:pos x="71" y="102"/>
                </a:cxn>
                <a:cxn ang="0">
                  <a:pos x="64" y="90"/>
                </a:cxn>
                <a:cxn ang="0">
                  <a:pos x="57" y="78"/>
                </a:cxn>
                <a:cxn ang="0">
                  <a:pos x="50" y="68"/>
                </a:cxn>
                <a:cxn ang="0">
                  <a:pos x="48" y="61"/>
                </a:cxn>
                <a:cxn ang="0">
                  <a:pos x="59" y="60"/>
                </a:cxn>
                <a:cxn ang="0">
                  <a:pos x="69" y="57"/>
                </a:cxn>
                <a:cxn ang="0">
                  <a:pos x="77" y="50"/>
                </a:cxn>
                <a:cxn ang="0">
                  <a:pos x="80" y="41"/>
                </a:cxn>
                <a:cxn ang="0">
                  <a:pos x="80" y="29"/>
                </a:cxn>
                <a:cxn ang="0">
                  <a:pos x="77" y="19"/>
                </a:cxn>
                <a:cxn ang="0">
                  <a:pos x="72" y="13"/>
                </a:cxn>
                <a:cxn ang="0">
                  <a:pos x="64" y="11"/>
                </a:cxn>
                <a:cxn ang="0">
                  <a:pos x="53" y="10"/>
                </a:cxn>
                <a:cxn ang="0">
                  <a:pos x="42" y="10"/>
                </a:cxn>
                <a:cxn ang="0">
                  <a:pos x="42" y="113"/>
                </a:cxn>
                <a:cxn ang="0">
                  <a:pos x="43" y="120"/>
                </a:cxn>
                <a:cxn ang="0">
                  <a:pos x="47" y="124"/>
                </a:cxn>
                <a:cxn ang="0">
                  <a:pos x="51" y="125"/>
                </a:cxn>
                <a:cxn ang="0">
                  <a:pos x="54" y="130"/>
                </a:cxn>
                <a:cxn ang="0">
                  <a:pos x="0" y="125"/>
                </a:cxn>
                <a:cxn ang="0">
                  <a:pos x="7" y="124"/>
                </a:cxn>
                <a:cxn ang="0">
                  <a:pos x="12" y="119"/>
                </a:cxn>
                <a:cxn ang="0">
                  <a:pos x="15" y="112"/>
                </a:cxn>
                <a:cxn ang="0">
                  <a:pos x="15" y="24"/>
                </a:cxn>
                <a:cxn ang="0">
                  <a:pos x="14" y="13"/>
                </a:cxn>
                <a:cxn ang="0">
                  <a:pos x="11" y="8"/>
                </a:cxn>
                <a:cxn ang="0">
                  <a:pos x="4" y="6"/>
                </a:cxn>
                <a:cxn ang="0">
                  <a:pos x="0" y="0"/>
                </a:cxn>
              </a:cxnLst>
              <a:rect l="0" t="0" r="r" b="b"/>
              <a:pathLst>
                <a:path w="127" h="131">
                  <a:moveTo>
                    <a:pt x="47" y="0"/>
                  </a:moveTo>
                  <a:lnTo>
                    <a:pt x="52" y="1"/>
                  </a:lnTo>
                  <a:lnTo>
                    <a:pt x="58" y="1"/>
                  </a:lnTo>
                  <a:lnTo>
                    <a:pt x="64" y="1"/>
                  </a:lnTo>
                  <a:lnTo>
                    <a:pt x="69" y="1"/>
                  </a:lnTo>
                  <a:lnTo>
                    <a:pt x="75" y="2"/>
                  </a:lnTo>
                  <a:lnTo>
                    <a:pt x="81" y="3"/>
                  </a:lnTo>
                  <a:lnTo>
                    <a:pt x="86" y="4"/>
                  </a:lnTo>
                  <a:lnTo>
                    <a:pt x="91" y="6"/>
                  </a:lnTo>
                  <a:lnTo>
                    <a:pt x="96" y="9"/>
                  </a:lnTo>
                  <a:lnTo>
                    <a:pt x="100" y="12"/>
                  </a:lnTo>
                  <a:lnTo>
                    <a:pt x="103" y="15"/>
                  </a:lnTo>
                  <a:lnTo>
                    <a:pt x="105" y="20"/>
                  </a:lnTo>
                  <a:lnTo>
                    <a:pt x="107" y="25"/>
                  </a:lnTo>
                  <a:lnTo>
                    <a:pt x="107" y="31"/>
                  </a:lnTo>
                  <a:lnTo>
                    <a:pt x="107" y="37"/>
                  </a:lnTo>
                  <a:lnTo>
                    <a:pt x="106" y="42"/>
                  </a:lnTo>
                  <a:lnTo>
                    <a:pt x="104" y="46"/>
                  </a:lnTo>
                  <a:lnTo>
                    <a:pt x="101" y="50"/>
                  </a:lnTo>
                  <a:lnTo>
                    <a:pt x="97" y="55"/>
                  </a:lnTo>
                  <a:lnTo>
                    <a:pt x="91" y="58"/>
                  </a:lnTo>
                  <a:lnTo>
                    <a:pt x="85" y="61"/>
                  </a:lnTo>
                  <a:lnTo>
                    <a:pt x="76" y="64"/>
                  </a:lnTo>
                  <a:lnTo>
                    <a:pt x="79" y="68"/>
                  </a:lnTo>
                  <a:lnTo>
                    <a:pt x="82" y="72"/>
                  </a:lnTo>
                  <a:lnTo>
                    <a:pt x="85" y="78"/>
                  </a:lnTo>
                  <a:lnTo>
                    <a:pt x="89" y="83"/>
                  </a:lnTo>
                  <a:lnTo>
                    <a:pt x="93" y="90"/>
                  </a:lnTo>
                  <a:lnTo>
                    <a:pt x="98" y="96"/>
                  </a:lnTo>
                  <a:lnTo>
                    <a:pt x="102" y="102"/>
                  </a:lnTo>
                  <a:lnTo>
                    <a:pt x="105" y="108"/>
                  </a:lnTo>
                  <a:lnTo>
                    <a:pt x="109" y="112"/>
                  </a:lnTo>
                  <a:lnTo>
                    <a:pt x="112" y="116"/>
                  </a:lnTo>
                  <a:lnTo>
                    <a:pt x="114" y="118"/>
                  </a:lnTo>
                  <a:lnTo>
                    <a:pt x="118" y="121"/>
                  </a:lnTo>
                  <a:lnTo>
                    <a:pt x="121" y="123"/>
                  </a:lnTo>
                  <a:lnTo>
                    <a:pt x="124" y="125"/>
                  </a:lnTo>
                  <a:lnTo>
                    <a:pt x="127" y="126"/>
                  </a:lnTo>
                  <a:lnTo>
                    <a:pt x="127" y="131"/>
                  </a:lnTo>
                  <a:lnTo>
                    <a:pt x="127" y="131"/>
                  </a:lnTo>
                  <a:lnTo>
                    <a:pt x="124" y="131"/>
                  </a:lnTo>
                  <a:lnTo>
                    <a:pt x="120" y="131"/>
                  </a:lnTo>
                  <a:lnTo>
                    <a:pt x="115" y="131"/>
                  </a:lnTo>
                  <a:lnTo>
                    <a:pt x="109" y="131"/>
                  </a:lnTo>
                  <a:lnTo>
                    <a:pt x="103" y="131"/>
                  </a:lnTo>
                  <a:lnTo>
                    <a:pt x="98" y="130"/>
                  </a:lnTo>
                  <a:lnTo>
                    <a:pt x="93" y="129"/>
                  </a:lnTo>
                  <a:lnTo>
                    <a:pt x="89" y="127"/>
                  </a:lnTo>
                  <a:lnTo>
                    <a:pt x="86" y="124"/>
                  </a:lnTo>
                  <a:lnTo>
                    <a:pt x="82" y="119"/>
                  </a:lnTo>
                  <a:lnTo>
                    <a:pt x="80" y="116"/>
                  </a:lnTo>
                  <a:lnTo>
                    <a:pt x="78" y="112"/>
                  </a:lnTo>
                  <a:lnTo>
                    <a:pt x="75" y="107"/>
                  </a:lnTo>
                  <a:lnTo>
                    <a:pt x="71" y="102"/>
                  </a:lnTo>
                  <a:lnTo>
                    <a:pt x="68" y="96"/>
                  </a:lnTo>
                  <a:lnTo>
                    <a:pt x="64" y="90"/>
                  </a:lnTo>
                  <a:lnTo>
                    <a:pt x="60" y="84"/>
                  </a:lnTo>
                  <a:lnTo>
                    <a:pt x="57" y="78"/>
                  </a:lnTo>
                  <a:lnTo>
                    <a:pt x="53" y="73"/>
                  </a:lnTo>
                  <a:lnTo>
                    <a:pt x="50" y="68"/>
                  </a:lnTo>
                  <a:lnTo>
                    <a:pt x="48" y="65"/>
                  </a:lnTo>
                  <a:lnTo>
                    <a:pt x="48" y="61"/>
                  </a:lnTo>
                  <a:lnTo>
                    <a:pt x="54" y="61"/>
                  </a:lnTo>
                  <a:lnTo>
                    <a:pt x="59" y="60"/>
                  </a:lnTo>
                  <a:lnTo>
                    <a:pt x="64" y="59"/>
                  </a:lnTo>
                  <a:lnTo>
                    <a:pt x="69" y="57"/>
                  </a:lnTo>
                  <a:lnTo>
                    <a:pt x="74" y="54"/>
                  </a:lnTo>
                  <a:lnTo>
                    <a:pt x="77" y="50"/>
                  </a:lnTo>
                  <a:lnTo>
                    <a:pt x="79" y="45"/>
                  </a:lnTo>
                  <a:lnTo>
                    <a:pt x="80" y="41"/>
                  </a:lnTo>
                  <a:lnTo>
                    <a:pt x="81" y="35"/>
                  </a:lnTo>
                  <a:lnTo>
                    <a:pt x="80" y="29"/>
                  </a:lnTo>
                  <a:lnTo>
                    <a:pt x="79" y="24"/>
                  </a:lnTo>
                  <a:lnTo>
                    <a:pt x="77" y="19"/>
                  </a:lnTo>
                  <a:lnTo>
                    <a:pt x="75" y="16"/>
                  </a:lnTo>
                  <a:lnTo>
                    <a:pt x="72" y="13"/>
                  </a:lnTo>
                  <a:lnTo>
                    <a:pt x="68" y="12"/>
                  </a:lnTo>
                  <a:lnTo>
                    <a:pt x="64" y="11"/>
                  </a:lnTo>
                  <a:lnTo>
                    <a:pt x="58" y="10"/>
                  </a:lnTo>
                  <a:lnTo>
                    <a:pt x="53" y="10"/>
                  </a:lnTo>
                  <a:lnTo>
                    <a:pt x="47" y="10"/>
                  </a:lnTo>
                  <a:lnTo>
                    <a:pt x="42" y="10"/>
                  </a:lnTo>
                  <a:lnTo>
                    <a:pt x="42" y="107"/>
                  </a:lnTo>
                  <a:lnTo>
                    <a:pt x="42" y="113"/>
                  </a:lnTo>
                  <a:lnTo>
                    <a:pt x="42" y="117"/>
                  </a:lnTo>
                  <a:lnTo>
                    <a:pt x="43" y="120"/>
                  </a:lnTo>
                  <a:lnTo>
                    <a:pt x="45" y="122"/>
                  </a:lnTo>
                  <a:lnTo>
                    <a:pt x="47" y="124"/>
                  </a:lnTo>
                  <a:lnTo>
                    <a:pt x="49" y="124"/>
                  </a:lnTo>
                  <a:lnTo>
                    <a:pt x="51" y="125"/>
                  </a:lnTo>
                  <a:lnTo>
                    <a:pt x="54" y="125"/>
                  </a:lnTo>
                  <a:lnTo>
                    <a:pt x="54" y="130"/>
                  </a:lnTo>
                  <a:lnTo>
                    <a:pt x="0" y="130"/>
                  </a:lnTo>
                  <a:lnTo>
                    <a:pt x="0" y="125"/>
                  </a:lnTo>
                  <a:lnTo>
                    <a:pt x="2" y="125"/>
                  </a:lnTo>
                  <a:lnTo>
                    <a:pt x="7" y="124"/>
                  </a:lnTo>
                  <a:lnTo>
                    <a:pt x="10" y="122"/>
                  </a:lnTo>
                  <a:lnTo>
                    <a:pt x="12" y="119"/>
                  </a:lnTo>
                  <a:lnTo>
                    <a:pt x="14" y="116"/>
                  </a:lnTo>
                  <a:lnTo>
                    <a:pt x="15" y="112"/>
                  </a:lnTo>
                  <a:lnTo>
                    <a:pt x="15" y="107"/>
                  </a:lnTo>
                  <a:lnTo>
                    <a:pt x="15" y="24"/>
                  </a:lnTo>
                  <a:lnTo>
                    <a:pt x="15" y="18"/>
                  </a:lnTo>
                  <a:lnTo>
                    <a:pt x="14" y="13"/>
                  </a:lnTo>
                  <a:lnTo>
                    <a:pt x="13" y="10"/>
                  </a:lnTo>
                  <a:lnTo>
                    <a:pt x="11" y="8"/>
                  </a:lnTo>
                  <a:lnTo>
                    <a:pt x="8" y="7"/>
                  </a:lnTo>
                  <a:lnTo>
                    <a:pt x="4" y="6"/>
                  </a:lnTo>
                  <a:lnTo>
                    <a:pt x="0" y="5"/>
                  </a:lnTo>
                  <a:lnTo>
                    <a:pt x="0" y="0"/>
                  </a:lnTo>
                  <a:lnTo>
                    <a:pt x="4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7664523" y="4959123"/>
              <a:ext cx="201582" cy="206306"/>
            </a:xfrm>
            <a:custGeom>
              <a:avLst/>
              <a:gdLst/>
              <a:ahLst/>
              <a:cxnLst>
                <a:cxn ang="0">
                  <a:pos x="52" y="1"/>
                </a:cxn>
                <a:cxn ang="0">
                  <a:pos x="64" y="1"/>
                </a:cxn>
                <a:cxn ang="0">
                  <a:pos x="76" y="2"/>
                </a:cxn>
                <a:cxn ang="0">
                  <a:pos x="87" y="4"/>
                </a:cxn>
                <a:cxn ang="0">
                  <a:pos x="96" y="9"/>
                </a:cxn>
                <a:cxn ang="0">
                  <a:pos x="103" y="15"/>
                </a:cxn>
                <a:cxn ang="0">
                  <a:pos x="107" y="25"/>
                </a:cxn>
                <a:cxn ang="0">
                  <a:pos x="107" y="37"/>
                </a:cxn>
                <a:cxn ang="0">
                  <a:pos x="104" y="46"/>
                </a:cxn>
                <a:cxn ang="0">
                  <a:pos x="97" y="55"/>
                </a:cxn>
                <a:cxn ang="0">
                  <a:pos x="85" y="61"/>
                </a:cxn>
                <a:cxn ang="0">
                  <a:pos x="79" y="68"/>
                </a:cxn>
                <a:cxn ang="0">
                  <a:pos x="86" y="78"/>
                </a:cxn>
                <a:cxn ang="0">
                  <a:pos x="94" y="90"/>
                </a:cxn>
                <a:cxn ang="0">
                  <a:pos x="102" y="102"/>
                </a:cxn>
                <a:cxn ang="0">
                  <a:pos x="109" y="112"/>
                </a:cxn>
                <a:cxn ang="0">
                  <a:pos x="115" y="118"/>
                </a:cxn>
                <a:cxn ang="0">
                  <a:pos x="121" y="123"/>
                </a:cxn>
                <a:cxn ang="0">
                  <a:pos x="128" y="126"/>
                </a:cxn>
                <a:cxn ang="0">
                  <a:pos x="127" y="131"/>
                </a:cxn>
                <a:cxn ang="0">
                  <a:pos x="120" y="131"/>
                </a:cxn>
                <a:cxn ang="0">
                  <a:pos x="110" y="131"/>
                </a:cxn>
                <a:cxn ang="0">
                  <a:pos x="98" y="130"/>
                </a:cxn>
                <a:cxn ang="0">
                  <a:pos x="90" y="127"/>
                </a:cxn>
                <a:cxn ang="0">
                  <a:pos x="83" y="119"/>
                </a:cxn>
                <a:cxn ang="0">
                  <a:pos x="78" y="112"/>
                </a:cxn>
                <a:cxn ang="0">
                  <a:pos x="72" y="102"/>
                </a:cxn>
                <a:cxn ang="0">
                  <a:pos x="65" y="90"/>
                </a:cxn>
                <a:cxn ang="0">
                  <a:pos x="57" y="78"/>
                </a:cxn>
                <a:cxn ang="0">
                  <a:pos x="51" y="68"/>
                </a:cxn>
                <a:cxn ang="0">
                  <a:pos x="49" y="61"/>
                </a:cxn>
                <a:cxn ang="0">
                  <a:pos x="60" y="60"/>
                </a:cxn>
                <a:cxn ang="0">
                  <a:pos x="69" y="57"/>
                </a:cxn>
                <a:cxn ang="0">
                  <a:pos x="77" y="50"/>
                </a:cxn>
                <a:cxn ang="0">
                  <a:pos x="81" y="41"/>
                </a:cxn>
                <a:cxn ang="0">
                  <a:pos x="81" y="29"/>
                </a:cxn>
                <a:cxn ang="0">
                  <a:pos x="78" y="19"/>
                </a:cxn>
                <a:cxn ang="0">
                  <a:pos x="72" y="13"/>
                </a:cxn>
                <a:cxn ang="0">
                  <a:pos x="64" y="11"/>
                </a:cxn>
                <a:cxn ang="0">
                  <a:pos x="54" y="10"/>
                </a:cxn>
                <a:cxn ang="0">
                  <a:pos x="42" y="10"/>
                </a:cxn>
                <a:cxn ang="0">
                  <a:pos x="42" y="113"/>
                </a:cxn>
                <a:cxn ang="0">
                  <a:pos x="44" y="120"/>
                </a:cxn>
                <a:cxn ang="0">
                  <a:pos x="47" y="124"/>
                </a:cxn>
                <a:cxn ang="0">
                  <a:pos x="52" y="125"/>
                </a:cxn>
                <a:cxn ang="0">
                  <a:pos x="54" y="130"/>
                </a:cxn>
                <a:cxn ang="0">
                  <a:pos x="0" y="125"/>
                </a:cxn>
                <a:cxn ang="0">
                  <a:pos x="7" y="124"/>
                </a:cxn>
                <a:cxn ang="0">
                  <a:pos x="13" y="119"/>
                </a:cxn>
                <a:cxn ang="0">
                  <a:pos x="15" y="112"/>
                </a:cxn>
                <a:cxn ang="0">
                  <a:pos x="15" y="24"/>
                </a:cxn>
                <a:cxn ang="0">
                  <a:pos x="14" y="13"/>
                </a:cxn>
                <a:cxn ang="0">
                  <a:pos x="11" y="8"/>
                </a:cxn>
                <a:cxn ang="0">
                  <a:pos x="4" y="6"/>
                </a:cxn>
                <a:cxn ang="0">
                  <a:pos x="0" y="0"/>
                </a:cxn>
              </a:cxnLst>
              <a:rect l="0" t="0" r="r" b="b"/>
              <a:pathLst>
                <a:path w="128" h="131">
                  <a:moveTo>
                    <a:pt x="47" y="0"/>
                  </a:moveTo>
                  <a:lnTo>
                    <a:pt x="52" y="1"/>
                  </a:lnTo>
                  <a:lnTo>
                    <a:pt x="58" y="1"/>
                  </a:lnTo>
                  <a:lnTo>
                    <a:pt x="64" y="1"/>
                  </a:lnTo>
                  <a:lnTo>
                    <a:pt x="70" y="1"/>
                  </a:lnTo>
                  <a:lnTo>
                    <a:pt x="76" y="2"/>
                  </a:lnTo>
                  <a:lnTo>
                    <a:pt x="81" y="3"/>
                  </a:lnTo>
                  <a:lnTo>
                    <a:pt x="87" y="4"/>
                  </a:lnTo>
                  <a:lnTo>
                    <a:pt x="92" y="6"/>
                  </a:lnTo>
                  <a:lnTo>
                    <a:pt x="96" y="9"/>
                  </a:lnTo>
                  <a:lnTo>
                    <a:pt x="100" y="12"/>
                  </a:lnTo>
                  <a:lnTo>
                    <a:pt x="103" y="15"/>
                  </a:lnTo>
                  <a:lnTo>
                    <a:pt x="105" y="20"/>
                  </a:lnTo>
                  <a:lnTo>
                    <a:pt x="107" y="25"/>
                  </a:lnTo>
                  <a:lnTo>
                    <a:pt x="108" y="31"/>
                  </a:lnTo>
                  <a:lnTo>
                    <a:pt x="107" y="37"/>
                  </a:lnTo>
                  <a:lnTo>
                    <a:pt x="106" y="42"/>
                  </a:lnTo>
                  <a:lnTo>
                    <a:pt x="104" y="46"/>
                  </a:lnTo>
                  <a:lnTo>
                    <a:pt x="101" y="50"/>
                  </a:lnTo>
                  <a:lnTo>
                    <a:pt x="97" y="55"/>
                  </a:lnTo>
                  <a:lnTo>
                    <a:pt x="92" y="58"/>
                  </a:lnTo>
                  <a:lnTo>
                    <a:pt x="85" y="61"/>
                  </a:lnTo>
                  <a:lnTo>
                    <a:pt x="76" y="64"/>
                  </a:lnTo>
                  <a:lnTo>
                    <a:pt x="79" y="68"/>
                  </a:lnTo>
                  <a:lnTo>
                    <a:pt x="82" y="72"/>
                  </a:lnTo>
                  <a:lnTo>
                    <a:pt x="86" y="78"/>
                  </a:lnTo>
                  <a:lnTo>
                    <a:pt x="90" y="83"/>
                  </a:lnTo>
                  <a:lnTo>
                    <a:pt x="94" y="90"/>
                  </a:lnTo>
                  <a:lnTo>
                    <a:pt x="98" y="96"/>
                  </a:lnTo>
                  <a:lnTo>
                    <a:pt x="102" y="102"/>
                  </a:lnTo>
                  <a:lnTo>
                    <a:pt x="106" y="108"/>
                  </a:lnTo>
                  <a:lnTo>
                    <a:pt x="109" y="112"/>
                  </a:lnTo>
                  <a:lnTo>
                    <a:pt x="112" y="116"/>
                  </a:lnTo>
                  <a:lnTo>
                    <a:pt x="115" y="118"/>
                  </a:lnTo>
                  <a:lnTo>
                    <a:pt x="118" y="121"/>
                  </a:lnTo>
                  <a:lnTo>
                    <a:pt x="121" y="123"/>
                  </a:lnTo>
                  <a:lnTo>
                    <a:pt x="125" y="125"/>
                  </a:lnTo>
                  <a:lnTo>
                    <a:pt x="128" y="126"/>
                  </a:lnTo>
                  <a:lnTo>
                    <a:pt x="128" y="131"/>
                  </a:lnTo>
                  <a:lnTo>
                    <a:pt x="127" y="131"/>
                  </a:lnTo>
                  <a:lnTo>
                    <a:pt x="124" y="131"/>
                  </a:lnTo>
                  <a:lnTo>
                    <a:pt x="120" y="131"/>
                  </a:lnTo>
                  <a:lnTo>
                    <a:pt x="115" y="131"/>
                  </a:lnTo>
                  <a:lnTo>
                    <a:pt x="110" y="131"/>
                  </a:lnTo>
                  <a:lnTo>
                    <a:pt x="104" y="131"/>
                  </a:lnTo>
                  <a:lnTo>
                    <a:pt x="98" y="130"/>
                  </a:lnTo>
                  <a:lnTo>
                    <a:pt x="94" y="129"/>
                  </a:lnTo>
                  <a:lnTo>
                    <a:pt x="90" y="127"/>
                  </a:lnTo>
                  <a:lnTo>
                    <a:pt x="86" y="124"/>
                  </a:lnTo>
                  <a:lnTo>
                    <a:pt x="83" y="119"/>
                  </a:lnTo>
                  <a:lnTo>
                    <a:pt x="81" y="116"/>
                  </a:lnTo>
                  <a:lnTo>
                    <a:pt x="78" y="112"/>
                  </a:lnTo>
                  <a:lnTo>
                    <a:pt x="75" y="107"/>
                  </a:lnTo>
                  <a:lnTo>
                    <a:pt x="72" y="102"/>
                  </a:lnTo>
                  <a:lnTo>
                    <a:pt x="68" y="96"/>
                  </a:lnTo>
                  <a:lnTo>
                    <a:pt x="65" y="90"/>
                  </a:lnTo>
                  <a:lnTo>
                    <a:pt x="61" y="84"/>
                  </a:lnTo>
                  <a:lnTo>
                    <a:pt x="57" y="78"/>
                  </a:lnTo>
                  <a:lnTo>
                    <a:pt x="54" y="73"/>
                  </a:lnTo>
                  <a:lnTo>
                    <a:pt x="51" y="68"/>
                  </a:lnTo>
                  <a:lnTo>
                    <a:pt x="49" y="65"/>
                  </a:lnTo>
                  <a:lnTo>
                    <a:pt x="49" y="61"/>
                  </a:lnTo>
                  <a:lnTo>
                    <a:pt x="54" y="61"/>
                  </a:lnTo>
                  <a:lnTo>
                    <a:pt x="60" y="60"/>
                  </a:lnTo>
                  <a:lnTo>
                    <a:pt x="65" y="59"/>
                  </a:lnTo>
                  <a:lnTo>
                    <a:pt x="69" y="57"/>
                  </a:lnTo>
                  <a:lnTo>
                    <a:pt x="74" y="54"/>
                  </a:lnTo>
                  <a:lnTo>
                    <a:pt x="77" y="50"/>
                  </a:lnTo>
                  <a:lnTo>
                    <a:pt x="80" y="45"/>
                  </a:lnTo>
                  <a:lnTo>
                    <a:pt x="81" y="41"/>
                  </a:lnTo>
                  <a:lnTo>
                    <a:pt x="81" y="35"/>
                  </a:lnTo>
                  <a:lnTo>
                    <a:pt x="81" y="29"/>
                  </a:lnTo>
                  <a:lnTo>
                    <a:pt x="80" y="24"/>
                  </a:lnTo>
                  <a:lnTo>
                    <a:pt x="78" y="19"/>
                  </a:lnTo>
                  <a:lnTo>
                    <a:pt x="75" y="16"/>
                  </a:lnTo>
                  <a:lnTo>
                    <a:pt x="72" y="13"/>
                  </a:lnTo>
                  <a:lnTo>
                    <a:pt x="68" y="12"/>
                  </a:lnTo>
                  <a:lnTo>
                    <a:pt x="64" y="11"/>
                  </a:lnTo>
                  <a:lnTo>
                    <a:pt x="59" y="10"/>
                  </a:lnTo>
                  <a:lnTo>
                    <a:pt x="54" y="10"/>
                  </a:lnTo>
                  <a:lnTo>
                    <a:pt x="47" y="10"/>
                  </a:lnTo>
                  <a:lnTo>
                    <a:pt x="42" y="10"/>
                  </a:lnTo>
                  <a:lnTo>
                    <a:pt x="42" y="107"/>
                  </a:lnTo>
                  <a:lnTo>
                    <a:pt x="42" y="113"/>
                  </a:lnTo>
                  <a:lnTo>
                    <a:pt x="43" y="117"/>
                  </a:lnTo>
                  <a:lnTo>
                    <a:pt x="44" y="120"/>
                  </a:lnTo>
                  <a:lnTo>
                    <a:pt x="45" y="122"/>
                  </a:lnTo>
                  <a:lnTo>
                    <a:pt x="47" y="124"/>
                  </a:lnTo>
                  <a:lnTo>
                    <a:pt x="49" y="124"/>
                  </a:lnTo>
                  <a:lnTo>
                    <a:pt x="52" y="125"/>
                  </a:lnTo>
                  <a:lnTo>
                    <a:pt x="54" y="125"/>
                  </a:lnTo>
                  <a:lnTo>
                    <a:pt x="54" y="130"/>
                  </a:lnTo>
                  <a:lnTo>
                    <a:pt x="0" y="130"/>
                  </a:lnTo>
                  <a:lnTo>
                    <a:pt x="0" y="125"/>
                  </a:lnTo>
                  <a:lnTo>
                    <a:pt x="2" y="125"/>
                  </a:lnTo>
                  <a:lnTo>
                    <a:pt x="7" y="124"/>
                  </a:lnTo>
                  <a:lnTo>
                    <a:pt x="11" y="122"/>
                  </a:lnTo>
                  <a:lnTo>
                    <a:pt x="13" y="119"/>
                  </a:lnTo>
                  <a:lnTo>
                    <a:pt x="14" y="116"/>
                  </a:lnTo>
                  <a:lnTo>
                    <a:pt x="15" y="112"/>
                  </a:lnTo>
                  <a:lnTo>
                    <a:pt x="15" y="107"/>
                  </a:lnTo>
                  <a:lnTo>
                    <a:pt x="15" y="24"/>
                  </a:lnTo>
                  <a:lnTo>
                    <a:pt x="15" y="18"/>
                  </a:lnTo>
                  <a:lnTo>
                    <a:pt x="14" y="13"/>
                  </a:lnTo>
                  <a:lnTo>
                    <a:pt x="13" y="10"/>
                  </a:lnTo>
                  <a:lnTo>
                    <a:pt x="11" y="8"/>
                  </a:lnTo>
                  <a:lnTo>
                    <a:pt x="8" y="7"/>
                  </a:lnTo>
                  <a:lnTo>
                    <a:pt x="4" y="6"/>
                  </a:lnTo>
                  <a:lnTo>
                    <a:pt x="0" y="5"/>
                  </a:lnTo>
                  <a:lnTo>
                    <a:pt x="0" y="0"/>
                  </a:lnTo>
                  <a:lnTo>
                    <a:pt x="4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8258245" y="4955973"/>
              <a:ext cx="181108" cy="212606"/>
            </a:xfrm>
            <a:custGeom>
              <a:avLst/>
              <a:gdLst/>
              <a:ahLst/>
              <a:cxnLst>
                <a:cxn ang="0">
                  <a:pos x="79" y="0"/>
                </a:cxn>
                <a:cxn ang="0">
                  <a:pos x="94" y="2"/>
                </a:cxn>
                <a:cxn ang="0">
                  <a:pos x="105" y="5"/>
                </a:cxn>
                <a:cxn ang="0">
                  <a:pos x="111" y="8"/>
                </a:cxn>
                <a:cxn ang="0">
                  <a:pos x="111" y="23"/>
                </a:cxn>
                <a:cxn ang="0">
                  <a:pos x="112" y="37"/>
                </a:cxn>
                <a:cxn ang="0">
                  <a:pos x="113" y="47"/>
                </a:cxn>
                <a:cxn ang="0">
                  <a:pos x="113" y="50"/>
                </a:cxn>
                <a:cxn ang="0">
                  <a:pos x="103" y="42"/>
                </a:cxn>
                <a:cxn ang="0">
                  <a:pos x="98" y="26"/>
                </a:cxn>
                <a:cxn ang="0">
                  <a:pos x="89" y="15"/>
                </a:cxn>
                <a:cxn ang="0">
                  <a:pos x="78" y="10"/>
                </a:cxn>
                <a:cxn ang="0">
                  <a:pos x="68" y="10"/>
                </a:cxn>
                <a:cxn ang="0">
                  <a:pos x="60" y="10"/>
                </a:cxn>
                <a:cxn ang="0">
                  <a:pos x="52" y="13"/>
                </a:cxn>
                <a:cxn ang="0">
                  <a:pos x="44" y="19"/>
                </a:cxn>
                <a:cxn ang="0">
                  <a:pos x="38" y="27"/>
                </a:cxn>
                <a:cxn ang="0">
                  <a:pos x="33" y="39"/>
                </a:cxn>
                <a:cxn ang="0">
                  <a:pos x="30" y="56"/>
                </a:cxn>
                <a:cxn ang="0">
                  <a:pos x="30" y="77"/>
                </a:cxn>
                <a:cxn ang="0">
                  <a:pos x="33" y="94"/>
                </a:cxn>
                <a:cxn ang="0">
                  <a:pos x="39" y="107"/>
                </a:cxn>
                <a:cxn ang="0">
                  <a:pos x="47" y="116"/>
                </a:cxn>
                <a:cxn ang="0">
                  <a:pos x="59" y="122"/>
                </a:cxn>
                <a:cxn ang="0">
                  <a:pos x="75" y="124"/>
                </a:cxn>
                <a:cxn ang="0">
                  <a:pos x="89" y="122"/>
                </a:cxn>
                <a:cxn ang="0">
                  <a:pos x="100" y="119"/>
                </a:cxn>
                <a:cxn ang="0">
                  <a:pos x="110" y="113"/>
                </a:cxn>
                <a:cxn ang="0">
                  <a:pos x="111" y="115"/>
                </a:cxn>
                <a:cxn ang="0">
                  <a:pos x="114" y="117"/>
                </a:cxn>
                <a:cxn ang="0">
                  <a:pos x="115" y="119"/>
                </a:cxn>
                <a:cxn ang="0">
                  <a:pos x="102" y="127"/>
                </a:cxn>
                <a:cxn ang="0">
                  <a:pos x="86" y="133"/>
                </a:cxn>
                <a:cxn ang="0">
                  <a:pos x="68" y="135"/>
                </a:cxn>
                <a:cxn ang="0">
                  <a:pos x="48" y="133"/>
                </a:cxn>
                <a:cxn ang="0">
                  <a:pos x="32" y="128"/>
                </a:cxn>
                <a:cxn ang="0">
                  <a:pos x="20" y="120"/>
                </a:cxn>
                <a:cxn ang="0">
                  <a:pos x="10" y="110"/>
                </a:cxn>
                <a:cxn ang="0">
                  <a:pos x="4" y="98"/>
                </a:cxn>
                <a:cxn ang="0">
                  <a:pos x="1" y="84"/>
                </a:cxn>
                <a:cxn ang="0">
                  <a:pos x="0" y="68"/>
                </a:cxn>
                <a:cxn ang="0">
                  <a:pos x="1" y="54"/>
                </a:cxn>
                <a:cxn ang="0">
                  <a:pos x="4" y="40"/>
                </a:cxn>
                <a:cxn ang="0">
                  <a:pos x="11" y="28"/>
                </a:cxn>
                <a:cxn ang="0">
                  <a:pos x="20" y="16"/>
                </a:cxn>
                <a:cxn ang="0">
                  <a:pos x="33" y="8"/>
                </a:cxn>
                <a:cxn ang="0">
                  <a:pos x="49" y="2"/>
                </a:cxn>
                <a:cxn ang="0">
                  <a:pos x="70" y="0"/>
                </a:cxn>
              </a:cxnLst>
              <a:rect l="0" t="0" r="r" b="b"/>
              <a:pathLst>
                <a:path w="115" h="135">
                  <a:moveTo>
                    <a:pt x="70" y="0"/>
                  </a:moveTo>
                  <a:lnTo>
                    <a:pt x="79" y="0"/>
                  </a:lnTo>
                  <a:lnTo>
                    <a:pt x="87" y="1"/>
                  </a:lnTo>
                  <a:lnTo>
                    <a:pt x="94" y="2"/>
                  </a:lnTo>
                  <a:lnTo>
                    <a:pt x="100" y="4"/>
                  </a:lnTo>
                  <a:lnTo>
                    <a:pt x="105" y="5"/>
                  </a:lnTo>
                  <a:lnTo>
                    <a:pt x="108" y="7"/>
                  </a:lnTo>
                  <a:lnTo>
                    <a:pt x="111" y="8"/>
                  </a:lnTo>
                  <a:lnTo>
                    <a:pt x="111" y="15"/>
                  </a:lnTo>
                  <a:lnTo>
                    <a:pt x="111" y="23"/>
                  </a:lnTo>
                  <a:lnTo>
                    <a:pt x="112" y="31"/>
                  </a:lnTo>
                  <a:lnTo>
                    <a:pt x="112" y="37"/>
                  </a:lnTo>
                  <a:lnTo>
                    <a:pt x="112" y="43"/>
                  </a:lnTo>
                  <a:lnTo>
                    <a:pt x="113" y="47"/>
                  </a:lnTo>
                  <a:lnTo>
                    <a:pt x="113" y="49"/>
                  </a:lnTo>
                  <a:lnTo>
                    <a:pt x="113" y="50"/>
                  </a:lnTo>
                  <a:lnTo>
                    <a:pt x="105" y="52"/>
                  </a:lnTo>
                  <a:lnTo>
                    <a:pt x="103" y="42"/>
                  </a:lnTo>
                  <a:lnTo>
                    <a:pt x="101" y="33"/>
                  </a:lnTo>
                  <a:lnTo>
                    <a:pt x="98" y="26"/>
                  </a:lnTo>
                  <a:lnTo>
                    <a:pt x="94" y="20"/>
                  </a:lnTo>
                  <a:lnTo>
                    <a:pt x="89" y="15"/>
                  </a:lnTo>
                  <a:lnTo>
                    <a:pt x="84" y="12"/>
                  </a:lnTo>
                  <a:lnTo>
                    <a:pt x="78" y="10"/>
                  </a:lnTo>
                  <a:lnTo>
                    <a:pt x="71" y="9"/>
                  </a:lnTo>
                  <a:lnTo>
                    <a:pt x="68" y="10"/>
                  </a:lnTo>
                  <a:lnTo>
                    <a:pt x="64" y="10"/>
                  </a:lnTo>
                  <a:lnTo>
                    <a:pt x="60" y="10"/>
                  </a:lnTo>
                  <a:lnTo>
                    <a:pt x="56" y="12"/>
                  </a:lnTo>
                  <a:lnTo>
                    <a:pt x="52" y="13"/>
                  </a:lnTo>
                  <a:lnTo>
                    <a:pt x="48" y="15"/>
                  </a:lnTo>
                  <a:lnTo>
                    <a:pt x="44" y="19"/>
                  </a:lnTo>
                  <a:lnTo>
                    <a:pt x="41" y="22"/>
                  </a:lnTo>
                  <a:lnTo>
                    <a:pt x="38" y="27"/>
                  </a:lnTo>
                  <a:lnTo>
                    <a:pt x="35" y="32"/>
                  </a:lnTo>
                  <a:lnTo>
                    <a:pt x="33" y="39"/>
                  </a:lnTo>
                  <a:lnTo>
                    <a:pt x="32" y="47"/>
                  </a:lnTo>
                  <a:lnTo>
                    <a:pt x="30" y="56"/>
                  </a:lnTo>
                  <a:lnTo>
                    <a:pt x="30" y="66"/>
                  </a:lnTo>
                  <a:lnTo>
                    <a:pt x="30" y="77"/>
                  </a:lnTo>
                  <a:lnTo>
                    <a:pt x="31" y="85"/>
                  </a:lnTo>
                  <a:lnTo>
                    <a:pt x="33" y="94"/>
                  </a:lnTo>
                  <a:lnTo>
                    <a:pt x="36" y="101"/>
                  </a:lnTo>
                  <a:lnTo>
                    <a:pt x="39" y="107"/>
                  </a:lnTo>
                  <a:lnTo>
                    <a:pt x="43" y="112"/>
                  </a:lnTo>
                  <a:lnTo>
                    <a:pt x="47" y="116"/>
                  </a:lnTo>
                  <a:lnTo>
                    <a:pt x="53" y="120"/>
                  </a:lnTo>
                  <a:lnTo>
                    <a:pt x="59" y="122"/>
                  </a:lnTo>
                  <a:lnTo>
                    <a:pt x="67" y="124"/>
                  </a:lnTo>
                  <a:lnTo>
                    <a:pt x="75" y="124"/>
                  </a:lnTo>
                  <a:lnTo>
                    <a:pt x="82" y="124"/>
                  </a:lnTo>
                  <a:lnTo>
                    <a:pt x="89" y="122"/>
                  </a:lnTo>
                  <a:lnTo>
                    <a:pt x="95" y="121"/>
                  </a:lnTo>
                  <a:lnTo>
                    <a:pt x="100" y="119"/>
                  </a:lnTo>
                  <a:lnTo>
                    <a:pt x="105" y="116"/>
                  </a:lnTo>
                  <a:lnTo>
                    <a:pt x="110" y="113"/>
                  </a:lnTo>
                  <a:lnTo>
                    <a:pt x="110" y="113"/>
                  </a:lnTo>
                  <a:lnTo>
                    <a:pt x="111" y="115"/>
                  </a:lnTo>
                  <a:lnTo>
                    <a:pt x="112" y="116"/>
                  </a:lnTo>
                  <a:lnTo>
                    <a:pt x="114" y="117"/>
                  </a:lnTo>
                  <a:lnTo>
                    <a:pt x="114" y="119"/>
                  </a:lnTo>
                  <a:lnTo>
                    <a:pt x="115" y="119"/>
                  </a:lnTo>
                  <a:lnTo>
                    <a:pt x="109" y="124"/>
                  </a:lnTo>
                  <a:lnTo>
                    <a:pt x="102" y="127"/>
                  </a:lnTo>
                  <a:lnTo>
                    <a:pt x="94" y="131"/>
                  </a:lnTo>
                  <a:lnTo>
                    <a:pt x="86" y="133"/>
                  </a:lnTo>
                  <a:lnTo>
                    <a:pt x="78" y="134"/>
                  </a:lnTo>
                  <a:lnTo>
                    <a:pt x="68" y="135"/>
                  </a:lnTo>
                  <a:lnTo>
                    <a:pt x="58" y="134"/>
                  </a:lnTo>
                  <a:lnTo>
                    <a:pt x="48" y="133"/>
                  </a:lnTo>
                  <a:lnTo>
                    <a:pt x="40" y="131"/>
                  </a:lnTo>
                  <a:lnTo>
                    <a:pt x="32" y="128"/>
                  </a:lnTo>
                  <a:lnTo>
                    <a:pt x="26" y="124"/>
                  </a:lnTo>
                  <a:lnTo>
                    <a:pt x="20" y="120"/>
                  </a:lnTo>
                  <a:lnTo>
                    <a:pt x="15" y="115"/>
                  </a:lnTo>
                  <a:lnTo>
                    <a:pt x="10" y="110"/>
                  </a:lnTo>
                  <a:lnTo>
                    <a:pt x="7" y="104"/>
                  </a:lnTo>
                  <a:lnTo>
                    <a:pt x="4" y="98"/>
                  </a:lnTo>
                  <a:lnTo>
                    <a:pt x="2" y="91"/>
                  </a:lnTo>
                  <a:lnTo>
                    <a:pt x="1" y="84"/>
                  </a:lnTo>
                  <a:lnTo>
                    <a:pt x="0" y="76"/>
                  </a:lnTo>
                  <a:lnTo>
                    <a:pt x="0" y="68"/>
                  </a:lnTo>
                  <a:lnTo>
                    <a:pt x="0" y="61"/>
                  </a:lnTo>
                  <a:lnTo>
                    <a:pt x="1" y="54"/>
                  </a:lnTo>
                  <a:lnTo>
                    <a:pt x="2" y="47"/>
                  </a:lnTo>
                  <a:lnTo>
                    <a:pt x="4" y="40"/>
                  </a:lnTo>
                  <a:lnTo>
                    <a:pt x="7" y="34"/>
                  </a:lnTo>
                  <a:lnTo>
                    <a:pt x="11" y="28"/>
                  </a:lnTo>
                  <a:lnTo>
                    <a:pt x="15" y="22"/>
                  </a:lnTo>
                  <a:lnTo>
                    <a:pt x="20" y="16"/>
                  </a:lnTo>
                  <a:lnTo>
                    <a:pt x="26" y="12"/>
                  </a:lnTo>
                  <a:lnTo>
                    <a:pt x="33" y="8"/>
                  </a:lnTo>
                  <a:lnTo>
                    <a:pt x="40" y="4"/>
                  </a:lnTo>
                  <a:lnTo>
                    <a:pt x="49" y="2"/>
                  </a:lnTo>
                  <a:lnTo>
                    <a:pt x="59" y="0"/>
                  </a:lnTo>
                  <a:lnTo>
                    <a:pt x="7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p:nvSpPr>
          <p:spPr bwMode="auto">
            <a:xfrm>
              <a:off x="8477151" y="4959123"/>
              <a:ext cx="81893" cy="204732"/>
            </a:xfrm>
            <a:custGeom>
              <a:avLst/>
              <a:gdLst/>
              <a:ahLst/>
              <a:cxnLst>
                <a:cxn ang="0">
                  <a:pos x="0" y="0"/>
                </a:cxn>
                <a:cxn ang="0">
                  <a:pos x="52" y="0"/>
                </a:cxn>
                <a:cxn ang="0">
                  <a:pos x="52" y="5"/>
                </a:cxn>
                <a:cxn ang="0">
                  <a:pos x="49" y="5"/>
                </a:cxn>
                <a:cxn ang="0">
                  <a:pos x="46" y="6"/>
                </a:cxn>
                <a:cxn ang="0">
                  <a:pos x="44" y="7"/>
                </a:cxn>
                <a:cxn ang="0">
                  <a:pos x="42" y="9"/>
                </a:cxn>
                <a:cxn ang="0">
                  <a:pos x="41" y="12"/>
                </a:cxn>
                <a:cxn ang="0">
                  <a:pos x="40" y="15"/>
                </a:cxn>
                <a:cxn ang="0">
                  <a:pos x="40" y="20"/>
                </a:cxn>
                <a:cxn ang="0">
                  <a:pos x="40" y="24"/>
                </a:cxn>
                <a:cxn ang="0">
                  <a:pos x="40" y="28"/>
                </a:cxn>
                <a:cxn ang="0">
                  <a:pos x="40" y="35"/>
                </a:cxn>
                <a:cxn ang="0">
                  <a:pos x="40" y="42"/>
                </a:cxn>
                <a:cxn ang="0">
                  <a:pos x="40" y="51"/>
                </a:cxn>
                <a:cxn ang="0">
                  <a:pos x="40" y="59"/>
                </a:cxn>
                <a:cxn ang="0">
                  <a:pos x="40" y="100"/>
                </a:cxn>
                <a:cxn ang="0">
                  <a:pos x="40" y="105"/>
                </a:cxn>
                <a:cxn ang="0">
                  <a:pos x="40" y="108"/>
                </a:cxn>
                <a:cxn ang="0">
                  <a:pos x="40" y="114"/>
                </a:cxn>
                <a:cxn ang="0">
                  <a:pos x="41" y="118"/>
                </a:cxn>
                <a:cxn ang="0">
                  <a:pos x="42" y="121"/>
                </a:cxn>
                <a:cxn ang="0">
                  <a:pos x="43" y="123"/>
                </a:cxn>
                <a:cxn ang="0">
                  <a:pos x="46" y="124"/>
                </a:cxn>
                <a:cxn ang="0">
                  <a:pos x="49" y="125"/>
                </a:cxn>
                <a:cxn ang="0">
                  <a:pos x="51" y="125"/>
                </a:cxn>
                <a:cxn ang="0">
                  <a:pos x="51" y="130"/>
                </a:cxn>
                <a:cxn ang="0">
                  <a:pos x="0" y="130"/>
                </a:cxn>
                <a:cxn ang="0">
                  <a:pos x="0" y="125"/>
                </a:cxn>
                <a:cxn ang="0">
                  <a:pos x="3" y="125"/>
                </a:cxn>
                <a:cxn ang="0">
                  <a:pos x="6" y="124"/>
                </a:cxn>
                <a:cxn ang="0">
                  <a:pos x="9" y="123"/>
                </a:cxn>
                <a:cxn ang="0">
                  <a:pos x="11" y="121"/>
                </a:cxn>
                <a:cxn ang="0">
                  <a:pos x="12" y="117"/>
                </a:cxn>
                <a:cxn ang="0">
                  <a:pos x="13" y="113"/>
                </a:cxn>
                <a:cxn ang="0">
                  <a:pos x="13" y="108"/>
                </a:cxn>
                <a:cxn ang="0">
                  <a:pos x="13" y="105"/>
                </a:cxn>
                <a:cxn ang="0">
                  <a:pos x="13" y="100"/>
                </a:cxn>
                <a:cxn ang="0">
                  <a:pos x="13" y="94"/>
                </a:cxn>
                <a:cxn ang="0">
                  <a:pos x="13" y="86"/>
                </a:cxn>
                <a:cxn ang="0">
                  <a:pos x="13" y="78"/>
                </a:cxn>
                <a:cxn ang="0">
                  <a:pos x="13" y="69"/>
                </a:cxn>
                <a:cxn ang="0">
                  <a:pos x="13" y="28"/>
                </a:cxn>
                <a:cxn ang="0">
                  <a:pos x="13" y="23"/>
                </a:cxn>
                <a:cxn ang="0">
                  <a:pos x="13" y="20"/>
                </a:cxn>
                <a:cxn ang="0">
                  <a:pos x="13" y="16"/>
                </a:cxn>
                <a:cxn ang="0">
                  <a:pos x="13" y="13"/>
                </a:cxn>
                <a:cxn ang="0">
                  <a:pos x="11" y="10"/>
                </a:cxn>
                <a:cxn ang="0">
                  <a:pos x="10" y="8"/>
                </a:cxn>
                <a:cxn ang="0">
                  <a:pos x="7" y="7"/>
                </a:cxn>
                <a:cxn ang="0">
                  <a:pos x="5" y="6"/>
                </a:cxn>
                <a:cxn ang="0">
                  <a:pos x="2" y="5"/>
                </a:cxn>
                <a:cxn ang="0">
                  <a:pos x="0" y="5"/>
                </a:cxn>
                <a:cxn ang="0">
                  <a:pos x="0" y="0"/>
                </a:cxn>
              </a:cxnLst>
              <a:rect l="0" t="0" r="r" b="b"/>
              <a:pathLst>
                <a:path w="52" h="130">
                  <a:moveTo>
                    <a:pt x="0" y="0"/>
                  </a:moveTo>
                  <a:lnTo>
                    <a:pt x="52" y="0"/>
                  </a:lnTo>
                  <a:lnTo>
                    <a:pt x="52" y="5"/>
                  </a:lnTo>
                  <a:lnTo>
                    <a:pt x="49" y="5"/>
                  </a:lnTo>
                  <a:lnTo>
                    <a:pt x="46" y="6"/>
                  </a:lnTo>
                  <a:lnTo>
                    <a:pt x="44" y="7"/>
                  </a:lnTo>
                  <a:lnTo>
                    <a:pt x="42" y="9"/>
                  </a:lnTo>
                  <a:lnTo>
                    <a:pt x="41" y="12"/>
                  </a:lnTo>
                  <a:lnTo>
                    <a:pt x="40" y="15"/>
                  </a:lnTo>
                  <a:lnTo>
                    <a:pt x="40" y="20"/>
                  </a:lnTo>
                  <a:lnTo>
                    <a:pt x="40" y="24"/>
                  </a:lnTo>
                  <a:lnTo>
                    <a:pt x="40" y="28"/>
                  </a:lnTo>
                  <a:lnTo>
                    <a:pt x="40" y="35"/>
                  </a:lnTo>
                  <a:lnTo>
                    <a:pt x="40" y="42"/>
                  </a:lnTo>
                  <a:lnTo>
                    <a:pt x="40" y="51"/>
                  </a:lnTo>
                  <a:lnTo>
                    <a:pt x="40" y="59"/>
                  </a:lnTo>
                  <a:lnTo>
                    <a:pt x="40" y="100"/>
                  </a:lnTo>
                  <a:lnTo>
                    <a:pt x="40" y="105"/>
                  </a:lnTo>
                  <a:lnTo>
                    <a:pt x="40" y="108"/>
                  </a:lnTo>
                  <a:lnTo>
                    <a:pt x="40" y="114"/>
                  </a:lnTo>
                  <a:lnTo>
                    <a:pt x="41" y="118"/>
                  </a:lnTo>
                  <a:lnTo>
                    <a:pt x="42" y="121"/>
                  </a:lnTo>
                  <a:lnTo>
                    <a:pt x="43" y="123"/>
                  </a:lnTo>
                  <a:lnTo>
                    <a:pt x="46" y="124"/>
                  </a:lnTo>
                  <a:lnTo>
                    <a:pt x="49" y="125"/>
                  </a:lnTo>
                  <a:lnTo>
                    <a:pt x="51" y="125"/>
                  </a:lnTo>
                  <a:lnTo>
                    <a:pt x="51" y="130"/>
                  </a:lnTo>
                  <a:lnTo>
                    <a:pt x="0" y="130"/>
                  </a:lnTo>
                  <a:lnTo>
                    <a:pt x="0" y="125"/>
                  </a:lnTo>
                  <a:lnTo>
                    <a:pt x="3" y="125"/>
                  </a:lnTo>
                  <a:lnTo>
                    <a:pt x="6" y="124"/>
                  </a:lnTo>
                  <a:lnTo>
                    <a:pt x="9" y="123"/>
                  </a:lnTo>
                  <a:lnTo>
                    <a:pt x="11" y="121"/>
                  </a:lnTo>
                  <a:lnTo>
                    <a:pt x="12" y="117"/>
                  </a:lnTo>
                  <a:lnTo>
                    <a:pt x="13" y="113"/>
                  </a:lnTo>
                  <a:lnTo>
                    <a:pt x="13" y="108"/>
                  </a:lnTo>
                  <a:lnTo>
                    <a:pt x="13" y="105"/>
                  </a:lnTo>
                  <a:lnTo>
                    <a:pt x="13" y="100"/>
                  </a:lnTo>
                  <a:lnTo>
                    <a:pt x="13" y="94"/>
                  </a:lnTo>
                  <a:lnTo>
                    <a:pt x="13" y="86"/>
                  </a:lnTo>
                  <a:lnTo>
                    <a:pt x="13" y="78"/>
                  </a:lnTo>
                  <a:lnTo>
                    <a:pt x="13" y="69"/>
                  </a:lnTo>
                  <a:lnTo>
                    <a:pt x="13" y="28"/>
                  </a:lnTo>
                  <a:lnTo>
                    <a:pt x="13" y="23"/>
                  </a:lnTo>
                  <a:lnTo>
                    <a:pt x="13" y="20"/>
                  </a:lnTo>
                  <a:lnTo>
                    <a:pt x="13" y="16"/>
                  </a:lnTo>
                  <a:lnTo>
                    <a:pt x="13" y="13"/>
                  </a:lnTo>
                  <a:lnTo>
                    <a:pt x="11" y="10"/>
                  </a:lnTo>
                  <a:lnTo>
                    <a:pt x="10" y="8"/>
                  </a:lnTo>
                  <a:lnTo>
                    <a:pt x="7" y="7"/>
                  </a:lnTo>
                  <a:lnTo>
                    <a:pt x="5" y="6"/>
                  </a:lnTo>
                  <a:lnTo>
                    <a:pt x="2" y="5"/>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8549594" y="4959123"/>
              <a:ext cx="130713" cy="206306"/>
            </a:xfrm>
            <a:custGeom>
              <a:avLst/>
              <a:gdLst/>
              <a:ahLst/>
              <a:cxnLst>
                <a:cxn ang="0">
                  <a:pos x="76" y="1"/>
                </a:cxn>
                <a:cxn ang="0">
                  <a:pos x="72" y="6"/>
                </a:cxn>
                <a:cxn ang="0">
                  <a:pos x="66" y="7"/>
                </a:cxn>
                <a:cxn ang="0">
                  <a:pos x="60" y="12"/>
                </a:cxn>
                <a:cxn ang="0">
                  <a:pos x="52" y="20"/>
                </a:cxn>
                <a:cxn ang="0">
                  <a:pos x="45" y="28"/>
                </a:cxn>
                <a:cxn ang="0">
                  <a:pos x="35" y="40"/>
                </a:cxn>
                <a:cxn ang="0">
                  <a:pos x="23" y="53"/>
                </a:cxn>
                <a:cxn ang="0">
                  <a:pos x="31" y="65"/>
                </a:cxn>
                <a:cxn ang="0">
                  <a:pos x="40" y="79"/>
                </a:cxn>
                <a:cxn ang="0">
                  <a:pos x="50" y="93"/>
                </a:cxn>
                <a:cxn ang="0">
                  <a:pos x="58" y="105"/>
                </a:cxn>
                <a:cxn ang="0">
                  <a:pos x="65" y="114"/>
                </a:cxn>
                <a:cxn ang="0">
                  <a:pos x="71" y="120"/>
                </a:cxn>
                <a:cxn ang="0">
                  <a:pos x="79" y="125"/>
                </a:cxn>
                <a:cxn ang="0">
                  <a:pos x="83" y="131"/>
                </a:cxn>
                <a:cxn ang="0">
                  <a:pos x="80" y="131"/>
                </a:cxn>
                <a:cxn ang="0">
                  <a:pos x="72" y="131"/>
                </a:cxn>
                <a:cxn ang="0">
                  <a:pos x="65" y="131"/>
                </a:cxn>
                <a:cxn ang="0">
                  <a:pos x="56" y="130"/>
                </a:cxn>
                <a:cxn ang="0">
                  <a:pos x="47" y="128"/>
                </a:cxn>
                <a:cxn ang="0">
                  <a:pos x="40" y="123"/>
                </a:cxn>
                <a:cxn ang="0">
                  <a:pos x="33" y="115"/>
                </a:cxn>
                <a:cxn ang="0">
                  <a:pos x="24" y="102"/>
                </a:cxn>
                <a:cxn ang="0">
                  <a:pos x="16" y="88"/>
                </a:cxn>
                <a:cxn ang="0">
                  <a:pos x="8" y="76"/>
                </a:cxn>
                <a:cxn ang="0">
                  <a:pos x="2" y="67"/>
                </a:cxn>
                <a:cxn ang="0">
                  <a:pos x="0" y="62"/>
                </a:cxn>
                <a:cxn ang="0">
                  <a:pos x="7" y="55"/>
                </a:cxn>
                <a:cxn ang="0">
                  <a:pos x="16" y="46"/>
                </a:cxn>
                <a:cxn ang="0">
                  <a:pos x="24" y="36"/>
                </a:cxn>
                <a:cxn ang="0">
                  <a:pos x="32" y="27"/>
                </a:cxn>
                <a:cxn ang="0">
                  <a:pos x="37" y="20"/>
                </a:cxn>
                <a:cxn ang="0">
                  <a:pos x="39" y="15"/>
                </a:cxn>
                <a:cxn ang="0">
                  <a:pos x="39" y="10"/>
                </a:cxn>
                <a:cxn ang="0">
                  <a:pos x="37" y="6"/>
                </a:cxn>
                <a:cxn ang="0">
                  <a:pos x="30" y="6"/>
                </a:cxn>
              </a:cxnLst>
              <a:rect l="0" t="0" r="r" b="b"/>
              <a:pathLst>
                <a:path w="83" h="131">
                  <a:moveTo>
                    <a:pt x="30" y="0"/>
                  </a:moveTo>
                  <a:lnTo>
                    <a:pt x="76" y="1"/>
                  </a:lnTo>
                  <a:lnTo>
                    <a:pt x="76" y="5"/>
                  </a:lnTo>
                  <a:lnTo>
                    <a:pt x="72" y="6"/>
                  </a:lnTo>
                  <a:lnTo>
                    <a:pt x="69" y="6"/>
                  </a:lnTo>
                  <a:lnTo>
                    <a:pt x="66" y="7"/>
                  </a:lnTo>
                  <a:lnTo>
                    <a:pt x="63" y="9"/>
                  </a:lnTo>
                  <a:lnTo>
                    <a:pt x="60" y="12"/>
                  </a:lnTo>
                  <a:lnTo>
                    <a:pt x="56" y="15"/>
                  </a:lnTo>
                  <a:lnTo>
                    <a:pt x="52" y="20"/>
                  </a:lnTo>
                  <a:lnTo>
                    <a:pt x="49" y="24"/>
                  </a:lnTo>
                  <a:lnTo>
                    <a:pt x="45" y="28"/>
                  </a:lnTo>
                  <a:lnTo>
                    <a:pt x="40" y="34"/>
                  </a:lnTo>
                  <a:lnTo>
                    <a:pt x="35" y="40"/>
                  </a:lnTo>
                  <a:lnTo>
                    <a:pt x="29" y="46"/>
                  </a:lnTo>
                  <a:lnTo>
                    <a:pt x="23" y="53"/>
                  </a:lnTo>
                  <a:lnTo>
                    <a:pt x="27" y="59"/>
                  </a:lnTo>
                  <a:lnTo>
                    <a:pt x="31" y="65"/>
                  </a:lnTo>
                  <a:lnTo>
                    <a:pt x="36" y="72"/>
                  </a:lnTo>
                  <a:lnTo>
                    <a:pt x="40" y="79"/>
                  </a:lnTo>
                  <a:lnTo>
                    <a:pt x="45" y="86"/>
                  </a:lnTo>
                  <a:lnTo>
                    <a:pt x="50" y="93"/>
                  </a:lnTo>
                  <a:lnTo>
                    <a:pt x="54" y="99"/>
                  </a:lnTo>
                  <a:lnTo>
                    <a:pt x="58" y="105"/>
                  </a:lnTo>
                  <a:lnTo>
                    <a:pt x="61" y="110"/>
                  </a:lnTo>
                  <a:lnTo>
                    <a:pt x="65" y="114"/>
                  </a:lnTo>
                  <a:lnTo>
                    <a:pt x="68" y="117"/>
                  </a:lnTo>
                  <a:lnTo>
                    <a:pt x="71" y="120"/>
                  </a:lnTo>
                  <a:lnTo>
                    <a:pt x="75" y="123"/>
                  </a:lnTo>
                  <a:lnTo>
                    <a:pt x="79" y="125"/>
                  </a:lnTo>
                  <a:lnTo>
                    <a:pt x="83" y="126"/>
                  </a:lnTo>
                  <a:lnTo>
                    <a:pt x="83" y="131"/>
                  </a:lnTo>
                  <a:lnTo>
                    <a:pt x="83" y="131"/>
                  </a:lnTo>
                  <a:lnTo>
                    <a:pt x="80" y="131"/>
                  </a:lnTo>
                  <a:lnTo>
                    <a:pt x="76" y="131"/>
                  </a:lnTo>
                  <a:lnTo>
                    <a:pt x="72" y="131"/>
                  </a:lnTo>
                  <a:lnTo>
                    <a:pt x="68" y="131"/>
                  </a:lnTo>
                  <a:lnTo>
                    <a:pt x="65" y="131"/>
                  </a:lnTo>
                  <a:lnTo>
                    <a:pt x="62" y="131"/>
                  </a:lnTo>
                  <a:lnTo>
                    <a:pt x="56" y="130"/>
                  </a:lnTo>
                  <a:lnTo>
                    <a:pt x="51" y="130"/>
                  </a:lnTo>
                  <a:lnTo>
                    <a:pt x="47" y="128"/>
                  </a:lnTo>
                  <a:lnTo>
                    <a:pt x="43" y="126"/>
                  </a:lnTo>
                  <a:lnTo>
                    <a:pt x="40" y="123"/>
                  </a:lnTo>
                  <a:lnTo>
                    <a:pt x="36" y="119"/>
                  </a:lnTo>
                  <a:lnTo>
                    <a:pt x="33" y="115"/>
                  </a:lnTo>
                  <a:lnTo>
                    <a:pt x="29" y="109"/>
                  </a:lnTo>
                  <a:lnTo>
                    <a:pt x="24" y="102"/>
                  </a:lnTo>
                  <a:lnTo>
                    <a:pt x="20" y="95"/>
                  </a:lnTo>
                  <a:lnTo>
                    <a:pt x="16" y="88"/>
                  </a:lnTo>
                  <a:lnTo>
                    <a:pt x="12" y="82"/>
                  </a:lnTo>
                  <a:lnTo>
                    <a:pt x="8" y="76"/>
                  </a:lnTo>
                  <a:lnTo>
                    <a:pt x="5" y="71"/>
                  </a:lnTo>
                  <a:lnTo>
                    <a:pt x="2" y="67"/>
                  </a:lnTo>
                  <a:lnTo>
                    <a:pt x="0" y="64"/>
                  </a:lnTo>
                  <a:lnTo>
                    <a:pt x="0" y="62"/>
                  </a:lnTo>
                  <a:lnTo>
                    <a:pt x="3" y="59"/>
                  </a:lnTo>
                  <a:lnTo>
                    <a:pt x="7" y="55"/>
                  </a:lnTo>
                  <a:lnTo>
                    <a:pt x="11" y="51"/>
                  </a:lnTo>
                  <a:lnTo>
                    <a:pt x="16" y="46"/>
                  </a:lnTo>
                  <a:lnTo>
                    <a:pt x="20" y="41"/>
                  </a:lnTo>
                  <a:lnTo>
                    <a:pt x="24" y="36"/>
                  </a:lnTo>
                  <a:lnTo>
                    <a:pt x="28" y="32"/>
                  </a:lnTo>
                  <a:lnTo>
                    <a:pt x="32" y="27"/>
                  </a:lnTo>
                  <a:lnTo>
                    <a:pt x="34" y="23"/>
                  </a:lnTo>
                  <a:lnTo>
                    <a:pt x="37" y="20"/>
                  </a:lnTo>
                  <a:lnTo>
                    <a:pt x="38" y="17"/>
                  </a:lnTo>
                  <a:lnTo>
                    <a:pt x="39" y="15"/>
                  </a:lnTo>
                  <a:lnTo>
                    <a:pt x="40" y="12"/>
                  </a:lnTo>
                  <a:lnTo>
                    <a:pt x="39" y="10"/>
                  </a:lnTo>
                  <a:lnTo>
                    <a:pt x="39" y="8"/>
                  </a:lnTo>
                  <a:lnTo>
                    <a:pt x="37" y="6"/>
                  </a:lnTo>
                  <a:lnTo>
                    <a:pt x="34" y="6"/>
                  </a:lnTo>
                  <a:lnTo>
                    <a:pt x="30" y="6"/>
                  </a:lnTo>
                  <a:lnTo>
                    <a:pt x="3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p:nvSpPr>
          <p:spPr bwMode="auto">
            <a:xfrm>
              <a:off x="7601529" y="4464617"/>
              <a:ext cx="696088" cy="382690"/>
            </a:xfrm>
            <a:custGeom>
              <a:avLst/>
              <a:gdLst/>
              <a:ahLst/>
              <a:cxnLst>
                <a:cxn ang="0">
                  <a:pos x="336" y="1"/>
                </a:cxn>
                <a:cxn ang="0">
                  <a:pos x="344" y="9"/>
                </a:cxn>
                <a:cxn ang="0">
                  <a:pos x="366" y="55"/>
                </a:cxn>
                <a:cxn ang="0">
                  <a:pos x="199" y="139"/>
                </a:cxn>
                <a:cxn ang="0">
                  <a:pos x="183" y="140"/>
                </a:cxn>
                <a:cxn ang="0">
                  <a:pos x="147" y="138"/>
                </a:cxn>
                <a:cxn ang="0">
                  <a:pos x="146" y="141"/>
                </a:cxn>
                <a:cxn ang="0">
                  <a:pos x="147" y="146"/>
                </a:cxn>
                <a:cxn ang="0">
                  <a:pos x="152" y="148"/>
                </a:cxn>
                <a:cxn ang="0">
                  <a:pos x="164" y="154"/>
                </a:cxn>
                <a:cxn ang="0">
                  <a:pos x="180" y="161"/>
                </a:cxn>
                <a:cxn ang="0">
                  <a:pos x="196" y="169"/>
                </a:cxn>
                <a:cxn ang="0">
                  <a:pos x="206" y="173"/>
                </a:cxn>
                <a:cxn ang="0">
                  <a:pos x="220" y="174"/>
                </a:cxn>
                <a:cxn ang="0">
                  <a:pos x="405" y="83"/>
                </a:cxn>
                <a:cxn ang="0">
                  <a:pos x="407" y="77"/>
                </a:cxn>
                <a:cxn ang="0">
                  <a:pos x="405" y="74"/>
                </a:cxn>
                <a:cxn ang="0">
                  <a:pos x="407" y="74"/>
                </a:cxn>
                <a:cxn ang="0">
                  <a:pos x="414" y="79"/>
                </a:cxn>
                <a:cxn ang="0">
                  <a:pos x="442" y="130"/>
                </a:cxn>
                <a:cxn ang="0">
                  <a:pos x="439" y="135"/>
                </a:cxn>
                <a:cxn ang="0">
                  <a:pos x="215" y="243"/>
                </a:cxn>
                <a:cxn ang="0">
                  <a:pos x="120" y="201"/>
                </a:cxn>
                <a:cxn ang="0">
                  <a:pos x="117" y="195"/>
                </a:cxn>
                <a:cxn ang="0">
                  <a:pos x="100" y="187"/>
                </a:cxn>
                <a:cxn ang="0">
                  <a:pos x="85" y="185"/>
                </a:cxn>
                <a:cxn ang="0">
                  <a:pos x="80" y="182"/>
                </a:cxn>
                <a:cxn ang="0">
                  <a:pos x="65" y="175"/>
                </a:cxn>
                <a:cxn ang="0">
                  <a:pos x="46" y="167"/>
                </a:cxn>
                <a:cxn ang="0">
                  <a:pos x="26" y="157"/>
                </a:cxn>
                <a:cxn ang="0">
                  <a:pos x="11" y="150"/>
                </a:cxn>
                <a:cxn ang="0">
                  <a:pos x="3" y="146"/>
                </a:cxn>
                <a:cxn ang="0">
                  <a:pos x="0" y="142"/>
                </a:cxn>
                <a:cxn ang="0">
                  <a:pos x="24" y="91"/>
                </a:cxn>
                <a:cxn ang="0">
                  <a:pos x="32" y="85"/>
                </a:cxn>
                <a:cxn ang="0">
                  <a:pos x="33" y="86"/>
                </a:cxn>
                <a:cxn ang="0">
                  <a:pos x="32" y="88"/>
                </a:cxn>
                <a:cxn ang="0">
                  <a:pos x="33" y="94"/>
                </a:cxn>
                <a:cxn ang="0">
                  <a:pos x="89" y="120"/>
                </a:cxn>
                <a:cxn ang="0">
                  <a:pos x="104" y="118"/>
                </a:cxn>
                <a:cxn ang="0">
                  <a:pos x="91" y="97"/>
                </a:cxn>
                <a:cxn ang="0">
                  <a:pos x="90" y="92"/>
                </a:cxn>
                <a:cxn ang="0">
                  <a:pos x="116" y="42"/>
                </a:cxn>
                <a:cxn ang="0">
                  <a:pos x="122" y="40"/>
                </a:cxn>
                <a:cxn ang="0">
                  <a:pos x="122" y="41"/>
                </a:cxn>
                <a:cxn ang="0">
                  <a:pos x="121" y="46"/>
                </a:cxn>
                <a:cxn ang="0">
                  <a:pos x="176" y="73"/>
                </a:cxn>
                <a:cxn ang="0">
                  <a:pos x="191" y="75"/>
                </a:cxn>
                <a:cxn ang="0">
                  <a:pos x="333" y="8"/>
                </a:cxn>
                <a:cxn ang="0">
                  <a:pos x="334" y="3"/>
                </a:cxn>
                <a:cxn ang="0">
                  <a:pos x="333" y="0"/>
                </a:cxn>
              </a:cxnLst>
              <a:rect l="0" t="0" r="r" b="b"/>
              <a:pathLst>
                <a:path w="442" h="243">
                  <a:moveTo>
                    <a:pt x="333" y="0"/>
                  </a:moveTo>
                  <a:lnTo>
                    <a:pt x="334" y="0"/>
                  </a:lnTo>
                  <a:lnTo>
                    <a:pt x="336" y="1"/>
                  </a:lnTo>
                  <a:lnTo>
                    <a:pt x="339" y="2"/>
                  </a:lnTo>
                  <a:lnTo>
                    <a:pt x="341" y="5"/>
                  </a:lnTo>
                  <a:lnTo>
                    <a:pt x="344" y="9"/>
                  </a:lnTo>
                  <a:lnTo>
                    <a:pt x="366" y="50"/>
                  </a:lnTo>
                  <a:lnTo>
                    <a:pt x="366" y="53"/>
                  </a:lnTo>
                  <a:lnTo>
                    <a:pt x="366" y="55"/>
                  </a:lnTo>
                  <a:lnTo>
                    <a:pt x="365" y="56"/>
                  </a:lnTo>
                  <a:lnTo>
                    <a:pt x="363" y="57"/>
                  </a:lnTo>
                  <a:lnTo>
                    <a:pt x="199" y="139"/>
                  </a:lnTo>
                  <a:lnTo>
                    <a:pt x="194" y="141"/>
                  </a:lnTo>
                  <a:lnTo>
                    <a:pt x="188" y="141"/>
                  </a:lnTo>
                  <a:lnTo>
                    <a:pt x="183" y="140"/>
                  </a:lnTo>
                  <a:lnTo>
                    <a:pt x="177" y="139"/>
                  </a:lnTo>
                  <a:lnTo>
                    <a:pt x="161" y="131"/>
                  </a:lnTo>
                  <a:lnTo>
                    <a:pt x="147" y="138"/>
                  </a:lnTo>
                  <a:lnTo>
                    <a:pt x="147" y="139"/>
                  </a:lnTo>
                  <a:lnTo>
                    <a:pt x="146" y="140"/>
                  </a:lnTo>
                  <a:lnTo>
                    <a:pt x="146" y="141"/>
                  </a:lnTo>
                  <a:lnTo>
                    <a:pt x="145" y="142"/>
                  </a:lnTo>
                  <a:lnTo>
                    <a:pt x="146" y="144"/>
                  </a:lnTo>
                  <a:lnTo>
                    <a:pt x="147" y="146"/>
                  </a:lnTo>
                  <a:lnTo>
                    <a:pt x="149" y="147"/>
                  </a:lnTo>
                  <a:lnTo>
                    <a:pt x="150" y="147"/>
                  </a:lnTo>
                  <a:lnTo>
                    <a:pt x="152" y="148"/>
                  </a:lnTo>
                  <a:lnTo>
                    <a:pt x="155" y="150"/>
                  </a:lnTo>
                  <a:lnTo>
                    <a:pt x="159" y="151"/>
                  </a:lnTo>
                  <a:lnTo>
                    <a:pt x="164" y="154"/>
                  </a:lnTo>
                  <a:lnTo>
                    <a:pt x="169" y="156"/>
                  </a:lnTo>
                  <a:lnTo>
                    <a:pt x="174" y="159"/>
                  </a:lnTo>
                  <a:lnTo>
                    <a:pt x="180" y="161"/>
                  </a:lnTo>
                  <a:lnTo>
                    <a:pt x="186" y="164"/>
                  </a:lnTo>
                  <a:lnTo>
                    <a:pt x="191" y="167"/>
                  </a:lnTo>
                  <a:lnTo>
                    <a:pt x="196" y="169"/>
                  </a:lnTo>
                  <a:lnTo>
                    <a:pt x="200" y="171"/>
                  </a:lnTo>
                  <a:lnTo>
                    <a:pt x="203" y="172"/>
                  </a:lnTo>
                  <a:lnTo>
                    <a:pt x="206" y="173"/>
                  </a:lnTo>
                  <a:lnTo>
                    <a:pt x="211" y="175"/>
                  </a:lnTo>
                  <a:lnTo>
                    <a:pt x="216" y="175"/>
                  </a:lnTo>
                  <a:lnTo>
                    <a:pt x="220" y="174"/>
                  </a:lnTo>
                  <a:lnTo>
                    <a:pt x="224" y="172"/>
                  </a:lnTo>
                  <a:lnTo>
                    <a:pt x="402" y="85"/>
                  </a:lnTo>
                  <a:lnTo>
                    <a:pt x="405" y="83"/>
                  </a:lnTo>
                  <a:lnTo>
                    <a:pt x="407" y="81"/>
                  </a:lnTo>
                  <a:lnTo>
                    <a:pt x="407" y="79"/>
                  </a:lnTo>
                  <a:lnTo>
                    <a:pt x="407" y="77"/>
                  </a:lnTo>
                  <a:lnTo>
                    <a:pt x="406" y="75"/>
                  </a:lnTo>
                  <a:lnTo>
                    <a:pt x="405" y="75"/>
                  </a:lnTo>
                  <a:lnTo>
                    <a:pt x="405" y="74"/>
                  </a:lnTo>
                  <a:lnTo>
                    <a:pt x="406" y="74"/>
                  </a:lnTo>
                  <a:lnTo>
                    <a:pt x="406" y="74"/>
                  </a:lnTo>
                  <a:lnTo>
                    <a:pt x="407" y="74"/>
                  </a:lnTo>
                  <a:lnTo>
                    <a:pt x="409" y="75"/>
                  </a:lnTo>
                  <a:lnTo>
                    <a:pt x="411" y="77"/>
                  </a:lnTo>
                  <a:lnTo>
                    <a:pt x="414" y="79"/>
                  </a:lnTo>
                  <a:lnTo>
                    <a:pt x="417" y="83"/>
                  </a:lnTo>
                  <a:lnTo>
                    <a:pt x="442" y="128"/>
                  </a:lnTo>
                  <a:lnTo>
                    <a:pt x="442" y="130"/>
                  </a:lnTo>
                  <a:lnTo>
                    <a:pt x="442" y="132"/>
                  </a:lnTo>
                  <a:lnTo>
                    <a:pt x="441" y="133"/>
                  </a:lnTo>
                  <a:lnTo>
                    <a:pt x="439" y="135"/>
                  </a:lnTo>
                  <a:lnTo>
                    <a:pt x="226" y="241"/>
                  </a:lnTo>
                  <a:lnTo>
                    <a:pt x="221" y="243"/>
                  </a:lnTo>
                  <a:lnTo>
                    <a:pt x="215" y="243"/>
                  </a:lnTo>
                  <a:lnTo>
                    <a:pt x="210" y="243"/>
                  </a:lnTo>
                  <a:lnTo>
                    <a:pt x="205" y="241"/>
                  </a:lnTo>
                  <a:lnTo>
                    <a:pt x="120" y="201"/>
                  </a:lnTo>
                  <a:lnTo>
                    <a:pt x="118" y="199"/>
                  </a:lnTo>
                  <a:lnTo>
                    <a:pt x="117" y="197"/>
                  </a:lnTo>
                  <a:lnTo>
                    <a:pt x="117" y="195"/>
                  </a:lnTo>
                  <a:lnTo>
                    <a:pt x="127" y="173"/>
                  </a:lnTo>
                  <a:lnTo>
                    <a:pt x="104" y="186"/>
                  </a:lnTo>
                  <a:lnTo>
                    <a:pt x="100" y="187"/>
                  </a:lnTo>
                  <a:lnTo>
                    <a:pt x="95" y="188"/>
                  </a:lnTo>
                  <a:lnTo>
                    <a:pt x="90" y="187"/>
                  </a:lnTo>
                  <a:lnTo>
                    <a:pt x="85" y="185"/>
                  </a:lnTo>
                  <a:lnTo>
                    <a:pt x="85" y="185"/>
                  </a:lnTo>
                  <a:lnTo>
                    <a:pt x="83" y="184"/>
                  </a:lnTo>
                  <a:lnTo>
                    <a:pt x="80" y="182"/>
                  </a:lnTo>
                  <a:lnTo>
                    <a:pt x="75" y="181"/>
                  </a:lnTo>
                  <a:lnTo>
                    <a:pt x="71" y="178"/>
                  </a:lnTo>
                  <a:lnTo>
                    <a:pt x="65" y="175"/>
                  </a:lnTo>
                  <a:lnTo>
                    <a:pt x="59" y="173"/>
                  </a:lnTo>
                  <a:lnTo>
                    <a:pt x="52" y="170"/>
                  </a:lnTo>
                  <a:lnTo>
                    <a:pt x="46" y="167"/>
                  </a:lnTo>
                  <a:lnTo>
                    <a:pt x="39" y="163"/>
                  </a:lnTo>
                  <a:lnTo>
                    <a:pt x="32" y="160"/>
                  </a:lnTo>
                  <a:lnTo>
                    <a:pt x="26" y="157"/>
                  </a:lnTo>
                  <a:lnTo>
                    <a:pt x="20" y="155"/>
                  </a:lnTo>
                  <a:lnTo>
                    <a:pt x="15" y="152"/>
                  </a:lnTo>
                  <a:lnTo>
                    <a:pt x="11" y="150"/>
                  </a:lnTo>
                  <a:lnTo>
                    <a:pt x="7" y="148"/>
                  </a:lnTo>
                  <a:lnTo>
                    <a:pt x="4" y="147"/>
                  </a:lnTo>
                  <a:lnTo>
                    <a:pt x="3" y="146"/>
                  </a:lnTo>
                  <a:lnTo>
                    <a:pt x="1" y="145"/>
                  </a:lnTo>
                  <a:lnTo>
                    <a:pt x="0" y="144"/>
                  </a:lnTo>
                  <a:lnTo>
                    <a:pt x="0" y="142"/>
                  </a:lnTo>
                  <a:lnTo>
                    <a:pt x="1" y="140"/>
                  </a:lnTo>
                  <a:lnTo>
                    <a:pt x="22" y="95"/>
                  </a:lnTo>
                  <a:lnTo>
                    <a:pt x="24" y="91"/>
                  </a:lnTo>
                  <a:lnTo>
                    <a:pt x="27" y="89"/>
                  </a:lnTo>
                  <a:lnTo>
                    <a:pt x="29" y="87"/>
                  </a:lnTo>
                  <a:lnTo>
                    <a:pt x="32" y="85"/>
                  </a:lnTo>
                  <a:lnTo>
                    <a:pt x="32" y="85"/>
                  </a:lnTo>
                  <a:lnTo>
                    <a:pt x="33" y="86"/>
                  </a:lnTo>
                  <a:lnTo>
                    <a:pt x="33" y="86"/>
                  </a:lnTo>
                  <a:lnTo>
                    <a:pt x="33" y="86"/>
                  </a:lnTo>
                  <a:lnTo>
                    <a:pt x="33" y="87"/>
                  </a:lnTo>
                  <a:lnTo>
                    <a:pt x="32" y="88"/>
                  </a:lnTo>
                  <a:lnTo>
                    <a:pt x="31" y="90"/>
                  </a:lnTo>
                  <a:lnTo>
                    <a:pt x="32" y="92"/>
                  </a:lnTo>
                  <a:lnTo>
                    <a:pt x="33" y="94"/>
                  </a:lnTo>
                  <a:lnTo>
                    <a:pt x="36" y="95"/>
                  </a:lnTo>
                  <a:lnTo>
                    <a:pt x="84" y="118"/>
                  </a:lnTo>
                  <a:lnTo>
                    <a:pt x="89" y="120"/>
                  </a:lnTo>
                  <a:lnTo>
                    <a:pt x="94" y="120"/>
                  </a:lnTo>
                  <a:lnTo>
                    <a:pt x="100" y="119"/>
                  </a:lnTo>
                  <a:lnTo>
                    <a:pt x="104" y="118"/>
                  </a:lnTo>
                  <a:lnTo>
                    <a:pt x="119" y="111"/>
                  </a:lnTo>
                  <a:lnTo>
                    <a:pt x="93" y="99"/>
                  </a:lnTo>
                  <a:lnTo>
                    <a:pt x="91" y="97"/>
                  </a:lnTo>
                  <a:lnTo>
                    <a:pt x="90" y="95"/>
                  </a:lnTo>
                  <a:lnTo>
                    <a:pt x="90" y="93"/>
                  </a:lnTo>
                  <a:lnTo>
                    <a:pt x="90" y="92"/>
                  </a:lnTo>
                  <a:lnTo>
                    <a:pt x="110" y="50"/>
                  </a:lnTo>
                  <a:lnTo>
                    <a:pt x="113" y="46"/>
                  </a:lnTo>
                  <a:lnTo>
                    <a:pt x="116" y="42"/>
                  </a:lnTo>
                  <a:lnTo>
                    <a:pt x="121" y="40"/>
                  </a:lnTo>
                  <a:lnTo>
                    <a:pt x="121" y="40"/>
                  </a:lnTo>
                  <a:lnTo>
                    <a:pt x="122" y="40"/>
                  </a:lnTo>
                  <a:lnTo>
                    <a:pt x="122" y="40"/>
                  </a:lnTo>
                  <a:lnTo>
                    <a:pt x="122" y="40"/>
                  </a:lnTo>
                  <a:lnTo>
                    <a:pt x="122" y="41"/>
                  </a:lnTo>
                  <a:lnTo>
                    <a:pt x="121" y="42"/>
                  </a:lnTo>
                  <a:lnTo>
                    <a:pt x="120" y="44"/>
                  </a:lnTo>
                  <a:lnTo>
                    <a:pt x="121" y="46"/>
                  </a:lnTo>
                  <a:lnTo>
                    <a:pt x="122" y="48"/>
                  </a:lnTo>
                  <a:lnTo>
                    <a:pt x="125" y="50"/>
                  </a:lnTo>
                  <a:lnTo>
                    <a:pt x="176" y="73"/>
                  </a:lnTo>
                  <a:lnTo>
                    <a:pt x="181" y="75"/>
                  </a:lnTo>
                  <a:lnTo>
                    <a:pt x="186" y="76"/>
                  </a:lnTo>
                  <a:lnTo>
                    <a:pt x="191" y="75"/>
                  </a:lnTo>
                  <a:lnTo>
                    <a:pt x="196" y="74"/>
                  </a:lnTo>
                  <a:lnTo>
                    <a:pt x="330" y="10"/>
                  </a:lnTo>
                  <a:lnTo>
                    <a:pt x="333" y="8"/>
                  </a:lnTo>
                  <a:lnTo>
                    <a:pt x="334" y="6"/>
                  </a:lnTo>
                  <a:lnTo>
                    <a:pt x="334" y="5"/>
                  </a:lnTo>
                  <a:lnTo>
                    <a:pt x="334" y="3"/>
                  </a:lnTo>
                  <a:lnTo>
                    <a:pt x="333" y="1"/>
                  </a:lnTo>
                  <a:lnTo>
                    <a:pt x="333" y="1"/>
                  </a:lnTo>
                  <a:lnTo>
                    <a:pt x="333" y="0"/>
                  </a:lnTo>
                  <a:lnTo>
                    <a:pt x="333" y="0"/>
                  </a:lnTo>
                  <a:lnTo>
                    <a:pt x="333" y="0"/>
                  </a:lnTo>
                  <a:close/>
                </a:path>
              </a:pathLst>
            </a:custGeom>
            <a:solidFill>
              <a:srgbClr val="D7AA07"/>
            </a:solidFill>
            <a:ln w="0">
              <a:solidFill>
                <a:srgbClr val="9E78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2535864" y="5095369"/>
            <a:ext cx="6271249" cy="863266"/>
          </a:xfrm>
        </p:spPr>
        <p:txBody>
          <a:bodyPr anchor="b" anchorCtr="0">
            <a:normAutofit/>
          </a:bodyPr>
          <a:lstStyle>
            <a:lvl1pPr algn="r">
              <a:lnSpc>
                <a:spcPct val="100000"/>
              </a:lnSpc>
              <a:defRPr sz="2300"/>
            </a:lvl1pPr>
          </a:lstStyle>
          <a:p>
            <a:r>
              <a:rPr lang="en-US"/>
              <a:t>Click to edit Master title style</a:t>
            </a:r>
            <a:endParaRPr lang="en-US" dirty="0"/>
          </a:p>
        </p:txBody>
      </p:sp>
      <p:sp>
        <p:nvSpPr>
          <p:cNvPr id="3" name="Subtitle 2"/>
          <p:cNvSpPr>
            <a:spLocks noGrp="1"/>
          </p:cNvSpPr>
          <p:nvPr>
            <p:ph type="subTitle" idx="1"/>
          </p:nvPr>
        </p:nvSpPr>
        <p:spPr>
          <a:xfrm>
            <a:off x="2525233" y="6028660"/>
            <a:ext cx="6281882" cy="372220"/>
          </a:xfrm>
          <a:effectLst>
            <a:outerShdw blurRad="50800" dist="38100" dir="2700000" algn="tl" rotWithShape="0">
              <a:prstClr val="black">
                <a:alpha val="40000"/>
              </a:prstClr>
            </a:outerShdw>
          </a:effectLst>
        </p:spPr>
        <p:txBody>
          <a:bodyPr anchor="b" anchorCtr="0">
            <a:normAutofit/>
          </a:bodyPr>
          <a:lstStyle>
            <a:lvl1pPr marL="0" indent="0" algn="r">
              <a:buNone/>
              <a:defRPr sz="1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descr="Caribo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811" y="1024004"/>
            <a:ext cx="7940601" cy="54389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5"/>
                </a:solidFill>
              </a:defRPr>
            </a:lvl1pPr>
            <a:lvl2pPr>
              <a:spcBef>
                <a:spcPts val="600"/>
              </a:spcBef>
              <a:defRPr sz="2200">
                <a:solidFill>
                  <a:schemeClr val="accent5"/>
                </a:solidFill>
              </a:defRPr>
            </a:lvl2pPr>
            <a:lvl3pPr>
              <a:defRPr sz="2200">
                <a:solidFill>
                  <a:schemeClr val="accent5"/>
                </a:solidFill>
              </a:defRPr>
            </a:lvl3pPr>
            <a:lvl4pPr>
              <a:defRPr sz="2200">
                <a:solidFill>
                  <a:schemeClr val="accent5"/>
                </a:solidFill>
              </a:defRPr>
            </a:lvl4pPr>
            <a:lvl5pPr>
              <a:defRPr sz="2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81352"/>
            <a:ext cx="4038600" cy="4525963"/>
          </a:xfrm>
        </p:spPr>
        <p:txBody>
          <a:bodyPr>
            <a:normAutofit/>
          </a:bodyPr>
          <a:lstStyle>
            <a:lvl1pPr>
              <a:defRPr sz="2400">
                <a:solidFill>
                  <a:schemeClr val="accent5"/>
                </a:solidFill>
              </a:defRPr>
            </a:lvl1pPr>
            <a:lvl2pPr>
              <a:defRPr sz="2200">
                <a:solidFill>
                  <a:schemeClr val="accent5"/>
                </a:solidFill>
              </a:defRPr>
            </a:lvl2pPr>
            <a:lvl3pPr>
              <a:defRPr sz="2200">
                <a:solidFill>
                  <a:schemeClr val="accent5"/>
                </a:solidFill>
              </a:defRPr>
            </a:lvl3pPr>
            <a:lvl4pPr>
              <a:defRPr sz="2200">
                <a:solidFill>
                  <a:schemeClr val="accent5"/>
                </a:solidFill>
              </a:defRPr>
            </a:lvl4pPr>
            <a:lvl5pPr>
              <a:defRPr sz="2200">
                <a:solidFill>
                  <a:schemeClr val="accent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81352"/>
            <a:ext cx="4038600" cy="4525963"/>
          </a:xfrm>
        </p:spPr>
        <p:txBody>
          <a:bodyPr>
            <a:normAutofit/>
          </a:bodyPr>
          <a:lstStyle>
            <a:lvl1pPr>
              <a:defRPr sz="2400">
                <a:solidFill>
                  <a:schemeClr val="accent5"/>
                </a:solidFill>
              </a:defRPr>
            </a:lvl1pPr>
            <a:lvl2pPr>
              <a:defRPr sz="2200">
                <a:solidFill>
                  <a:schemeClr val="accent5"/>
                </a:solidFill>
              </a:defRPr>
            </a:lvl2pPr>
            <a:lvl3pPr>
              <a:defRPr sz="2200">
                <a:solidFill>
                  <a:schemeClr val="accent5"/>
                </a:solidFill>
              </a:defRPr>
            </a:lvl3pPr>
            <a:lvl4pPr>
              <a:defRPr sz="2200">
                <a:solidFill>
                  <a:schemeClr val="accent5"/>
                </a:solidFill>
              </a:defRPr>
            </a:lvl4pPr>
            <a:lvl5pPr>
              <a:defRPr sz="2200">
                <a:solidFill>
                  <a:schemeClr val="accent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495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14715"/>
            <a:ext cx="4040188" cy="3951288"/>
          </a:xfrm>
        </p:spPr>
        <p:txBody>
          <a:bodyPr/>
          <a:lstStyle>
            <a:lvl1pPr>
              <a:defRPr sz="24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47495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14715"/>
            <a:ext cx="4041775" cy="3951288"/>
          </a:xfrm>
        </p:spPr>
        <p:txBody>
          <a:bodyPr/>
          <a:lstStyle>
            <a:lvl1pPr>
              <a:defRPr sz="24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 Box 11"/>
          <p:cNvSpPr txBox="1">
            <a:spLocks noChangeArrowheads="1"/>
          </p:cNvSpPr>
          <p:nvPr userDrawn="1"/>
        </p:nvSpPr>
        <p:spPr bwMode="auto">
          <a:xfrm>
            <a:off x="8860985" y="6659715"/>
            <a:ext cx="276999" cy="184666"/>
          </a:xfrm>
          <a:prstGeom prst="rect">
            <a:avLst/>
          </a:prstGeom>
          <a:noFill/>
          <a:ln w="9525">
            <a:noFill/>
            <a:miter lim="800000"/>
            <a:headEnd/>
            <a:tailEnd/>
          </a:ln>
          <a:effectLst/>
        </p:spPr>
        <p:txBody>
          <a:bodyPr wrap="none" lIns="0" tIns="0" rIns="45720" bIns="0" anchor="b">
            <a:spAutoFit/>
          </a:bodyPr>
          <a:lstStyle/>
          <a:p>
            <a:pPr algn="r">
              <a:defRPr/>
            </a:pPr>
            <a:fld id="{C7AD02FF-5E06-4B5C-9767-14EED1FA5797}" type="slidenum">
              <a:rPr lang="en-US" sz="1200">
                <a:solidFill>
                  <a:srgbClr val="969696"/>
                </a:solidFill>
                <a:latin typeface="Tahoma" pitchFamily="34" charset="0"/>
              </a:rPr>
              <a:pPr algn="r">
                <a:defRPr/>
              </a:pPr>
              <a:t>‹#›</a:t>
            </a:fld>
            <a:endParaRPr lang="en-US" sz="1200" dirty="0">
              <a:solidFill>
                <a:srgbClr val="969696"/>
              </a:solidFill>
              <a:latin typeface="Tahoma"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4/27/2018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326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0"/>
          <p:cNvSpPr>
            <a:spLocks noChangeArrowheads="1"/>
          </p:cNvSpPr>
          <p:nvPr/>
        </p:nvSpPr>
        <p:spPr bwMode="auto">
          <a:xfrm>
            <a:off x="0" y="1027113"/>
            <a:ext cx="9144000" cy="168275"/>
          </a:xfrm>
          <a:prstGeom prst="rect">
            <a:avLst/>
          </a:prstGeom>
          <a:gradFill rotWithShape="1">
            <a:gsLst>
              <a:gs pos="0">
                <a:schemeClr val="tx1">
                  <a:alpha val="33000"/>
                </a:schemeClr>
              </a:gs>
              <a:gs pos="100000">
                <a:srgbClr val="FFFFFF"/>
              </a:gs>
            </a:gsLst>
            <a:lin ang="5400000" scaled="1"/>
          </a:gradFill>
          <a:ln w="9525" algn="ctr">
            <a:noFill/>
            <a:miter lim="800000"/>
            <a:headEnd/>
            <a:tailEnd/>
          </a:ln>
          <a:effectLst/>
        </p:spPr>
        <p:txBody>
          <a:bodyPr lIns="0" tIns="0" rIns="0" bIns="0" anchor="ctr">
            <a:spAutoFit/>
          </a:bodyPr>
          <a:lstStyle/>
          <a:p>
            <a:pPr>
              <a:defRPr/>
            </a:pPr>
            <a:endParaRPr lang="en-US"/>
          </a:p>
        </p:txBody>
      </p:sp>
      <p:pic>
        <p:nvPicPr>
          <p:cNvPr id="7" name="Picture 6" descr="Gold Bar Teal Dark.jpg"/>
          <p:cNvPicPr>
            <a:picLocks noChangeAspect="1"/>
          </p:cNvPicPr>
          <p:nvPr/>
        </p:nvPicPr>
        <p:blipFill>
          <a:blip r:embed="rId9" cstate="print"/>
          <a:srcRect t="85038" r="24942"/>
          <a:stretch>
            <a:fillRect/>
          </a:stretch>
        </p:blipFill>
        <p:spPr>
          <a:xfrm>
            <a:off x="0" y="0"/>
            <a:ext cx="9144000" cy="1026037"/>
          </a:xfrm>
          <a:prstGeom prst="rect">
            <a:avLst/>
          </a:prstGeom>
        </p:spPr>
      </p:pic>
      <p:grpSp>
        <p:nvGrpSpPr>
          <p:cNvPr id="9" name="Group 8"/>
          <p:cNvGrpSpPr/>
          <p:nvPr/>
        </p:nvGrpSpPr>
        <p:grpSpPr>
          <a:xfrm>
            <a:off x="7847304" y="232478"/>
            <a:ext cx="1068181" cy="517525"/>
            <a:chOff x="7490010" y="138113"/>
            <a:chExt cx="1484312" cy="719137"/>
          </a:xfrm>
        </p:grpSpPr>
        <p:sp>
          <p:nvSpPr>
            <p:cNvPr id="10" name="AutoShape 3"/>
            <p:cNvSpPr>
              <a:spLocks noChangeAspect="1" noChangeArrowheads="1" noTextEdit="1"/>
            </p:cNvSpPr>
            <p:nvPr userDrawn="1"/>
          </p:nvSpPr>
          <p:spPr bwMode="auto">
            <a:xfrm>
              <a:off x="7490010" y="138113"/>
              <a:ext cx="1484312" cy="719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noEditPoints="1"/>
            </p:cNvSpPr>
            <p:nvPr userDrawn="1"/>
          </p:nvSpPr>
          <p:spPr bwMode="auto">
            <a:xfrm>
              <a:off x="7697972" y="642938"/>
              <a:ext cx="220662" cy="211137"/>
            </a:xfrm>
            <a:custGeom>
              <a:avLst/>
              <a:gdLst/>
              <a:ahLst/>
              <a:cxnLst>
                <a:cxn ang="0">
                  <a:pos x="62" y="29"/>
                </a:cxn>
                <a:cxn ang="0">
                  <a:pos x="46" y="75"/>
                </a:cxn>
                <a:cxn ang="0">
                  <a:pos x="78" y="75"/>
                </a:cxn>
                <a:cxn ang="0">
                  <a:pos x="63" y="29"/>
                </a:cxn>
                <a:cxn ang="0">
                  <a:pos x="62" y="29"/>
                </a:cxn>
                <a:cxn ang="0">
                  <a:pos x="81" y="0"/>
                </a:cxn>
                <a:cxn ang="0">
                  <a:pos x="119" y="108"/>
                </a:cxn>
                <a:cxn ang="0">
                  <a:pos x="121" y="113"/>
                </a:cxn>
                <a:cxn ang="0">
                  <a:pos x="124" y="118"/>
                </a:cxn>
                <a:cxn ang="0">
                  <a:pos x="126" y="121"/>
                </a:cxn>
                <a:cxn ang="0">
                  <a:pos x="129" y="124"/>
                </a:cxn>
                <a:cxn ang="0">
                  <a:pos x="132" y="126"/>
                </a:cxn>
                <a:cxn ang="0">
                  <a:pos x="136" y="127"/>
                </a:cxn>
                <a:cxn ang="0">
                  <a:pos x="139" y="127"/>
                </a:cxn>
                <a:cxn ang="0">
                  <a:pos x="139" y="133"/>
                </a:cxn>
                <a:cxn ang="0">
                  <a:pos x="84" y="133"/>
                </a:cxn>
                <a:cxn ang="0">
                  <a:pos x="84" y="127"/>
                </a:cxn>
                <a:cxn ang="0">
                  <a:pos x="86" y="127"/>
                </a:cxn>
                <a:cxn ang="0">
                  <a:pos x="88" y="126"/>
                </a:cxn>
                <a:cxn ang="0">
                  <a:pos x="90" y="125"/>
                </a:cxn>
                <a:cxn ang="0">
                  <a:pos x="91" y="124"/>
                </a:cxn>
                <a:cxn ang="0">
                  <a:pos x="92" y="122"/>
                </a:cxn>
                <a:cxn ang="0">
                  <a:pos x="92" y="119"/>
                </a:cxn>
                <a:cxn ang="0">
                  <a:pos x="92" y="115"/>
                </a:cxn>
                <a:cxn ang="0">
                  <a:pos x="91" y="111"/>
                </a:cxn>
                <a:cxn ang="0">
                  <a:pos x="81" y="84"/>
                </a:cxn>
                <a:cxn ang="0">
                  <a:pos x="43" y="84"/>
                </a:cxn>
                <a:cxn ang="0">
                  <a:pos x="41" y="89"/>
                </a:cxn>
                <a:cxn ang="0">
                  <a:pos x="39" y="95"/>
                </a:cxn>
                <a:cxn ang="0">
                  <a:pos x="37" y="101"/>
                </a:cxn>
                <a:cxn ang="0">
                  <a:pos x="35" y="108"/>
                </a:cxn>
                <a:cxn ang="0">
                  <a:pos x="33" y="113"/>
                </a:cxn>
                <a:cxn ang="0">
                  <a:pos x="32" y="117"/>
                </a:cxn>
                <a:cxn ang="0">
                  <a:pos x="32" y="120"/>
                </a:cxn>
                <a:cxn ang="0">
                  <a:pos x="33" y="122"/>
                </a:cxn>
                <a:cxn ang="0">
                  <a:pos x="34" y="124"/>
                </a:cxn>
                <a:cxn ang="0">
                  <a:pos x="35" y="126"/>
                </a:cxn>
                <a:cxn ang="0">
                  <a:pos x="37" y="126"/>
                </a:cxn>
                <a:cxn ang="0">
                  <a:pos x="38" y="127"/>
                </a:cxn>
                <a:cxn ang="0">
                  <a:pos x="41" y="127"/>
                </a:cxn>
                <a:cxn ang="0">
                  <a:pos x="41" y="133"/>
                </a:cxn>
                <a:cxn ang="0">
                  <a:pos x="0" y="133"/>
                </a:cxn>
                <a:cxn ang="0">
                  <a:pos x="0" y="127"/>
                </a:cxn>
                <a:cxn ang="0">
                  <a:pos x="0" y="127"/>
                </a:cxn>
                <a:cxn ang="0">
                  <a:pos x="1" y="127"/>
                </a:cxn>
                <a:cxn ang="0">
                  <a:pos x="1" y="127"/>
                </a:cxn>
                <a:cxn ang="0">
                  <a:pos x="2" y="127"/>
                </a:cxn>
                <a:cxn ang="0">
                  <a:pos x="3" y="127"/>
                </a:cxn>
                <a:cxn ang="0">
                  <a:pos x="6" y="126"/>
                </a:cxn>
                <a:cxn ang="0">
                  <a:pos x="10" y="124"/>
                </a:cxn>
                <a:cxn ang="0">
                  <a:pos x="13" y="121"/>
                </a:cxn>
                <a:cxn ang="0">
                  <a:pos x="16" y="118"/>
                </a:cxn>
                <a:cxn ang="0">
                  <a:pos x="19" y="113"/>
                </a:cxn>
                <a:cxn ang="0">
                  <a:pos x="21" y="107"/>
                </a:cxn>
                <a:cxn ang="0">
                  <a:pos x="59" y="5"/>
                </a:cxn>
                <a:cxn ang="0">
                  <a:pos x="81" y="0"/>
                </a:cxn>
              </a:cxnLst>
              <a:rect l="0" t="0" r="r" b="b"/>
              <a:pathLst>
                <a:path w="139" h="133">
                  <a:moveTo>
                    <a:pt x="62" y="29"/>
                  </a:moveTo>
                  <a:lnTo>
                    <a:pt x="46" y="75"/>
                  </a:lnTo>
                  <a:lnTo>
                    <a:pt x="78" y="75"/>
                  </a:lnTo>
                  <a:lnTo>
                    <a:pt x="63" y="29"/>
                  </a:lnTo>
                  <a:lnTo>
                    <a:pt x="62" y="29"/>
                  </a:lnTo>
                  <a:close/>
                  <a:moveTo>
                    <a:pt x="81" y="0"/>
                  </a:moveTo>
                  <a:lnTo>
                    <a:pt x="119" y="108"/>
                  </a:lnTo>
                  <a:lnTo>
                    <a:pt x="121" y="113"/>
                  </a:lnTo>
                  <a:lnTo>
                    <a:pt x="124" y="118"/>
                  </a:lnTo>
                  <a:lnTo>
                    <a:pt x="126" y="121"/>
                  </a:lnTo>
                  <a:lnTo>
                    <a:pt x="129" y="124"/>
                  </a:lnTo>
                  <a:lnTo>
                    <a:pt x="132" y="126"/>
                  </a:lnTo>
                  <a:lnTo>
                    <a:pt x="136" y="127"/>
                  </a:lnTo>
                  <a:lnTo>
                    <a:pt x="139" y="127"/>
                  </a:lnTo>
                  <a:lnTo>
                    <a:pt x="139" y="133"/>
                  </a:lnTo>
                  <a:lnTo>
                    <a:pt x="84" y="133"/>
                  </a:lnTo>
                  <a:lnTo>
                    <a:pt x="84" y="127"/>
                  </a:lnTo>
                  <a:lnTo>
                    <a:pt x="86" y="127"/>
                  </a:lnTo>
                  <a:lnTo>
                    <a:pt x="88" y="126"/>
                  </a:lnTo>
                  <a:lnTo>
                    <a:pt x="90" y="125"/>
                  </a:lnTo>
                  <a:lnTo>
                    <a:pt x="91" y="124"/>
                  </a:lnTo>
                  <a:lnTo>
                    <a:pt x="92" y="122"/>
                  </a:lnTo>
                  <a:lnTo>
                    <a:pt x="92" y="119"/>
                  </a:lnTo>
                  <a:lnTo>
                    <a:pt x="92" y="115"/>
                  </a:lnTo>
                  <a:lnTo>
                    <a:pt x="91" y="111"/>
                  </a:lnTo>
                  <a:lnTo>
                    <a:pt x="81" y="84"/>
                  </a:lnTo>
                  <a:lnTo>
                    <a:pt x="43" y="84"/>
                  </a:lnTo>
                  <a:lnTo>
                    <a:pt x="41" y="89"/>
                  </a:lnTo>
                  <a:lnTo>
                    <a:pt x="39" y="95"/>
                  </a:lnTo>
                  <a:lnTo>
                    <a:pt x="37" y="101"/>
                  </a:lnTo>
                  <a:lnTo>
                    <a:pt x="35" y="108"/>
                  </a:lnTo>
                  <a:lnTo>
                    <a:pt x="33" y="113"/>
                  </a:lnTo>
                  <a:lnTo>
                    <a:pt x="32" y="117"/>
                  </a:lnTo>
                  <a:lnTo>
                    <a:pt x="32" y="120"/>
                  </a:lnTo>
                  <a:lnTo>
                    <a:pt x="33" y="122"/>
                  </a:lnTo>
                  <a:lnTo>
                    <a:pt x="34" y="124"/>
                  </a:lnTo>
                  <a:lnTo>
                    <a:pt x="35" y="126"/>
                  </a:lnTo>
                  <a:lnTo>
                    <a:pt x="37" y="126"/>
                  </a:lnTo>
                  <a:lnTo>
                    <a:pt x="38" y="127"/>
                  </a:lnTo>
                  <a:lnTo>
                    <a:pt x="41" y="127"/>
                  </a:lnTo>
                  <a:lnTo>
                    <a:pt x="41" y="133"/>
                  </a:lnTo>
                  <a:lnTo>
                    <a:pt x="0" y="133"/>
                  </a:lnTo>
                  <a:lnTo>
                    <a:pt x="0" y="127"/>
                  </a:lnTo>
                  <a:lnTo>
                    <a:pt x="0" y="127"/>
                  </a:lnTo>
                  <a:lnTo>
                    <a:pt x="1" y="127"/>
                  </a:lnTo>
                  <a:lnTo>
                    <a:pt x="1" y="127"/>
                  </a:lnTo>
                  <a:lnTo>
                    <a:pt x="2" y="127"/>
                  </a:lnTo>
                  <a:lnTo>
                    <a:pt x="3" y="127"/>
                  </a:lnTo>
                  <a:lnTo>
                    <a:pt x="6" y="126"/>
                  </a:lnTo>
                  <a:lnTo>
                    <a:pt x="10" y="124"/>
                  </a:lnTo>
                  <a:lnTo>
                    <a:pt x="13" y="121"/>
                  </a:lnTo>
                  <a:lnTo>
                    <a:pt x="16" y="118"/>
                  </a:lnTo>
                  <a:lnTo>
                    <a:pt x="19" y="113"/>
                  </a:lnTo>
                  <a:lnTo>
                    <a:pt x="21" y="107"/>
                  </a:lnTo>
                  <a:lnTo>
                    <a:pt x="59" y="5"/>
                  </a:lnTo>
                  <a:lnTo>
                    <a:pt x="8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8412347" y="647700"/>
              <a:ext cx="88900" cy="204787"/>
            </a:xfrm>
            <a:custGeom>
              <a:avLst/>
              <a:gdLst/>
              <a:ahLst/>
              <a:cxnLst>
                <a:cxn ang="0">
                  <a:pos x="0" y="0"/>
                </a:cxn>
                <a:cxn ang="0">
                  <a:pos x="56" y="0"/>
                </a:cxn>
                <a:cxn ang="0">
                  <a:pos x="56" y="4"/>
                </a:cxn>
                <a:cxn ang="0">
                  <a:pos x="54" y="5"/>
                </a:cxn>
                <a:cxn ang="0">
                  <a:pos x="50" y="5"/>
                </a:cxn>
                <a:cxn ang="0">
                  <a:pos x="47" y="6"/>
                </a:cxn>
                <a:cxn ang="0">
                  <a:pos x="45" y="8"/>
                </a:cxn>
                <a:cxn ang="0">
                  <a:pos x="44" y="11"/>
                </a:cxn>
                <a:cxn ang="0">
                  <a:pos x="43" y="14"/>
                </a:cxn>
                <a:cxn ang="0">
                  <a:pos x="42" y="19"/>
                </a:cxn>
                <a:cxn ang="0">
                  <a:pos x="42" y="23"/>
                </a:cxn>
                <a:cxn ang="0">
                  <a:pos x="42" y="28"/>
                </a:cxn>
                <a:cxn ang="0">
                  <a:pos x="42" y="34"/>
                </a:cxn>
                <a:cxn ang="0">
                  <a:pos x="42" y="42"/>
                </a:cxn>
                <a:cxn ang="0">
                  <a:pos x="42" y="50"/>
                </a:cxn>
                <a:cxn ang="0">
                  <a:pos x="42" y="99"/>
                </a:cxn>
                <a:cxn ang="0">
                  <a:pos x="42" y="105"/>
                </a:cxn>
                <a:cxn ang="0">
                  <a:pos x="42" y="108"/>
                </a:cxn>
                <a:cxn ang="0">
                  <a:pos x="42" y="113"/>
                </a:cxn>
                <a:cxn ang="0">
                  <a:pos x="43" y="117"/>
                </a:cxn>
                <a:cxn ang="0">
                  <a:pos x="45" y="120"/>
                </a:cxn>
                <a:cxn ang="0">
                  <a:pos x="47" y="122"/>
                </a:cxn>
                <a:cxn ang="0">
                  <a:pos x="49" y="123"/>
                </a:cxn>
                <a:cxn ang="0">
                  <a:pos x="53" y="124"/>
                </a:cxn>
                <a:cxn ang="0">
                  <a:pos x="56" y="124"/>
                </a:cxn>
                <a:cxn ang="0">
                  <a:pos x="56" y="129"/>
                </a:cxn>
                <a:cxn ang="0">
                  <a:pos x="0" y="129"/>
                </a:cxn>
                <a:cxn ang="0">
                  <a:pos x="0" y="124"/>
                </a:cxn>
                <a:cxn ang="0">
                  <a:pos x="3" y="124"/>
                </a:cxn>
                <a:cxn ang="0">
                  <a:pos x="7" y="123"/>
                </a:cxn>
                <a:cxn ang="0">
                  <a:pos x="10" y="122"/>
                </a:cxn>
                <a:cxn ang="0">
                  <a:pos x="12" y="120"/>
                </a:cxn>
                <a:cxn ang="0">
                  <a:pos x="13" y="117"/>
                </a:cxn>
                <a:cxn ang="0">
                  <a:pos x="14" y="113"/>
                </a:cxn>
                <a:cxn ang="0">
                  <a:pos x="14" y="108"/>
                </a:cxn>
                <a:cxn ang="0">
                  <a:pos x="14" y="105"/>
                </a:cxn>
                <a:cxn ang="0">
                  <a:pos x="14" y="100"/>
                </a:cxn>
                <a:cxn ang="0">
                  <a:pos x="14" y="86"/>
                </a:cxn>
                <a:cxn ang="0">
                  <a:pos x="14" y="77"/>
                </a:cxn>
                <a:cxn ang="0">
                  <a:pos x="14" y="68"/>
                </a:cxn>
                <a:cxn ang="0">
                  <a:pos x="14" y="27"/>
                </a:cxn>
                <a:cxn ang="0">
                  <a:pos x="14" y="23"/>
                </a:cxn>
                <a:cxn ang="0">
                  <a:pos x="14" y="19"/>
                </a:cxn>
                <a:cxn ang="0">
                  <a:pos x="14" y="14"/>
                </a:cxn>
                <a:cxn ang="0">
                  <a:pos x="13" y="11"/>
                </a:cxn>
                <a:cxn ang="0">
                  <a:pos x="11" y="8"/>
                </a:cxn>
                <a:cxn ang="0">
                  <a:pos x="9" y="6"/>
                </a:cxn>
                <a:cxn ang="0">
                  <a:pos x="6" y="5"/>
                </a:cxn>
                <a:cxn ang="0">
                  <a:pos x="2" y="5"/>
                </a:cxn>
                <a:cxn ang="0">
                  <a:pos x="0" y="4"/>
                </a:cxn>
                <a:cxn ang="0">
                  <a:pos x="0" y="0"/>
                </a:cxn>
              </a:cxnLst>
              <a:rect l="0" t="0" r="r" b="b"/>
              <a:pathLst>
                <a:path w="56" h="129">
                  <a:moveTo>
                    <a:pt x="0" y="0"/>
                  </a:moveTo>
                  <a:lnTo>
                    <a:pt x="56" y="0"/>
                  </a:lnTo>
                  <a:lnTo>
                    <a:pt x="56" y="4"/>
                  </a:lnTo>
                  <a:lnTo>
                    <a:pt x="54" y="5"/>
                  </a:lnTo>
                  <a:lnTo>
                    <a:pt x="50" y="5"/>
                  </a:lnTo>
                  <a:lnTo>
                    <a:pt x="47" y="6"/>
                  </a:lnTo>
                  <a:lnTo>
                    <a:pt x="45" y="8"/>
                  </a:lnTo>
                  <a:lnTo>
                    <a:pt x="44" y="11"/>
                  </a:lnTo>
                  <a:lnTo>
                    <a:pt x="43" y="14"/>
                  </a:lnTo>
                  <a:lnTo>
                    <a:pt x="42" y="19"/>
                  </a:lnTo>
                  <a:lnTo>
                    <a:pt x="42" y="23"/>
                  </a:lnTo>
                  <a:lnTo>
                    <a:pt x="42" y="28"/>
                  </a:lnTo>
                  <a:lnTo>
                    <a:pt x="42" y="34"/>
                  </a:lnTo>
                  <a:lnTo>
                    <a:pt x="42" y="42"/>
                  </a:lnTo>
                  <a:lnTo>
                    <a:pt x="42" y="50"/>
                  </a:lnTo>
                  <a:lnTo>
                    <a:pt x="42" y="99"/>
                  </a:lnTo>
                  <a:lnTo>
                    <a:pt x="42" y="105"/>
                  </a:lnTo>
                  <a:lnTo>
                    <a:pt x="42" y="108"/>
                  </a:lnTo>
                  <a:lnTo>
                    <a:pt x="42" y="113"/>
                  </a:lnTo>
                  <a:lnTo>
                    <a:pt x="43" y="117"/>
                  </a:lnTo>
                  <a:lnTo>
                    <a:pt x="45" y="120"/>
                  </a:lnTo>
                  <a:lnTo>
                    <a:pt x="47" y="122"/>
                  </a:lnTo>
                  <a:lnTo>
                    <a:pt x="49" y="123"/>
                  </a:lnTo>
                  <a:lnTo>
                    <a:pt x="53" y="124"/>
                  </a:lnTo>
                  <a:lnTo>
                    <a:pt x="56" y="124"/>
                  </a:lnTo>
                  <a:lnTo>
                    <a:pt x="56" y="129"/>
                  </a:lnTo>
                  <a:lnTo>
                    <a:pt x="0" y="129"/>
                  </a:lnTo>
                  <a:lnTo>
                    <a:pt x="0" y="124"/>
                  </a:lnTo>
                  <a:lnTo>
                    <a:pt x="3" y="124"/>
                  </a:lnTo>
                  <a:lnTo>
                    <a:pt x="7" y="123"/>
                  </a:lnTo>
                  <a:lnTo>
                    <a:pt x="10" y="122"/>
                  </a:lnTo>
                  <a:lnTo>
                    <a:pt x="12" y="120"/>
                  </a:lnTo>
                  <a:lnTo>
                    <a:pt x="13" y="117"/>
                  </a:lnTo>
                  <a:lnTo>
                    <a:pt x="14" y="113"/>
                  </a:lnTo>
                  <a:lnTo>
                    <a:pt x="14" y="108"/>
                  </a:lnTo>
                  <a:lnTo>
                    <a:pt x="14" y="105"/>
                  </a:lnTo>
                  <a:lnTo>
                    <a:pt x="14" y="100"/>
                  </a:lnTo>
                  <a:lnTo>
                    <a:pt x="14" y="86"/>
                  </a:lnTo>
                  <a:lnTo>
                    <a:pt x="14" y="77"/>
                  </a:lnTo>
                  <a:lnTo>
                    <a:pt x="14" y="68"/>
                  </a:lnTo>
                  <a:lnTo>
                    <a:pt x="14" y="27"/>
                  </a:lnTo>
                  <a:lnTo>
                    <a:pt x="14" y="23"/>
                  </a:lnTo>
                  <a:lnTo>
                    <a:pt x="14" y="19"/>
                  </a:lnTo>
                  <a:lnTo>
                    <a:pt x="14" y="14"/>
                  </a:lnTo>
                  <a:lnTo>
                    <a:pt x="13" y="11"/>
                  </a:lnTo>
                  <a:lnTo>
                    <a:pt x="11" y="8"/>
                  </a:lnTo>
                  <a:lnTo>
                    <a:pt x="9" y="6"/>
                  </a:lnTo>
                  <a:lnTo>
                    <a:pt x="6" y="5"/>
                  </a:lnTo>
                  <a:lnTo>
                    <a:pt x="2" y="5"/>
                  </a:lnTo>
                  <a:lnTo>
                    <a:pt x="0" y="4"/>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noEditPoints="1"/>
            </p:cNvSpPr>
            <p:nvPr userDrawn="1"/>
          </p:nvSpPr>
          <p:spPr bwMode="auto">
            <a:xfrm>
              <a:off x="7499535" y="646113"/>
              <a:ext cx="182562" cy="206375"/>
            </a:xfrm>
            <a:custGeom>
              <a:avLst/>
              <a:gdLst/>
              <a:ahLst/>
              <a:cxnLst>
                <a:cxn ang="0">
                  <a:pos x="44" y="121"/>
                </a:cxn>
                <a:cxn ang="0">
                  <a:pos x="46" y="121"/>
                </a:cxn>
                <a:cxn ang="0">
                  <a:pos x="53" y="121"/>
                </a:cxn>
                <a:cxn ang="0">
                  <a:pos x="64" y="121"/>
                </a:cxn>
                <a:cxn ang="0">
                  <a:pos x="75" y="118"/>
                </a:cxn>
                <a:cxn ang="0">
                  <a:pos x="82" y="111"/>
                </a:cxn>
                <a:cxn ang="0">
                  <a:pos x="85" y="100"/>
                </a:cxn>
                <a:cxn ang="0">
                  <a:pos x="85" y="86"/>
                </a:cxn>
                <a:cxn ang="0">
                  <a:pos x="81" y="76"/>
                </a:cxn>
                <a:cxn ang="0">
                  <a:pos x="74" y="69"/>
                </a:cxn>
                <a:cxn ang="0">
                  <a:pos x="64" y="64"/>
                </a:cxn>
                <a:cxn ang="0">
                  <a:pos x="51" y="62"/>
                </a:cxn>
                <a:cxn ang="0">
                  <a:pos x="59" y="57"/>
                </a:cxn>
                <a:cxn ang="0">
                  <a:pos x="70" y="52"/>
                </a:cxn>
                <a:cxn ang="0">
                  <a:pos x="76" y="46"/>
                </a:cxn>
                <a:cxn ang="0">
                  <a:pos x="79" y="38"/>
                </a:cxn>
                <a:cxn ang="0">
                  <a:pos x="79" y="27"/>
                </a:cxn>
                <a:cxn ang="0">
                  <a:pos x="76" y="18"/>
                </a:cxn>
                <a:cxn ang="0">
                  <a:pos x="70" y="13"/>
                </a:cxn>
                <a:cxn ang="0">
                  <a:pos x="62" y="10"/>
                </a:cxn>
                <a:cxn ang="0">
                  <a:pos x="53" y="10"/>
                </a:cxn>
                <a:cxn ang="0">
                  <a:pos x="47" y="10"/>
                </a:cxn>
                <a:cxn ang="0">
                  <a:pos x="44" y="10"/>
                </a:cxn>
                <a:cxn ang="0">
                  <a:pos x="48" y="0"/>
                </a:cxn>
                <a:cxn ang="0">
                  <a:pos x="61" y="1"/>
                </a:cxn>
                <a:cxn ang="0">
                  <a:pos x="76" y="2"/>
                </a:cxn>
                <a:cxn ang="0">
                  <a:pos x="89" y="5"/>
                </a:cxn>
                <a:cxn ang="0">
                  <a:pos x="99" y="10"/>
                </a:cxn>
                <a:cxn ang="0">
                  <a:pos x="105" y="19"/>
                </a:cxn>
                <a:cxn ang="0">
                  <a:pos x="107" y="30"/>
                </a:cxn>
                <a:cxn ang="0">
                  <a:pos x="105" y="40"/>
                </a:cxn>
                <a:cxn ang="0">
                  <a:pos x="99" y="49"/>
                </a:cxn>
                <a:cxn ang="0">
                  <a:pos x="88" y="55"/>
                </a:cxn>
                <a:cxn ang="0">
                  <a:pos x="81" y="58"/>
                </a:cxn>
                <a:cxn ang="0">
                  <a:pos x="95" y="62"/>
                </a:cxn>
                <a:cxn ang="0">
                  <a:pos x="105" y="69"/>
                </a:cxn>
                <a:cxn ang="0">
                  <a:pos x="111" y="77"/>
                </a:cxn>
                <a:cxn ang="0">
                  <a:pos x="114" y="87"/>
                </a:cxn>
                <a:cxn ang="0">
                  <a:pos x="114" y="99"/>
                </a:cxn>
                <a:cxn ang="0">
                  <a:pos x="110" y="111"/>
                </a:cxn>
                <a:cxn ang="0">
                  <a:pos x="101" y="121"/>
                </a:cxn>
                <a:cxn ang="0">
                  <a:pos x="88" y="127"/>
                </a:cxn>
                <a:cxn ang="0">
                  <a:pos x="71" y="130"/>
                </a:cxn>
                <a:cxn ang="0">
                  <a:pos x="52" y="130"/>
                </a:cxn>
                <a:cxn ang="0">
                  <a:pos x="0" y="125"/>
                </a:cxn>
                <a:cxn ang="0">
                  <a:pos x="1" y="125"/>
                </a:cxn>
                <a:cxn ang="0">
                  <a:pos x="2" y="125"/>
                </a:cxn>
                <a:cxn ang="0">
                  <a:pos x="7" y="124"/>
                </a:cxn>
                <a:cxn ang="0">
                  <a:pos x="12" y="122"/>
                </a:cxn>
                <a:cxn ang="0">
                  <a:pos x="15" y="117"/>
                </a:cxn>
                <a:cxn ang="0">
                  <a:pos x="16" y="109"/>
                </a:cxn>
                <a:cxn ang="0">
                  <a:pos x="17" y="27"/>
                </a:cxn>
                <a:cxn ang="0">
                  <a:pos x="15" y="16"/>
                </a:cxn>
                <a:cxn ang="0">
                  <a:pos x="12" y="9"/>
                </a:cxn>
                <a:cxn ang="0">
                  <a:pos x="4" y="6"/>
                </a:cxn>
                <a:cxn ang="0">
                  <a:pos x="3" y="6"/>
                </a:cxn>
                <a:cxn ang="0">
                  <a:pos x="1" y="5"/>
                </a:cxn>
                <a:cxn ang="0">
                  <a:pos x="0" y="5"/>
                </a:cxn>
              </a:cxnLst>
              <a:rect l="0" t="0" r="r" b="b"/>
              <a:pathLst>
                <a:path w="115" h="130">
                  <a:moveTo>
                    <a:pt x="44" y="10"/>
                  </a:moveTo>
                  <a:lnTo>
                    <a:pt x="44" y="121"/>
                  </a:lnTo>
                  <a:lnTo>
                    <a:pt x="44" y="121"/>
                  </a:lnTo>
                  <a:lnTo>
                    <a:pt x="46" y="121"/>
                  </a:lnTo>
                  <a:lnTo>
                    <a:pt x="49" y="121"/>
                  </a:lnTo>
                  <a:lnTo>
                    <a:pt x="53" y="121"/>
                  </a:lnTo>
                  <a:lnTo>
                    <a:pt x="58" y="121"/>
                  </a:lnTo>
                  <a:lnTo>
                    <a:pt x="64" y="121"/>
                  </a:lnTo>
                  <a:lnTo>
                    <a:pt x="70" y="120"/>
                  </a:lnTo>
                  <a:lnTo>
                    <a:pt x="75" y="118"/>
                  </a:lnTo>
                  <a:lnTo>
                    <a:pt x="79" y="115"/>
                  </a:lnTo>
                  <a:lnTo>
                    <a:pt x="82" y="111"/>
                  </a:lnTo>
                  <a:lnTo>
                    <a:pt x="84" y="106"/>
                  </a:lnTo>
                  <a:lnTo>
                    <a:pt x="85" y="100"/>
                  </a:lnTo>
                  <a:lnTo>
                    <a:pt x="86" y="93"/>
                  </a:lnTo>
                  <a:lnTo>
                    <a:pt x="85" y="86"/>
                  </a:lnTo>
                  <a:lnTo>
                    <a:pt x="84" y="80"/>
                  </a:lnTo>
                  <a:lnTo>
                    <a:pt x="81" y="76"/>
                  </a:lnTo>
                  <a:lnTo>
                    <a:pt x="78" y="72"/>
                  </a:lnTo>
                  <a:lnTo>
                    <a:pt x="74" y="69"/>
                  </a:lnTo>
                  <a:lnTo>
                    <a:pt x="69" y="66"/>
                  </a:lnTo>
                  <a:lnTo>
                    <a:pt x="64" y="64"/>
                  </a:lnTo>
                  <a:lnTo>
                    <a:pt x="58" y="63"/>
                  </a:lnTo>
                  <a:lnTo>
                    <a:pt x="51" y="62"/>
                  </a:lnTo>
                  <a:lnTo>
                    <a:pt x="51" y="58"/>
                  </a:lnTo>
                  <a:lnTo>
                    <a:pt x="59" y="57"/>
                  </a:lnTo>
                  <a:lnTo>
                    <a:pt x="65" y="55"/>
                  </a:lnTo>
                  <a:lnTo>
                    <a:pt x="70" y="52"/>
                  </a:lnTo>
                  <a:lnTo>
                    <a:pt x="73" y="50"/>
                  </a:lnTo>
                  <a:lnTo>
                    <a:pt x="76" y="46"/>
                  </a:lnTo>
                  <a:lnTo>
                    <a:pt x="78" y="42"/>
                  </a:lnTo>
                  <a:lnTo>
                    <a:pt x="79" y="38"/>
                  </a:lnTo>
                  <a:lnTo>
                    <a:pt x="79" y="33"/>
                  </a:lnTo>
                  <a:lnTo>
                    <a:pt x="79" y="27"/>
                  </a:lnTo>
                  <a:lnTo>
                    <a:pt x="78" y="22"/>
                  </a:lnTo>
                  <a:lnTo>
                    <a:pt x="76" y="18"/>
                  </a:lnTo>
                  <a:lnTo>
                    <a:pt x="73" y="15"/>
                  </a:lnTo>
                  <a:lnTo>
                    <a:pt x="70" y="13"/>
                  </a:lnTo>
                  <a:lnTo>
                    <a:pt x="67" y="11"/>
                  </a:lnTo>
                  <a:lnTo>
                    <a:pt x="62" y="10"/>
                  </a:lnTo>
                  <a:lnTo>
                    <a:pt x="58" y="10"/>
                  </a:lnTo>
                  <a:lnTo>
                    <a:pt x="53" y="10"/>
                  </a:lnTo>
                  <a:lnTo>
                    <a:pt x="50" y="10"/>
                  </a:lnTo>
                  <a:lnTo>
                    <a:pt x="47" y="10"/>
                  </a:lnTo>
                  <a:lnTo>
                    <a:pt x="44" y="10"/>
                  </a:lnTo>
                  <a:lnTo>
                    <a:pt x="44" y="10"/>
                  </a:lnTo>
                  <a:close/>
                  <a:moveTo>
                    <a:pt x="0" y="0"/>
                  </a:moveTo>
                  <a:lnTo>
                    <a:pt x="48" y="0"/>
                  </a:lnTo>
                  <a:lnTo>
                    <a:pt x="54" y="1"/>
                  </a:lnTo>
                  <a:lnTo>
                    <a:pt x="61" y="1"/>
                  </a:lnTo>
                  <a:lnTo>
                    <a:pt x="69" y="1"/>
                  </a:lnTo>
                  <a:lnTo>
                    <a:pt x="76" y="2"/>
                  </a:lnTo>
                  <a:lnTo>
                    <a:pt x="83" y="3"/>
                  </a:lnTo>
                  <a:lnTo>
                    <a:pt x="89" y="5"/>
                  </a:lnTo>
                  <a:lnTo>
                    <a:pt x="95" y="7"/>
                  </a:lnTo>
                  <a:lnTo>
                    <a:pt x="99" y="10"/>
                  </a:lnTo>
                  <a:lnTo>
                    <a:pt x="103" y="14"/>
                  </a:lnTo>
                  <a:lnTo>
                    <a:pt x="105" y="19"/>
                  </a:lnTo>
                  <a:lnTo>
                    <a:pt x="106" y="24"/>
                  </a:lnTo>
                  <a:lnTo>
                    <a:pt x="107" y="30"/>
                  </a:lnTo>
                  <a:lnTo>
                    <a:pt x="106" y="35"/>
                  </a:lnTo>
                  <a:lnTo>
                    <a:pt x="105" y="40"/>
                  </a:lnTo>
                  <a:lnTo>
                    <a:pt x="102" y="45"/>
                  </a:lnTo>
                  <a:lnTo>
                    <a:pt x="99" y="49"/>
                  </a:lnTo>
                  <a:lnTo>
                    <a:pt x="94" y="52"/>
                  </a:lnTo>
                  <a:lnTo>
                    <a:pt x="88" y="55"/>
                  </a:lnTo>
                  <a:lnTo>
                    <a:pt x="81" y="58"/>
                  </a:lnTo>
                  <a:lnTo>
                    <a:pt x="81" y="58"/>
                  </a:lnTo>
                  <a:lnTo>
                    <a:pt x="88" y="60"/>
                  </a:lnTo>
                  <a:lnTo>
                    <a:pt x="95" y="62"/>
                  </a:lnTo>
                  <a:lnTo>
                    <a:pt x="100" y="65"/>
                  </a:lnTo>
                  <a:lnTo>
                    <a:pt x="105" y="69"/>
                  </a:lnTo>
                  <a:lnTo>
                    <a:pt x="108" y="73"/>
                  </a:lnTo>
                  <a:lnTo>
                    <a:pt x="111" y="77"/>
                  </a:lnTo>
                  <a:lnTo>
                    <a:pt x="113" y="82"/>
                  </a:lnTo>
                  <a:lnTo>
                    <a:pt x="114" y="87"/>
                  </a:lnTo>
                  <a:lnTo>
                    <a:pt x="115" y="92"/>
                  </a:lnTo>
                  <a:lnTo>
                    <a:pt x="114" y="99"/>
                  </a:lnTo>
                  <a:lnTo>
                    <a:pt x="112" y="106"/>
                  </a:lnTo>
                  <a:lnTo>
                    <a:pt x="110" y="111"/>
                  </a:lnTo>
                  <a:lnTo>
                    <a:pt x="106" y="116"/>
                  </a:lnTo>
                  <a:lnTo>
                    <a:pt x="101" y="121"/>
                  </a:lnTo>
                  <a:lnTo>
                    <a:pt x="95" y="124"/>
                  </a:lnTo>
                  <a:lnTo>
                    <a:pt x="88" y="127"/>
                  </a:lnTo>
                  <a:lnTo>
                    <a:pt x="80" y="129"/>
                  </a:lnTo>
                  <a:lnTo>
                    <a:pt x="71" y="130"/>
                  </a:lnTo>
                  <a:lnTo>
                    <a:pt x="62" y="130"/>
                  </a:lnTo>
                  <a:lnTo>
                    <a:pt x="52" y="130"/>
                  </a:lnTo>
                  <a:lnTo>
                    <a:pt x="0" y="130"/>
                  </a:lnTo>
                  <a:lnTo>
                    <a:pt x="0" y="125"/>
                  </a:lnTo>
                  <a:lnTo>
                    <a:pt x="0" y="125"/>
                  </a:lnTo>
                  <a:lnTo>
                    <a:pt x="1" y="125"/>
                  </a:lnTo>
                  <a:lnTo>
                    <a:pt x="1" y="125"/>
                  </a:lnTo>
                  <a:lnTo>
                    <a:pt x="2" y="125"/>
                  </a:lnTo>
                  <a:lnTo>
                    <a:pt x="4" y="125"/>
                  </a:lnTo>
                  <a:lnTo>
                    <a:pt x="7" y="124"/>
                  </a:lnTo>
                  <a:lnTo>
                    <a:pt x="9" y="123"/>
                  </a:lnTo>
                  <a:lnTo>
                    <a:pt x="12" y="122"/>
                  </a:lnTo>
                  <a:lnTo>
                    <a:pt x="13" y="120"/>
                  </a:lnTo>
                  <a:lnTo>
                    <a:pt x="15" y="117"/>
                  </a:lnTo>
                  <a:lnTo>
                    <a:pt x="16" y="113"/>
                  </a:lnTo>
                  <a:lnTo>
                    <a:pt x="16" y="109"/>
                  </a:lnTo>
                  <a:lnTo>
                    <a:pt x="17" y="103"/>
                  </a:lnTo>
                  <a:lnTo>
                    <a:pt x="17" y="27"/>
                  </a:lnTo>
                  <a:lnTo>
                    <a:pt x="16" y="21"/>
                  </a:lnTo>
                  <a:lnTo>
                    <a:pt x="15" y="16"/>
                  </a:lnTo>
                  <a:lnTo>
                    <a:pt x="14" y="12"/>
                  </a:lnTo>
                  <a:lnTo>
                    <a:pt x="12" y="9"/>
                  </a:lnTo>
                  <a:lnTo>
                    <a:pt x="9" y="7"/>
                  </a:lnTo>
                  <a:lnTo>
                    <a:pt x="4" y="6"/>
                  </a:lnTo>
                  <a:lnTo>
                    <a:pt x="4" y="6"/>
                  </a:lnTo>
                  <a:lnTo>
                    <a:pt x="3" y="6"/>
                  </a:lnTo>
                  <a:lnTo>
                    <a:pt x="2" y="6"/>
                  </a:lnTo>
                  <a:lnTo>
                    <a:pt x="1" y="5"/>
                  </a:lnTo>
                  <a:lnTo>
                    <a:pt x="1" y="5"/>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8182160" y="646113"/>
              <a:ext cx="201612" cy="207962"/>
            </a:xfrm>
            <a:custGeom>
              <a:avLst/>
              <a:gdLst/>
              <a:ahLst/>
              <a:cxnLst>
                <a:cxn ang="0">
                  <a:pos x="52" y="1"/>
                </a:cxn>
                <a:cxn ang="0">
                  <a:pos x="64" y="1"/>
                </a:cxn>
                <a:cxn ang="0">
                  <a:pos x="75" y="2"/>
                </a:cxn>
                <a:cxn ang="0">
                  <a:pos x="86" y="4"/>
                </a:cxn>
                <a:cxn ang="0">
                  <a:pos x="96" y="9"/>
                </a:cxn>
                <a:cxn ang="0">
                  <a:pos x="103" y="15"/>
                </a:cxn>
                <a:cxn ang="0">
                  <a:pos x="107" y="25"/>
                </a:cxn>
                <a:cxn ang="0">
                  <a:pos x="107" y="37"/>
                </a:cxn>
                <a:cxn ang="0">
                  <a:pos x="104" y="46"/>
                </a:cxn>
                <a:cxn ang="0">
                  <a:pos x="97" y="55"/>
                </a:cxn>
                <a:cxn ang="0">
                  <a:pos x="85" y="61"/>
                </a:cxn>
                <a:cxn ang="0">
                  <a:pos x="79" y="68"/>
                </a:cxn>
                <a:cxn ang="0">
                  <a:pos x="85" y="78"/>
                </a:cxn>
                <a:cxn ang="0">
                  <a:pos x="93" y="90"/>
                </a:cxn>
                <a:cxn ang="0">
                  <a:pos x="102" y="102"/>
                </a:cxn>
                <a:cxn ang="0">
                  <a:pos x="109" y="112"/>
                </a:cxn>
                <a:cxn ang="0">
                  <a:pos x="114" y="118"/>
                </a:cxn>
                <a:cxn ang="0">
                  <a:pos x="121" y="123"/>
                </a:cxn>
                <a:cxn ang="0">
                  <a:pos x="127" y="126"/>
                </a:cxn>
                <a:cxn ang="0">
                  <a:pos x="127" y="131"/>
                </a:cxn>
                <a:cxn ang="0">
                  <a:pos x="120" y="131"/>
                </a:cxn>
                <a:cxn ang="0">
                  <a:pos x="109" y="131"/>
                </a:cxn>
                <a:cxn ang="0">
                  <a:pos x="98" y="130"/>
                </a:cxn>
                <a:cxn ang="0">
                  <a:pos x="89" y="127"/>
                </a:cxn>
                <a:cxn ang="0">
                  <a:pos x="82" y="119"/>
                </a:cxn>
                <a:cxn ang="0">
                  <a:pos x="78" y="112"/>
                </a:cxn>
                <a:cxn ang="0">
                  <a:pos x="71" y="102"/>
                </a:cxn>
                <a:cxn ang="0">
                  <a:pos x="64" y="90"/>
                </a:cxn>
                <a:cxn ang="0">
                  <a:pos x="57" y="78"/>
                </a:cxn>
                <a:cxn ang="0">
                  <a:pos x="50" y="68"/>
                </a:cxn>
                <a:cxn ang="0">
                  <a:pos x="48" y="61"/>
                </a:cxn>
                <a:cxn ang="0">
                  <a:pos x="59" y="60"/>
                </a:cxn>
                <a:cxn ang="0">
                  <a:pos x="69" y="57"/>
                </a:cxn>
                <a:cxn ang="0">
                  <a:pos x="77" y="50"/>
                </a:cxn>
                <a:cxn ang="0">
                  <a:pos x="80" y="41"/>
                </a:cxn>
                <a:cxn ang="0">
                  <a:pos x="80" y="29"/>
                </a:cxn>
                <a:cxn ang="0">
                  <a:pos x="77" y="19"/>
                </a:cxn>
                <a:cxn ang="0">
                  <a:pos x="72" y="13"/>
                </a:cxn>
                <a:cxn ang="0">
                  <a:pos x="64" y="11"/>
                </a:cxn>
                <a:cxn ang="0">
                  <a:pos x="53" y="10"/>
                </a:cxn>
                <a:cxn ang="0">
                  <a:pos x="42" y="10"/>
                </a:cxn>
                <a:cxn ang="0">
                  <a:pos x="42" y="113"/>
                </a:cxn>
                <a:cxn ang="0">
                  <a:pos x="43" y="120"/>
                </a:cxn>
                <a:cxn ang="0">
                  <a:pos x="47" y="124"/>
                </a:cxn>
                <a:cxn ang="0">
                  <a:pos x="51" y="125"/>
                </a:cxn>
                <a:cxn ang="0">
                  <a:pos x="54" y="130"/>
                </a:cxn>
                <a:cxn ang="0">
                  <a:pos x="0" y="125"/>
                </a:cxn>
                <a:cxn ang="0">
                  <a:pos x="7" y="124"/>
                </a:cxn>
                <a:cxn ang="0">
                  <a:pos x="12" y="119"/>
                </a:cxn>
                <a:cxn ang="0">
                  <a:pos x="15" y="112"/>
                </a:cxn>
                <a:cxn ang="0">
                  <a:pos x="15" y="24"/>
                </a:cxn>
                <a:cxn ang="0">
                  <a:pos x="14" y="13"/>
                </a:cxn>
                <a:cxn ang="0">
                  <a:pos x="11" y="8"/>
                </a:cxn>
                <a:cxn ang="0">
                  <a:pos x="4" y="6"/>
                </a:cxn>
                <a:cxn ang="0">
                  <a:pos x="0" y="0"/>
                </a:cxn>
              </a:cxnLst>
              <a:rect l="0" t="0" r="r" b="b"/>
              <a:pathLst>
                <a:path w="127" h="131">
                  <a:moveTo>
                    <a:pt x="47" y="0"/>
                  </a:moveTo>
                  <a:lnTo>
                    <a:pt x="52" y="1"/>
                  </a:lnTo>
                  <a:lnTo>
                    <a:pt x="58" y="1"/>
                  </a:lnTo>
                  <a:lnTo>
                    <a:pt x="64" y="1"/>
                  </a:lnTo>
                  <a:lnTo>
                    <a:pt x="69" y="1"/>
                  </a:lnTo>
                  <a:lnTo>
                    <a:pt x="75" y="2"/>
                  </a:lnTo>
                  <a:lnTo>
                    <a:pt x="81" y="3"/>
                  </a:lnTo>
                  <a:lnTo>
                    <a:pt x="86" y="4"/>
                  </a:lnTo>
                  <a:lnTo>
                    <a:pt x="91" y="6"/>
                  </a:lnTo>
                  <a:lnTo>
                    <a:pt x="96" y="9"/>
                  </a:lnTo>
                  <a:lnTo>
                    <a:pt x="100" y="12"/>
                  </a:lnTo>
                  <a:lnTo>
                    <a:pt x="103" y="15"/>
                  </a:lnTo>
                  <a:lnTo>
                    <a:pt x="105" y="20"/>
                  </a:lnTo>
                  <a:lnTo>
                    <a:pt x="107" y="25"/>
                  </a:lnTo>
                  <a:lnTo>
                    <a:pt x="107" y="31"/>
                  </a:lnTo>
                  <a:lnTo>
                    <a:pt x="107" y="37"/>
                  </a:lnTo>
                  <a:lnTo>
                    <a:pt x="106" y="42"/>
                  </a:lnTo>
                  <a:lnTo>
                    <a:pt x="104" y="46"/>
                  </a:lnTo>
                  <a:lnTo>
                    <a:pt x="101" y="50"/>
                  </a:lnTo>
                  <a:lnTo>
                    <a:pt x="97" y="55"/>
                  </a:lnTo>
                  <a:lnTo>
                    <a:pt x="91" y="58"/>
                  </a:lnTo>
                  <a:lnTo>
                    <a:pt x="85" y="61"/>
                  </a:lnTo>
                  <a:lnTo>
                    <a:pt x="76" y="64"/>
                  </a:lnTo>
                  <a:lnTo>
                    <a:pt x="79" y="68"/>
                  </a:lnTo>
                  <a:lnTo>
                    <a:pt x="82" y="72"/>
                  </a:lnTo>
                  <a:lnTo>
                    <a:pt x="85" y="78"/>
                  </a:lnTo>
                  <a:lnTo>
                    <a:pt x="89" y="83"/>
                  </a:lnTo>
                  <a:lnTo>
                    <a:pt x="93" y="90"/>
                  </a:lnTo>
                  <a:lnTo>
                    <a:pt x="98" y="96"/>
                  </a:lnTo>
                  <a:lnTo>
                    <a:pt x="102" y="102"/>
                  </a:lnTo>
                  <a:lnTo>
                    <a:pt x="105" y="108"/>
                  </a:lnTo>
                  <a:lnTo>
                    <a:pt x="109" y="112"/>
                  </a:lnTo>
                  <a:lnTo>
                    <a:pt x="112" y="116"/>
                  </a:lnTo>
                  <a:lnTo>
                    <a:pt x="114" y="118"/>
                  </a:lnTo>
                  <a:lnTo>
                    <a:pt x="118" y="121"/>
                  </a:lnTo>
                  <a:lnTo>
                    <a:pt x="121" y="123"/>
                  </a:lnTo>
                  <a:lnTo>
                    <a:pt x="124" y="125"/>
                  </a:lnTo>
                  <a:lnTo>
                    <a:pt x="127" y="126"/>
                  </a:lnTo>
                  <a:lnTo>
                    <a:pt x="127" y="131"/>
                  </a:lnTo>
                  <a:lnTo>
                    <a:pt x="127" y="131"/>
                  </a:lnTo>
                  <a:lnTo>
                    <a:pt x="124" y="131"/>
                  </a:lnTo>
                  <a:lnTo>
                    <a:pt x="120" y="131"/>
                  </a:lnTo>
                  <a:lnTo>
                    <a:pt x="115" y="131"/>
                  </a:lnTo>
                  <a:lnTo>
                    <a:pt x="109" y="131"/>
                  </a:lnTo>
                  <a:lnTo>
                    <a:pt x="103" y="131"/>
                  </a:lnTo>
                  <a:lnTo>
                    <a:pt x="98" y="130"/>
                  </a:lnTo>
                  <a:lnTo>
                    <a:pt x="93" y="129"/>
                  </a:lnTo>
                  <a:lnTo>
                    <a:pt x="89" y="127"/>
                  </a:lnTo>
                  <a:lnTo>
                    <a:pt x="86" y="124"/>
                  </a:lnTo>
                  <a:lnTo>
                    <a:pt x="82" y="119"/>
                  </a:lnTo>
                  <a:lnTo>
                    <a:pt x="80" y="116"/>
                  </a:lnTo>
                  <a:lnTo>
                    <a:pt x="78" y="112"/>
                  </a:lnTo>
                  <a:lnTo>
                    <a:pt x="75" y="107"/>
                  </a:lnTo>
                  <a:lnTo>
                    <a:pt x="71" y="102"/>
                  </a:lnTo>
                  <a:lnTo>
                    <a:pt x="68" y="96"/>
                  </a:lnTo>
                  <a:lnTo>
                    <a:pt x="64" y="90"/>
                  </a:lnTo>
                  <a:lnTo>
                    <a:pt x="60" y="84"/>
                  </a:lnTo>
                  <a:lnTo>
                    <a:pt x="57" y="78"/>
                  </a:lnTo>
                  <a:lnTo>
                    <a:pt x="53" y="73"/>
                  </a:lnTo>
                  <a:lnTo>
                    <a:pt x="50" y="68"/>
                  </a:lnTo>
                  <a:lnTo>
                    <a:pt x="48" y="65"/>
                  </a:lnTo>
                  <a:lnTo>
                    <a:pt x="48" y="61"/>
                  </a:lnTo>
                  <a:lnTo>
                    <a:pt x="54" y="61"/>
                  </a:lnTo>
                  <a:lnTo>
                    <a:pt x="59" y="60"/>
                  </a:lnTo>
                  <a:lnTo>
                    <a:pt x="64" y="59"/>
                  </a:lnTo>
                  <a:lnTo>
                    <a:pt x="69" y="57"/>
                  </a:lnTo>
                  <a:lnTo>
                    <a:pt x="74" y="54"/>
                  </a:lnTo>
                  <a:lnTo>
                    <a:pt x="77" y="50"/>
                  </a:lnTo>
                  <a:lnTo>
                    <a:pt x="79" y="45"/>
                  </a:lnTo>
                  <a:lnTo>
                    <a:pt x="80" y="41"/>
                  </a:lnTo>
                  <a:lnTo>
                    <a:pt x="81" y="35"/>
                  </a:lnTo>
                  <a:lnTo>
                    <a:pt x="80" y="29"/>
                  </a:lnTo>
                  <a:lnTo>
                    <a:pt x="79" y="24"/>
                  </a:lnTo>
                  <a:lnTo>
                    <a:pt x="77" y="19"/>
                  </a:lnTo>
                  <a:lnTo>
                    <a:pt x="75" y="16"/>
                  </a:lnTo>
                  <a:lnTo>
                    <a:pt x="72" y="13"/>
                  </a:lnTo>
                  <a:lnTo>
                    <a:pt x="68" y="12"/>
                  </a:lnTo>
                  <a:lnTo>
                    <a:pt x="64" y="11"/>
                  </a:lnTo>
                  <a:lnTo>
                    <a:pt x="58" y="10"/>
                  </a:lnTo>
                  <a:lnTo>
                    <a:pt x="53" y="10"/>
                  </a:lnTo>
                  <a:lnTo>
                    <a:pt x="47" y="10"/>
                  </a:lnTo>
                  <a:lnTo>
                    <a:pt x="42" y="10"/>
                  </a:lnTo>
                  <a:lnTo>
                    <a:pt x="42" y="107"/>
                  </a:lnTo>
                  <a:lnTo>
                    <a:pt x="42" y="113"/>
                  </a:lnTo>
                  <a:lnTo>
                    <a:pt x="42" y="117"/>
                  </a:lnTo>
                  <a:lnTo>
                    <a:pt x="43" y="120"/>
                  </a:lnTo>
                  <a:lnTo>
                    <a:pt x="45" y="122"/>
                  </a:lnTo>
                  <a:lnTo>
                    <a:pt x="47" y="124"/>
                  </a:lnTo>
                  <a:lnTo>
                    <a:pt x="49" y="124"/>
                  </a:lnTo>
                  <a:lnTo>
                    <a:pt x="51" y="125"/>
                  </a:lnTo>
                  <a:lnTo>
                    <a:pt x="54" y="125"/>
                  </a:lnTo>
                  <a:lnTo>
                    <a:pt x="54" y="130"/>
                  </a:lnTo>
                  <a:lnTo>
                    <a:pt x="0" y="130"/>
                  </a:lnTo>
                  <a:lnTo>
                    <a:pt x="0" y="125"/>
                  </a:lnTo>
                  <a:lnTo>
                    <a:pt x="2" y="125"/>
                  </a:lnTo>
                  <a:lnTo>
                    <a:pt x="7" y="124"/>
                  </a:lnTo>
                  <a:lnTo>
                    <a:pt x="10" y="122"/>
                  </a:lnTo>
                  <a:lnTo>
                    <a:pt x="12" y="119"/>
                  </a:lnTo>
                  <a:lnTo>
                    <a:pt x="14" y="116"/>
                  </a:lnTo>
                  <a:lnTo>
                    <a:pt x="15" y="112"/>
                  </a:lnTo>
                  <a:lnTo>
                    <a:pt x="15" y="107"/>
                  </a:lnTo>
                  <a:lnTo>
                    <a:pt x="15" y="24"/>
                  </a:lnTo>
                  <a:lnTo>
                    <a:pt x="15" y="18"/>
                  </a:lnTo>
                  <a:lnTo>
                    <a:pt x="14" y="13"/>
                  </a:lnTo>
                  <a:lnTo>
                    <a:pt x="13" y="10"/>
                  </a:lnTo>
                  <a:lnTo>
                    <a:pt x="11" y="8"/>
                  </a:lnTo>
                  <a:lnTo>
                    <a:pt x="8" y="7"/>
                  </a:lnTo>
                  <a:lnTo>
                    <a:pt x="4" y="6"/>
                  </a:lnTo>
                  <a:lnTo>
                    <a:pt x="0" y="5"/>
                  </a:lnTo>
                  <a:lnTo>
                    <a:pt x="0" y="0"/>
                  </a:lnTo>
                  <a:lnTo>
                    <a:pt x="4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7947210" y="646113"/>
              <a:ext cx="203200" cy="207962"/>
            </a:xfrm>
            <a:custGeom>
              <a:avLst/>
              <a:gdLst/>
              <a:ahLst/>
              <a:cxnLst>
                <a:cxn ang="0">
                  <a:pos x="52" y="1"/>
                </a:cxn>
                <a:cxn ang="0">
                  <a:pos x="64" y="1"/>
                </a:cxn>
                <a:cxn ang="0">
                  <a:pos x="76" y="2"/>
                </a:cxn>
                <a:cxn ang="0">
                  <a:pos x="87" y="4"/>
                </a:cxn>
                <a:cxn ang="0">
                  <a:pos x="96" y="9"/>
                </a:cxn>
                <a:cxn ang="0">
                  <a:pos x="103" y="15"/>
                </a:cxn>
                <a:cxn ang="0">
                  <a:pos x="107" y="25"/>
                </a:cxn>
                <a:cxn ang="0">
                  <a:pos x="107" y="37"/>
                </a:cxn>
                <a:cxn ang="0">
                  <a:pos x="104" y="46"/>
                </a:cxn>
                <a:cxn ang="0">
                  <a:pos x="97" y="55"/>
                </a:cxn>
                <a:cxn ang="0">
                  <a:pos x="85" y="61"/>
                </a:cxn>
                <a:cxn ang="0">
                  <a:pos x="79" y="68"/>
                </a:cxn>
                <a:cxn ang="0">
                  <a:pos x="86" y="78"/>
                </a:cxn>
                <a:cxn ang="0">
                  <a:pos x="94" y="90"/>
                </a:cxn>
                <a:cxn ang="0">
                  <a:pos x="102" y="102"/>
                </a:cxn>
                <a:cxn ang="0">
                  <a:pos x="109" y="112"/>
                </a:cxn>
                <a:cxn ang="0">
                  <a:pos x="115" y="118"/>
                </a:cxn>
                <a:cxn ang="0">
                  <a:pos x="121" y="123"/>
                </a:cxn>
                <a:cxn ang="0">
                  <a:pos x="128" y="126"/>
                </a:cxn>
                <a:cxn ang="0">
                  <a:pos x="127" y="131"/>
                </a:cxn>
                <a:cxn ang="0">
                  <a:pos x="120" y="131"/>
                </a:cxn>
                <a:cxn ang="0">
                  <a:pos x="110" y="131"/>
                </a:cxn>
                <a:cxn ang="0">
                  <a:pos x="98" y="130"/>
                </a:cxn>
                <a:cxn ang="0">
                  <a:pos x="90" y="127"/>
                </a:cxn>
                <a:cxn ang="0">
                  <a:pos x="83" y="119"/>
                </a:cxn>
                <a:cxn ang="0">
                  <a:pos x="78" y="112"/>
                </a:cxn>
                <a:cxn ang="0">
                  <a:pos x="72" y="102"/>
                </a:cxn>
                <a:cxn ang="0">
                  <a:pos x="65" y="90"/>
                </a:cxn>
                <a:cxn ang="0">
                  <a:pos x="57" y="78"/>
                </a:cxn>
                <a:cxn ang="0">
                  <a:pos x="51" y="68"/>
                </a:cxn>
                <a:cxn ang="0">
                  <a:pos x="49" y="61"/>
                </a:cxn>
                <a:cxn ang="0">
                  <a:pos x="60" y="60"/>
                </a:cxn>
                <a:cxn ang="0">
                  <a:pos x="69" y="57"/>
                </a:cxn>
                <a:cxn ang="0">
                  <a:pos x="77" y="50"/>
                </a:cxn>
                <a:cxn ang="0">
                  <a:pos x="81" y="41"/>
                </a:cxn>
                <a:cxn ang="0">
                  <a:pos x="81" y="29"/>
                </a:cxn>
                <a:cxn ang="0">
                  <a:pos x="78" y="19"/>
                </a:cxn>
                <a:cxn ang="0">
                  <a:pos x="72" y="13"/>
                </a:cxn>
                <a:cxn ang="0">
                  <a:pos x="64" y="11"/>
                </a:cxn>
                <a:cxn ang="0">
                  <a:pos x="54" y="10"/>
                </a:cxn>
                <a:cxn ang="0">
                  <a:pos x="42" y="10"/>
                </a:cxn>
                <a:cxn ang="0">
                  <a:pos x="42" y="113"/>
                </a:cxn>
                <a:cxn ang="0">
                  <a:pos x="44" y="120"/>
                </a:cxn>
                <a:cxn ang="0">
                  <a:pos x="47" y="124"/>
                </a:cxn>
                <a:cxn ang="0">
                  <a:pos x="52" y="125"/>
                </a:cxn>
                <a:cxn ang="0">
                  <a:pos x="54" y="130"/>
                </a:cxn>
                <a:cxn ang="0">
                  <a:pos x="0" y="125"/>
                </a:cxn>
                <a:cxn ang="0">
                  <a:pos x="7" y="124"/>
                </a:cxn>
                <a:cxn ang="0">
                  <a:pos x="13" y="119"/>
                </a:cxn>
                <a:cxn ang="0">
                  <a:pos x="15" y="112"/>
                </a:cxn>
                <a:cxn ang="0">
                  <a:pos x="15" y="24"/>
                </a:cxn>
                <a:cxn ang="0">
                  <a:pos x="14" y="13"/>
                </a:cxn>
                <a:cxn ang="0">
                  <a:pos x="11" y="8"/>
                </a:cxn>
                <a:cxn ang="0">
                  <a:pos x="4" y="6"/>
                </a:cxn>
                <a:cxn ang="0">
                  <a:pos x="0" y="0"/>
                </a:cxn>
              </a:cxnLst>
              <a:rect l="0" t="0" r="r" b="b"/>
              <a:pathLst>
                <a:path w="128" h="131">
                  <a:moveTo>
                    <a:pt x="47" y="0"/>
                  </a:moveTo>
                  <a:lnTo>
                    <a:pt x="52" y="1"/>
                  </a:lnTo>
                  <a:lnTo>
                    <a:pt x="58" y="1"/>
                  </a:lnTo>
                  <a:lnTo>
                    <a:pt x="64" y="1"/>
                  </a:lnTo>
                  <a:lnTo>
                    <a:pt x="70" y="1"/>
                  </a:lnTo>
                  <a:lnTo>
                    <a:pt x="76" y="2"/>
                  </a:lnTo>
                  <a:lnTo>
                    <a:pt x="81" y="3"/>
                  </a:lnTo>
                  <a:lnTo>
                    <a:pt x="87" y="4"/>
                  </a:lnTo>
                  <a:lnTo>
                    <a:pt x="92" y="6"/>
                  </a:lnTo>
                  <a:lnTo>
                    <a:pt x="96" y="9"/>
                  </a:lnTo>
                  <a:lnTo>
                    <a:pt x="100" y="12"/>
                  </a:lnTo>
                  <a:lnTo>
                    <a:pt x="103" y="15"/>
                  </a:lnTo>
                  <a:lnTo>
                    <a:pt x="105" y="20"/>
                  </a:lnTo>
                  <a:lnTo>
                    <a:pt x="107" y="25"/>
                  </a:lnTo>
                  <a:lnTo>
                    <a:pt x="108" y="31"/>
                  </a:lnTo>
                  <a:lnTo>
                    <a:pt x="107" y="37"/>
                  </a:lnTo>
                  <a:lnTo>
                    <a:pt x="106" y="42"/>
                  </a:lnTo>
                  <a:lnTo>
                    <a:pt x="104" y="46"/>
                  </a:lnTo>
                  <a:lnTo>
                    <a:pt x="101" y="50"/>
                  </a:lnTo>
                  <a:lnTo>
                    <a:pt x="97" y="55"/>
                  </a:lnTo>
                  <a:lnTo>
                    <a:pt x="92" y="58"/>
                  </a:lnTo>
                  <a:lnTo>
                    <a:pt x="85" y="61"/>
                  </a:lnTo>
                  <a:lnTo>
                    <a:pt x="76" y="64"/>
                  </a:lnTo>
                  <a:lnTo>
                    <a:pt x="79" y="68"/>
                  </a:lnTo>
                  <a:lnTo>
                    <a:pt x="82" y="72"/>
                  </a:lnTo>
                  <a:lnTo>
                    <a:pt x="86" y="78"/>
                  </a:lnTo>
                  <a:lnTo>
                    <a:pt x="90" y="83"/>
                  </a:lnTo>
                  <a:lnTo>
                    <a:pt x="94" y="90"/>
                  </a:lnTo>
                  <a:lnTo>
                    <a:pt x="98" y="96"/>
                  </a:lnTo>
                  <a:lnTo>
                    <a:pt x="102" y="102"/>
                  </a:lnTo>
                  <a:lnTo>
                    <a:pt x="106" y="108"/>
                  </a:lnTo>
                  <a:lnTo>
                    <a:pt x="109" y="112"/>
                  </a:lnTo>
                  <a:lnTo>
                    <a:pt x="112" y="116"/>
                  </a:lnTo>
                  <a:lnTo>
                    <a:pt x="115" y="118"/>
                  </a:lnTo>
                  <a:lnTo>
                    <a:pt x="118" y="121"/>
                  </a:lnTo>
                  <a:lnTo>
                    <a:pt x="121" y="123"/>
                  </a:lnTo>
                  <a:lnTo>
                    <a:pt x="125" y="125"/>
                  </a:lnTo>
                  <a:lnTo>
                    <a:pt x="128" y="126"/>
                  </a:lnTo>
                  <a:lnTo>
                    <a:pt x="128" y="131"/>
                  </a:lnTo>
                  <a:lnTo>
                    <a:pt x="127" y="131"/>
                  </a:lnTo>
                  <a:lnTo>
                    <a:pt x="124" y="131"/>
                  </a:lnTo>
                  <a:lnTo>
                    <a:pt x="120" y="131"/>
                  </a:lnTo>
                  <a:lnTo>
                    <a:pt x="115" y="131"/>
                  </a:lnTo>
                  <a:lnTo>
                    <a:pt x="110" y="131"/>
                  </a:lnTo>
                  <a:lnTo>
                    <a:pt x="104" y="131"/>
                  </a:lnTo>
                  <a:lnTo>
                    <a:pt x="98" y="130"/>
                  </a:lnTo>
                  <a:lnTo>
                    <a:pt x="94" y="129"/>
                  </a:lnTo>
                  <a:lnTo>
                    <a:pt x="90" y="127"/>
                  </a:lnTo>
                  <a:lnTo>
                    <a:pt x="86" y="124"/>
                  </a:lnTo>
                  <a:lnTo>
                    <a:pt x="83" y="119"/>
                  </a:lnTo>
                  <a:lnTo>
                    <a:pt x="81" y="116"/>
                  </a:lnTo>
                  <a:lnTo>
                    <a:pt x="78" y="112"/>
                  </a:lnTo>
                  <a:lnTo>
                    <a:pt x="75" y="107"/>
                  </a:lnTo>
                  <a:lnTo>
                    <a:pt x="72" y="102"/>
                  </a:lnTo>
                  <a:lnTo>
                    <a:pt x="68" y="96"/>
                  </a:lnTo>
                  <a:lnTo>
                    <a:pt x="65" y="90"/>
                  </a:lnTo>
                  <a:lnTo>
                    <a:pt x="61" y="84"/>
                  </a:lnTo>
                  <a:lnTo>
                    <a:pt x="57" y="78"/>
                  </a:lnTo>
                  <a:lnTo>
                    <a:pt x="54" y="73"/>
                  </a:lnTo>
                  <a:lnTo>
                    <a:pt x="51" y="68"/>
                  </a:lnTo>
                  <a:lnTo>
                    <a:pt x="49" y="65"/>
                  </a:lnTo>
                  <a:lnTo>
                    <a:pt x="49" y="61"/>
                  </a:lnTo>
                  <a:lnTo>
                    <a:pt x="54" y="61"/>
                  </a:lnTo>
                  <a:lnTo>
                    <a:pt x="60" y="60"/>
                  </a:lnTo>
                  <a:lnTo>
                    <a:pt x="65" y="59"/>
                  </a:lnTo>
                  <a:lnTo>
                    <a:pt x="69" y="57"/>
                  </a:lnTo>
                  <a:lnTo>
                    <a:pt x="74" y="54"/>
                  </a:lnTo>
                  <a:lnTo>
                    <a:pt x="77" y="50"/>
                  </a:lnTo>
                  <a:lnTo>
                    <a:pt x="80" y="45"/>
                  </a:lnTo>
                  <a:lnTo>
                    <a:pt x="81" y="41"/>
                  </a:lnTo>
                  <a:lnTo>
                    <a:pt x="81" y="35"/>
                  </a:lnTo>
                  <a:lnTo>
                    <a:pt x="81" y="29"/>
                  </a:lnTo>
                  <a:lnTo>
                    <a:pt x="80" y="24"/>
                  </a:lnTo>
                  <a:lnTo>
                    <a:pt x="78" y="19"/>
                  </a:lnTo>
                  <a:lnTo>
                    <a:pt x="75" y="16"/>
                  </a:lnTo>
                  <a:lnTo>
                    <a:pt x="72" y="13"/>
                  </a:lnTo>
                  <a:lnTo>
                    <a:pt x="68" y="12"/>
                  </a:lnTo>
                  <a:lnTo>
                    <a:pt x="64" y="11"/>
                  </a:lnTo>
                  <a:lnTo>
                    <a:pt x="59" y="10"/>
                  </a:lnTo>
                  <a:lnTo>
                    <a:pt x="54" y="10"/>
                  </a:lnTo>
                  <a:lnTo>
                    <a:pt x="47" y="10"/>
                  </a:lnTo>
                  <a:lnTo>
                    <a:pt x="42" y="10"/>
                  </a:lnTo>
                  <a:lnTo>
                    <a:pt x="42" y="107"/>
                  </a:lnTo>
                  <a:lnTo>
                    <a:pt x="42" y="113"/>
                  </a:lnTo>
                  <a:lnTo>
                    <a:pt x="43" y="117"/>
                  </a:lnTo>
                  <a:lnTo>
                    <a:pt x="44" y="120"/>
                  </a:lnTo>
                  <a:lnTo>
                    <a:pt x="45" y="122"/>
                  </a:lnTo>
                  <a:lnTo>
                    <a:pt x="47" y="124"/>
                  </a:lnTo>
                  <a:lnTo>
                    <a:pt x="49" y="124"/>
                  </a:lnTo>
                  <a:lnTo>
                    <a:pt x="52" y="125"/>
                  </a:lnTo>
                  <a:lnTo>
                    <a:pt x="54" y="125"/>
                  </a:lnTo>
                  <a:lnTo>
                    <a:pt x="54" y="130"/>
                  </a:lnTo>
                  <a:lnTo>
                    <a:pt x="0" y="130"/>
                  </a:lnTo>
                  <a:lnTo>
                    <a:pt x="0" y="125"/>
                  </a:lnTo>
                  <a:lnTo>
                    <a:pt x="2" y="125"/>
                  </a:lnTo>
                  <a:lnTo>
                    <a:pt x="7" y="124"/>
                  </a:lnTo>
                  <a:lnTo>
                    <a:pt x="11" y="122"/>
                  </a:lnTo>
                  <a:lnTo>
                    <a:pt x="13" y="119"/>
                  </a:lnTo>
                  <a:lnTo>
                    <a:pt x="14" y="116"/>
                  </a:lnTo>
                  <a:lnTo>
                    <a:pt x="15" y="112"/>
                  </a:lnTo>
                  <a:lnTo>
                    <a:pt x="15" y="107"/>
                  </a:lnTo>
                  <a:lnTo>
                    <a:pt x="15" y="24"/>
                  </a:lnTo>
                  <a:lnTo>
                    <a:pt x="15" y="18"/>
                  </a:lnTo>
                  <a:lnTo>
                    <a:pt x="14" y="13"/>
                  </a:lnTo>
                  <a:lnTo>
                    <a:pt x="13" y="10"/>
                  </a:lnTo>
                  <a:lnTo>
                    <a:pt x="11" y="8"/>
                  </a:lnTo>
                  <a:lnTo>
                    <a:pt x="8" y="7"/>
                  </a:lnTo>
                  <a:lnTo>
                    <a:pt x="4" y="6"/>
                  </a:lnTo>
                  <a:lnTo>
                    <a:pt x="0" y="5"/>
                  </a:lnTo>
                  <a:lnTo>
                    <a:pt x="0" y="0"/>
                  </a:lnTo>
                  <a:lnTo>
                    <a:pt x="4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8545697" y="642938"/>
              <a:ext cx="182562" cy="214312"/>
            </a:xfrm>
            <a:custGeom>
              <a:avLst/>
              <a:gdLst/>
              <a:ahLst/>
              <a:cxnLst>
                <a:cxn ang="0">
                  <a:pos x="79" y="0"/>
                </a:cxn>
                <a:cxn ang="0">
                  <a:pos x="94" y="2"/>
                </a:cxn>
                <a:cxn ang="0">
                  <a:pos x="105" y="5"/>
                </a:cxn>
                <a:cxn ang="0">
                  <a:pos x="111" y="8"/>
                </a:cxn>
                <a:cxn ang="0">
                  <a:pos x="111" y="23"/>
                </a:cxn>
                <a:cxn ang="0">
                  <a:pos x="112" y="37"/>
                </a:cxn>
                <a:cxn ang="0">
                  <a:pos x="113" y="47"/>
                </a:cxn>
                <a:cxn ang="0">
                  <a:pos x="113" y="50"/>
                </a:cxn>
                <a:cxn ang="0">
                  <a:pos x="103" y="42"/>
                </a:cxn>
                <a:cxn ang="0">
                  <a:pos x="98" y="26"/>
                </a:cxn>
                <a:cxn ang="0">
                  <a:pos x="89" y="15"/>
                </a:cxn>
                <a:cxn ang="0">
                  <a:pos x="78" y="10"/>
                </a:cxn>
                <a:cxn ang="0">
                  <a:pos x="68" y="10"/>
                </a:cxn>
                <a:cxn ang="0">
                  <a:pos x="60" y="10"/>
                </a:cxn>
                <a:cxn ang="0">
                  <a:pos x="52" y="13"/>
                </a:cxn>
                <a:cxn ang="0">
                  <a:pos x="44" y="19"/>
                </a:cxn>
                <a:cxn ang="0">
                  <a:pos x="38" y="27"/>
                </a:cxn>
                <a:cxn ang="0">
                  <a:pos x="33" y="39"/>
                </a:cxn>
                <a:cxn ang="0">
                  <a:pos x="30" y="56"/>
                </a:cxn>
                <a:cxn ang="0">
                  <a:pos x="30" y="77"/>
                </a:cxn>
                <a:cxn ang="0">
                  <a:pos x="33" y="94"/>
                </a:cxn>
                <a:cxn ang="0">
                  <a:pos x="39" y="107"/>
                </a:cxn>
                <a:cxn ang="0">
                  <a:pos x="47" y="116"/>
                </a:cxn>
                <a:cxn ang="0">
                  <a:pos x="59" y="122"/>
                </a:cxn>
                <a:cxn ang="0">
                  <a:pos x="75" y="124"/>
                </a:cxn>
                <a:cxn ang="0">
                  <a:pos x="89" y="122"/>
                </a:cxn>
                <a:cxn ang="0">
                  <a:pos x="100" y="119"/>
                </a:cxn>
                <a:cxn ang="0">
                  <a:pos x="110" y="113"/>
                </a:cxn>
                <a:cxn ang="0">
                  <a:pos x="111" y="115"/>
                </a:cxn>
                <a:cxn ang="0">
                  <a:pos x="114" y="117"/>
                </a:cxn>
                <a:cxn ang="0">
                  <a:pos x="115" y="119"/>
                </a:cxn>
                <a:cxn ang="0">
                  <a:pos x="102" y="127"/>
                </a:cxn>
                <a:cxn ang="0">
                  <a:pos x="86" y="133"/>
                </a:cxn>
                <a:cxn ang="0">
                  <a:pos x="68" y="135"/>
                </a:cxn>
                <a:cxn ang="0">
                  <a:pos x="48" y="133"/>
                </a:cxn>
                <a:cxn ang="0">
                  <a:pos x="32" y="128"/>
                </a:cxn>
                <a:cxn ang="0">
                  <a:pos x="20" y="120"/>
                </a:cxn>
                <a:cxn ang="0">
                  <a:pos x="10" y="110"/>
                </a:cxn>
                <a:cxn ang="0">
                  <a:pos x="4" y="98"/>
                </a:cxn>
                <a:cxn ang="0">
                  <a:pos x="1" y="84"/>
                </a:cxn>
                <a:cxn ang="0">
                  <a:pos x="0" y="68"/>
                </a:cxn>
                <a:cxn ang="0">
                  <a:pos x="1" y="54"/>
                </a:cxn>
                <a:cxn ang="0">
                  <a:pos x="4" y="40"/>
                </a:cxn>
                <a:cxn ang="0">
                  <a:pos x="11" y="28"/>
                </a:cxn>
                <a:cxn ang="0">
                  <a:pos x="20" y="16"/>
                </a:cxn>
                <a:cxn ang="0">
                  <a:pos x="33" y="8"/>
                </a:cxn>
                <a:cxn ang="0">
                  <a:pos x="49" y="2"/>
                </a:cxn>
                <a:cxn ang="0">
                  <a:pos x="70" y="0"/>
                </a:cxn>
              </a:cxnLst>
              <a:rect l="0" t="0" r="r" b="b"/>
              <a:pathLst>
                <a:path w="115" h="135">
                  <a:moveTo>
                    <a:pt x="70" y="0"/>
                  </a:moveTo>
                  <a:lnTo>
                    <a:pt x="79" y="0"/>
                  </a:lnTo>
                  <a:lnTo>
                    <a:pt x="87" y="1"/>
                  </a:lnTo>
                  <a:lnTo>
                    <a:pt x="94" y="2"/>
                  </a:lnTo>
                  <a:lnTo>
                    <a:pt x="100" y="4"/>
                  </a:lnTo>
                  <a:lnTo>
                    <a:pt x="105" y="5"/>
                  </a:lnTo>
                  <a:lnTo>
                    <a:pt x="108" y="7"/>
                  </a:lnTo>
                  <a:lnTo>
                    <a:pt x="111" y="8"/>
                  </a:lnTo>
                  <a:lnTo>
                    <a:pt x="111" y="15"/>
                  </a:lnTo>
                  <a:lnTo>
                    <a:pt x="111" y="23"/>
                  </a:lnTo>
                  <a:lnTo>
                    <a:pt x="112" y="31"/>
                  </a:lnTo>
                  <a:lnTo>
                    <a:pt x="112" y="37"/>
                  </a:lnTo>
                  <a:lnTo>
                    <a:pt x="112" y="43"/>
                  </a:lnTo>
                  <a:lnTo>
                    <a:pt x="113" y="47"/>
                  </a:lnTo>
                  <a:lnTo>
                    <a:pt x="113" y="49"/>
                  </a:lnTo>
                  <a:lnTo>
                    <a:pt x="113" y="50"/>
                  </a:lnTo>
                  <a:lnTo>
                    <a:pt x="105" y="52"/>
                  </a:lnTo>
                  <a:lnTo>
                    <a:pt x="103" y="42"/>
                  </a:lnTo>
                  <a:lnTo>
                    <a:pt x="101" y="33"/>
                  </a:lnTo>
                  <a:lnTo>
                    <a:pt x="98" y="26"/>
                  </a:lnTo>
                  <a:lnTo>
                    <a:pt x="94" y="20"/>
                  </a:lnTo>
                  <a:lnTo>
                    <a:pt x="89" y="15"/>
                  </a:lnTo>
                  <a:lnTo>
                    <a:pt x="84" y="12"/>
                  </a:lnTo>
                  <a:lnTo>
                    <a:pt x="78" y="10"/>
                  </a:lnTo>
                  <a:lnTo>
                    <a:pt x="71" y="9"/>
                  </a:lnTo>
                  <a:lnTo>
                    <a:pt x="68" y="10"/>
                  </a:lnTo>
                  <a:lnTo>
                    <a:pt x="64" y="10"/>
                  </a:lnTo>
                  <a:lnTo>
                    <a:pt x="60" y="10"/>
                  </a:lnTo>
                  <a:lnTo>
                    <a:pt x="56" y="12"/>
                  </a:lnTo>
                  <a:lnTo>
                    <a:pt x="52" y="13"/>
                  </a:lnTo>
                  <a:lnTo>
                    <a:pt x="48" y="15"/>
                  </a:lnTo>
                  <a:lnTo>
                    <a:pt x="44" y="19"/>
                  </a:lnTo>
                  <a:lnTo>
                    <a:pt x="41" y="22"/>
                  </a:lnTo>
                  <a:lnTo>
                    <a:pt x="38" y="27"/>
                  </a:lnTo>
                  <a:lnTo>
                    <a:pt x="35" y="32"/>
                  </a:lnTo>
                  <a:lnTo>
                    <a:pt x="33" y="39"/>
                  </a:lnTo>
                  <a:lnTo>
                    <a:pt x="32" y="47"/>
                  </a:lnTo>
                  <a:lnTo>
                    <a:pt x="30" y="56"/>
                  </a:lnTo>
                  <a:lnTo>
                    <a:pt x="30" y="66"/>
                  </a:lnTo>
                  <a:lnTo>
                    <a:pt x="30" y="77"/>
                  </a:lnTo>
                  <a:lnTo>
                    <a:pt x="31" y="85"/>
                  </a:lnTo>
                  <a:lnTo>
                    <a:pt x="33" y="94"/>
                  </a:lnTo>
                  <a:lnTo>
                    <a:pt x="36" y="101"/>
                  </a:lnTo>
                  <a:lnTo>
                    <a:pt x="39" y="107"/>
                  </a:lnTo>
                  <a:lnTo>
                    <a:pt x="43" y="112"/>
                  </a:lnTo>
                  <a:lnTo>
                    <a:pt x="47" y="116"/>
                  </a:lnTo>
                  <a:lnTo>
                    <a:pt x="53" y="120"/>
                  </a:lnTo>
                  <a:lnTo>
                    <a:pt x="59" y="122"/>
                  </a:lnTo>
                  <a:lnTo>
                    <a:pt x="67" y="124"/>
                  </a:lnTo>
                  <a:lnTo>
                    <a:pt x="75" y="124"/>
                  </a:lnTo>
                  <a:lnTo>
                    <a:pt x="82" y="124"/>
                  </a:lnTo>
                  <a:lnTo>
                    <a:pt x="89" y="122"/>
                  </a:lnTo>
                  <a:lnTo>
                    <a:pt x="95" y="121"/>
                  </a:lnTo>
                  <a:lnTo>
                    <a:pt x="100" y="119"/>
                  </a:lnTo>
                  <a:lnTo>
                    <a:pt x="105" y="116"/>
                  </a:lnTo>
                  <a:lnTo>
                    <a:pt x="110" y="113"/>
                  </a:lnTo>
                  <a:lnTo>
                    <a:pt x="110" y="113"/>
                  </a:lnTo>
                  <a:lnTo>
                    <a:pt x="111" y="115"/>
                  </a:lnTo>
                  <a:lnTo>
                    <a:pt x="112" y="116"/>
                  </a:lnTo>
                  <a:lnTo>
                    <a:pt x="114" y="117"/>
                  </a:lnTo>
                  <a:lnTo>
                    <a:pt x="114" y="119"/>
                  </a:lnTo>
                  <a:lnTo>
                    <a:pt x="115" y="119"/>
                  </a:lnTo>
                  <a:lnTo>
                    <a:pt x="109" y="124"/>
                  </a:lnTo>
                  <a:lnTo>
                    <a:pt x="102" y="127"/>
                  </a:lnTo>
                  <a:lnTo>
                    <a:pt x="94" y="131"/>
                  </a:lnTo>
                  <a:lnTo>
                    <a:pt x="86" y="133"/>
                  </a:lnTo>
                  <a:lnTo>
                    <a:pt x="78" y="134"/>
                  </a:lnTo>
                  <a:lnTo>
                    <a:pt x="68" y="135"/>
                  </a:lnTo>
                  <a:lnTo>
                    <a:pt x="58" y="134"/>
                  </a:lnTo>
                  <a:lnTo>
                    <a:pt x="48" y="133"/>
                  </a:lnTo>
                  <a:lnTo>
                    <a:pt x="40" y="131"/>
                  </a:lnTo>
                  <a:lnTo>
                    <a:pt x="32" y="128"/>
                  </a:lnTo>
                  <a:lnTo>
                    <a:pt x="26" y="124"/>
                  </a:lnTo>
                  <a:lnTo>
                    <a:pt x="20" y="120"/>
                  </a:lnTo>
                  <a:lnTo>
                    <a:pt x="15" y="115"/>
                  </a:lnTo>
                  <a:lnTo>
                    <a:pt x="10" y="110"/>
                  </a:lnTo>
                  <a:lnTo>
                    <a:pt x="7" y="104"/>
                  </a:lnTo>
                  <a:lnTo>
                    <a:pt x="4" y="98"/>
                  </a:lnTo>
                  <a:lnTo>
                    <a:pt x="2" y="91"/>
                  </a:lnTo>
                  <a:lnTo>
                    <a:pt x="1" y="84"/>
                  </a:lnTo>
                  <a:lnTo>
                    <a:pt x="0" y="76"/>
                  </a:lnTo>
                  <a:lnTo>
                    <a:pt x="0" y="68"/>
                  </a:lnTo>
                  <a:lnTo>
                    <a:pt x="0" y="61"/>
                  </a:lnTo>
                  <a:lnTo>
                    <a:pt x="1" y="54"/>
                  </a:lnTo>
                  <a:lnTo>
                    <a:pt x="2" y="47"/>
                  </a:lnTo>
                  <a:lnTo>
                    <a:pt x="4" y="40"/>
                  </a:lnTo>
                  <a:lnTo>
                    <a:pt x="7" y="34"/>
                  </a:lnTo>
                  <a:lnTo>
                    <a:pt x="11" y="28"/>
                  </a:lnTo>
                  <a:lnTo>
                    <a:pt x="15" y="22"/>
                  </a:lnTo>
                  <a:lnTo>
                    <a:pt x="20" y="16"/>
                  </a:lnTo>
                  <a:lnTo>
                    <a:pt x="26" y="12"/>
                  </a:lnTo>
                  <a:lnTo>
                    <a:pt x="33" y="8"/>
                  </a:lnTo>
                  <a:lnTo>
                    <a:pt x="40" y="4"/>
                  </a:lnTo>
                  <a:lnTo>
                    <a:pt x="49" y="2"/>
                  </a:lnTo>
                  <a:lnTo>
                    <a:pt x="59" y="0"/>
                  </a:lnTo>
                  <a:lnTo>
                    <a:pt x="7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8766360" y="646113"/>
              <a:ext cx="82550" cy="206375"/>
            </a:xfrm>
            <a:custGeom>
              <a:avLst/>
              <a:gdLst/>
              <a:ahLst/>
              <a:cxnLst>
                <a:cxn ang="0">
                  <a:pos x="0" y="0"/>
                </a:cxn>
                <a:cxn ang="0">
                  <a:pos x="52" y="0"/>
                </a:cxn>
                <a:cxn ang="0">
                  <a:pos x="52" y="5"/>
                </a:cxn>
                <a:cxn ang="0">
                  <a:pos x="49" y="5"/>
                </a:cxn>
                <a:cxn ang="0">
                  <a:pos x="46" y="6"/>
                </a:cxn>
                <a:cxn ang="0">
                  <a:pos x="44" y="7"/>
                </a:cxn>
                <a:cxn ang="0">
                  <a:pos x="42" y="9"/>
                </a:cxn>
                <a:cxn ang="0">
                  <a:pos x="41" y="12"/>
                </a:cxn>
                <a:cxn ang="0">
                  <a:pos x="40" y="15"/>
                </a:cxn>
                <a:cxn ang="0">
                  <a:pos x="40" y="20"/>
                </a:cxn>
                <a:cxn ang="0">
                  <a:pos x="40" y="24"/>
                </a:cxn>
                <a:cxn ang="0">
                  <a:pos x="40" y="28"/>
                </a:cxn>
                <a:cxn ang="0">
                  <a:pos x="40" y="35"/>
                </a:cxn>
                <a:cxn ang="0">
                  <a:pos x="40" y="42"/>
                </a:cxn>
                <a:cxn ang="0">
                  <a:pos x="40" y="51"/>
                </a:cxn>
                <a:cxn ang="0">
                  <a:pos x="40" y="59"/>
                </a:cxn>
                <a:cxn ang="0">
                  <a:pos x="40" y="100"/>
                </a:cxn>
                <a:cxn ang="0">
                  <a:pos x="40" y="105"/>
                </a:cxn>
                <a:cxn ang="0">
                  <a:pos x="40" y="108"/>
                </a:cxn>
                <a:cxn ang="0">
                  <a:pos x="40" y="114"/>
                </a:cxn>
                <a:cxn ang="0">
                  <a:pos x="41" y="118"/>
                </a:cxn>
                <a:cxn ang="0">
                  <a:pos x="42" y="121"/>
                </a:cxn>
                <a:cxn ang="0">
                  <a:pos x="43" y="123"/>
                </a:cxn>
                <a:cxn ang="0">
                  <a:pos x="46" y="124"/>
                </a:cxn>
                <a:cxn ang="0">
                  <a:pos x="49" y="125"/>
                </a:cxn>
                <a:cxn ang="0">
                  <a:pos x="51" y="125"/>
                </a:cxn>
                <a:cxn ang="0">
                  <a:pos x="51" y="130"/>
                </a:cxn>
                <a:cxn ang="0">
                  <a:pos x="0" y="130"/>
                </a:cxn>
                <a:cxn ang="0">
                  <a:pos x="0" y="125"/>
                </a:cxn>
                <a:cxn ang="0">
                  <a:pos x="3" y="125"/>
                </a:cxn>
                <a:cxn ang="0">
                  <a:pos x="6" y="124"/>
                </a:cxn>
                <a:cxn ang="0">
                  <a:pos x="9" y="123"/>
                </a:cxn>
                <a:cxn ang="0">
                  <a:pos x="11" y="121"/>
                </a:cxn>
                <a:cxn ang="0">
                  <a:pos x="12" y="117"/>
                </a:cxn>
                <a:cxn ang="0">
                  <a:pos x="13" y="113"/>
                </a:cxn>
                <a:cxn ang="0">
                  <a:pos x="13" y="108"/>
                </a:cxn>
                <a:cxn ang="0">
                  <a:pos x="13" y="105"/>
                </a:cxn>
                <a:cxn ang="0">
                  <a:pos x="13" y="100"/>
                </a:cxn>
                <a:cxn ang="0">
                  <a:pos x="13" y="94"/>
                </a:cxn>
                <a:cxn ang="0">
                  <a:pos x="13" y="86"/>
                </a:cxn>
                <a:cxn ang="0">
                  <a:pos x="13" y="78"/>
                </a:cxn>
                <a:cxn ang="0">
                  <a:pos x="13" y="69"/>
                </a:cxn>
                <a:cxn ang="0">
                  <a:pos x="13" y="28"/>
                </a:cxn>
                <a:cxn ang="0">
                  <a:pos x="13" y="23"/>
                </a:cxn>
                <a:cxn ang="0">
                  <a:pos x="13" y="20"/>
                </a:cxn>
                <a:cxn ang="0">
                  <a:pos x="13" y="16"/>
                </a:cxn>
                <a:cxn ang="0">
                  <a:pos x="13" y="13"/>
                </a:cxn>
                <a:cxn ang="0">
                  <a:pos x="11" y="10"/>
                </a:cxn>
                <a:cxn ang="0">
                  <a:pos x="10" y="8"/>
                </a:cxn>
                <a:cxn ang="0">
                  <a:pos x="7" y="7"/>
                </a:cxn>
                <a:cxn ang="0">
                  <a:pos x="5" y="6"/>
                </a:cxn>
                <a:cxn ang="0">
                  <a:pos x="2" y="5"/>
                </a:cxn>
                <a:cxn ang="0">
                  <a:pos x="0" y="5"/>
                </a:cxn>
                <a:cxn ang="0">
                  <a:pos x="0" y="0"/>
                </a:cxn>
              </a:cxnLst>
              <a:rect l="0" t="0" r="r" b="b"/>
              <a:pathLst>
                <a:path w="52" h="130">
                  <a:moveTo>
                    <a:pt x="0" y="0"/>
                  </a:moveTo>
                  <a:lnTo>
                    <a:pt x="52" y="0"/>
                  </a:lnTo>
                  <a:lnTo>
                    <a:pt x="52" y="5"/>
                  </a:lnTo>
                  <a:lnTo>
                    <a:pt x="49" y="5"/>
                  </a:lnTo>
                  <a:lnTo>
                    <a:pt x="46" y="6"/>
                  </a:lnTo>
                  <a:lnTo>
                    <a:pt x="44" y="7"/>
                  </a:lnTo>
                  <a:lnTo>
                    <a:pt x="42" y="9"/>
                  </a:lnTo>
                  <a:lnTo>
                    <a:pt x="41" y="12"/>
                  </a:lnTo>
                  <a:lnTo>
                    <a:pt x="40" y="15"/>
                  </a:lnTo>
                  <a:lnTo>
                    <a:pt x="40" y="20"/>
                  </a:lnTo>
                  <a:lnTo>
                    <a:pt x="40" y="24"/>
                  </a:lnTo>
                  <a:lnTo>
                    <a:pt x="40" y="28"/>
                  </a:lnTo>
                  <a:lnTo>
                    <a:pt x="40" y="35"/>
                  </a:lnTo>
                  <a:lnTo>
                    <a:pt x="40" y="42"/>
                  </a:lnTo>
                  <a:lnTo>
                    <a:pt x="40" y="51"/>
                  </a:lnTo>
                  <a:lnTo>
                    <a:pt x="40" y="59"/>
                  </a:lnTo>
                  <a:lnTo>
                    <a:pt x="40" y="100"/>
                  </a:lnTo>
                  <a:lnTo>
                    <a:pt x="40" y="105"/>
                  </a:lnTo>
                  <a:lnTo>
                    <a:pt x="40" y="108"/>
                  </a:lnTo>
                  <a:lnTo>
                    <a:pt x="40" y="114"/>
                  </a:lnTo>
                  <a:lnTo>
                    <a:pt x="41" y="118"/>
                  </a:lnTo>
                  <a:lnTo>
                    <a:pt x="42" y="121"/>
                  </a:lnTo>
                  <a:lnTo>
                    <a:pt x="43" y="123"/>
                  </a:lnTo>
                  <a:lnTo>
                    <a:pt x="46" y="124"/>
                  </a:lnTo>
                  <a:lnTo>
                    <a:pt x="49" y="125"/>
                  </a:lnTo>
                  <a:lnTo>
                    <a:pt x="51" y="125"/>
                  </a:lnTo>
                  <a:lnTo>
                    <a:pt x="51" y="130"/>
                  </a:lnTo>
                  <a:lnTo>
                    <a:pt x="0" y="130"/>
                  </a:lnTo>
                  <a:lnTo>
                    <a:pt x="0" y="125"/>
                  </a:lnTo>
                  <a:lnTo>
                    <a:pt x="3" y="125"/>
                  </a:lnTo>
                  <a:lnTo>
                    <a:pt x="6" y="124"/>
                  </a:lnTo>
                  <a:lnTo>
                    <a:pt x="9" y="123"/>
                  </a:lnTo>
                  <a:lnTo>
                    <a:pt x="11" y="121"/>
                  </a:lnTo>
                  <a:lnTo>
                    <a:pt x="12" y="117"/>
                  </a:lnTo>
                  <a:lnTo>
                    <a:pt x="13" y="113"/>
                  </a:lnTo>
                  <a:lnTo>
                    <a:pt x="13" y="108"/>
                  </a:lnTo>
                  <a:lnTo>
                    <a:pt x="13" y="105"/>
                  </a:lnTo>
                  <a:lnTo>
                    <a:pt x="13" y="100"/>
                  </a:lnTo>
                  <a:lnTo>
                    <a:pt x="13" y="94"/>
                  </a:lnTo>
                  <a:lnTo>
                    <a:pt x="13" y="86"/>
                  </a:lnTo>
                  <a:lnTo>
                    <a:pt x="13" y="78"/>
                  </a:lnTo>
                  <a:lnTo>
                    <a:pt x="13" y="69"/>
                  </a:lnTo>
                  <a:lnTo>
                    <a:pt x="13" y="28"/>
                  </a:lnTo>
                  <a:lnTo>
                    <a:pt x="13" y="23"/>
                  </a:lnTo>
                  <a:lnTo>
                    <a:pt x="13" y="20"/>
                  </a:lnTo>
                  <a:lnTo>
                    <a:pt x="13" y="16"/>
                  </a:lnTo>
                  <a:lnTo>
                    <a:pt x="13" y="13"/>
                  </a:lnTo>
                  <a:lnTo>
                    <a:pt x="11" y="10"/>
                  </a:lnTo>
                  <a:lnTo>
                    <a:pt x="10" y="8"/>
                  </a:lnTo>
                  <a:lnTo>
                    <a:pt x="7" y="7"/>
                  </a:lnTo>
                  <a:lnTo>
                    <a:pt x="5" y="6"/>
                  </a:lnTo>
                  <a:lnTo>
                    <a:pt x="2" y="5"/>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8839385" y="646113"/>
              <a:ext cx="131762" cy="207962"/>
            </a:xfrm>
            <a:custGeom>
              <a:avLst/>
              <a:gdLst/>
              <a:ahLst/>
              <a:cxnLst>
                <a:cxn ang="0">
                  <a:pos x="76" y="1"/>
                </a:cxn>
                <a:cxn ang="0">
                  <a:pos x="72" y="6"/>
                </a:cxn>
                <a:cxn ang="0">
                  <a:pos x="66" y="7"/>
                </a:cxn>
                <a:cxn ang="0">
                  <a:pos x="60" y="12"/>
                </a:cxn>
                <a:cxn ang="0">
                  <a:pos x="52" y="20"/>
                </a:cxn>
                <a:cxn ang="0">
                  <a:pos x="45" y="28"/>
                </a:cxn>
                <a:cxn ang="0">
                  <a:pos x="35" y="40"/>
                </a:cxn>
                <a:cxn ang="0">
                  <a:pos x="23" y="53"/>
                </a:cxn>
                <a:cxn ang="0">
                  <a:pos x="31" y="65"/>
                </a:cxn>
                <a:cxn ang="0">
                  <a:pos x="40" y="79"/>
                </a:cxn>
                <a:cxn ang="0">
                  <a:pos x="50" y="93"/>
                </a:cxn>
                <a:cxn ang="0">
                  <a:pos x="58" y="105"/>
                </a:cxn>
                <a:cxn ang="0">
                  <a:pos x="65" y="114"/>
                </a:cxn>
                <a:cxn ang="0">
                  <a:pos x="71" y="120"/>
                </a:cxn>
                <a:cxn ang="0">
                  <a:pos x="79" y="125"/>
                </a:cxn>
                <a:cxn ang="0">
                  <a:pos x="83" y="131"/>
                </a:cxn>
                <a:cxn ang="0">
                  <a:pos x="80" y="131"/>
                </a:cxn>
                <a:cxn ang="0">
                  <a:pos x="72" y="131"/>
                </a:cxn>
                <a:cxn ang="0">
                  <a:pos x="65" y="131"/>
                </a:cxn>
                <a:cxn ang="0">
                  <a:pos x="56" y="130"/>
                </a:cxn>
                <a:cxn ang="0">
                  <a:pos x="47" y="128"/>
                </a:cxn>
                <a:cxn ang="0">
                  <a:pos x="40" y="123"/>
                </a:cxn>
                <a:cxn ang="0">
                  <a:pos x="33" y="115"/>
                </a:cxn>
                <a:cxn ang="0">
                  <a:pos x="24" y="102"/>
                </a:cxn>
                <a:cxn ang="0">
                  <a:pos x="16" y="88"/>
                </a:cxn>
                <a:cxn ang="0">
                  <a:pos x="8" y="76"/>
                </a:cxn>
                <a:cxn ang="0">
                  <a:pos x="2" y="67"/>
                </a:cxn>
                <a:cxn ang="0">
                  <a:pos x="0" y="62"/>
                </a:cxn>
                <a:cxn ang="0">
                  <a:pos x="7" y="55"/>
                </a:cxn>
                <a:cxn ang="0">
                  <a:pos x="16" y="46"/>
                </a:cxn>
                <a:cxn ang="0">
                  <a:pos x="24" y="36"/>
                </a:cxn>
                <a:cxn ang="0">
                  <a:pos x="32" y="27"/>
                </a:cxn>
                <a:cxn ang="0">
                  <a:pos x="37" y="20"/>
                </a:cxn>
                <a:cxn ang="0">
                  <a:pos x="39" y="15"/>
                </a:cxn>
                <a:cxn ang="0">
                  <a:pos x="39" y="10"/>
                </a:cxn>
                <a:cxn ang="0">
                  <a:pos x="37" y="6"/>
                </a:cxn>
                <a:cxn ang="0">
                  <a:pos x="30" y="6"/>
                </a:cxn>
              </a:cxnLst>
              <a:rect l="0" t="0" r="r" b="b"/>
              <a:pathLst>
                <a:path w="83" h="131">
                  <a:moveTo>
                    <a:pt x="30" y="0"/>
                  </a:moveTo>
                  <a:lnTo>
                    <a:pt x="76" y="1"/>
                  </a:lnTo>
                  <a:lnTo>
                    <a:pt x="76" y="5"/>
                  </a:lnTo>
                  <a:lnTo>
                    <a:pt x="72" y="6"/>
                  </a:lnTo>
                  <a:lnTo>
                    <a:pt x="69" y="6"/>
                  </a:lnTo>
                  <a:lnTo>
                    <a:pt x="66" y="7"/>
                  </a:lnTo>
                  <a:lnTo>
                    <a:pt x="63" y="9"/>
                  </a:lnTo>
                  <a:lnTo>
                    <a:pt x="60" y="12"/>
                  </a:lnTo>
                  <a:lnTo>
                    <a:pt x="56" y="15"/>
                  </a:lnTo>
                  <a:lnTo>
                    <a:pt x="52" y="20"/>
                  </a:lnTo>
                  <a:lnTo>
                    <a:pt x="49" y="24"/>
                  </a:lnTo>
                  <a:lnTo>
                    <a:pt x="45" y="28"/>
                  </a:lnTo>
                  <a:lnTo>
                    <a:pt x="40" y="34"/>
                  </a:lnTo>
                  <a:lnTo>
                    <a:pt x="35" y="40"/>
                  </a:lnTo>
                  <a:lnTo>
                    <a:pt x="29" y="46"/>
                  </a:lnTo>
                  <a:lnTo>
                    <a:pt x="23" y="53"/>
                  </a:lnTo>
                  <a:lnTo>
                    <a:pt x="27" y="59"/>
                  </a:lnTo>
                  <a:lnTo>
                    <a:pt x="31" y="65"/>
                  </a:lnTo>
                  <a:lnTo>
                    <a:pt x="36" y="72"/>
                  </a:lnTo>
                  <a:lnTo>
                    <a:pt x="40" y="79"/>
                  </a:lnTo>
                  <a:lnTo>
                    <a:pt x="45" y="86"/>
                  </a:lnTo>
                  <a:lnTo>
                    <a:pt x="50" y="93"/>
                  </a:lnTo>
                  <a:lnTo>
                    <a:pt x="54" y="99"/>
                  </a:lnTo>
                  <a:lnTo>
                    <a:pt x="58" y="105"/>
                  </a:lnTo>
                  <a:lnTo>
                    <a:pt x="61" y="110"/>
                  </a:lnTo>
                  <a:lnTo>
                    <a:pt x="65" y="114"/>
                  </a:lnTo>
                  <a:lnTo>
                    <a:pt x="68" y="117"/>
                  </a:lnTo>
                  <a:lnTo>
                    <a:pt x="71" y="120"/>
                  </a:lnTo>
                  <a:lnTo>
                    <a:pt x="75" y="123"/>
                  </a:lnTo>
                  <a:lnTo>
                    <a:pt x="79" y="125"/>
                  </a:lnTo>
                  <a:lnTo>
                    <a:pt x="83" y="126"/>
                  </a:lnTo>
                  <a:lnTo>
                    <a:pt x="83" y="131"/>
                  </a:lnTo>
                  <a:lnTo>
                    <a:pt x="83" y="131"/>
                  </a:lnTo>
                  <a:lnTo>
                    <a:pt x="80" y="131"/>
                  </a:lnTo>
                  <a:lnTo>
                    <a:pt x="76" y="131"/>
                  </a:lnTo>
                  <a:lnTo>
                    <a:pt x="72" y="131"/>
                  </a:lnTo>
                  <a:lnTo>
                    <a:pt x="68" y="131"/>
                  </a:lnTo>
                  <a:lnTo>
                    <a:pt x="65" y="131"/>
                  </a:lnTo>
                  <a:lnTo>
                    <a:pt x="62" y="131"/>
                  </a:lnTo>
                  <a:lnTo>
                    <a:pt x="56" y="130"/>
                  </a:lnTo>
                  <a:lnTo>
                    <a:pt x="51" y="130"/>
                  </a:lnTo>
                  <a:lnTo>
                    <a:pt x="47" y="128"/>
                  </a:lnTo>
                  <a:lnTo>
                    <a:pt x="43" y="126"/>
                  </a:lnTo>
                  <a:lnTo>
                    <a:pt x="40" y="123"/>
                  </a:lnTo>
                  <a:lnTo>
                    <a:pt x="36" y="119"/>
                  </a:lnTo>
                  <a:lnTo>
                    <a:pt x="33" y="115"/>
                  </a:lnTo>
                  <a:lnTo>
                    <a:pt x="29" y="109"/>
                  </a:lnTo>
                  <a:lnTo>
                    <a:pt x="24" y="102"/>
                  </a:lnTo>
                  <a:lnTo>
                    <a:pt x="20" y="95"/>
                  </a:lnTo>
                  <a:lnTo>
                    <a:pt x="16" y="88"/>
                  </a:lnTo>
                  <a:lnTo>
                    <a:pt x="12" y="82"/>
                  </a:lnTo>
                  <a:lnTo>
                    <a:pt x="8" y="76"/>
                  </a:lnTo>
                  <a:lnTo>
                    <a:pt x="5" y="71"/>
                  </a:lnTo>
                  <a:lnTo>
                    <a:pt x="2" y="67"/>
                  </a:lnTo>
                  <a:lnTo>
                    <a:pt x="0" y="64"/>
                  </a:lnTo>
                  <a:lnTo>
                    <a:pt x="0" y="62"/>
                  </a:lnTo>
                  <a:lnTo>
                    <a:pt x="3" y="59"/>
                  </a:lnTo>
                  <a:lnTo>
                    <a:pt x="7" y="55"/>
                  </a:lnTo>
                  <a:lnTo>
                    <a:pt x="11" y="51"/>
                  </a:lnTo>
                  <a:lnTo>
                    <a:pt x="16" y="46"/>
                  </a:lnTo>
                  <a:lnTo>
                    <a:pt x="20" y="41"/>
                  </a:lnTo>
                  <a:lnTo>
                    <a:pt x="24" y="36"/>
                  </a:lnTo>
                  <a:lnTo>
                    <a:pt x="28" y="32"/>
                  </a:lnTo>
                  <a:lnTo>
                    <a:pt x="32" y="27"/>
                  </a:lnTo>
                  <a:lnTo>
                    <a:pt x="34" y="23"/>
                  </a:lnTo>
                  <a:lnTo>
                    <a:pt x="37" y="20"/>
                  </a:lnTo>
                  <a:lnTo>
                    <a:pt x="38" y="17"/>
                  </a:lnTo>
                  <a:lnTo>
                    <a:pt x="39" y="15"/>
                  </a:lnTo>
                  <a:lnTo>
                    <a:pt x="40" y="12"/>
                  </a:lnTo>
                  <a:lnTo>
                    <a:pt x="39" y="10"/>
                  </a:lnTo>
                  <a:lnTo>
                    <a:pt x="39" y="8"/>
                  </a:lnTo>
                  <a:lnTo>
                    <a:pt x="37" y="6"/>
                  </a:lnTo>
                  <a:lnTo>
                    <a:pt x="34" y="6"/>
                  </a:lnTo>
                  <a:lnTo>
                    <a:pt x="30" y="6"/>
                  </a:lnTo>
                  <a:lnTo>
                    <a:pt x="3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7883710" y="147638"/>
              <a:ext cx="701675" cy="385762"/>
            </a:xfrm>
            <a:custGeom>
              <a:avLst/>
              <a:gdLst/>
              <a:ahLst/>
              <a:cxnLst>
                <a:cxn ang="0">
                  <a:pos x="336" y="1"/>
                </a:cxn>
                <a:cxn ang="0">
                  <a:pos x="344" y="9"/>
                </a:cxn>
                <a:cxn ang="0">
                  <a:pos x="366" y="55"/>
                </a:cxn>
                <a:cxn ang="0">
                  <a:pos x="199" y="139"/>
                </a:cxn>
                <a:cxn ang="0">
                  <a:pos x="183" y="140"/>
                </a:cxn>
                <a:cxn ang="0">
                  <a:pos x="147" y="138"/>
                </a:cxn>
                <a:cxn ang="0">
                  <a:pos x="146" y="141"/>
                </a:cxn>
                <a:cxn ang="0">
                  <a:pos x="147" y="146"/>
                </a:cxn>
                <a:cxn ang="0">
                  <a:pos x="152" y="148"/>
                </a:cxn>
                <a:cxn ang="0">
                  <a:pos x="164" y="154"/>
                </a:cxn>
                <a:cxn ang="0">
                  <a:pos x="180" y="161"/>
                </a:cxn>
                <a:cxn ang="0">
                  <a:pos x="196" y="169"/>
                </a:cxn>
                <a:cxn ang="0">
                  <a:pos x="206" y="173"/>
                </a:cxn>
                <a:cxn ang="0">
                  <a:pos x="220" y="174"/>
                </a:cxn>
                <a:cxn ang="0">
                  <a:pos x="405" y="83"/>
                </a:cxn>
                <a:cxn ang="0">
                  <a:pos x="407" y="77"/>
                </a:cxn>
                <a:cxn ang="0">
                  <a:pos x="405" y="74"/>
                </a:cxn>
                <a:cxn ang="0">
                  <a:pos x="407" y="74"/>
                </a:cxn>
                <a:cxn ang="0">
                  <a:pos x="414" y="79"/>
                </a:cxn>
                <a:cxn ang="0">
                  <a:pos x="442" y="130"/>
                </a:cxn>
                <a:cxn ang="0">
                  <a:pos x="439" y="135"/>
                </a:cxn>
                <a:cxn ang="0">
                  <a:pos x="215" y="243"/>
                </a:cxn>
                <a:cxn ang="0">
                  <a:pos x="120" y="201"/>
                </a:cxn>
                <a:cxn ang="0">
                  <a:pos x="117" y="195"/>
                </a:cxn>
                <a:cxn ang="0">
                  <a:pos x="100" y="187"/>
                </a:cxn>
                <a:cxn ang="0">
                  <a:pos x="85" y="185"/>
                </a:cxn>
                <a:cxn ang="0">
                  <a:pos x="80" y="182"/>
                </a:cxn>
                <a:cxn ang="0">
                  <a:pos x="65" y="175"/>
                </a:cxn>
                <a:cxn ang="0">
                  <a:pos x="46" y="167"/>
                </a:cxn>
                <a:cxn ang="0">
                  <a:pos x="26" y="157"/>
                </a:cxn>
                <a:cxn ang="0">
                  <a:pos x="11" y="150"/>
                </a:cxn>
                <a:cxn ang="0">
                  <a:pos x="3" y="146"/>
                </a:cxn>
                <a:cxn ang="0">
                  <a:pos x="0" y="142"/>
                </a:cxn>
                <a:cxn ang="0">
                  <a:pos x="24" y="91"/>
                </a:cxn>
                <a:cxn ang="0">
                  <a:pos x="32" y="85"/>
                </a:cxn>
                <a:cxn ang="0">
                  <a:pos x="33" y="86"/>
                </a:cxn>
                <a:cxn ang="0">
                  <a:pos x="32" y="88"/>
                </a:cxn>
                <a:cxn ang="0">
                  <a:pos x="33" y="94"/>
                </a:cxn>
                <a:cxn ang="0">
                  <a:pos x="89" y="120"/>
                </a:cxn>
                <a:cxn ang="0">
                  <a:pos x="104" y="118"/>
                </a:cxn>
                <a:cxn ang="0">
                  <a:pos x="91" y="97"/>
                </a:cxn>
                <a:cxn ang="0">
                  <a:pos x="90" y="92"/>
                </a:cxn>
                <a:cxn ang="0">
                  <a:pos x="116" y="42"/>
                </a:cxn>
                <a:cxn ang="0">
                  <a:pos x="122" y="40"/>
                </a:cxn>
                <a:cxn ang="0">
                  <a:pos x="122" y="41"/>
                </a:cxn>
                <a:cxn ang="0">
                  <a:pos x="121" y="46"/>
                </a:cxn>
                <a:cxn ang="0">
                  <a:pos x="176" y="73"/>
                </a:cxn>
                <a:cxn ang="0">
                  <a:pos x="191" y="75"/>
                </a:cxn>
                <a:cxn ang="0">
                  <a:pos x="333" y="8"/>
                </a:cxn>
                <a:cxn ang="0">
                  <a:pos x="334" y="3"/>
                </a:cxn>
                <a:cxn ang="0">
                  <a:pos x="333" y="0"/>
                </a:cxn>
              </a:cxnLst>
              <a:rect l="0" t="0" r="r" b="b"/>
              <a:pathLst>
                <a:path w="442" h="243">
                  <a:moveTo>
                    <a:pt x="333" y="0"/>
                  </a:moveTo>
                  <a:lnTo>
                    <a:pt x="334" y="0"/>
                  </a:lnTo>
                  <a:lnTo>
                    <a:pt x="336" y="1"/>
                  </a:lnTo>
                  <a:lnTo>
                    <a:pt x="339" y="2"/>
                  </a:lnTo>
                  <a:lnTo>
                    <a:pt x="341" y="5"/>
                  </a:lnTo>
                  <a:lnTo>
                    <a:pt x="344" y="9"/>
                  </a:lnTo>
                  <a:lnTo>
                    <a:pt x="366" y="50"/>
                  </a:lnTo>
                  <a:lnTo>
                    <a:pt x="366" y="53"/>
                  </a:lnTo>
                  <a:lnTo>
                    <a:pt x="366" y="55"/>
                  </a:lnTo>
                  <a:lnTo>
                    <a:pt x="365" y="56"/>
                  </a:lnTo>
                  <a:lnTo>
                    <a:pt x="363" y="57"/>
                  </a:lnTo>
                  <a:lnTo>
                    <a:pt x="199" y="139"/>
                  </a:lnTo>
                  <a:lnTo>
                    <a:pt x="194" y="141"/>
                  </a:lnTo>
                  <a:lnTo>
                    <a:pt x="188" y="141"/>
                  </a:lnTo>
                  <a:lnTo>
                    <a:pt x="183" y="140"/>
                  </a:lnTo>
                  <a:lnTo>
                    <a:pt x="177" y="139"/>
                  </a:lnTo>
                  <a:lnTo>
                    <a:pt x="161" y="131"/>
                  </a:lnTo>
                  <a:lnTo>
                    <a:pt x="147" y="138"/>
                  </a:lnTo>
                  <a:lnTo>
                    <a:pt x="147" y="139"/>
                  </a:lnTo>
                  <a:lnTo>
                    <a:pt x="146" y="140"/>
                  </a:lnTo>
                  <a:lnTo>
                    <a:pt x="146" y="141"/>
                  </a:lnTo>
                  <a:lnTo>
                    <a:pt x="145" y="142"/>
                  </a:lnTo>
                  <a:lnTo>
                    <a:pt x="146" y="144"/>
                  </a:lnTo>
                  <a:lnTo>
                    <a:pt x="147" y="146"/>
                  </a:lnTo>
                  <a:lnTo>
                    <a:pt x="149" y="147"/>
                  </a:lnTo>
                  <a:lnTo>
                    <a:pt x="150" y="147"/>
                  </a:lnTo>
                  <a:lnTo>
                    <a:pt x="152" y="148"/>
                  </a:lnTo>
                  <a:lnTo>
                    <a:pt x="155" y="150"/>
                  </a:lnTo>
                  <a:lnTo>
                    <a:pt x="159" y="151"/>
                  </a:lnTo>
                  <a:lnTo>
                    <a:pt x="164" y="154"/>
                  </a:lnTo>
                  <a:lnTo>
                    <a:pt x="169" y="156"/>
                  </a:lnTo>
                  <a:lnTo>
                    <a:pt x="174" y="159"/>
                  </a:lnTo>
                  <a:lnTo>
                    <a:pt x="180" y="161"/>
                  </a:lnTo>
                  <a:lnTo>
                    <a:pt x="186" y="164"/>
                  </a:lnTo>
                  <a:lnTo>
                    <a:pt x="191" y="167"/>
                  </a:lnTo>
                  <a:lnTo>
                    <a:pt x="196" y="169"/>
                  </a:lnTo>
                  <a:lnTo>
                    <a:pt x="200" y="171"/>
                  </a:lnTo>
                  <a:lnTo>
                    <a:pt x="203" y="172"/>
                  </a:lnTo>
                  <a:lnTo>
                    <a:pt x="206" y="173"/>
                  </a:lnTo>
                  <a:lnTo>
                    <a:pt x="211" y="175"/>
                  </a:lnTo>
                  <a:lnTo>
                    <a:pt x="216" y="175"/>
                  </a:lnTo>
                  <a:lnTo>
                    <a:pt x="220" y="174"/>
                  </a:lnTo>
                  <a:lnTo>
                    <a:pt x="224" y="172"/>
                  </a:lnTo>
                  <a:lnTo>
                    <a:pt x="402" y="85"/>
                  </a:lnTo>
                  <a:lnTo>
                    <a:pt x="405" y="83"/>
                  </a:lnTo>
                  <a:lnTo>
                    <a:pt x="407" y="81"/>
                  </a:lnTo>
                  <a:lnTo>
                    <a:pt x="407" y="79"/>
                  </a:lnTo>
                  <a:lnTo>
                    <a:pt x="407" y="77"/>
                  </a:lnTo>
                  <a:lnTo>
                    <a:pt x="406" y="75"/>
                  </a:lnTo>
                  <a:lnTo>
                    <a:pt x="405" y="75"/>
                  </a:lnTo>
                  <a:lnTo>
                    <a:pt x="405" y="74"/>
                  </a:lnTo>
                  <a:lnTo>
                    <a:pt x="406" y="74"/>
                  </a:lnTo>
                  <a:lnTo>
                    <a:pt x="406" y="74"/>
                  </a:lnTo>
                  <a:lnTo>
                    <a:pt x="407" y="74"/>
                  </a:lnTo>
                  <a:lnTo>
                    <a:pt x="409" y="75"/>
                  </a:lnTo>
                  <a:lnTo>
                    <a:pt x="411" y="77"/>
                  </a:lnTo>
                  <a:lnTo>
                    <a:pt x="414" y="79"/>
                  </a:lnTo>
                  <a:lnTo>
                    <a:pt x="417" y="83"/>
                  </a:lnTo>
                  <a:lnTo>
                    <a:pt x="442" y="128"/>
                  </a:lnTo>
                  <a:lnTo>
                    <a:pt x="442" y="130"/>
                  </a:lnTo>
                  <a:lnTo>
                    <a:pt x="442" y="132"/>
                  </a:lnTo>
                  <a:lnTo>
                    <a:pt x="441" y="133"/>
                  </a:lnTo>
                  <a:lnTo>
                    <a:pt x="439" y="135"/>
                  </a:lnTo>
                  <a:lnTo>
                    <a:pt x="226" y="241"/>
                  </a:lnTo>
                  <a:lnTo>
                    <a:pt x="221" y="243"/>
                  </a:lnTo>
                  <a:lnTo>
                    <a:pt x="215" y="243"/>
                  </a:lnTo>
                  <a:lnTo>
                    <a:pt x="210" y="243"/>
                  </a:lnTo>
                  <a:lnTo>
                    <a:pt x="205" y="241"/>
                  </a:lnTo>
                  <a:lnTo>
                    <a:pt x="120" y="201"/>
                  </a:lnTo>
                  <a:lnTo>
                    <a:pt x="118" y="199"/>
                  </a:lnTo>
                  <a:lnTo>
                    <a:pt x="117" y="197"/>
                  </a:lnTo>
                  <a:lnTo>
                    <a:pt x="117" y="195"/>
                  </a:lnTo>
                  <a:lnTo>
                    <a:pt x="127" y="173"/>
                  </a:lnTo>
                  <a:lnTo>
                    <a:pt x="104" y="186"/>
                  </a:lnTo>
                  <a:lnTo>
                    <a:pt x="100" y="187"/>
                  </a:lnTo>
                  <a:lnTo>
                    <a:pt x="95" y="188"/>
                  </a:lnTo>
                  <a:lnTo>
                    <a:pt x="90" y="187"/>
                  </a:lnTo>
                  <a:lnTo>
                    <a:pt x="85" y="185"/>
                  </a:lnTo>
                  <a:lnTo>
                    <a:pt x="85" y="185"/>
                  </a:lnTo>
                  <a:lnTo>
                    <a:pt x="83" y="184"/>
                  </a:lnTo>
                  <a:lnTo>
                    <a:pt x="80" y="182"/>
                  </a:lnTo>
                  <a:lnTo>
                    <a:pt x="75" y="181"/>
                  </a:lnTo>
                  <a:lnTo>
                    <a:pt x="71" y="178"/>
                  </a:lnTo>
                  <a:lnTo>
                    <a:pt x="65" y="175"/>
                  </a:lnTo>
                  <a:lnTo>
                    <a:pt x="59" y="173"/>
                  </a:lnTo>
                  <a:lnTo>
                    <a:pt x="52" y="170"/>
                  </a:lnTo>
                  <a:lnTo>
                    <a:pt x="46" y="167"/>
                  </a:lnTo>
                  <a:lnTo>
                    <a:pt x="39" y="163"/>
                  </a:lnTo>
                  <a:lnTo>
                    <a:pt x="32" y="160"/>
                  </a:lnTo>
                  <a:lnTo>
                    <a:pt x="26" y="157"/>
                  </a:lnTo>
                  <a:lnTo>
                    <a:pt x="20" y="155"/>
                  </a:lnTo>
                  <a:lnTo>
                    <a:pt x="15" y="152"/>
                  </a:lnTo>
                  <a:lnTo>
                    <a:pt x="11" y="150"/>
                  </a:lnTo>
                  <a:lnTo>
                    <a:pt x="7" y="148"/>
                  </a:lnTo>
                  <a:lnTo>
                    <a:pt x="4" y="147"/>
                  </a:lnTo>
                  <a:lnTo>
                    <a:pt x="3" y="146"/>
                  </a:lnTo>
                  <a:lnTo>
                    <a:pt x="1" y="145"/>
                  </a:lnTo>
                  <a:lnTo>
                    <a:pt x="0" y="144"/>
                  </a:lnTo>
                  <a:lnTo>
                    <a:pt x="0" y="142"/>
                  </a:lnTo>
                  <a:lnTo>
                    <a:pt x="1" y="140"/>
                  </a:lnTo>
                  <a:lnTo>
                    <a:pt x="22" y="95"/>
                  </a:lnTo>
                  <a:lnTo>
                    <a:pt x="24" y="91"/>
                  </a:lnTo>
                  <a:lnTo>
                    <a:pt x="27" y="89"/>
                  </a:lnTo>
                  <a:lnTo>
                    <a:pt x="29" y="87"/>
                  </a:lnTo>
                  <a:lnTo>
                    <a:pt x="32" y="85"/>
                  </a:lnTo>
                  <a:lnTo>
                    <a:pt x="32" y="85"/>
                  </a:lnTo>
                  <a:lnTo>
                    <a:pt x="33" y="86"/>
                  </a:lnTo>
                  <a:lnTo>
                    <a:pt x="33" y="86"/>
                  </a:lnTo>
                  <a:lnTo>
                    <a:pt x="33" y="86"/>
                  </a:lnTo>
                  <a:lnTo>
                    <a:pt x="33" y="87"/>
                  </a:lnTo>
                  <a:lnTo>
                    <a:pt x="32" y="88"/>
                  </a:lnTo>
                  <a:lnTo>
                    <a:pt x="31" y="90"/>
                  </a:lnTo>
                  <a:lnTo>
                    <a:pt x="32" y="92"/>
                  </a:lnTo>
                  <a:lnTo>
                    <a:pt x="33" y="94"/>
                  </a:lnTo>
                  <a:lnTo>
                    <a:pt x="36" y="95"/>
                  </a:lnTo>
                  <a:lnTo>
                    <a:pt x="84" y="118"/>
                  </a:lnTo>
                  <a:lnTo>
                    <a:pt x="89" y="120"/>
                  </a:lnTo>
                  <a:lnTo>
                    <a:pt x="94" y="120"/>
                  </a:lnTo>
                  <a:lnTo>
                    <a:pt x="100" y="119"/>
                  </a:lnTo>
                  <a:lnTo>
                    <a:pt x="104" y="118"/>
                  </a:lnTo>
                  <a:lnTo>
                    <a:pt x="119" y="111"/>
                  </a:lnTo>
                  <a:lnTo>
                    <a:pt x="93" y="99"/>
                  </a:lnTo>
                  <a:lnTo>
                    <a:pt x="91" y="97"/>
                  </a:lnTo>
                  <a:lnTo>
                    <a:pt x="90" y="95"/>
                  </a:lnTo>
                  <a:lnTo>
                    <a:pt x="90" y="93"/>
                  </a:lnTo>
                  <a:lnTo>
                    <a:pt x="90" y="92"/>
                  </a:lnTo>
                  <a:lnTo>
                    <a:pt x="110" y="50"/>
                  </a:lnTo>
                  <a:lnTo>
                    <a:pt x="113" y="46"/>
                  </a:lnTo>
                  <a:lnTo>
                    <a:pt x="116" y="42"/>
                  </a:lnTo>
                  <a:lnTo>
                    <a:pt x="121" y="40"/>
                  </a:lnTo>
                  <a:lnTo>
                    <a:pt x="121" y="40"/>
                  </a:lnTo>
                  <a:lnTo>
                    <a:pt x="122" y="40"/>
                  </a:lnTo>
                  <a:lnTo>
                    <a:pt x="122" y="40"/>
                  </a:lnTo>
                  <a:lnTo>
                    <a:pt x="122" y="40"/>
                  </a:lnTo>
                  <a:lnTo>
                    <a:pt x="122" y="41"/>
                  </a:lnTo>
                  <a:lnTo>
                    <a:pt x="121" y="42"/>
                  </a:lnTo>
                  <a:lnTo>
                    <a:pt x="120" y="44"/>
                  </a:lnTo>
                  <a:lnTo>
                    <a:pt x="121" y="46"/>
                  </a:lnTo>
                  <a:lnTo>
                    <a:pt x="122" y="48"/>
                  </a:lnTo>
                  <a:lnTo>
                    <a:pt x="125" y="50"/>
                  </a:lnTo>
                  <a:lnTo>
                    <a:pt x="176" y="73"/>
                  </a:lnTo>
                  <a:lnTo>
                    <a:pt x="181" y="75"/>
                  </a:lnTo>
                  <a:lnTo>
                    <a:pt x="186" y="76"/>
                  </a:lnTo>
                  <a:lnTo>
                    <a:pt x="191" y="75"/>
                  </a:lnTo>
                  <a:lnTo>
                    <a:pt x="196" y="74"/>
                  </a:lnTo>
                  <a:lnTo>
                    <a:pt x="330" y="10"/>
                  </a:lnTo>
                  <a:lnTo>
                    <a:pt x="333" y="8"/>
                  </a:lnTo>
                  <a:lnTo>
                    <a:pt x="334" y="6"/>
                  </a:lnTo>
                  <a:lnTo>
                    <a:pt x="334" y="5"/>
                  </a:lnTo>
                  <a:lnTo>
                    <a:pt x="334" y="3"/>
                  </a:lnTo>
                  <a:lnTo>
                    <a:pt x="333" y="1"/>
                  </a:lnTo>
                  <a:lnTo>
                    <a:pt x="333" y="1"/>
                  </a:lnTo>
                  <a:lnTo>
                    <a:pt x="333" y="0"/>
                  </a:lnTo>
                  <a:lnTo>
                    <a:pt x="333" y="0"/>
                  </a:lnTo>
                  <a:lnTo>
                    <a:pt x="333" y="0"/>
                  </a:lnTo>
                  <a:close/>
                </a:path>
              </a:pathLst>
            </a:custGeom>
            <a:solidFill>
              <a:srgbClr val="B88C00"/>
            </a:solidFill>
            <a:ln w="0">
              <a:solidFill>
                <a:srgbClr val="9E78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397791" y="222584"/>
            <a:ext cx="8229600" cy="659649"/>
          </a:xfrm>
          <a:prstGeom prst="rect">
            <a:avLst/>
          </a:prstGeom>
          <a:effectLst>
            <a:outerShdw blurRad="50800" dist="38100" dir="2700000" algn="tl" rotWithShape="0">
              <a:prstClr val="black">
                <a:alpha val="40000"/>
              </a:prstClr>
            </a:outerShdw>
          </a:effectLst>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78992" y="1280946"/>
            <a:ext cx="8504510" cy="5348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Box 20"/>
          <p:cNvSpPr txBox="1"/>
          <p:nvPr/>
        </p:nvSpPr>
        <p:spPr>
          <a:xfrm>
            <a:off x="8774668" y="6627168"/>
            <a:ext cx="369332" cy="230832"/>
          </a:xfrm>
          <a:prstGeom prst="rect">
            <a:avLst/>
          </a:prstGeom>
          <a:noFill/>
        </p:spPr>
        <p:txBody>
          <a:bodyPr wrap="none" tIns="0" rIns="45720" rtlCol="0" anchor="b" anchorCtr="0">
            <a:spAutoFit/>
          </a:bodyPr>
          <a:lstStyle/>
          <a:p>
            <a:pPr algn="r"/>
            <a:fld id="{0D29B5AE-21C0-4412-A395-15F13B132389}" type="slidenum">
              <a:rPr lang="en-US" sz="1200" smtClean="0">
                <a:solidFill>
                  <a:schemeClr val="bg1">
                    <a:lumMod val="65000"/>
                  </a:schemeClr>
                </a:solidFill>
              </a:rPr>
              <a:pPr algn="r"/>
              <a:t>‹#›</a:t>
            </a:fld>
            <a:endParaRPr lang="en-US" sz="32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3200" kern="1200">
          <a:solidFill>
            <a:schemeClr val="bg1"/>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ts val="600"/>
        </a:spcBef>
        <a:buClr>
          <a:schemeClr val="accent2"/>
        </a:buClr>
        <a:buFont typeface="Wingdings" pitchFamily="2" charset="2"/>
        <a:buChar char="§"/>
        <a:defRPr sz="2400" kern="1200">
          <a:solidFill>
            <a:schemeClr val="accent5"/>
          </a:solidFill>
          <a:latin typeface="+mn-lt"/>
          <a:ea typeface="+mn-ea"/>
          <a:cs typeface="+mn-cs"/>
        </a:defRPr>
      </a:lvl1pPr>
      <a:lvl2pPr marL="742950" indent="-285750" algn="l" defTabSz="914400" rtl="0" eaLnBrk="1" latinLnBrk="0" hangingPunct="1">
        <a:spcBef>
          <a:spcPts val="300"/>
        </a:spcBef>
        <a:buClr>
          <a:schemeClr val="accent2"/>
        </a:buClr>
        <a:buFont typeface="Arial" pitchFamily="34" charset="0"/>
        <a:buChar char="–"/>
        <a:defRPr sz="2200" kern="1200">
          <a:solidFill>
            <a:schemeClr val="accent5"/>
          </a:solidFill>
          <a:latin typeface="+mn-lt"/>
          <a:ea typeface="+mn-ea"/>
          <a:cs typeface="+mn-cs"/>
        </a:defRPr>
      </a:lvl2pPr>
      <a:lvl3pPr marL="1143000" indent="-228600" algn="l" defTabSz="914400" rtl="0" eaLnBrk="1" latinLnBrk="0" hangingPunct="1">
        <a:spcBef>
          <a:spcPts val="300"/>
        </a:spcBef>
        <a:buClr>
          <a:schemeClr val="accent2"/>
        </a:buClr>
        <a:buFont typeface="Tahoma" pitchFamily="34" charset="0"/>
        <a:buChar char="–"/>
        <a:defRPr sz="2200" kern="1200">
          <a:solidFill>
            <a:schemeClr val="accent5"/>
          </a:solidFill>
          <a:latin typeface="+mn-lt"/>
          <a:ea typeface="+mn-ea"/>
          <a:cs typeface="+mn-cs"/>
        </a:defRPr>
      </a:lvl3pPr>
      <a:lvl4pPr marL="1600200" indent="-228600" algn="l" defTabSz="914400" rtl="0" eaLnBrk="1" latinLnBrk="0" hangingPunct="1">
        <a:spcBef>
          <a:spcPts val="300"/>
        </a:spcBef>
        <a:buFont typeface="Arial" pitchFamily="34" charset="0"/>
        <a:buChar char="–"/>
        <a:defRPr sz="2200" kern="1200">
          <a:solidFill>
            <a:schemeClr val="accent5"/>
          </a:solidFill>
          <a:latin typeface="+mn-lt"/>
          <a:ea typeface="+mn-ea"/>
          <a:cs typeface="+mn-cs"/>
        </a:defRPr>
      </a:lvl4pPr>
      <a:lvl5pPr marL="2057400" indent="-228600" algn="l" defTabSz="914400" rtl="0" eaLnBrk="1" latinLnBrk="0" hangingPunct="1">
        <a:spcBef>
          <a:spcPts val="300"/>
        </a:spcBef>
        <a:buFont typeface="Arial" pitchFamily="34" charset="0"/>
        <a:buChar char="»"/>
        <a:defRPr sz="2200" kern="1200">
          <a:solidFill>
            <a:schemeClr val="accent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2701-0BF0-4CAB-B824-D532E4EB640E}"/>
              </a:ext>
            </a:extLst>
          </p:cNvPr>
          <p:cNvSpPr>
            <a:spLocks noGrp="1"/>
          </p:cNvSpPr>
          <p:nvPr>
            <p:ph type="ctrTitle"/>
          </p:nvPr>
        </p:nvSpPr>
        <p:spPr>
          <a:xfrm>
            <a:off x="621055" y="4912777"/>
            <a:ext cx="2938485" cy="501544"/>
          </a:xfrm>
        </p:spPr>
        <p:txBody>
          <a:bodyPr/>
          <a:lstStyle/>
          <a:p>
            <a:r>
              <a:rPr lang="en-CA" dirty="0"/>
              <a:t>Cullaton Lake Mine</a:t>
            </a:r>
            <a:endParaRPr lang="en-US" dirty="0"/>
          </a:p>
        </p:txBody>
      </p:sp>
      <p:sp>
        <p:nvSpPr>
          <p:cNvPr id="3" name="Subtitle 2">
            <a:extLst>
              <a:ext uri="{FF2B5EF4-FFF2-40B4-BE49-F238E27FC236}">
                <a16:creationId xmlns:a16="http://schemas.microsoft.com/office/drawing/2014/main" id="{D616D63E-142E-4EC3-A677-D2459F9E3D6F}"/>
              </a:ext>
            </a:extLst>
          </p:cNvPr>
          <p:cNvSpPr>
            <a:spLocks noGrp="1"/>
          </p:cNvSpPr>
          <p:nvPr>
            <p:ph type="subTitle" idx="1"/>
          </p:nvPr>
        </p:nvSpPr>
        <p:spPr>
          <a:xfrm>
            <a:off x="655947" y="5449455"/>
            <a:ext cx="3398361" cy="524035"/>
          </a:xfrm>
        </p:spPr>
        <p:txBody>
          <a:bodyPr>
            <a:noAutofit/>
          </a:bodyPr>
          <a:lstStyle/>
          <a:p>
            <a:r>
              <a:rPr lang="en-CA" sz="1400" dirty="0">
                <a:solidFill>
                  <a:schemeClr val="accent6">
                    <a:lumMod val="60000"/>
                    <a:lumOff val="40000"/>
                  </a:schemeClr>
                </a:solidFill>
              </a:rPr>
              <a:t>Closure and Reclamation Plan (2017)</a:t>
            </a:r>
          </a:p>
          <a:p>
            <a:r>
              <a:rPr lang="en-CA" sz="1400" dirty="0">
                <a:solidFill>
                  <a:schemeClr val="accent6">
                    <a:lumMod val="60000"/>
                    <a:lumOff val="40000"/>
                  </a:schemeClr>
                </a:solidFill>
              </a:rPr>
              <a:t>Presentation April 27, 2018</a:t>
            </a:r>
            <a:endParaRPr lang="en-US" sz="1400" dirty="0">
              <a:solidFill>
                <a:schemeClr val="accent6">
                  <a:lumMod val="60000"/>
                  <a:lumOff val="40000"/>
                </a:schemeClr>
              </a:solidFill>
            </a:endParaRPr>
          </a:p>
        </p:txBody>
      </p:sp>
    </p:spTree>
    <p:extLst>
      <p:ext uri="{BB962C8B-B14F-4D97-AF65-F5344CB8AC3E}">
        <p14:creationId xmlns:p14="http://schemas.microsoft.com/office/powerpoint/2010/main" val="459020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p:txBody>
          <a:bodyPr/>
          <a:lstStyle/>
          <a:p>
            <a:r>
              <a:rPr lang="en-US" dirty="0"/>
              <a:t>Tailings area</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overview</a:t>
            </a:r>
          </a:p>
        </p:txBody>
      </p:sp>
    </p:spTree>
    <p:extLst>
      <p:ext uri="{BB962C8B-B14F-4D97-AF65-F5344CB8AC3E}">
        <p14:creationId xmlns:p14="http://schemas.microsoft.com/office/powerpoint/2010/main" val="2372799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Tailings Area – Closure Considerations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Total quantity of tailings &lt;400,000 tonnes, covering an area of</a:t>
            </a:r>
            <a:br>
              <a:rPr lang="en-US" dirty="0" smtClean="0"/>
            </a:br>
            <a:r>
              <a:rPr lang="en-US" dirty="0" smtClean="0"/>
              <a:t> ~5 ha </a:t>
            </a:r>
          </a:p>
          <a:p>
            <a:r>
              <a:rPr lang="en-US" dirty="0" smtClean="0"/>
              <a:t>Geochemical stability</a:t>
            </a:r>
          </a:p>
          <a:p>
            <a:pPr lvl="1"/>
            <a:r>
              <a:rPr lang="en-US" dirty="0" smtClean="0"/>
              <a:t>Shear Zone tailings have potential to generate acid </a:t>
            </a:r>
          </a:p>
          <a:p>
            <a:pPr lvl="1"/>
            <a:r>
              <a:rPr lang="en-US" dirty="0" smtClean="0"/>
              <a:t>B-zone tailings are lower acid generation potential, and less metal leaching </a:t>
            </a:r>
          </a:p>
          <a:p>
            <a:pPr lvl="1"/>
            <a:r>
              <a:rPr lang="en-US" dirty="0" smtClean="0"/>
              <a:t>Best Practice is to keep PAG tailings saturated (water cover) or ensure they remain frozen</a:t>
            </a:r>
          </a:p>
          <a:p>
            <a:r>
              <a:rPr lang="en-US" dirty="0" smtClean="0"/>
              <a:t>Geotechnical stability</a:t>
            </a:r>
          </a:p>
          <a:p>
            <a:pPr lvl="1"/>
            <a:r>
              <a:rPr lang="en-US" dirty="0" smtClean="0"/>
              <a:t>Dam has a very low consequence of failure</a:t>
            </a:r>
          </a:p>
          <a:p>
            <a:pPr lvl="1"/>
            <a:r>
              <a:rPr lang="en-US" dirty="0"/>
              <a:t>no evidence of physical distress of the dam (e.g</a:t>
            </a:r>
            <a:r>
              <a:rPr lang="en-US" dirty="0" smtClean="0"/>
              <a:t>., </a:t>
            </a:r>
            <a:r>
              <a:rPr lang="en-US" dirty="0"/>
              <a:t>cracking, settlement, or displacement of material) </a:t>
            </a:r>
            <a:endParaRPr lang="en-US" dirty="0" smtClean="0"/>
          </a:p>
          <a:p>
            <a:pPr lvl="1"/>
            <a:r>
              <a:rPr lang="en-US" dirty="0" smtClean="0"/>
              <a:t>Subject to typical weathering mechanisms which warrant monitoring and infrequent maintenance</a:t>
            </a:r>
          </a:p>
          <a:p>
            <a:r>
              <a:rPr lang="en-US" dirty="0" smtClean="0"/>
              <a:t>Water Management</a:t>
            </a:r>
          </a:p>
          <a:p>
            <a:pPr lvl="1"/>
            <a:r>
              <a:rPr lang="en-US" dirty="0" smtClean="0"/>
              <a:t>Spillway is adequate to route IDF</a:t>
            </a:r>
          </a:p>
          <a:p>
            <a:pPr lvl="1"/>
            <a:r>
              <a:rPr lang="en-US" dirty="0" smtClean="0"/>
              <a:t>Needs monitoring and infrequent maintenance</a:t>
            </a:r>
          </a:p>
          <a:p>
            <a:endParaRPr lang="en-US" dirty="0"/>
          </a:p>
        </p:txBody>
      </p:sp>
    </p:spTree>
    <p:extLst>
      <p:ext uri="{BB962C8B-B14F-4D97-AF65-F5344CB8AC3E}">
        <p14:creationId xmlns:p14="http://schemas.microsoft.com/office/powerpoint/2010/main" val="405670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Tailings Area – looking southeast</a:t>
            </a:r>
            <a:endParaRPr lang="en-US" dirty="0"/>
          </a:p>
        </p:txBody>
      </p:sp>
      <p:pic>
        <p:nvPicPr>
          <p:cNvPr id="6" name="Picture 5">
            <a:extLst>
              <a:ext uri="{FF2B5EF4-FFF2-40B4-BE49-F238E27FC236}">
                <a16:creationId xmlns:a16="http://schemas.microsoft.com/office/drawing/2014/main" id="{A09BB0CB-69AA-4717-9A83-67C091759D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791" y="1044387"/>
            <a:ext cx="8529862" cy="5719969"/>
          </a:xfrm>
          <a:prstGeom prst="rect">
            <a:avLst/>
          </a:prstGeom>
        </p:spPr>
      </p:pic>
    </p:spTree>
    <p:extLst>
      <p:ext uri="{BB962C8B-B14F-4D97-AF65-F5344CB8AC3E}">
        <p14:creationId xmlns:p14="http://schemas.microsoft.com/office/powerpoint/2010/main" val="2576053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Tailings Area – Looking West</a:t>
            </a:r>
            <a:endParaRPr lang="en-US" dirty="0"/>
          </a:p>
        </p:txBody>
      </p:sp>
      <p:pic>
        <p:nvPicPr>
          <p:cNvPr id="3" name="Picture 2">
            <a:extLst>
              <a:ext uri="{FF2B5EF4-FFF2-40B4-BE49-F238E27FC236}">
                <a16:creationId xmlns:a16="http://schemas.microsoft.com/office/drawing/2014/main" id="{CF81562D-BC39-4E56-B71B-BD9195E5BE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927" y="1018686"/>
            <a:ext cx="7932145" cy="5839314"/>
          </a:xfrm>
          <a:prstGeom prst="rect">
            <a:avLst/>
          </a:prstGeom>
        </p:spPr>
      </p:pic>
      <p:sp>
        <p:nvSpPr>
          <p:cNvPr id="4" name="Title 1">
            <a:extLst>
              <a:ext uri="{FF2B5EF4-FFF2-40B4-BE49-F238E27FC236}">
                <a16:creationId xmlns:a16="http://schemas.microsoft.com/office/drawing/2014/main" id="{22A51855-9B1E-4705-9DD1-9C125FB861C8}"/>
              </a:ext>
            </a:extLst>
          </p:cNvPr>
          <p:cNvSpPr txBox="1">
            <a:spLocks/>
          </p:cNvSpPr>
          <p:nvPr/>
        </p:nvSpPr>
        <p:spPr>
          <a:xfrm>
            <a:off x="6087766" y="6433591"/>
            <a:ext cx="2107406" cy="403649"/>
          </a:xfrm>
          <a:prstGeom prst="rect">
            <a:avLst/>
          </a:prstGeom>
          <a:solidFill>
            <a:schemeClr val="bg1">
              <a:alpha val="60000"/>
            </a:schemeClr>
          </a:solidFill>
        </p:spPr>
        <p:txBody>
          <a:bodyPr vert="horz" lIns="68580" tIns="34290" rIns="68580" bIns="34290" rtlCol="0" anchor="ctr" anchorCtr="0">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en-CA" sz="1200" b="1" dirty="0"/>
              <a:t>Photo source: Brugger (2017) </a:t>
            </a:r>
          </a:p>
          <a:p>
            <a:pPr>
              <a:lnSpc>
                <a:spcPct val="100000"/>
              </a:lnSpc>
              <a:spcBef>
                <a:spcPts val="0"/>
              </a:spcBef>
            </a:pPr>
            <a:r>
              <a:rPr lang="en-CA" sz="1200" b="1" dirty="0"/>
              <a:t>Photo date: September 7, 2016</a:t>
            </a:r>
          </a:p>
        </p:txBody>
      </p:sp>
    </p:spTree>
    <p:extLst>
      <p:ext uri="{BB962C8B-B14F-4D97-AF65-F5344CB8AC3E}">
        <p14:creationId xmlns:p14="http://schemas.microsoft.com/office/powerpoint/2010/main" val="1454033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a:xfrm>
            <a:off x="206718" y="123432"/>
            <a:ext cx="8229600" cy="659649"/>
          </a:xfrm>
        </p:spPr>
        <p:txBody>
          <a:bodyPr>
            <a:normAutofit/>
          </a:bodyPr>
          <a:lstStyle/>
          <a:p>
            <a:r>
              <a:rPr lang="en-CA" sz="2800" dirty="0"/>
              <a:t>Tailings Area – Drainage Basin Boundaries</a:t>
            </a:r>
            <a:endParaRPr lang="en-US" sz="2800" dirty="0"/>
          </a:p>
        </p:txBody>
      </p:sp>
      <p:pic>
        <p:nvPicPr>
          <p:cNvPr id="3" name="Picture 2">
            <a:extLst>
              <a:ext uri="{FF2B5EF4-FFF2-40B4-BE49-F238E27FC236}">
                <a16:creationId xmlns:a16="http://schemas.microsoft.com/office/drawing/2014/main" id="{6BA8F0F9-2F49-4A7C-92ED-CFA260A725FF}"/>
              </a:ext>
            </a:extLst>
          </p:cNvPr>
          <p:cNvPicPr>
            <a:picLocks noChangeAspect="1"/>
          </p:cNvPicPr>
          <p:nvPr/>
        </p:nvPicPr>
        <p:blipFill>
          <a:blip r:embed="rId2"/>
          <a:stretch>
            <a:fillRect/>
          </a:stretch>
        </p:blipFill>
        <p:spPr>
          <a:xfrm>
            <a:off x="15644" y="1133113"/>
            <a:ext cx="9128947" cy="5124467"/>
          </a:xfrm>
          <a:prstGeom prst="rect">
            <a:avLst/>
          </a:prstGeom>
        </p:spPr>
      </p:pic>
    </p:spTree>
    <p:extLst>
      <p:ext uri="{BB962C8B-B14F-4D97-AF65-F5344CB8AC3E}">
        <p14:creationId xmlns:p14="http://schemas.microsoft.com/office/powerpoint/2010/main" val="3111332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p:txBody>
          <a:bodyPr/>
          <a:lstStyle/>
          <a:p>
            <a:r>
              <a:rPr lang="en-US" dirty="0"/>
              <a:t>Tailings area</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Permafrost monitoring</a:t>
            </a:r>
          </a:p>
        </p:txBody>
      </p:sp>
    </p:spTree>
    <p:extLst>
      <p:ext uri="{BB962C8B-B14F-4D97-AF65-F5344CB8AC3E}">
        <p14:creationId xmlns:p14="http://schemas.microsoft.com/office/powerpoint/2010/main" val="1312316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Tailings Area – Permafrost Monitoring</a:t>
            </a:r>
            <a:endParaRPr lang="en-US" dirty="0"/>
          </a:p>
        </p:txBody>
      </p:sp>
      <p:pic>
        <p:nvPicPr>
          <p:cNvPr id="3" name="Picture 2">
            <a:extLst>
              <a:ext uri="{FF2B5EF4-FFF2-40B4-BE49-F238E27FC236}">
                <a16:creationId xmlns:a16="http://schemas.microsoft.com/office/drawing/2014/main" id="{E578CE7A-F60C-4C19-ACFF-734A0902D516}"/>
              </a:ext>
            </a:extLst>
          </p:cNvPr>
          <p:cNvPicPr>
            <a:picLocks noChangeAspect="1"/>
          </p:cNvPicPr>
          <p:nvPr/>
        </p:nvPicPr>
        <p:blipFill>
          <a:blip r:embed="rId2"/>
          <a:stretch>
            <a:fillRect/>
          </a:stretch>
        </p:blipFill>
        <p:spPr>
          <a:xfrm>
            <a:off x="0" y="1039205"/>
            <a:ext cx="9144000" cy="5502885"/>
          </a:xfrm>
          <a:prstGeom prst="rect">
            <a:avLst/>
          </a:prstGeom>
        </p:spPr>
      </p:pic>
    </p:spTree>
    <p:extLst>
      <p:ext uri="{BB962C8B-B14F-4D97-AF65-F5344CB8AC3E}">
        <p14:creationId xmlns:p14="http://schemas.microsoft.com/office/powerpoint/2010/main" val="1414858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2D8951-4697-4D03-93B8-A0B9FFAF6133}"/>
              </a:ext>
            </a:extLst>
          </p:cNvPr>
          <p:cNvSpPr txBox="1">
            <a:spLocks/>
          </p:cNvSpPr>
          <p:nvPr/>
        </p:nvSpPr>
        <p:spPr>
          <a:xfrm>
            <a:off x="312464" y="1206286"/>
            <a:ext cx="4579841" cy="219804"/>
          </a:xfrm>
          <a:prstGeom prst="rect">
            <a:avLst/>
          </a:prstGeom>
          <a:solidFill>
            <a:schemeClr val="bg1">
              <a:alpha val="60000"/>
            </a:schemeClr>
          </a:solidFill>
        </p:spPr>
        <p:txBody>
          <a:bodyPr vert="horz" lIns="68580" tIns="34290" rIns="68580" bIns="3429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3600"/>
              </a:spcBef>
            </a:pPr>
            <a:r>
              <a:rPr lang="en-CA" sz="1350" dirty="0"/>
              <a:t>Annual depth to permafrost near Thermistor T-4</a:t>
            </a:r>
          </a:p>
        </p:txBody>
      </p:sp>
      <p:sp>
        <p:nvSpPr>
          <p:cNvPr id="2" name="Title 1">
            <a:extLst>
              <a:ext uri="{FF2B5EF4-FFF2-40B4-BE49-F238E27FC236}">
                <a16:creationId xmlns:a16="http://schemas.microsoft.com/office/drawing/2014/main" id="{3CA8DEE8-63C3-44A3-8F97-D5D160383CDE}"/>
              </a:ext>
            </a:extLst>
          </p:cNvPr>
          <p:cNvSpPr>
            <a:spLocks noGrp="1"/>
          </p:cNvSpPr>
          <p:nvPr>
            <p:ph type="title"/>
          </p:nvPr>
        </p:nvSpPr>
        <p:spPr>
          <a:xfrm>
            <a:off x="237591" y="142948"/>
            <a:ext cx="8272212" cy="760350"/>
          </a:xfrm>
        </p:spPr>
        <p:txBody>
          <a:bodyPr/>
          <a:lstStyle/>
          <a:p>
            <a:r>
              <a:rPr lang="en-US" dirty="0"/>
              <a:t>Tailings Area – Permafrost Monitoring</a:t>
            </a:r>
          </a:p>
        </p:txBody>
      </p:sp>
      <p:pic>
        <p:nvPicPr>
          <p:cNvPr id="4" name="Picture 3">
            <a:extLst>
              <a:ext uri="{FF2B5EF4-FFF2-40B4-BE49-F238E27FC236}">
                <a16:creationId xmlns:a16="http://schemas.microsoft.com/office/drawing/2014/main" id="{47814E8B-7AC7-4908-978A-F701843872CB}"/>
              </a:ext>
            </a:extLst>
          </p:cNvPr>
          <p:cNvPicPr>
            <a:picLocks noChangeAspect="1"/>
          </p:cNvPicPr>
          <p:nvPr/>
        </p:nvPicPr>
        <p:blipFill>
          <a:blip r:embed="rId3"/>
          <a:stretch>
            <a:fillRect/>
          </a:stretch>
        </p:blipFill>
        <p:spPr>
          <a:xfrm>
            <a:off x="312464" y="1490287"/>
            <a:ext cx="5155413" cy="2476503"/>
          </a:xfrm>
          <a:prstGeom prst="rect">
            <a:avLst/>
          </a:prstGeom>
        </p:spPr>
      </p:pic>
      <p:pic>
        <p:nvPicPr>
          <p:cNvPr id="5" name="Picture 4">
            <a:extLst>
              <a:ext uri="{FF2B5EF4-FFF2-40B4-BE49-F238E27FC236}">
                <a16:creationId xmlns:a16="http://schemas.microsoft.com/office/drawing/2014/main" id="{1FC0F9D0-6B82-4B24-A445-C2F21FEF3D97}"/>
              </a:ext>
            </a:extLst>
          </p:cNvPr>
          <p:cNvPicPr>
            <a:picLocks noChangeAspect="1"/>
          </p:cNvPicPr>
          <p:nvPr/>
        </p:nvPicPr>
        <p:blipFill>
          <a:blip r:embed="rId4"/>
          <a:stretch>
            <a:fillRect/>
          </a:stretch>
        </p:blipFill>
        <p:spPr>
          <a:xfrm>
            <a:off x="312464" y="4480616"/>
            <a:ext cx="3540299" cy="1436616"/>
          </a:xfrm>
          <a:prstGeom prst="rect">
            <a:avLst/>
          </a:prstGeom>
        </p:spPr>
      </p:pic>
      <p:sp>
        <p:nvSpPr>
          <p:cNvPr id="6" name="Title 1">
            <a:extLst>
              <a:ext uri="{FF2B5EF4-FFF2-40B4-BE49-F238E27FC236}">
                <a16:creationId xmlns:a16="http://schemas.microsoft.com/office/drawing/2014/main" id="{5C613CF1-A2BA-49B3-8078-B3F7388A6CD1}"/>
              </a:ext>
            </a:extLst>
          </p:cNvPr>
          <p:cNvSpPr txBox="1">
            <a:spLocks/>
          </p:cNvSpPr>
          <p:nvPr/>
        </p:nvSpPr>
        <p:spPr>
          <a:xfrm>
            <a:off x="5607586" y="2401059"/>
            <a:ext cx="3536414" cy="3523377"/>
          </a:xfrm>
          <a:prstGeom prst="rect">
            <a:avLst/>
          </a:prstGeom>
          <a:solidFill>
            <a:schemeClr val="accent1">
              <a:alpha val="50000"/>
            </a:schemeClr>
          </a:solidFill>
        </p:spPr>
        <p:txBody>
          <a:bodyPr vert="horz" lIns="270000" tIns="34290" rIns="270000" bIns="34290" rtlCol="0" anchor="ctr"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1216" indent="-201216">
              <a:spcBef>
                <a:spcPts val="900"/>
              </a:spcBef>
              <a:spcAft>
                <a:spcPts val="900"/>
              </a:spcAft>
              <a:buFont typeface="Arial" panose="020B0604020202020204" pitchFamily="34" charset="0"/>
              <a:buChar char="•"/>
            </a:pPr>
            <a:r>
              <a:rPr lang="en-US" sz="1650" dirty="0"/>
              <a:t>Depth to permafrost was measured to be about 2.3 m in the mid-1990s when cover was initially placed. </a:t>
            </a:r>
          </a:p>
          <a:p>
            <a:pPr marL="201216" indent="-201216">
              <a:spcBef>
                <a:spcPts val="900"/>
              </a:spcBef>
              <a:spcAft>
                <a:spcPts val="900"/>
              </a:spcAft>
              <a:buFont typeface="Arial" panose="020B0604020202020204" pitchFamily="34" charset="0"/>
              <a:buChar char="•"/>
            </a:pPr>
            <a:r>
              <a:rPr lang="en-US" sz="1650" dirty="0"/>
              <a:t>Recent depth to permafrost measurements have generally shown about a 1.4 m thick depth to permafrost with about 0.5 m thick layer of unfrozen tailings.</a:t>
            </a:r>
          </a:p>
          <a:p>
            <a:pPr marL="201216" indent="-201216">
              <a:spcBef>
                <a:spcPts val="900"/>
              </a:spcBef>
              <a:spcAft>
                <a:spcPts val="900"/>
              </a:spcAft>
              <a:buFont typeface="Arial" panose="020B0604020202020204" pitchFamily="34" charset="0"/>
              <a:buChar char="•"/>
            </a:pPr>
            <a:r>
              <a:rPr lang="en-US" sz="1650" dirty="0"/>
              <a:t>Manual test pits have shown that the layer of unfrozen tailings has been saturated (with exception of 2008).</a:t>
            </a:r>
          </a:p>
        </p:txBody>
      </p:sp>
      <p:sp>
        <p:nvSpPr>
          <p:cNvPr id="8" name="Title 1">
            <a:extLst>
              <a:ext uri="{FF2B5EF4-FFF2-40B4-BE49-F238E27FC236}">
                <a16:creationId xmlns:a16="http://schemas.microsoft.com/office/drawing/2014/main" id="{2AF8819B-EA90-4E43-892F-28954861DEBC}"/>
              </a:ext>
            </a:extLst>
          </p:cNvPr>
          <p:cNvSpPr txBox="1">
            <a:spLocks/>
          </p:cNvSpPr>
          <p:nvPr/>
        </p:nvSpPr>
        <p:spPr>
          <a:xfrm>
            <a:off x="312464" y="4162747"/>
            <a:ext cx="4579841" cy="325073"/>
          </a:xfrm>
          <a:prstGeom prst="rect">
            <a:avLst/>
          </a:prstGeom>
          <a:solidFill>
            <a:schemeClr val="bg1">
              <a:alpha val="60000"/>
            </a:schemeClr>
          </a:solidFill>
        </p:spPr>
        <p:txBody>
          <a:bodyPr vert="horz" lIns="68580" tIns="34290" rIns="68580" bIns="3429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3600"/>
              </a:spcBef>
            </a:pPr>
            <a:r>
              <a:rPr lang="en-CA" sz="1350" dirty="0"/>
              <a:t>Depth to permafrost measured by Lorax in 2008</a:t>
            </a:r>
          </a:p>
        </p:txBody>
      </p:sp>
    </p:spTree>
    <p:extLst>
      <p:ext uri="{BB962C8B-B14F-4D97-AF65-F5344CB8AC3E}">
        <p14:creationId xmlns:p14="http://schemas.microsoft.com/office/powerpoint/2010/main" val="3872482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p:txBody>
          <a:bodyPr/>
          <a:lstStyle/>
          <a:p>
            <a:r>
              <a:rPr lang="en-US" dirty="0"/>
              <a:t>Tailings area</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Water quality</a:t>
            </a:r>
          </a:p>
        </p:txBody>
      </p:sp>
    </p:spTree>
    <p:extLst>
      <p:ext uri="{BB962C8B-B14F-4D97-AF65-F5344CB8AC3E}">
        <p14:creationId xmlns:p14="http://schemas.microsoft.com/office/powerpoint/2010/main" val="2189941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A495-4266-45EC-838C-50573DF21FEA}"/>
              </a:ext>
            </a:extLst>
          </p:cNvPr>
          <p:cNvSpPr>
            <a:spLocks noGrp="1"/>
          </p:cNvSpPr>
          <p:nvPr>
            <p:ph type="title"/>
          </p:nvPr>
        </p:nvSpPr>
        <p:spPr>
          <a:xfrm>
            <a:off x="260228" y="334841"/>
            <a:ext cx="8272212" cy="412877"/>
          </a:xfrm>
        </p:spPr>
        <p:txBody>
          <a:bodyPr>
            <a:normAutofit fontScale="90000"/>
          </a:bodyPr>
          <a:lstStyle/>
          <a:p>
            <a:r>
              <a:rPr lang="en-US" dirty="0"/>
              <a:t>Tailings Pond – Water Quality</a:t>
            </a:r>
          </a:p>
        </p:txBody>
      </p:sp>
      <p:pic>
        <p:nvPicPr>
          <p:cNvPr id="3" name="Picture 2">
            <a:extLst>
              <a:ext uri="{FF2B5EF4-FFF2-40B4-BE49-F238E27FC236}">
                <a16:creationId xmlns:a16="http://schemas.microsoft.com/office/drawing/2014/main" id="{6EC92828-61EC-4A12-9BE7-35D783692DD7}"/>
              </a:ext>
            </a:extLst>
          </p:cNvPr>
          <p:cNvPicPr>
            <a:picLocks noChangeAspect="1"/>
          </p:cNvPicPr>
          <p:nvPr/>
        </p:nvPicPr>
        <p:blipFill>
          <a:blip r:embed="rId3"/>
          <a:stretch>
            <a:fillRect/>
          </a:stretch>
        </p:blipFill>
        <p:spPr>
          <a:xfrm>
            <a:off x="160115" y="1225509"/>
            <a:ext cx="8913578" cy="4406982"/>
          </a:xfrm>
          <a:prstGeom prst="rect">
            <a:avLst/>
          </a:prstGeom>
        </p:spPr>
      </p:pic>
      <p:sp>
        <p:nvSpPr>
          <p:cNvPr id="4" name="Title 1">
            <a:extLst>
              <a:ext uri="{FF2B5EF4-FFF2-40B4-BE49-F238E27FC236}">
                <a16:creationId xmlns:a16="http://schemas.microsoft.com/office/drawing/2014/main" id="{406FD9B1-27B0-400E-BEE1-2EC16CC758D2}"/>
              </a:ext>
            </a:extLst>
          </p:cNvPr>
          <p:cNvSpPr txBox="1">
            <a:spLocks/>
          </p:cNvSpPr>
          <p:nvPr/>
        </p:nvSpPr>
        <p:spPr>
          <a:xfrm>
            <a:off x="6232716" y="3759950"/>
            <a:ext cx="2669721" cy="1380561"/>
          </a:xfrm>
          <a:prstGeom prst="rect">
            <a:avLst/>
          </a:prstGeom>
          <a:solidFill>
            <a:schemeClr val="accent1">
              <a:alpha val="50000"/>
            </a:schemeClr>
          </a:solidFill>
        </p:spPr>
        <p:txBody>
          <a:bodyPr vert="horz" lIns="108000" tIns="34290" rIns="108000" bIns="3429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900"/>
              </a:spcBef>
              <a:spcAft>
                <a:spcPts val="900"/>
              </a:spcAft>
            </a:pPr>
            <a:r>
              <a:rPr lang="en-US" sz="1800" dirty="0"/>
              <a:t>Concentrations of water quality parameters of potential interest do not appear to be increasing with time.</a:t>
            </a:r>
          </a:p>
        </p:txBody>
      </p:sp>
    </p:spTree>
    <p:extLst>
      <p:ext uri="{BB962C8B-B14F-4D97-AF65-F5344CB8AC3E}">
        <p14:creationId xmlns:p14="http://schemas.microsoft.com/office/powerpoint/2010/main" val="4219719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9281-A1C4-4D64-89EE-7430D61A3A26}"/>
              </a:ext>
            </a:extLst>
          </p:cNvPr>
          <p:cNvSpPr>
            <a:spLocks noGrp="1"/>
          </p:cNvSpPr>
          <p:nvPr>
            <p:ph type="title"/>
          </p:nvPr>
        </p:nvSpPr>
        <p:spPr/>
        <p:txBody>
          <a:bodyPr/>
          <a:lstStyle/>
          <a:p>
            <a:r>
              <a:rPr lang="en-CA" dirty="0"/>
              <a:t>Meeting agenda</a:t>
            </a:r>
            <a:endParaRPr lang="en-US" dirty="0"/>
          </a:p>
        </p:txBody>
      </p:sp>
      <p:sp>
        <p:nvSpPr>
          <p:cNvPr id="3" name="Content Placeholder 2">
            <a:extLst>
              <a:ext uri="{FF2B5EF4-FFF2-40B4-BE49-F238E27FC236}">
                <a16:creationId xmlns:a16="http://schemas.microsoft.com/office/drawing/2014/main" id="{8B49B5CE-208C-4CD1-9D9D-F6542911D1C2}"/>
              </a:ext>
            </a:extLst>
          </p:cNvPr>
          <p:cNvSpPr>
            <a:spLocks noGrp="1"/>
          </p:cNvSpPr>
          <p:nvPr>
            <p:ph idx="1"/>
          </p:nvPr>
        </p:nvSpPr>
        <p:spPr>
          <a:xfrm>
            <a:off x="510323" y="1501733"/>
            <a:ext cx="5443910" cy="4909699"/>
          </a:xfrm>
        </p:spPr>
        <p:txBody>
          <a:bodyPr>
            <a:noAutofit/>
          </a:bodyPr>
          <a:lstStyle/>
          <a:p>
            <a:r>
              <a:rPr lang="en-CA" sz="1600" dirty="0"/>
              <a:t>Chair: Paul Brugger</a:t>
            </a:r>
          </a:p>
          <a:p>
            <a:r>
              <a:rPr lang="en-CA" sz="1600" dirty="0"/>
              <a:t>Present 2017 CRP: </a:t>
            </a:r>
            <a:r>
              <a:rPr lang="en-CA" sz="1600"/>
              <a:t>Rob </a:t>
            </a:r>
            <a:r>
              <a:rPr lang="en-CA" sz="1600" smtClean="0"/>
              <a:t>Marsland / Rick </a:t>
            </a:r>
            <a:r>
              <a:rPr lang="en-CA" sz="1600" dirty="0" smtClean="0"/>
              <a:t>Palmer</a:t>
            </a:r>
            <a:endParaRPr lang="en-CA" sz="1600" dirty="0"/>
          </a:p>
          <a:p>
            <a:pPr lvl="1"/>
            <a:r>
              <a:rPr lang="en-CA" sz="1600" dirty="0"/>
              <a:t>Work completed to date and timeline</a:t>
            </a:r>
          </a:p>
          <a:p>
            <a:pPr lvl="1"/>
            <a:r>
              <a:rPr lang="en-CA" sz="1600" dirty="0"/>
              <a:t>Effects of current conditions on receiving environment</a:t>
            </a:r>
          </a:p>
          <a:p>
            <a:pPr lvl="1"/>
            <a:r>
              <a:rPr lang="en-CA" sz="1600" dirty="0"/>
              <a:t>Projected loadings</a:t>
            </a:r>
          </a:p>
          <a:p>
            <a:pPr lvl="1"/>
            <a:r>
              <a:rPr lang="en-CA" sz="1600" dirty="0"/>
              <a:t>Monitoring Plan</a:t>
            </a:r>
          </a:p>
          <a:p>
            <a:pPr lvl="1"/>
            <a:r>
              <a:rPr lang="en-CA" sz="1600" dirty="0"/>
              <a:t>Cost Estimate of monitoring</a:t>
            </a:r>
          </a:p>
          <a:p>
            <a:r>
              <a:rPr lang="en-CA" sz="1600" dirty="0" smtClean="0"/>
              <a:t>Present review of CRP: </a:t>
            </a:r>
            <a:r>
              <a:rPr lang="en-CA" sz="1600" dirty="0" err="1" smtClean="0"/>
              <a:t>Arcadis</a:t>
            </a:r>
            <a:endParaRPr lang="en-CA" sz="1600" dirty="0"/>
          </a:p>
          <a:p>
            <a:r>
              <a:rPr lang="en-CA" sz="1600" dirty="0"/>
              <a:t>Discussions: ALL</a:t>
            </a:r>
          </a:p>
          <a:p>
            <a:pPr lvl="1"/>
            <a:r>
              <a:rPr lang="en-CA" sz="1600" dirty="0" err="1" smtClean="0"/>
              <a:t>Arcadis</a:t>
            </a:r>
            <a:r>
              <a:rPr lang="en-CA" sz="1600" dirty="0" smtClean="0"/>
              <a:t> comments on CRP</a:t>
            </a:r>
          </a:p>
          <a:p>
            <a:pPr lvl="1"/>
            <a:r>
              <a:rPr lang="en-CA" sz="1600" dirty="0" smtClean="0"/>
              <a:t>Long </a:t>
            </a:r>
            <a:r>
              <a:rPr lang="en-CA" sz="1600" dirty="0"/>
              <a:t>term monitoring plans</a:t>
            </a:r>
          </a:p>
          <a:p>
            <a:pPr lvl="2"/>
            <a:r>
              <a:rPr lang="en-CA" sz="1600" dirty="0"/>
              <a:t>Type of monitoring, frequency, number of sites, monitoring reduction </a:t>
            </a:r>
            <a:r>
              <a:rPr lang="en-CA" sz="1600" dirty="0" smtClean="0"/>
              <a:t>schedule</a:t>
            </a:r>
            <a:endParaRPr lang="en-CA" sz="1600" dirty="0"/>
          </a:p>
        </p:txBody>
      </p:sp>
      <p:pic>
        <p:nvPicPr>
          <p:cNvPr id="4" name="Picture 3">
            <a:extLst>
              <a:ext uri="{FF2B5EF4-FFF2-40B4-BE49-F238E27FC236}">
                <a16:creationId xmlns:a16="http://schemas.microsoft.com/office/drawing/2014/main" id="{79676143-055B-4024-910A-364DB1284924}"/>
              </a:ext>
            </a:extLst>
          </p:cNvPr>
          <p:cNvPicPr>
            <a:picLocks noChangeAspect="1"/>
          </p:cNvPicPr>
          <p:nvPr/>
        </p:nvPicPr>
        <p:blipFill>
          <a:blip r:embed="rId3"/>
          <a:stretch>
            <a:fillRect/>
          </a:stretch>
        </p:blipFill>
        <p:spPr>
          <a:xfrm>
            <a:off x="5815832" y="1501734"/>
            <a:ext cx="2811559" cy="3814545"/>
          </a:xfrm>
          <a:prstGeom prst="rect">
            <a:avLst/>
          </a:prstGeom>
          <a:ln>
            <a:solidFill>
              <a:schemeClr val="tx1"/>
            </a:solidFill>
          </a:ln>
        </p:spPr>
      </p:pic>
    </p:spTree>
    <p:extLst>
      <p:ext uri="{BB962C8B-B14F-4D97-AF65-F5344CB8AC3E}">
        <p14:creationId xmlns:p14="http://schemas.microsoft.com/office/powerpoint/2010/main" val="3115221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B20-EF72-4AF6-A88B-643C4DBE7663}"/>
              </a:ext>
            </a:extLst>
          </p:cNvPr>
          <p:cNvSpPr>
            <a:spLocks noGrp="1"/>
          </p:cNvSpPr>
          <p:nvPr>
            <p:ph type="title"/>
          </p:nvPr>
        </p:nvSpPr>
        <p:spPr/>
        <p:txBody>
          <a:bodyPr>
            <a:normAutofit/>
          </a:bodyPr>
          <a:lstStyle/>
          <a:p>
            <a:r>
              <a:rPr lang="en-US" sz="2800" dirty="0"/>
              <a:t>Water Quality D</a:t>
            </a:r>
            <a:r>
              <a:rPr lang="en-US" sz="2400" dirty="0"/>
              <a:t>ownstream</a:t>
            </a:r>
            <a:r>
              <a:rPr lang="en-US" sz="2800" dirty="0"/>
              <a:t> from Tailings Area</a:t>
            </a:r>
          </a:p>
        </p:txBody>
      </p:sp>
      <p:pic>
        <p:nvPicPr>
          <p:cNvPr id="3" name="Picture 2">
            <a:extLst>
              <a:ext uri="{FF2B5EF4-FFF2-40B4-BE49-F238E27FC236}">
                <a16:creationId xmlns:a16="http://schemas.microsoft.com/office/drawing/2014/main" id="{4495C495-4C57-46CF-857D-7B5AC8123C3E}"/>
              </a:ext>
            </a:extLst>
          </p:cNvPr>
          <p:cNvPicPr>
            <a:picLocks noChangeAspect="1"/>
          </p:cNvPicPr>
          <p:nvPr/>
        </p:nvPicPr>
        <p:blipFill rotWithShape="1">
          <a:blip r:embed="rId2"/>
          <a:srcRect t="47287" r="8980"/>
          <a:stretch/>
        </p:blipFill>
        <p:spPr>
          <a:xfrm>
            <a:off x="166546" y="3169157"/>
            <a:ext cx="5808801" cy="2641123"/>
          </a:xfrm>
          <a:prstGeom prst="rect">
            <a:avLst/>
          </a:prstGeom>
        </p:spPr>
      </p:pic>
      <p:pic>
        <p:nvPicPr>
          <p:cNvPr id="4" name="Picture 3">
            <a:extLst>
              <a:ext uri="{FF2B5EF4-FFF2-40B4-BE49-F238E27FC236}">
                <a16:creationId xmlns:a16="http://schemas.microsoft.com/office/drawing/2014/main" id="{36C8FA0D-E876-4EC8-A53A-4D93CAC9CD4F}"/>
              </a:ext>
            </a:extLst>
          </p:cNvPr>
          <p:cNvPicPr>
            <a:picLocks noChangeAspect="1"/>
          </p:cNvPicPr>
          <p:nvPr/>
        </p:nvPicPr>
        <p:blipFill rotWithShape="1">
          <a:blip r:embed="rId2"/>
          <a:srcRect b="75292"/>
          <a:stretch/>
        </p:blipFill>
        <p:spPr>
          <a:xfrm>
            <a:off x="166546" y="1266336"/>
            <a:ext cx="8810907" cy="1709188"/>
          </a:xfrm>
          <a:prstGeom prst="rect">
            <a:avLst/>
          </a:prstGeom>
        </p:spPr>
      </p:pic>
      <p:sp>
        <p:nvSpPr>
          <p:cNvPr id="5" name="Title 1">
            <a:extLst>
              <a:ext uri="{FF2B5EF4-FFF2-40B4-BE49-F238E27FC236}">
                <a16:creationId xmlns:a16="http://schemas.microsoft.com/office/drawing/2014/main" id="{3FEA0121-AEE6-4F10-AA82-6796B1530E86}"/>
              </a:ext>
            </a:extLst>
          </p:cNvPr>
          <p:cNvSpPr txBox="1">
            <a:spLocks/>
          </p:cNvSpPr>
          <p:nvPr/>
        </p:nvSpPr>
        <p:spPr>
          <a:xfrm>
            <a:off x="166546" y="5810280"/>
            <a:ext cx="8900336" cy="977918"/>
          </a:xfrm>
          <a:prstGeom prst="rect">
            <a:avLst/>
          </a:prstGeom>
          <a:solidFill>
            <a:schemeClr val="accent1">
              <a:alpha val="50000"/>
            </a:schemeClr>
          </a:solidFill>
        </p:spPr>
        <p:txBody>
          <a:bodyPr vert="horz" lIns="108000" tIns="34290" rIns="108000" bIns="3429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1800" dirty="0"/>
              <a:t>Dilution calculations suggest that concentrations downstream from the Tailings Area will be below CCME prior to discharge into the </a:t>
            </a:r>
            <a:r>
              <a:rPr lang="en-US" sz="1800" dirty="0" err="1"/>
              <a:t>Kognak</a:t>
            </a:r>
            <a:r>
              <a:rPr lang="en-US" sz="1800" dirty="0"/>
              <a:t> River.</a:t>
            </a:r>
            <a:endParaRPr lang="en-CA" sz="1800" dirty="0"/>
          </a:p>
        </p:txBody>
      </p:sp>
    </p:spTree>
    <p:extLst>
      <p:ext uri="{BB962C8B-B14F-4D97-AF65-F5344CB8AC3E}">
        <p14:creationId xmlns:p14="http://schemas.microsoft.com/office/powerpoint/2010/main" val="3304591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a:xfrm>
            <a:off x="399319" y="3043911"/>
            <a:ext cx="8272211" cy="1497507"/>
          </a:xfrm>
        </p:spPr>
        <p:txBody>
          <a:bodyPr/>
          <a:lstStyle/>
          <a:p>
            <a:r>
              <a:rPr lang="en-US" dirty="0"/>
              <a:t>Tailings area</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Benthic Invertebrates and Sediment Quality</a:t>
            </a:r>
          </a:p>
        </p:txBody>
      </p:sp>
    </p:spTree>
    <p:extLst>
      <p:ext uri="{BB962C8B-B14F-4D97-AF65-F5344CB8AC3E}">
        <p14:creationId xmlns:p14="http://schemas.microsoft.com/office/powerpoint/2010/main" val="3717400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B20-EF72-4AF6-A88B-643C4DBE7663}"/>
              </a:ext>
            </a:extLst>
          </p:cNvPr>
          <p:cNvSpPr>
            <a:spLocks noGrp="1"/>
          </p:cNvSpPr>
          <p:nvPr>
            <p:ph type="title"/>
          </p:nvPr>
        </p:nvSpPr>
        <p:spPr/>
        <p:txBody>
          <a:bodyPr>
            <a:normAutofit/>
          </a:bodyPr>
          <a:lstStyle/>
          <a:p>
            <a:r>
              <a:rPr lang="en-CA" sz="2800" dirty="0"/>
              <a:t>Tailings Area - </a:t>
            </a:r>
            <a:r>
              <a:rPr lang="en-US" sz="2800" dirty="0"/>
              <a:t>Sediment Quality</a:t>
            </a:r>
          </a:p>
        </p:txBody>
      </p:sp>
      <p:grpSp>
        <p:nvGrpSpPr>
          <p:cNvPr id="9" name="Group 8">
            <a:extLst>
              <a:ext uri="{FF2B5EF4-FFF2-40B4-BE49-F238E27FC236}">
                <a16:creationId xmlns:a16="http://schemas.microsoft.com/office/drawing/2014/main" id="{E56507C0-1641-477A-89CD-33532FDA82C6}"/>
              </a:ext>
            </a:extLst>
          </p:cNvPr>
          <p:cNvGrpSpPr/>
          <p:nvPr/>
        </p:nvGrpSpPr>
        <p:grpSpPr>
          <a:xfrm>
            <a:off x="1383459" y="2706484"/>
            <a:ext cx="5644064" cy="3047044"/>
            <a:chOff x="2867025" y="2495550"/>
            <a:chExt cx="4532979" cy="2375877"/>
          </a:xfrm>
        </p:grpSpPr>
        <p:pic>
          <p:nvPicPr>
            <p:cNvPr id="6" name="Picture 5">
              <a:extLst>
                <a:ext uri="{FF2B5EF4-FFF2-40B4-BE49-F238E27FC236}">
                  <a16:creationId xmlns:a16="http://schemas.microsoft.com/office/drawing/2014/main" id="{A32713A8-F177-44DE-9382-F9ED0EB19FC9}"/>
                </a:ext>
              </a:extLst>
            </p:cNvPr>
            <p:cNvPicPr>
              <a:picLocks noChangeAspect="1"/>
            </p:cNvPicPr>
            <p:nvPr/>
          </p:nvPicPr>
          <p:blipFill>
            <a:blip r:embed="rId2"/>
            <a:stretch>
              <a:fillRect/>
            </a:stretch>
          </p:blipFill>
          <p:spPr>
            <a:xfrm>
              <a:off x="2867025" y="2495550"/>
              <a:ext cx="3409950" cy="1866900"/>
            </a:xfrm>
            <a:prstGeom prst="rect">
              <a:avLst/>
            </a:prstGeom>
          </p:spPr>
        </p:pic>
        <p:pic>
          <p:nvPicPr>
            <p:cNvPr id="7" name="Picture 6">
              <a:extLst>
                <a:ext uri="{FF2B5EF4-FFF2-40B4-BE49-F238E27FC236}">
                  <a16:creationId xmlns:a16="http://schemas.microsoft.com/office/drawing/2014/main" id="{F6C18053-4A3A-4E7D-B6ED-A9E762451836}"/>
                </a:ext>
              </a:extLst>
            </p:cNvPr>
            <p:cNvPicPr>
              <a:picLocks noChangeAspect="1"/>
            </p:cNvPicPr>
            <p:nvPr/>
          </p:nvPicPr>
          <p:blipFill>
            <a:blip r:embed="rId3"/>
            <a:stretch>
              <a:fillRect/>
            </a:stretch>
          </p:blipFill>
          <p:spPr>
            <a:xfrm>
              <a:off x="6247479" y="2515214"/>
              <a:ext cx="1152525" cy="1828800"/>
            </a:xfrm>
            <a:prstGeom prst="rect">
              <a:avLst/>
            </a:prstGeom>
          </p:spPr>
        </p:pic>
        <p:pic>
          <p:nvPicPr>
            <p:cNvPr id="8" name="Picture 7">
              <a:extLst>
                <a:ext uri="{FF2B5EF4-FFF2-40B4-BE49-F238E27FC236}">
                  <a16:creationId xmlns:a16="http://schemas.microsoft.com/office/drawing/2014/main" id="{15987EE9-AC73-4B20-B376-E1A2099C70DD}"/>
                </a:ext>
              </a:extLst>
            </p:cNvPr>
            <p:cNvPicPr>
              <a:picLocks noChangeAspect="1"/>
            </p:cNvPicPr>
            <p:nvPr/>
          </p:nvPicPr>
          <p:blipFill>
            <a:blip r:embed="rId4"/>
            <a:stretch>
              <a:fillRect/>
            </a:stretch>
          </p:blipFill>
          <p:spPr>
            <a:xfrm>
              <a:off x="2888225" y="4385652"/>
              <a:ext cx="4114800" cy="485775"/>
            </a:xfrm>
            <a:prstGeom prst="rect">
              <a:avLst/>
            </a:prstGeom>
          </p:spPr>
        </p:pic>
      </p:grpSp>
      <p:sp>
        <p:nvSpPr>
          <p:cNvPr id="10" name="TextBox 9">
            <a:extLst>
              <a:ext uri="{FF2B5EF4-FFF2-40B4-BE49-F238E27FC236}">
                <a16:creationId xmlns:a16="http://schemas.microsoft.com/office/drawing/2014/main" id="{35D81823-D0E6-4C1E-BBF1-B62581523ABF}"/>
              </a:ext>
            </a:extLst>
          </p:cNvPr>
          <p:cNvSpPr txBox="1"/>
          <p:nvPr/>
        </p:nvSpPr>
        <p:spPr>
          <a:xfrm>
            <a:off x="481780" y="1484671"/>
            <a:ext cx="7718323" cy="923330"/>
          </a:xfrm>
          <a:prstGeom prst="rect">
            <a:avLst/>
          </a:prstGeom>
          <a:noFill/>
        </p:spPr>
        <p:txBody>
          <a:bodyPr wrap="square" rtlCol="0">
            <a:spAutoFit/>
          </a:bodyPr>
          <a:lstStyle/>
          <a:p>
            <a:pPr marL="285750" indent="-285750">
              <a:buFont typeface="Arial" panose="020B0604020202020204" pitchFamily="34" charset="0"/>
              <a:buChar char="•"/>
            </a:pPr>
            <a:r>
              <a:rPr lang="en-CA" dirty="0"/>
              <a:t>Sediment results from 2016 sampling do not show clear effects from tailings pond seepage, may be related to sediment heterogeneity in stream environments </a:t>
            </a:r>
            <a:endParaRPr lang="en-US" dirty="0"/>
          </a:p>
        </p:txBody>
      </p:sp>
    </p:spTree>
    <p:extLst>
      <p:ext uri="{BB962C8B-B14F-4D97-AF65-F5344CB8AC3E}">
        <p14:creationId xmlns:p14="http://schemas.microsoft.com/office/powerpoint/2010/main" val="1567905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B20-EF72-4AF6-A88B-643C4DBE7663}"/>
              </a:ext>
            </a:extLst>
          </p:cNvPr>
          <p:cNvSpPr>
            <a:spLocks noGrp="1"/>
          </p:cNvSpPr>
          <p:nvPr>
            <p:ph type="title"/>
          </p:nvPr>
        </p:nvSpPr>
        <p:spPr/>
        <p:txBody>
          <a:bodyPr>
            <a:normAutofit/>
          </a:bodyPr>
          <a:lstStyle/>
          <a:p>
            <a:r>
              <a:rPr lang="en-CA" sz="2800" dirty="0"/>
              <a:t>Tailings Area – </a:t>
            </a:r>
            <a:r>
              <a:rPr lang="en-US" sz="2800" dirty="0"/>
              <a:t>Benthic Invertebrates</a:t>
            </a:r>
          </a:p>
        </p:txBody>
      </p:sp>
      <p:sp>
        <p:nvSpPr>
          <p:cNvPr id="3" name="TextBox 2">
            <a:extLst>
              <a:ext uri="{FF2B5EF4-FFF2-40B4-BE49-F238E27FC236}">
                <a16:creationId xmlns:a16="http://schemas.microsoft.com/office/drawing/2014/main" id="{C23C2D44-F04F-40FA-ABB4-5C56B0782860}"/>
              </a:ext>
            </a:extLst>
          </p:cNvPr>
          <p:cNvSpPr txBox="1"/>
          <p:nvPr/>
        </p:nvSpPr>
        <p:spPr>
          <a:xfrm>
            <a:off x="0" y="1422185"/>
            <a:ext cx="2953406" cy="4031873"/>
          </a:xfrm>
          <a:prstGeom prst="rect">
            <a:avLst/>
          </a:prstGeom>
          <a:noFill/>
        </p:spPr>
        <p:txBody>
          <a:bodyPr wrap="square" rtlCol="0">
            <a:spAutoFit/>
          </a:bodyPr>
          <a:lstStyle/>
          <a:p>
            <a:pPr marL="285750" indent="-285750">
              <a:buFont typeface="Arial" panose="020B0604020202020204" pitchFamily="34" charset="0"/>
              <a:buChar char="•"/>
            </a:pPr>
            <a:r>
              <a:rPr lang="en-CA" sz="1600" dirty="0"/>
              <a:t>Benthic invertebrate community more diverse in this area than Shear Creek area</a:t>
            </a:r>
          </a:p>
          <a:p>
            <a:pPr marL="285750" indent="-285750">
              <a:buFont typeface="Arial" panose="020B0604020202020204" pitchFamily="34" charset="0"/>
              <a:buChar char="•"/>
            </a:pPr>
            <a:r>
              <a:rPr lang="en-CA" sz="1600" dirty="0"/>
              <a:t>Higher EPT organisms at SW18 indicative of a healthier benthic community upstream of the tailings pond</a:t>
            </a:r>
          </a:p>
          <a:p>
            <a:pPr marL="285750" indent="-285750">
              <a:buFont typeface="Arial" panose="020B0604020202020204" pitchFamily="34" charset="0"/>
              <a:buChar char="•"/>
            </a:pPr>
            <a:r>
              <a:rPr lang="en-CA" sz="1600" dirty="0"/>
              <a:t>SW33, downstream of the tailings pond had higher proportion of </a:t>
            </a:r>
            <a:r>
              <a:rPr lang="en-CA" sz="1600" dirty="0" err="1"/>
              <a:t>Oligochaeta</a:t>
            </a:r>
            <a:r>
              <a:rPr lang="en-CA" sz="1600" dirty="0"/>
              <a:t> </a:t>
            </a:r>
            <a:r>
              <a:rPr lang="en-CA" sz="1600"/>
              <a:t>than </a:t>
            </a:r>
            <a:r>
              <a:rPr lang="en-CA" sz="1600" smtClean="0"/>
              <a:t>SW18, </a:t>
            </a:r>
            <a:r>
              <a:rPr lang="en-CA" sz="1600" dirty="0"/>
              <a:t>which are typically more tolerant of organic pollution</a:t>
            </a:r>
          </a:p>
          <a:p>
            <a:pPr marL="285750" indent="-285750">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1FC12665-72B0-4032-8367-A7DE164528BF}"/>
              </a:ext>
            </a:extLst>
          </p:cNvPr>
          <p:cNvPicPr>
            <a:picLocks noChangeAspect="1"/>
          </p:cNvPicPr>
          <p:nvPr/>
        </p:nvPicPr>
        <p:blipFill>
          <a:blip r:embed="rId2"/>
          <a:stretch>
            <a:fillRect/>
          </a:stretch>
        </p:blipFill>
        <p:spPr>
          <a:xfrm>
            <a:off x="2953406" y="1522965"/>
            <a:ext cx="3114675" cy="2324100"/>
          </a:xfrm>
          <a:prstGeom prst="rect">
            <a:avLst/>
          </a:prstGeom>
        </p:spPr>
      </p:pic>
      <p:pic>
        <p:nvPicPr>
          <p:cNvPr id="8" name="Picture 7">
            <a:extLst>
              <a:ext uri="{FF2B5EF4-FFF2-40B4-BE49-F238E27FC236}">
                <a16:creationId xmlns:a16="http://schemas.microsoft.com/office/drawing/2014/main" id="{0DC7B3FE-C08E-4FBD-924C-89F4A54A4324}"/>
              </a:ext>
            </a:extLst>
          </p:cNvPr>
          <p:cNvPicPr>
            <a:picLocks noChangeAspect="1"/>
          </p:cNvPicPr>
          <p:nvPr/>
        </p:nvPicPr>
        <p:blipFill>
          <a:blip r:embed="rId3"/>
          <a:stretch>
            <a:fillRect/>
          </a:stretch>
        </p:blipFill>
        <p:spPr>
          <a:xfrm>
            <a:off x="6167510" y="1542015"/>
            <a:ext cx="2752725" cy="2305050"/>
          </a:xfrm>
          <a:prstGeom prst="rect">
            <a:avLst/>
          </a:prstGeom>
        </p:spPr>
      </p:pic>
      <p:pic>
        <p:nvPicPr>
          <p:cNvPr id="10" name="Picture 9">
            <a:extLst>
              <a:ext uri="{FF2B5EF4-FFF2-40B4-BE49-F238E27FC236}">
                <a16:creationId xmlns:a16="http://schemas.microsoft.com/office/drawing/2014/main" id="{7543689E-DDDE-4FC5-ABF7-D89F3635795A}"/>
              </a:ext>
            </a:extLst>
          </p:cNvPr>
          <p:cNvPicPr>
            <a:picLocks noChangeAspect="1"/>
          </p:cNvPicPr>
          <p:nvPr/>
        </p:nvPicPr>
        <p:blipFill rotWithShape="1">
          <a:blip r:embed="rId4"/>
          <a:srcRect r="6392"/>
          <a:stretch/>
        </p:blipFill>
        <p:spPr>
          <a:xfrm>
            <a:off x="6167510" y="4325345"/>
            <a:ext cx="2924502" cy="2257425"/>
          </a:xfrm>
          <a:prstGeom prst="rect">
            <a:avLst/>
          </a:prstGeom>
        </p:spPr>
      </p:pic>
      <p:pic>
        <p:nvPicPr>
          <p:cNvPr id="11" name="Picture 10">
            <a:extLst>
              <a:ext uri="{FF2B5EF4-FFF2-40B4-BE49-F238E27FC236}">
                <a16:creationId xmlns:a16="http://schemas.microsoft.com/office/drawing/2014/main" id="{26C63AEC-3E0B-4D93-B0DC-17A05E085E15}"/>
              </a:ext>
            </a:extLst>
          </p:cNvPr>
          <p:cNvPicPr>
            <a:picLocks noChangeAspect="1"/>
          </p:cNvPicPr>
          <p:nvPr/>
        </p:nvPicPr>
        <p:blipFill rotWithShape="1">
          <a:blip r:embed="rId5"/>
          <a:srcRect l="2960" r="5095"/>
          <a:stretch/>
        </p:blipFill>
        <p:spPr>
          <a:xfrm>
            <a:off x="3166045" y="3947844"/>
            <a:ext cx="3047715" cy="2619375"/>
          </a:xfrm>
          <a:prstGeom prst="rect">
            <a:avLst/>
          </a:prstGeom>
        </p:spPr>
      </p:pic>
    </p:spTree>
    <p:extLst>
      <p:ext uri="{BB962C8B-B14F-4D97-AF65-F5344CB8AC3E}">
        <p14:creationId xmlns:p14="http://schemas.microsoft.com/office/powerpoint/2010/main" val="773968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p:txBody>
          <a:bodyPr/>
          <a:lstStyle/>
          <a:p>
            <a:r>
              <a:rPr lang="en-US" dirty="0"/>
              <a:t>Shear lake area		</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Water quality</a:t>
            </a:r>
          </a:p>
        </p:txBody>
      </p:sp>
    </p:spTree>
    <p:extLst>
      <p:ext uri="{BB962C8B-B14F-4D97-AF65-F5344CB8AC3E}">
        <p14:creationId xmlns:p14="http://schemas.microsoft.com/office/powerpoint/2010/main" val="3902360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Shear Lake - Overview</a:t>
            </a:r>
            <a:endParaRPr lang="en-US" dirty="0"/>
          </a:p>
        </p:txBody>
      </p:sp>
      <p:pic>
        <p:nvPicPr>
          <p:cNvPr id="3" name="Picture 2">
            <a:extLst>
              <a:ext uri="{FF2B5EF4-FFF2-40B4-BE49-F238E27FC236}">
                <a16:creationId xmlns:a16="http://schemas.microsoft.com/office/drawing/2014/main" id="{C54511E0-68D2-414A-90E8-1E6A35F4CB73}"/>
              </a:ext>
            </a:extLst>
          </p:cNvPr>
          <p:cNvPicPr>
            <a:picLocks noChangeAspect="1"/>
          </p:cNvPicPr>
          <p:nvPr/>
        </p:nvPicPr>
        <p:blipFill>
          <a:blip r:embed="rId2"/>
          <a:stretch>
            <a:fillRect/>
          </a:stretch>
        </p:blipFill>
        <p:spPr>
          <a:xfrm>
            <a:off x="244928" y="1033081"/>
            <a:ext cx="8654143" cy="5357313"/>
          </a:xfrm>
          <a:prstGeom prst="rect">
            <a:avLst/>
          </a:prstGeom>
        </p:spPr>
      </p:pic>
    </p:spTree>
    <p:extLst>
      <p:ext uri="{BB962C8B-B14F-4D97-AF65-F5344CB8AC3E}">
        <p14:creationId xmlns:p14="http://schemas.microsoft.com/office/powerpoint/2010/main" val="1601396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Shear Lake Area</a:t>
            </a:r>
            <a:endParaRPr lang="en-US" dirty="0"/>
          </a:p>
        </p:txBody>
      </p:sp>
      <p:pic>
        <p:nvPicPr>
          <p:cNvPr id="3" name="Picture 2">
            <a:extLst>
              <a:ext uri="{FF2B5EF4-FFF2-40B4-BE49-F238E27FC236}">
                <a16:creationId xmlns:a16="http://schemas.microsoft.com/office/drawing/2014/main" id="{464363C2-5B7D-45AE-BE01-26B66E9D2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3" t="3263"/>
          <a:stretch/>
        </p:blipFill>
        <p:spPr bwMode="auto">
          <a:xfrm>
            <a:off x="46695" y="1045451"/>
            <a:ext cx="9050610" cy="558996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04250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3923-4268-448F-88C4-56E6DD799967}"/>
              </a:ext>
            </a:extLst>
          </p:cNvPr>
          <p:cNvSpPr>
            <a:spLocks noGrp="1"/>
          </p:cNvSpPr>
          <p:nvPr>
            <p:ph type="title"/>
          </p:nvPr>
        </p:nvSpPr>
        <p:spPr>
          <a:xfrm>
            <a:off x="348697" y="336349"/>
            <a:ext cx="8272212" cy="493796"/>
          </a:xfrm>
        </p:spPr>
        <p:txBody>
          <a:bodyPr>
            <a:normAutofit fontScale="90000"/>
          </a:bodyPr>
          <a:lstStyle/>
          <a:p>
            <a:r>
              <a:rPr lang="en-US" dirty="0"/>
              <a:t>Shear Creek Water Quality</a:t>
            </a:r>
          </a:p>
        </p:txBody>
      </p:sp>
      <p:pic>
        <p:nvPicPr>
          <p:cNvPr id="3" name="Picture 2">
            <a:extLst>
              <a:ext uri="{FF2B5EF4-FFF2-40B4-BE49-F238E27FC236}">
                <a16:creationId xmlns:a16="http://schemas.microsoft.com/office/drawing/2014/main" id="{1B4AC66E-5F18-4175-AD4A-9C4295D9DD5A}"/>
              </a:ext>
            </a:extLst>
          </p:cNvPr>
          <p:cNvPicPr>
            <a:picLocks noChangeAspect="1"/>
          </p:cNvPicPr>
          <p:nvPr/>
        </p:nvPicPr>
        <p:blipFill>
          <a:blip r:embed="rId2"/>
          <a:stretch>
            <a:fillRect/>
          </a:stretch>
        </p:blipFill>
        <p:spPr>
          <a:xfrm>
            <a:off x="0" y="1567152"/>
            <a:ext cx="8907776" cy="4282119"/>
          </a:xfrm>
          <a:prstGeom prst="rect">
            <a:avLst/>
          </a:prstGeom>
        </p:spPr>
      </p:pic>
      <p:sp>
        <p:nvSpPr>
          <p:cNvPr id="4" name="Title 1">
            <a:extLst>
              <a:ext uri="{FF2B5EF4-FFF2-40B4-BE49-F238E27FC236}">
                <a16:creationId xmlns:a16="http://schemas.microsoft.com/office/drawing/2014/main" id="{AE34530E-AB3C-4452-A0B6-3420C0DFD740}"/>
              </a:ext>
            </a:extLst>
          </p:cNvPr>
          <p:cNvSpPr txBox="1">
            <a:spLocks/>
          </p:cNvSpPr>
          <p:nvPr/>
        </p:nvSpPr>
        <p:spPr>
          <a:xfrm>
            <a:off x="6067143" y="3858310"/>
            <a:ext cx="2840633" cy="1892495"/>
          </a:xfrm>
          <a:prstGeom prst="rect">
            <a:avLst/>
          </a:prstGeom>
          <a:solidFill>
            <a:schemeClr val="accent1">
              <a:alpha val="50000"/>
            </a:schemeClr>
          </a:solidFill>
        </p:spPr>
        <p:txBody>
          <a:bodyPr vert="horz" lIns="162000" tIns="34290" rIns="162000" bIns="3429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900"/>
              </a:spcBef>
              <a:spcAft>
                <a:spcPts val="900"/>
              </a:spcAft>
            </a:pPr>
            <a:r>
              <a:rPr lang="en-CA" sz="1650" dirty="0"/>
              <a:t>Water quality monitoring in Shear Creek, downstream from the waste rock pile, suggests that Shear Creek water quality returns to nearly background concentration by station SW36. </a:t>
            </a:r>
          </a:p>
        </p:txBody>
      </p:sp>
    </p:spTree>
    <p:extLst>
      <p:ext uri="{BB962C8B-B14F-4D97-AF65-F5344CB8AC3E}">
        <p14:creationId xmlns:p14="http://schemas.microsoft.com/office/powerpoint/2010/main" val="2935234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B20-EF72-4AF6-A88B-643C4DBE7663}"/>
              </a:ext>
            </a:extLst>
          </p:cNvPr>
          <p:cNvSpPr>
            <a:spLocks noGrp="1"/>
          </p:cNvSpPr>
          <p:nvPr>
            <p:ph type="title"/>
          </p:nvPr>
        </p:nvSpPr>
        <p:spPr/>
        <p:txBody>
          <a:bodyPr>
            <a:normAutofit/>
          </a:bodyPr>
          <a:lstStyle/>
          <a:p>
            <a:r>
              <a:rPr lang="en-CA" sz="2800" dirty="0"/>
              <a:t>Shear Lake Area - </a:t>
            </a:r>
            <a:r>
              <a:rPr lang="en-US" sz="2800" dirty="0"/>
              <a:t>Sediment Quality</a:t>
            </a:r>
          </a:p>
        </p:txBody>
      </p:sp>
      <p:sp>
        <p:nvSpPr>
          <p:cNvPr id="3" name="TextBox 2">
            <a:extLst>
              <a:ext uri="{FF2B5EF4-FFF2-40B4-BE49-F238E27FC236}">
                <a16:creationId xmlns:a16="http://schemas.microsoft.com/office/drawing/2014/main" id="{C23C2D44-F04F-40FA-ABB4-5C56B0782860}"/>
              </a:ext>
            </a:extLst>
          </p:cNvPr>
          <p:cNvSpPr txBox="1"/>
          <p:nvPr/>
        </p:nvSpPr>
        <p:spPr>
          <a:xfrm>
            <a:off x="639097" y="1465006"/>
            <a:ext cx="8072284" cy="1754326"/>
          </a:xfrm>
          <a:prstGeom prst="rect">
            <a:avLst/>
          </a:prstGeom>
          <a:noFill/>
        </p:spPr>
        <p:txBody>
          <a:bodyPr wrap="square" rtlCol="0">
            <a:spAutoFit/>
          </a:bodyPr>
          <a:lstStyle/>
          <a:p>
            <a:pPr marL="285750" indent="-285750">
              <a:buFont typeface="Arial" panose="020B0604020202020204" pitchFamily="34" charset="0"/>
              <a:buChar char="•"/>
            </a:pPr>
            <a:r>
              <a:rPr lang="en-CA" dirty="0"/>
              <a:t>Elevated levels of metals in sediment at SW9 in Shear Creek, downstream of waste rock pile, compared with SW2 background </a:t>
            </a:r>
          </a:p>
          <a:p>
            <a:pPr marL="285750" indent="-285750">
              <a:buFont typeface="Arial" panose="020B0604020202020204" pitchFamily="34" charset="0"/>
              <a:buChar char="•"/>
            </a:pPr>
            <a:r>
              <a:rPr lang="en-CA" dirty="0"/>
              <a:t>Elevated metals appear to be reflective of waste rock pile (except for Hg)</a:t>
            </a:r>
          </a:p>
          <a:p>
            <a:pPr marL="285750" indent="-285750">
              <a:buFont typeface="Arial" panose="020B0604020202020204" pitchFamily="34" charset="0"/>
              <a:buChar char="•"/>
            </a:pPr>
            <a:r>
              <a:rPr lang="en-CA" dirty="0"/>
              <a:t>Metal concentrations decreased further downstream at SW36</a:t>
            </a:r>
          </a:p>
          <a:p>
            <a:endParaRPr lang="en-CA" dirty="0"/>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85631CA-16AE-4415-B368-B45C2C791C94}"/>
              </a:ext>
            </a:extLst>
          </p:cNvPr>
          <p:cNvPicPr>
            <a:picLocks noChangeAspect="1"/>
          </p:cNvPicPr>
          <p:nvPr/>
        </p:nvPicPr>
        <p:blipFill>
          <a:blip r:embed="rId2"/>
          <a:stretch>
            <a:fillRect/>
          </a:stretch>
        </p:blipFill>
        <p:spPr>
          <a:xfrm>
            <a:off x="1762432" y="2867332"/>
            <a:ext cx="5029200" cy="2362200"/>
          </a:xfrm>
          <a:prstGeom prst="rect">
            <a:avLst/>
          </a:prstGeom>
        </p:spPr>
      </p:pic>
    </p:spTree>
    <p:extLst>
      <p:ext uri="{BB962C8B-B14F-4D97-AF65-F5344CB8AC3E}">
        <p14:creationId xmlns:p14="http://schemas.microsoft.com/office/powerpoint/2010/main" val="3582061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F2B20-EF72-4AF6-A88B-643C4DBE7663}"/>
              </a:ext>
            </a:extLst>
          </p:cNvPr>
          <p:cNvSpPr>
            <a:spLocks noGrp="1"/>
          </p:cNvSpPr>
          <p:nvPr>
            <p:ph type="title"/>
          </p:nvPr>
        </p:nvSpPr>
        <p:spPr/>
        <p:txBody>
          <a:bodyPr>
            <a:normAutofit/>
          </a:bodyPr>
          <a:lstStyle/>
          <a:p>
            <a:r>
              <a:rPr lang="en-CA" sz="2800" dirty="0"/>
              <a:t>Shear Lake Area – </a:t>
            </a:r>
            <a:r>
              <a:rPr lang="en-US" sz="2800" dirty="0"/>
              <a:t>Benthic Invertebrates</a:t>
            </a:r>
          </a:p>
        </p:txBody>
      </p:sp>
      <p:sp>
        <p:nvSpPr>
          <p:cNvPr id="3" name="TextBox 2">
            <a:extLst>
              <a:ext uri="{FF2B5EF4-FFF2-40B4-BE49-F238E27FC236}">
                <a16:creationId xmlns:a16="http://schemas.microsoft.com/office/drawing/2014/main" id="{C23C2D44-F04F-40FA-ABB4-5C56B0782860}"/>
              </a:ext>
            </a:extLst>
          </p:cNvPr>
          <p:cNvSpPr txBox="1"/>
          <p:nvPr/>
        </p:nvSpPr>
        <p:spPr>
          <a:xfrm>
            <a:off x="199698" y="1120676"/>
            <a:ext cx="2953406" cy="5262979"/>
          </a:xfrm>
          <a:prstGeom prst="rect">
            <a:avLst/>
          </a:prstGeom>
          <a:noFill/>
        </p:spPr>
        <p:txBody>
          <a:bodyPr wrap="square" rtlCol="0">
            <a:spAutoFit/>
          </a:bodyPr>
          <a:lstStyle/>
          <a:p>
            <a:pPr marL="285750" indent="-285750">
              <a:buFont typeface="Arial" panose="020B0604020202020204" pitchFamily="34" charset="0"/>
              <a:buChar char="•"/>
            </a:pPr>
            <a:r>
              <a:rPr lang="en-CA" sz="1600" dirty="0"/>
              <a:t>SW2 site – only 1 replicate was obtained </a:t>
            </a:r>
          </a:p>
          <a:p>
            <a:pPr marL="285750" indent="-285750">
              <a:buFont typeface="Arial" panose="020B0604020202020204" pitchFamily="34" charset="0"/>
              <a:buChar char="•"/>
            </a:pPr>
            <a:r>
              <a:rPr lang="en-CA" sz="1600" dirty="0"/>
              <a:t>No statistical difference in abundance between SW9 and SW36</a:t>
            </a:r>
          </a:p>
          <a:p>
            <a:pPr marL="285750" indent="-285750">
              <a:buFont typeface="Arial" panose="020B0604020202020204" pitchFamily="34" charset="0"/>
              <a:buChar char="•"/>
            </a:pPr>
            <a:r>
              <a:rPr lang="en-CA" sz="1600" dirty="0"/>
              <a:t>Benthic invertebrate community mostly </a:t>
            </a:r>
            <a:r>
              <a:rPr lang="en-CA" sz="1600" dirty="0" err="1"/>
              <a:t>chironomids</a:t>
            </a:r>
            <a:r>
              <a:rPr lang="en-CA" sz="1600" dirty="0"/>
              <a:t> with no statistical differences in various metrics of richness and diversity</a:t>
            </a:r>
          </a:p>
          <a:p>
            <a:pPr marL="285750" indent="-285750">
              <a:buFont typeface="Arial" panose="020B0604020202020204" pitchFamily="34" charset="0"/>
              <a:buChar char="•"/>
            </a:pPr>
            <a:r>
              <a:rPr lang="en-CA" sz="1600" dirty="0"/>
              <a:t>However, Shannon-Wiener diversity significant higher at SW36, and slightly higher at SW2, providing some indication that community composition is more diverse at SW2 upstream of the waste rock pile</a:t>
            </a:r>
          </a:p>
          <a:p>
            <a:pPr marL="285750" indent="-285750">
              <a:buFont typeface="Arial" panose="020B0604020202020204" pitchFamily="34" charset="0"/>
              <a:buChar char="•"/>
            </a:pPr>
            <a:endParaRPr lang="en-US" sz="1600" dirty="0"/>
          </a:p>
        </p:txBody>
      </p:sp>
      <p:pic>
        <p:nvPicPr>
          <p:cNvPr id="7" name="Picture 6">
            <a:extLst>
              <a:ext uri="{FF2B5EF4-FFF2-40B4-BE49-F238E27FC236}">
                <a16:creationId xmlns:a16="http://schemas.microsoft.com/office/drawing/2014/main" id="{1FC12665-72B0-4032-8367-A7DE164528BF}"/>
              </a:ext>
            </a:extLst>
          </p:cNvPr>
          <p:cNvPicPr>
            <a:picLocks noChangeAspect="1"/>
          </p:cNvPicPr>
          <p:nvPr/>
        </p:nvPicPr>
        <p:blipFill>
          <a:blip r:embed="rId2"/>
          <a:stretch>
            <a:fillRect/>
          </a:stretch>
        </p:blipFill>
        <p:spPr>
          <a:xfrm>
            <a:off x="3184240" y="1114022"/>
            <a:ext cx="3114675" cy="2324100"/>
          </a:xfrm>
          <a:prstGeom prst="rect">
            <a:avLst/>
          </a:prstGeom>
        </p:spPr>
      </p:pic>
      <p:pic>
        <p:nvPicPr>
          <p:cNvPr id="8" name="Picture 7">
            <a:extLst>
              <a:ext uri="{FF2B5EF4-FFF2-40B4-BE49-F238E27FC236}">
                <a16:creationId xmlns:a16="http://schemas.microsoft.com/office/drawing/2014/main" id="{0DC7B3FE-C08E-4FBD-924C-89F4A54A4324}"/>
              </a:ext>
            </a:extLst>
          </p:cNvPr>
          <p:cNvPicPr>
            <a:picLocks noChangeAspect="1"/>
          </p:cNvPicPr>
          <p:nvPr/>
        </p:nvPicPr>
        <p:blipFill>
          <a:blip r:embed="rId3"/>
          <a:stretch>
            <a:fillRect/>
          </a:stretch>
        </p:blipFill>
        <p:spPr>
          <a:xfrm>
            <a:off x="6339287" y="1121023"/>
            <a:ext cx="2752725" cy="2305050"/>
          </a:xfrm>
          <a:prstGeom prst="rect">
            <a:avLst/>
          </a:prstGeom>
        </p:spPr>
      </p:pic>
      <p:pic>
        <p:nvPicPr>
          <p:cNvPr id="10" name="Picture 9">
            <a:extLst>
              <a:ext uri="{FF2B5EF4-FFF2-40B4-BE49-F238E27FC236}">
                <a16:creationId xmlns:a16="http://schemas.microsoft.com/office/drawing/2014/main" id="{7543689E-DDDE-4FC5-ABF7-D89F3635795A}"/>
              </a:ext>
            </a:extLst>
          </p:cNvPr>
          <p:cNvPicPr>
            <a:picLocks noChangeAspect="1"/>
          </p:cNvPicPr>
          <p:nvPr/>
        </p:nvPicPr>
        <p:blipFill rotWithShape="1">
          <a:blip r:embed="rId4"/>
          <a:srcRect r="6392"/>
          <a:stretch/>
        </p:blipFill>
        <p:spPr>
          <a:xfrm>
            <a:off x="6213760" y="3947844"/>
            <a:ext cx="2924502" cy="2257425"/>
          </a:xfrm>
          <a:prstGeom prst="rect">
            <a:avLst/>
          </a:prstGeom>
        </p:spPr>
      </p:pic>
      <p:pic>
        <p:nvPicPr>
          <p:cNvPr id="11" name="Picture 10">
            <a:extLst>
              <a:ext uri="{FF2B5EF4-FFF2-40B4-BE49-F238E27FC236}">
                <a16:creationId xmlns:a16="http://schemas.microsoft.com/office/drawing/2014/main" id="{26C63AEC-3E0B-4D93-B0DC-17A05E085E15}"/>
              </a:ext>
            </a:extLst>
          </p:cNvPr>
          <p:cNvPicPr>
            <a:picLocks noChangeAspect="1"/>
          </p:cNvPicPr>
          <p:nvPr/>
        </p:nvPicPr>
        <p:blipFill rotWithShape="1">
          <a:blip r:embed="rId5"/>
          <a:srcRect l="2960" r="5095"/>
          <a:stretch/>
        </p:blipFill>
        <p:spPr>
          <a:xfrm>
            <a:off x="3214256" y="3567423"/>
            <a:ext cx="3047715" cy="2619375"/>
          </a:xfrm>
          <a:prstGeom prst="rect">
            <a:avLst/>
          </a:prstGeom>
        </p:spPr>
      </p:pic>
    </p:spTree>
    <p:extLst>
      <p:ext uri="{BB962C8B-B14F-4D97-AF65-F5344CB8AC3E}">
        <p14:creationId xmlns:p14="http://schemas.microsoft.com/office/powerpoint/2010/main" val="3659684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Introductions</a:t>
            </a:r>
            <a:endParaRPr lang="en-US" dirty="0"/>
          </a:p>
        </p:txBody>
      </p:sp>
      <p:sp>
        <p:nvSpPr>
          <p:cNvPr id="3" name="Content Placeholder 2">
            <a:extLst>
              <a:ext uri="{FF2B5EF4-FFF2-40B4-BE49-F238E27FC236}">
                <a16:creationId xmlns:a16="http://schemas.microsoft.com/office/drawing/2014/main" id="{F4FC1DE2-E383-43BD-8121-FAFB3A41E3B1}"/>
              </a:ext>
            </a:extLst>
          </p:cNvPr>
          <p:cNvSpPr>
            <a:spLocks noGrp="1"/>
          </p:cNvSpPr>
          <p:nvPr>
            <p:ph idx="1"/>
          </p:nvPr>
        </p:nvSpPr>
        <p:spPr>
          <a:xfrm>
            <a:off x="435895" y="1711843"/>
            <a:ext cx="6709184" cy="4518836"/>
          </a:xfrm>
        </p:spPr>
        <p:txBody>
          <a:bodyPr>
            <a:normAutofit/>
          </a:bodyPr>
          <a:lstStyle/>
          <a:p>
            <a:r>
              <a:rPr lang="en-CA" dirty="0"/>
              <a:t>Paul </a:t>
            </a:r>
            <a:r>
              <a:rPr lang="en-CA" dirty="0" err="1"/>
              <a:t>Brugger</a:t>
            </a:r>
            <a:r>
              <a:rPr lang="en-CA" dirty="0"/>
              <a:t> (Barrick)</a:t>
            </a:r>
          </a:p>
          <a:p>
            <a:r>
              <a:rPr lang="en-CA" dirty="0"/>
              <a:t>Allison Brown (Barrick)</a:t>
            </a:r>
          </a:p>
          <a:p>
            <a:r>
              <a:rPr lang="en-CA" dirty="0"/>
              <a:t>Michael McCarthy (Barrick)</a:t>
            </a:r>
          </a:p>
          <a:p>
            <a:r>
              <a:rPr lang="en-CA" dirty="0"/>
              <a:t>Charles </a:t>
            </a:r>
            <a:r>
              <a:rPr lang="en-CA" dirty="0" err="1"/>
              <a:t>Kazaz</a:t>
            </a:r>
            <a:r>
              <a:rPr lang="en-CA" dirty="0"/>
              <a:t>, (Blake, Cassels &amp; </a:t>
            </a:r>
            <a:r>
              <a:rPr lang="en-CA" dirty="0" err="1"/>
              <a:t>Graydon</a:t>
            </a:r>
            <a:r>
              <a:rPr lang="en-CA" dirty="0"/>
              <a:t>)</a:t>
            </a:r>
          </a:p>
          <a:p>
            <a:r>
              <a:rPr lang="en-CA" dirty="0"/>
              <a:t>Rob </a:t>
            </a:r>
            <a:r>
              <a:rPr lang="en-CA" dirty="0" err="1"/>
              <a:t>Marsland</a:t>
            </a:r>
            <a:r>
              <a:rPr lang="en-CA" dirty="0"/>
              <a:t> (Palmer Environmental)</a:t>
            </a:r>
          </a:p>
          <a:p>
            <a:r>
              <a:rPr lang="en-CA" dirty="0"/>
              <a:t>Rick Palmer (Palmer Environmental)</a:t>
            </a:r>
          </a:p>
          <a:p>
            <a:r>
              <a:rPr lang="en-CA" dirty="0"/>
              <a:t>Ian Parsons (AADNC/AANDC)</a:t>
            </a:r>
          </a:p>
          <a:p>
            <a:r>
              <a:rPr lang="en-CA" dirty="0" err="1"/>
              <a:t>Karén</a:t>
            </a:r>
            <a:r>
              <a:rPr lang="en-CA" dirty="0"/>
              <a:t> </a:t>
            </a:r>
            <a:r>
              <a:rPr lang="en-CA" dirty="0" err="1"/>
              <a:t>Kharatyan</a:t>
            </a:r>
            <a:r>
              <a:rPr lang="en-CA" dirty="0"/>
              <a:t> (NWB)</a:t>
            </a:r>
          </a:p>
          <a:p>
            <a:r>
              <a:rPr lang="en-CA" dirty="0" err="1"/>
              <a:t>Assol</a:t>
            </a:r>
            <a:r>
              <a:rPr lang="en-CA" dirty="0"/>
              <a:t> </a:t>
            </a:r>
            <a:r>
              <a:rPr lang="en-CA" dirty="0" err="1"/>
              <a:t>Kubeisinova</a:t>
            </a:r>
            <a:r>
              <a:rPr lang="en-CA" dirty="0"/>
              <a:t> (NWB)</a:t>
            </a:r>
          </a:p>
        </p:txBody>
      </p:sp>
    </p:spTree>
    <p:extLst>
      <p:ext uri="{BB962C8B-B14F-4D97-AF65-F5344CB8AC3E}">
        <p14:creationId xmlns:p14="http://schemas.microsoft.com/office/powerpoint/2010/main" val="1997478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BDFD-9935-458D-94F8-C57263B6F68E}"/>
              </a:ext>
            </a:extLst>
          </p:cNvPr>
          <p:cNvSpPr>
            <a:spLocks noGrp="1"/>
          </p:cNvSpPr>
          <p:nvPr>
            <p:ph type="title"/>
          </p:nvPr>
        </p:nvSpPr>
        <p:spPr>
          <a:xfrm>
            <a:off x="140616" y="41609"/>
            <a:ext cx="8229600" cy="659649"/>
          </a:xfrm>
        </p:spPr>
        <p:txBody>
          <a:bodyPr>
            <a:normAutofit fontScale="90000"/>
          </a:bodyPr>
          <a:lstStyle/>
          <a:p>
            <a:r>
              <a:rPr lang="en-CA" dirty="0"/>
              <a:t>Summary of Effects on receiving environment</a:t>
            </a:r>
            <a:endParaRPr lang="en-US" dirty="0"/>
          </a:p>
        </p:txBody>
      </p:sp>
      <p:sp>
        <p:nvSpPr>
          <p:cNvPr id="3" name="Content Placeholder 2">
            <a:extLst>
              <a:ext uri="{FF2B5EF4-FFF2-40B4-BE49-F238E27FC236}">
                <a16:creationId xmlns:a16="http://schemas.microsoft.com/office/drawing/2014/main" id="{EF1BCA0D-5920-4E2C-AAC8-14FE0023616B}"/>
              </a:ext>
            </a:extLst>
          </p:cNvPr>
          <p:cNvSpPr>
            <a:spLocks noGrp="1"/>
          </p:cNvSpPr>
          <p:nvPr>
            <p:ph idx="1"/>
          </p:nvPr>
        </p:nvSpPr>
        <p:spPr>
          <a:xfrm>
            <a:off x="217333" y="1262619"/>
            <a:ext cx="8590516" cy="5083096"/>
          </a:xfrm>
        </p:spPr>
        <p:txBody>
          <a:bodyPr>
            <a:normAutofit fontScale="32500" lnSpcReduction="20000"/>
          </a:bodyPr>
          <a:lstStyle/>
          <a:p>
            <a:r>
              <a:rPr lang="en-US" sz="4200" b="1" dirty="0"/>
              <a:t>Tailings Pond</a:t>
            </a:r>
          </a:p>
          <a:p>
            <a:pPr lvl="1"/>
            <a:r>
              <a:rPr lang="en-US" sz="4200" dirty="0"/>
              <a:t>Concentrations of water quality parameters of potential interest do not appear to be increasing with time at the outlet of TP2</a:t>
            </a:r>
          </a:p>
          <a:p>
            <a:pPr lvl="1"/>
            <a:r>
              <a:rPr lang="en-US" sz="4200" dirty="0"/>
              <a:t>Seepage is limited to brief period post-freshet; quantity and quality assimilated within ultimate receiving environment of </a:t>
            </a:r>
            <a:r>
              <a:rPr lang="en-US" sz="4200" dirty="0" err="1"/>
              <a:t>Kognak</a:t>
            </a:r>
            <a:r>
              <a:rPr lang="en-US" sz="4200" dirty="0"/>
              <a:t> River</a:t>
            </a:r>
          </a:p>
          <a:p>
            <a:pPr lvl="1"/>
            <a:r>
              <a:rPr lang="en-US" sz="4200" dirty="0"/>
              <a:t>Dilution calculations suggest that concentrations downstream from the Tailings Area will be below CCME prior to discharge into the </a:t>
            </a:r>
            <a:r>
              <a:rPr lang="en-US" sz="4200" dirty="0" err="1"/>
              <a:t>Kognak</a:t>
            </a:r>
            <a:r>
              <a:rPr lang="en-US" sz="4200" dirty="0"/>
              <a:t> River.</a:t>
            </a:r>
          </a:p>
          <a:p>
            <a:r>
              <a:rPr lang="en-CA" sz="4200" b="1" dirty="0"/>
              <a:t>Shear Lake</a:t>
            </a:r>
          </a:p>
          <a:p>
            <a:pPr lvl="1"/>
            <a:r>
              <a:rPr lang="en-CA" sz="4200" dirty="0"/>
              <a:t>Arctic grayling and Lake chub healthy with normal length/weight relationships; does not appear to be impacted by environmental conditions</a:t>
            </a:r>
          </a:p>
          <a:p>
            <a:pPr lvl="1"/>
            <a:r>
              <a:rPr lang="en-CA" sz="4200" dirty="0"/>
              <a:t>Diversity of benthic invertebrate community similar to undisturbed sites in Nunavut</a:t>
            </a:r>
          </a:p>
          <a:p>
            <a:r>
              <a:rPr lang="en-US" sz="4200" b="1" dirty="0"/>
              <a:t>Shear Creek</a:t>
            </a:r>
          </a:p>
          <a:p>
            <a:pPr lvl="1"/>
            <a:r>
              <a:rPr lang="en-CA" sz="4200" dirty="0"/>
              <a:t>Water quality monitoring in Shear Creek, downstream from the waste rock pile, suggests that Shear Creek water quality returns to nearly background concentration by station SW36</a:t>
            </a:r>
          </a:p>
          <a:p>
            <a:pPr lvl="1"/>
            <a:r>
              <a:rPr lang="en-CA" sz="4200" dirty="0"/>
              <a:t>Absence of sulphides remaining in residual waste rock indicates water quality of the waste rock drainage unlikely to get worse over time</a:t>
            </a:r>
          </a:p>
          <a:p>
            <a:pPr lvl="1"/>
            <a:r>
              <a:rPr lang="en-US" sz="4200" dirty="0"/>
              <a:t>Loadings considerably lower than prior to the 2002 reclamation efforts</a:t>
            </a:r>
          </a:p>
          <a:p>
            <a:pPr>
              <a:spcBef>
                <a:spcPts val="900"/>
              </a:spcBef>
            </a:pPr>
            <a:r>
              <a:rPr lang="en-CA" sz="4200" b="1" dirty="0" err="1"/>
              <a:t>Kognak</a:t>
            </a:r>
            <a:r>
              <a:rPr lang="en-CA" sz="4200" b="1" dirty="0"/>
              <a:t> River</a:t>
            </a:r>
          </a:p>
          <a:p>
            <a:pPr lvl="1">
              <a:spcBef>
                <a:spcPts val="900"/>
              </a:spcBef>
            </a:pPr>
            <a:r>
              <a:rPr lang="en-CA" sz="4200" dirty="0"/>
              <a:t>No discernable influence from the mine, concentrations not increasing with time, CCME guidelines not exceeded*</a:t>
            </a:r>
            <a:endParaRPr lang="en-US" sz="4200" dirty="0"/>
          </a:p>
          <a:p>
            <a:endParaRPr lang="en-US" dirty="0"/>
          </a:p>
          <a:p>
            <a:endParaRPr lang="en-CA" dirty="0"/>
          </a:p>
        </p:txBody>
      </p:sp>
      <p:sp>
        <p:nvSpPr>
          <p:cNvPr id="4" name="TextBox 3">
            <a:extLst>
              <a:ext uri="{FF2B5EF4-FFF2-40B4-BE49-F238E27FC236}">
                <a16:creationId xmlns:a16="http://schemas.microsoft.com/office/drawing/2014/main" id="{B069C15A-29B8-4B5D-8890-656BB114ECF6}"/>
              </a:ext>
            </a:extLst>
          </p:cNvPr>
          <p:cNvSpPr txBox="1"/>
          <p:nvPr/>
        </p:nvSpPr>
        <p:spPr>
          <a:xfrm>
            <a:off x="171523" y="6434373"/>
            <a:ext cx="6541851" cy="219291"/>
          </a:xfrm>
          <a:prstGeom prst="rect">
            <a:avLst/>
          </a:prstGeom>
          <a:noFill/>
        </p:spPr>
        <p:txBody>
          <a:bodyPr wrap="square" rtlCol="0">
            <a:spAutoFit/>
          </a:bodyPr>
          <a:lstStyle/>
          <a:p>
            <a:r>
              <a:rPr lang="en-US" sz="825" dirty="0"/>
              <a:t>*Exception is one Aug 2008 Cd sample </a:t>
            </a:r>
          </a:p>
        </p:txBody>
      </p:sp>
    </p:spTree>
    <p:extLst>
      <p:ext uri="{BB962C8B-B14F-4D97-AF65-F5344CB8AC3E}">
        <p14:creationId xmlns:p14="http://schemas.microsoft.com/office/powerpoint/2010/main" val="1076465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28FA-C626-407F-933E-D0159A5BBEB1}"/>
              </a:ext>
            </a:extLst>
          </p:cNvPr>
          <p:cNvSpPr>
            <a:spLocks noGrp="1"/>
          </p:cNvSpPr>
          <p:nvPr>
            <p:ph type="title"/>
          </p:nvPr>
        </p:nvSpPr>
        <p:spPr>
          <a:xfrm>
            <a:off x="413860" y="3043910"/>
            <a:ext cx="8272211" cy="1497507"/>
          </a:xfrm>
        </p:spPr>
        <p:txBody>
          <a:bodyPr/>
          <a:lstStyle/>
          <a:p>
            <a:r>
              <a:rPr lang="en-US" dirty="0"/>
              <a:t>Long term monitoring</a:t>
            </a:r>
          </a:p>
        </p:txBody>
      </p:sp>
      <p:sp>
        <p:nvSpPr>
          <p:cNvPr id="3" name="Text Placeholder 2">
            <a:extLst>
              <a:ext uri="{FF2B5EF4-FFF2-40B4-BE49-F238E27FC236}">
                <a16:creationId xmlns:a16="http://schemas.microsoft.com/office/drawing/2014/main" id="{84B56BCE-74AB-4AE6-BBA8-81E9810D2A82}"/>
              </a:ext>
            </a:extLst>
          </p:cNvPr>
          <p:cNvSpPr>
            <a:spLocks noGrp="1"/>
          </p:cNvSpPr>
          <p:nvPr>
            <p:ph type="body" idx="1"/>
          </p:nvPr>
        </p:nvSpPr>
        <p:spPr/>
        <p:txBody>
          <a:bodyPr/>
          <a:lstStyle/>
          <a:p>
            <a:r>
              <a:rPr lang="en-US" dirty="0"/>
              <a:t>Plan and costs</a:t>
            </a:r>
          </a:p>
        </p:txBody>
      </p:sp>
    </p:spTree>
    <p:extLst>
      <p:ext uri="{BB962C8B-B14F-4D97-AF65-F5344CB8AC3E}">
        <p14:creationId xmlns:p14="http://schemas.microsoft.com/office/powerpoint/2010/main" val="1934629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BC80-3C04-420A-BC74-B152C0C26ED9}"/>
              </a:ext>
            </a:extLst>
          </p:cNvPr>
          <p:cNvSpPr>
            <a:spLocks noGrp="1"/>
          </p:cNvSpPr>
          <p:nvPr>
            <p:ph type="title"/>
          </p:nvPr>
        </p:nvSpPr>
        <p:spPr/>
        <p:txBody>
          <a:bodyPr/>
          <a:lstStyle/>
          <a:p>
            <a:r>
              <a:rPr lang="en-US" dirty="0"/>
              <a:t>Adaptive Monitoring</a:t>
            </a:r>
          </a:p>
        </p:txBody>
      </p:sp>
      <p:sp>
        <p:nvSpPr>
          <p:cNvPr id="3" name="Content Placeholder 2">
            <a:extLst>
              <a:ext uri="{FF2B5EF4-FFF2-40B4-BE49-F238E27FC236}">
                <a16:creationId xmlns:a16="http://schemas.microsoft.com/office/drawing/2014/main" id="{DB7CF6A2-4312-4F05-94D3-367519DB2170}"/>
              </a:ext>
            </a:extLst>
          </p:cNvPr>
          <p:cNvSpPr>
            <a:spLocks noGrp="1"/>
          </p:cNvSpPr>
          <p:nvPr>
            <p:ph idx="1"/>
          </p:nvPr>
        </p:nvSpPr>
        <p:spPr>
          <a:xfrm>
            <a:off x="435894" y="1255924"/>
            <a:ext cx="8272211" cy="3106526"/>
          </a:xfrm>
        </p:spPr>
        <p:txBody>
          <a:bodyPr>
            <a:normAutofit fontScale="92500"/>
          </a:bodyPr>
          <a:lstStyle/>
          <a:p>
            <a:r>
              <a:rPr lang="en-CA" dirty="0"/>
              <a:t>L</a:t>
            </a:r>
            <a:r>
              <a:rPr lang="en-US" dirty="0" err="1"/>
              <a:t>ong</a:t>
            </a:r>
            <a:r>
              <a:rPr lang="en-US" dirty="0"/>
              <a:t>-term monitoring is based on an Adaptive Monitoring Plan proposed in PECG’s 2017 Report (2016 Aquatic Monitoring Report)</a:t>
            </a:r>
          </a:p>
          <a:p>
            <a:r>
              <a:rPr lang="en-CA" dirty="0"/>
              <a:t>F</a:t>
            </a:r>
            <a:r>
              <a:rPr lang="en-US" dirty="0" err="1"/>
              <a:t>ocuses</a:t>
            </a:r>
            <a:r>
              <a:rPr lang="en-US" dirty="0"/>
              <a:t> on parameters which would reflect ecological effects at sites close to potential mine influence – ensures early detection of changes</a:t>
            </a:r>
          </a:p>
          <a:p>
            <a:r>
              <a:rPr lang="en-CA" dirty="0"/>
              <a:t>3</a:t>
            </a:r>
            <a:r>
              <a:rPr lang="en-US" dirty="0"/>
              <a:t> sediment &amp; benthic invertebrate sites (SW9, SW18, SW33)</a:t>
            </a:r>
          </a:p>
          <a:p>
            <a:r>
              <a:rPr lang="en-CA" dirty="0"/>
              <a:t>4 water quality sites (SW9, SW18, SW33, 940-2)</a:t>
            </a:r>
            <a:endParaRPr lang="en-US" dirty="0"/>
          </a:p>
        </p:txBody>
      </p:sp>
      <p:pic>
        <p:nvPicPr>
          <p:cNvPr id="5" name="Picture 4">
            <a:extLst>
              <a:ext uri="{FF2B5EF4-FFF2-40B4-BE49-F238E27FC236}">
                <a16:creationId xmlns:a16="http://schemas.microsoft.com/office/drawing/2014/main" id="{5140C978-6AC9-4BE2-B47F-C354BFF979D8}"/>
              </a:ext>
            </a:extLst>
          </p:cNvPr>
          <p:cNvPicPr>
            <a:picLocks noChangeAspect="1"/>
          </p:cNvPicPr>
          <p:nvPr/>
        </p:nvPicPr>
        <p:blipFill>
          <a:blip r:embed="rId2"/>
          <a:stretch>
            <a:fillRect/>
          </a:stretch>
        </p:blipFill>
        <p:spPr>
          <a:xfrm>
            <a:off x="1314450" y="4433887"/>
            <a:ext cx="6229350" cy="1838325"/>
          </a:xfrm>
          <a:prstGeom prst="rect">
            <a:avLst/>
          </a:prstGeom>
        </p:spPr>
      </p:pic>
    </p:spTree>
    <p:extLst>
      <p:ext uri="{BB962C8B-B14F-4D97-AF65-F5344CB8AC3E}">
        <p14:creationId xmlns:p14="http://schemas.microsoft.com/office/powerpoint/2010/main" val="1139575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BC80-3C04-420A-BC74-B152C0C26ED9}"/>
              </a:ext>
            </a:extLst>
          </p:cNvPr>
          <p:cNvSpPr>
            <a:spLocks noGrp="1"/>
          </p:cNvSpPr>
          <p:nvPr>
            <p:ph type="title"/>
          </p:nvPr>
        </p:nvSpPr>
        <p:spPr/>
        <p:txBody>
          <a:bodyPr/>
          <a:lstStyle/>
          <a:p>
            <a:r>
              <a:rPr lang="en-US" dirty="0"/>
              <a:t>Long term monitoring plan</a:t>
            </a:r>
          </a:p>
        </p:txBody>
      </p:sp>
      <p:sp>
        <p:nvSpPr>
          <p:cNvPr id="3" name="Content Placeholder 2">
            <a:extLst>
              <a:ext uri="{FF2B5EF4-FFF2-40B4-BE49-F238E27FC236}">
                <a16:creationId xmlns:a16="http://schemas.microsoft.com/office/drawing/2014/main" id="{DB7CF6A2-4312-4F05-94D3-367519DB2170}"/>
              </a:ext>
            </a:extLst>
          </p:cNvPr>
          <p:cNvSpPr>
            <a:spLocks noGrp="1"/>
          </p:cNvSpPr>
          <p:nvPr>
            <p:ph idx="1"/>
          </p:nvPr>
        </p:nvSpPr>
        <p:spPr>
          <a:xfrm>
            <a:off x="435894" y="1255924"/>
            <a:ext cx="8272211" cy="4729386"/>
          </a:xfrm>
        </p:spPr>
        <p:txBody>
          <a:bodyPr>
            <a:normAutofit fontScale="70000" lnSpcReduction="20000"/>
          </a:bodyPr>
          <a:lstStyle/>
          <a:p>
            <a:r>
              <a:rPr lang="en-US" dirty="0"/>
              <a:t>Geotechnical </a:t>
            </a:r>
          </a:p>
          <a:p>
            <a:pPr lvl="1"/>
            <a:r>
              <a:rPr lang="en-US" dirty="0"/>
              <a:t>Currently – annual inspection of tailings dams indicate dams are stable with low consequence of failure, risk based approach recommended by Thurber </a:t>
            </a:r>
          </a:p>
          <a:p>
            <a:pPr lvl="1"/>
            <a:r>
              <a:rPr lang="en-US" dirty="0"/>
              <a:t>Proposed – Formal inspection every two years</a:t>
            </a:r>
          </a:p>
          <a:p>
            <a:pPr lvl="1"/>
            <a:r>
              <a:rPr lang="en-US" dirty="0"/>
              <a:t>Monitor condition of dam at wet spots and seeps</a:t>
            </a:r>
          </a:p>
          <a:p>
            <a:pPr lvl="1"/>
            <a:r>
              <a:rPr lang="en-US" dirty="0"/>
              <a:t>Monitor Dam No.1 spillway channel for erosion</a:t>
            </a:r>
          </a:p>
          <a:p>
            <a:pPr lvl="1"/>
            <a:r>
              <a:rPr lang="en-US" dirty="0"/>
              <a:t>Monitor thickness of active layer within tailings layer – thermistors will be reinstalled in 2018 (cost not included in post-closure program)</a:t>
            </a:r>
          </a:p>
          <a:p>
            <a:r>
              <a:rPr lang="en-US" dirty="0"/>
              <a:t>Water Quality – Modification to current Water License monitoring</a:t>
            </a:r>
          </a:p>
          <a:p>
            <a:pPr lvl="1"/>
            <a:r>
              <a:rPr lang="en-US" dirty="0"/>
              <a:t>Reduction in locations from 9 to 4 (addresses redundancy and dry sites)</a:t>
            </a:r>
          </a:p>
          <a:p>
            <a:pPr lvl="1"/>
            <a:r>
              <a:rPr lang="en-US" dirty="0"/>
              <a:t>Modification of parameters to support water quality monitoring of </a:t>
            </a:r>
            <a:r>
              <a:rPr lang="en-US" dirty="0" err="1"/>
              <a:t>Kognak</a:t>
            </a:r>
            <a:r>
              <a:rPr lang="en-US" dirty="0"/>
              <a:t> River</a:t>
            </a:r>
          </a:p>
          <a:p>
            <a:pPr lvl="1"/>
            <a:r>
              <a:rPr lang="en-US" dirty="0"/>
              <a:t>Reduction of monitoring frequency from annual to bi-annual</a:t>
            </a:r>
          </a:p>
          <a:p>
            <a:r>
              <a:rPr lang="en-US" dirty="0"/>
              <a:t>Aquatic Biology </a:t>
            </a:r>
          </a:p>
          <a:p>
            <a:pPr lvl="1"/>
            <a:r>
              <a:rPr lang="en-US" dirty="0"/>
              <a:t>Adaptive monitoring approach to include surface water quality, sediment quality and benthic invertebrates</a:t>
            </a:r>
          </a:p>
          <a:p>
            <a:pPr lvl="1"/>
            <a:r>
              <a:rPr lang="en-US" dirty="0"/>
              <a:t>3 monitoring sites</a:t>
            </a:r>
          </a:p>
          <a:p>
            <a:pPr lvl="1"/>
            <a:r>
              <a:rPr lang="en-US" dirty="0"/>
              <a:t>Every 4 years</a:t>
            </a:r>
          </a:p>
          <a:p>
            <a:pPr lvl="1"/>
            <a:endParaRPr lang="en-US" dirty="0"/>
          </a:p>
        </p:txBody>
      </p:sp>
    </p:spTree>
    <p:extLst>
      <p:ext uri="{BB962C8B-B14F-4D97-AF65-F5344CB8AC3E}">
        <p14:creationId xmlns:p14="http://schemas.microsoft.com/office/powerpoint/2010/main" val="2539764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E235-266B-4A7D-B95A-3A3723FC7A34}"/>
              </a:ext>
            </a:extLst>
          </p:cNvPr>
          <p:cNvSpPr>
            <a:spLocks noGrp="1"/>
          </p:cNvSpPr>
          <p:nvPr>
            <p:ph type="title"/>
          </p:nvPr>
        </p:nvSpPr>
        <p:spPr/>
        <p:txBody>
          <a:bodyPr/>
          <a:lstStyle/>
          <a:p>
            <a:r>
              <a:rPr lang="en-US" dirty="0"/>
              <a:t>Summary of long-term monitoring</a:t>
            </a:r>
          </a:p>
        </p:txBody>
      </p:sp>
      <p:graphicFrame>
        <p:nvGraphicFramePr>
          <p:cNvPr id="4" name="Content Placeholder 3">
            <a:extLst>
              <a:ext uri="{FF2B5EF4-FFF2-40B4-BE49-F238E27FC236}">
                <a16:creationId xmlns:a16="http://schemas.microsoft.com/office/drawing/2014/main" id="{692E2FB7-2428-46E8-90DF-3C4E9D256B8D}"/>
              </a:ext>
            </a:extLst>
          </p:cNvPr>
          <p:cNvGraphicFramePr>
            <a:graphicFrameLocks noGrp="1"/>
          </p:cNvGraphicFramePr>
          <p:nvPr>
            <p:ph idx="1"/>
            <p:extLst>
              <p:ext uri="{D42A27DB-BD31-4B8C-83A1-F6EECF244321}">
                <p14:modId xmlns:p14="http://schemas.microsoft.com/office/powerpoint/2010/main" val="4222631606"/>
              </p:ext>
            </p:extLst>
          </p:nvPr>
        </p:nvGraphicFramePr>
        <p:xfrm>
          <a:off x="138031" y="1129538"/>
          <a:ext cx="8895800" cy="5094991"/>
        </p:xfrm>
        <a:graphic>
          <a:graphicData uri="http://schemas.openxmlformats.org/drawingml/2006/table">
            <a:tbl>
              <a:tblPr firstRow="1" bandRow="1">
                <a:tableStyleId>{21E4AEA4-8DFA-4A89-87EB-49C32662AFE0}</a:tableStyleId>
              </a:tblPr>
              <a:tblGrid>
                <a:gridCol w="1241712">
                  <a:extLst>
                    <a:ext uri="{9D8B030D-6E8A-4147-A177-3AD203B41FA5}">
                      <a16:colId xmlns:a16="http://schemas.microsoft.com/office/drawing/2014/main" val="3325756646"/>
                    </a:ext>
                  </a:extLst>
                </a:gridCol>
                <a:gridCol w="3729635">
                  <a:extLst>
                    <a:ext uri="{9D8B030D-6E8A-4147-A177-3AD203B41FA5}">
                      <a16:colId xmlns:a16="http://schemas.microsoft.com/office/drawing/2014/main" val="828137356"/>
                    </a:ext>
                  </a:extLst>
                </a:gridCol>
                <a:gridCol w="1087493">
                  <a:extLst>
                    <a:ext uri="{9D8B030D-6E8A-4147-A177-3AD203B41FA5}">
                      <a16:colId xmlns:a16="http://schemas.microsoft.com/office/drawing/2014/main" val="367274984"/>
                    </a:ext>
                  </a:extLst>
                </a:gridCol>
                <a:gridCol w="1057800">
                  <a:extLst>
                    <a:ext uri="{9D8B030D-6E8A-4147-A177-3AD203B41FA5}">
                      <a16:colId xmlns:a16="http://schemas.microsoft.com/office/drawing/2014/main" val="584239932"/>
                    </a:ext>
                  </a:extLst>
                </a:gridCol>
                <a:gridCol w="1779160">
                  <a:extLst>
                    <a:ext uri="{9D8B030D-6E8A-4147-A177-3AD203B41FA5}">
                      <a16:colId xmlns:a16="http://schemas.microsoft.com/office/drawing/2014/main" val="1506469788"/>
                    </a:ext>
                  </a:extLst>
                </a:gridCol>
              </a:tblGrid>
              <a:tr h="523182">
                <a:tc>
                  <a:txBody>
                    <a:bodyPr/>
                    <a:lstStyle/>
                    <a:p>
                      <a:r>
                        <a:rPr lang="en-US" sz="1400" dirty="0"/>
                        <a:t>Component</a:t>
                      </a:r>
                    </a:p>
                  </a:txBody>
                  <a:tcPr marL="68580" marR="68580" marT="34290" marB="34290"/>
                </a:tc>
                <a:tc>
                  <a:txBody>
                    <a:bodyPr/>
                    <a:lstStyle/>
                    <a:p>
                      <a:r>
                        <a:rPr lang="en-US" sz="1400" dirty="0"/>
                        <a:t>Parameters/Metrics</a:t>
                      </a:r>
                    </a:p>
                  </a:txBody>
                  <a:tcPr marL="68580" marR="68580" marT="34290" marB="34290"/>
                </a:tc>
                <a:tc>
                  <a:txBody>
                    <a:bodyPr/>
                    <a:lstStyle/>
                    <a:p>
                      <a:r>
                        <a:rPr lang="en-US" sz="1400" dirty="0"/>
                        <a:t>Frequency</a:t>
                      </a:r>
                    </a:p>
                  </a:txBody>
                  <a:tcPr marL="68580" marR="68580" marT="34290" marB="34290"/>
                </a:tc>
                <a:tc>
                  <a:txBody>
                    <a:bodyPr/>
                    <a:lstStyle/>
                    <a:p>
                      <a:r>
                        <a:rPr lang="en-US" sz="1400" dirty="0"/>
                        <a:t>Timing</a:t>
                      </a:r>
                    </a:p>
                  </a:txBody>
                  <a:tcPr marL="68580" marR="68580" marT="34290" marB="34290"/>
                </a:tc>
                <a:tc>
                  <a:txBody>
                    <a:bodyPr/>
                    <a:lstStyle/>
                    <a:p>
                      <a:r>
                        <a:rPr lang="en-US" sz="1400" dirty="0"/>
                        <a:t>Methodology</a:t>
                      </a:r>
                    </a:p>
                  </a:txBody>
                  <a:tcPr marL="68580" marR="68580" marT="34290" marB="34290"/>
                </a:tc>
                <a:extLst>
                  <a:ext uri="{0D108BD9-81ED-4DB2-BD59-A6C34878D82A}">
                    <a16:rowId xmlns:a16="http://schemas.microsoft.com/office/drawing/2014/main" val="552886592"/>
                  </a:ext>
                </a:extLst>
              </a:tr>
              <a:tr h="1650037">
                <a:tc>
                  <a:txBody>
                    <a:bodyPr/>
                    <a:lstStyle/>
                    <a:p>
                      <a:r>
                        <a:rPr lang="en-US" sz="1400" dirty="0"/>
                        <a:t>Geotechnical</a:t>
                      </a:r>
                    </a:p>
                  </a:txBody>
                  <a:tcPr marL="68580" marR="68580" marT="34290" marB="34290"/>
                </a:tc>
                <a:tc>
                  <a:txBody>
                    <a:bodyPr/>
                    <a:lstStyle/>
                    <a:p>
                      <a:pPr marL="285750" lvl="0" indent="-285750">
                        <a:buFont typeface="Arial" panose="020B0604020202020204" pitchFamily="34" charset="0"/>
                        <a:buChar char="•"/>
                      </a:pPr>
                      <a:r>
                        <a:rPr lang="en-US" sz="1400" kern="1200" dirty="0">
                          <a:effectLst/>
                        </a:rPr>
                        <a:t>Condition of dam and spillway channel</a:t>
                      </a:r>
                    </a:p>
                    <a:p>
                      <a:pPr marL="285750" lvl="0" indent="-285750">
                        <a:buFont typeface="Arial" panose="020B0604020202020204" pitchFamily="34" charset="0"/>
                        <a:buChar char="•"/>
                      </a:pPr>
                      <a:r>
                        <a:rPr lang="en-US" sz="1400" kern="1200" dirty="0">
                          <a:effectLst/>
                        </a:rPr>
                        <a:t>Stability of till cap of Shear Lake waste rock</a:t>
                      </a:r>
                    </a:p>
                    <a:p>
                      <a:pPr marL="285750" lvl="0" indent="-285750">
                        <a:buFont typeface="Arial" panose="020B0604020202020204" pitchFamily="34" charset="0"/>
                        <a:buChar char="•"/>
                      </a:pPr>
                      <a:r>
                        <a:rPr lang="en-US" sz="1400" kern="1200" dirty="0">
                          <a:effectLst/>
                        </a:rPr>
                        <a:t>Active layer thickness</a:t>
                      </a:r>
                      <a:r>
                        <a:rPr lang="en-US" sz="1400" kern="1200" baseline="0" dirty="0">
                          <a:effectLst/>
                        </a:rPr>
                        <a:t> in till cap of tailings</a:t>
                      </a:r>
                      <a:endParaRPr lang="en-US" sz="1400" kern="1200" dirty="0">
                        <a:effectLst/>
                      </a:endParaRPr>
                    </a:p>
                    <a:p>
                      <a:pPr marL="285750" indent="-285750">
                        <a:buFont typeface="Arial" panose="020B0604020202020204" pitchFamily="34" charset="0"/>
                        <a:buChar char="•"/>
                      </a:pPr>
                      <a:r>
                        <a:rPr lang="en-CA" sz="1400" kern="1200" dirty="0">
                          <a:effectLst/>
                        </a:rPr>
                        <a:t>Infrastructure and Water Management System</a:t>
                      </a:r>
                      <a:endParaRPr lang="en-US" sz="1400" dirty="0"/>
                    </a:p>
                  </a:txBody>
                  <a:tcPr marL="68580" marR="68580" marT="34290" marB="34290"/>
                </a:tc>
                <a:tc>
                  <a:txBody>
                    <a:bodyPr/>
                    <a:lstStyle/>
                    <a:p>
                      <a:r>
                        <a:rPr lang="en-CA" sz="1400" kern="1200" dirty="0">
                          <a:effectLst/>
                        </a:rPr>
                        <a:t>Every 2 years</a:t>
                      </a:r>
                      <a:endParaRPr lang="en-US" sz="1400" dirty="0"/>
                    </a:p>
                  </a:txBody>
                  <a:tcPr marL="68580" marR="68580" marT="34290" marB="34290"/>
                </a:tc>
                <a:tc>
                  <a:txBody>
                    <a:bodyPr/>
                    <a:lstStyle/>
                    <a:p>
                      <a:r>
                        <a:rPr lang="en-CA" sz="1400" kern="1200" dirty="0">
                          <a:effectLst/>
                        </a:rPr>
                        <a:t>Early September</a:t>
                      </a:r>
                      <a:endParaRPr lang="en-US" sz="1400" dirty="0"/>
                    </a:p>
                  </a:txBody>
                  <a:tcPr marL="68580" marR="68580" marT="34290" marB="34290"/>
                </a:tc>
                <a:tc>
                  <a:txBody>
                    <a:bodyPr/>
                    <a:lstStyle/>
                    <a:p>
                      <a:r>
                        <a:rPr lang="en-CA" sz="1400" kern="1200" dirty="0">
                          <a:effectLst/>
                        </a:rPr>
                        <a:t>Inspection by qualified geotechnical inspector</a:t>
                      </a:r>
                      <a:endParaRPr lang="en-US" sz="1400" dirty="0"/>
                    </a:p>
                  </a:txBody>
                  <a:tcPr marL="68580" marR="68580" marT="34290" marB="34290"/>
                </a:tc>
                <a:extLst>
                  <a:ext uri="{0D108BD9-81ED-4DB2-BD59-A6C34878D82A}">
                    <a16:rowId xmlns:a16="http://schemas.microsoft.com/office/drawing/2014/main" val="4110045799"/>
                  </a:ext>
                </a:extLst>
              </a:tr>
              <a:tr h="1199295">
                <a:tc>
                  <a:txBody>
                    <a:bodyPr/>
                    <a:lstStyle/>
                    <a:p>
                      <a:r>
                        <a:rPr lang="en-US" sz="1400" dirty="0"/>
                        <a:t>Water Quality</a:t>
                      </a:r>
                    </a:p>
                  </a:txBody>
                  <a:tcPr marL="68580" marR="68580" marT="34290" marB="34290"/>
                </a:tc>
                <a:tc>
                  <a:txBody>
                    <a:bodyPr/>
                    <a:lstStyle/>
                    <a:p>
                      <a:pPr marL="285750" lvl="0" indent="-285750">
                        <a:buFont typeface="Arial" panose="020B0604020202020204" pitchFamily="34" charset="0"/>
                        <a:buChar char="•"/>
                      </a:pPr>
                      <a:r>
                        <a:rPr lang="en-US" sz="1400" kern="1200" dirty="0">
                          <a:effectLst/>
                        </a:rPr>
                        <a:t>940-2, SW33 (940-3), SW9, SW18</a:t>
                      </a:r>
                    </a:p>
                    <a:p>
                      <a:pPr marL="285750" lvl="0" indent="-285750">
                        <a:buFont typeface="Arial" panose="020B0604020202020204" pitchFamily="34" charset="0"/>
                        <a:buChar char="•"/>
                      </a:pPr>
                      <a:r>
                        <a:rPr lang="en-US" sz="1400" kern="1200" dirty="0">
                          <a:effectLst/>
                        </a:rPr>
                        <a:t>Physical parameters (e.g., conductivity, pH)</a:t>
                      </a:r>
                    </a:p>
                    <a:p>
                      <a:pPr marL="285750" lvl="0" indent="-285750">
                        <a:buFont typeface="Arial" panose="020B0604020202020204" pitchFamily="34" charset="0"/>
                        <a:buChar char="•"/>
                      </a:pPr>
                      <a:r>
                        <a:rPr lang="en-US" sz="1400" kern="1200" dirty="0">
                          <a:effectLst/>
                        </a:rPr>
                        <a:t>Anions and nutrients</a:t>
                      </a:r>
                    </a:p>
                    <a:p>
                      <a:pPr marL="285750" indent="-285750">
                        <a:buFont typeface="Arial" panose="020B0604020202020204" pitchFamily="34" charset="0"/>
                        <a:buChar char="•"/>
                      </a:pPr>
                      <a:r>
                        <a:rPr lang="en-CA" sz="1400" kern="1200" dirty="0">
                          <a:effectLst/>
                        </a:rPr>
                        <a:t>Total Metals</a:t>
                      </a:r>
                      <a:endParaRPr lang="en-US" sz="1400" dirty="0"/>
                    </a:p>
                  </a:txBody>
                  <a:tcPr marL="68580" marR="68580" marT="34290" marB="34290"/>
                </a:tc>
                <a:tc>
                  <a:txBody>
                    <a:bodyPr/>
                    <a:lstStyle/>
                    <a:p>
                      <a:r>
                        <a:rPr lang="en-CA" sz="1400" kern="1200" dirty="0">
                          <a:effectLst/>
                        </a:rPr>
                        <a:t>Every 2 years</a:t>
                      </a:r>
                      <a:endParaRPr lang="en-US" sz="1400" dirty="0"/>
                    </a:p>
                  </a:txBody>
                  <a:tcPr marL="68580" marR="68580" marT="34290" marB="34290"/>
                </a:tc>
                <a:tc>
                  <a:txBody>
                    <a:bodyPr/>
                    <a:lstStyle/>
                    <a:p>
                      <a:r>
                        <a:rPr lang="en-CA" sz="1400" kern="1200" dirty="0">
                          <a:effectLst/>
                        </a:rPr>
                        <a:t>Early September</a:t>
                      </a:r>
                      <a:endParaRPr lang="en-US" sz="1400" dirty="0"/>
                    </a:p>
                  </a:txBody>
                  <a:tcPr marL="68580" marR="68580" marT="34290" marB="34290"/>
                </a:tc>
                <a:tc>
                  <a:txBody>
                    <a:bodyPr/>
                    <a:lstStyle/>
                    <a:p>
                      <a:r>
                        <a:rPr lang="en-CA" sz="1400" kern="1200" dirty="0">
                          <a:effectLst/>
                        </a:rPr>
                        <a:t>Sample collection and in situ measurements</a:t>
                      </a:r>
                      <a:endParaRPr lang="en-US" sz="1400" dirty="0"/>
                    </a:p>
                  </a:txBody>
                  <a:tcPr marL="68580" marR="68580" marT="34290" marB="34290"/>
                </a:tc>
                <a:extLst>
                  <a:ext uri="{0D108BD9-81ED-4DB2-BD59-A6C34878D82A}">
                    <a16:rowId xmlns:a16="http://schemas.microsoft.com/office/drawing/2014/main" val="311672425"/>
                  </a:ext>
                </a:extLst>
              </a:tr>
              <a:tr h="973924">
                <a:tc>
                  <a:txBody>
                    <a:bodyPr/>
                    <a:lstStyle/>
                    <a:p>
                      <a:r>
                        <a:rPr lang="en-US" sz="1400" dirty="0"/>
                        <a:t>Sediment Quality</a:t>
                      </a:r>
                    </a:p>
                  </a:txBody>
                  <a:tcPr marL="68580" marR="68580" marT="34290" marB="34290"/>
                </a:tc>
                <a:tc>
                  <a:txBody>
                    <a:bodyPr/>
                    <a:lstStyle/>
                    <a:p>
                      <a:pPr marL="285750" lvl="0" indent="-285750">
                        <a:buFont typeface="Arial" panose="020B0604020202020204" pitchFamily="34" charset="0"/>
                        <a:buChar char="•"/>
                      </a:pPr>
                      <a:r>
                        <a:rPr lang="en-US" sz="1400" kern="1200" dirty="0">
                          <a:effectLst/>
                        </a:rPr>
                        <a:t>SW33 (940-3), SW9, SW18</a:t>
                      </a:r>
                    </a:p>
                    <a:p>
                      <a:pPr marL="285750" lvl="0" indent="-285750">
                        <a:buFont typeface="Arial" panose="020B0604020202020204" pitchFamily="34" charset="0"/>
                        <a:buChar char="•"/>
                      </a:pPr>
                      <a:r>
                        <a:rPr lang="en-US" sz="1400" kern="1200" dirty="0">
                          <a:effectLst/>
                        </a:rPr>
                        <a:t>Physical parameters (grain size)</a:t>
                      </a:r>
                    </a:p>
                    <a:p>
                      <a:pPr marL="285750" lvl="0" indent="-285750">
                        <a:buFont typeface="Arial" panose="020B0604020202020204" pitchFamily="34" charset="0"/>
                        <a:buChar char="•"/>
                      </a:pPr>
                      <a:r>
                        <a:rPr lang="en-US" sz="1400" kern="1200" dirty="0">
                          <a:effectLst/>
                        </a:rPr>
                        <a:t>Leachable anions and nutrients </a:t>
                      </a:r>
                    </a:p>
                    <a:p>
                      <a:pPr marL="285750" indent="-285750">
                        <a:buFont typeface="Arial" panose="020B0604020202020204" pitchFamily="34" charset="0"/>
                        <a:buChar char="•"/>
                      </a:pPr>
                      <a:r>
                        <a:rPr lang="en-CA" sz="1400" kern="1200" dirty="0">
                          <a:effectLst/>
                        </a:rPr>
                        <a:t>Total Metals</a:t>
                      </a:r>
                      <a:endParaRPr lang="en-US" sz="1400" dirty="0"/>
                    </a:p>
                  </a:txBody>
                  <a:tcPr marL="68580" marR="68580" marT="34290" marB="34290"/>
                </a:tc>
                <a:tc>
                  <a:txBody>
                    <a:bodyPr/>
                    <a:lstStyle/>
                    <a:p>
                      <a:r>
                        <a:rPr lang="en-CA" sz="1400" kern="1200" dirty="0">
                          <a:effectLst/>
                        </a:rPr>
                        <a:t>Every 4 years</a:t>
                      </a:r>
                      <a:endParaRPr lang="en-US" sz="1400" dirty="0"/>
                    </a:p>
                  </a:txBody>
                  <a:tcPr marL="68580" marR="68580" marT="34290" marB="34290"/>
                </a:tc>
                <a:tc>
                  <a:txBody>
                    <a:bodyPr/>
                    <a:lstStyle/>
                    <a:p>
                      <a:r>
                        <a:rPr lang="en-CA" sz="1400" kern="1200" dirty="0">
                          <a:effectLst/>
                        </a:rPr>
                        <a:t>Early September</a:t>
                      </a:r>
                      <a:endParaRPr lang="en-US" sz="1400" dirty="0"/>
                    </a:p>
                  </a:txBody>
                  <a:tcPr marL="68580" marR="68580" marT="34290" marB="34290"/>
                </a:tc>
                <a:tc>
                  <a:txBody>
                    <a:bodyPr/>
                    <a:lstStyle/>
                    <a:p>
                      <a:r>
                        <a:rPr lang="en-CA" sz="1400" kern="1200" dirty="0">
                          <a:effectLst/>
                        </a:rPr>
                        <a:t>Sample collection in depositional area</a:t>
                      </a:r>
                      <a:endParaRPr lang="en-US" sz="1400" dirty="0"/>
                    </a:p>
                  </a:txBody>
                  <a:tcPr marL="68580" marR="68580" marT="34290" marB="34290"/>
                </a:tc>
                <a:extLst>
                  <a:ext uri="{0D108BD9-81ED-4DB2-BD59-A6C34878D82A}">
                    <a16:rowId xmlns:a16="http://schemas.microsoft.com/office/drawing/2014/main" val="2838071309"/>
                  </a:ext>
                </a:extLst>
              </a:tr>
              <a:tr h="748553">
                <a:tc>
                  <a:txBody>
                    <a:bodyPr/>
                    <a:lstStyle/>
                    <a:p>
                      <a:r>
                        <a:rPr lang="en-US" sz="1400" dirty="0"/>
                        <a:t>Benthic Invertebrates</a:t>
                      </a:r>
                    </a:p>
                  </a:txBody>
                  <a:tcPr marL="68580" marR="68580" marT="34290" marB="34290"/>
                </a:tc>
                <a:tc>
                  <a:txBody>
                    <a:bodyPr/>
                    <a:lstStyle/>
                    <a:p>
                      <a:pPr marL="285750" lvl="0" indent="-285750">
                        <a:buFont typeface="Arial" panose="020B0604020202020204" pitchFamily="34" charset="0"/>
                        <a:buChar char="•"/>
                      </a:pPr>
                      <a:r>
                        <a:rPr lang="en-US" sz="1400" kern="1200" dirty="0">
                          <a:effectLst/>
                        </a:rPr>
                        <a:t>SW33 (940-3), SW9, SW18</a:t>
                      </a:r>
                    </a:p>
                    <a:p>
                      <a:pPr marL="285750" indent="-285750">
                        <a:buFont typeface="Arial" panose="020B0604020202020204" pitchFamily="34" charset="0"/>
                        <a:buChar char="•"/>
                      </a:pPr>
                      <a:r>
                        <a:rPr lang="en-CA" sz="1400" kern="1200" dirty="0">
                          <a:effectLst/>
                        </a:rPr>
                        <a:t>Benthic Community Composition and Descriptors</a:t>
                      </a:r>
                      <a:endParaRPr lang="en-US" sz="1400" dirty="0"/>
                    </a:p>
                  </a:txBody>
                  <a:tcPr marL="68580" marR="68580" marT="34290" marB="34290"/>
                </a:tc>
                <a:tc>
                  <a:txBody>
                    <a:bodyPr/>
                    <a:lstStyle/>
                    <a:p>
                      <a:r>
                        <a:rPr lang="en-CA" sz="1400" kern="1200" dirty="0">
                          <a:effectLst/>
                        </a:rPr>
                        <a:t>Every 4 years</a:t>
                      </a:r>
                      <a:endParaRPr lang="en-US" sz="1400" dirty="0"/>
                    </a:p>
                  </a:txBody>
                  <a:tcPr marL="68580" marR="68580" marT="34290" marB="34290"/>
                </a:tc>
                <a:tc>
                  <a:txBody>
                    <a:bodyPr/>
                    <a:lstStyle/>
                    <a:p>
                      <a:r>
                        <a:rPr lang="en-CA" sz="1400" kern="1200" dirty="0">
                          <a:effectLst/>
                        </a:rPr>
                        <a:t>Early September</a:t>
                      </a:r>
                      <a:endParaRPr lang="en-US" sz="1400" dirty="0"/>
                    </a:p>
                  </a:txBody>
                  <a:tcPr marL="68580" marR="68580" marT="34290" marB="34290"/>
                </a:tc>
                <a:tc>
                  <a:txBody>
                    <a:bodyPr/>
                    <a:lstStyle/>
                    <a:p>
                      <a:r>
                        <a:rPr lang="en-CA" sz="1400" kern="1200" dirty="0">
                          <a:effectLst/>
                        </a:rPr>
                        <a:t>Kick-net sampling</a:t>
                      </a:r>
                      <a:endParaRPr lang="en-US" sz="1400" dirty="0"/>
                    </a:p>
                  </a:txBody>
                  <a:tcPr marL="68580" marR="68580" marT="34290" marB="34290"/>
                </a:tc>
                <a:extLst>
                  <a:ext uri="{0D108BD9-81ED-4DB2-BD59-A6C34878D82A}">
                    <a16:rowId xmlns:a16="http://schemas.microsoft.com/office/drawing/2014/main" val="3792484151"/>
                  </a:ext>
                </a:extLst>
              </a:tr>
            </a:tbl>
          </a:graphicData>
        </a:graphic>
      </p:graphicFrame>
    </p:spTree>
    <p:extLst>
      <p:ext uri="{BB962C8B-B14F-4D97-AF65-F5344CB8AC3E}">
        <p14:creationId xmlns:p14="http://schemas.microsoft.com/office/powerpoint/2010/main" val="28397624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84D6-CFBC-4B06-87AF-CED5B9AE528B}"/>
              </a:ext>
            </a:extLst>
          </p:cNvPr>
          <p:cNvSpPr>
            <a:spLocks noGrp="1"/>
          </p:cNvSpPr>
          <p:nvPr>
            <p:ph type="title"/>
          </p:nvPr>
        </p:nvSpPr>
        <p:spPr/>
        <p:txBody>
          <a:bodyPr/>
          <a:lstStyle/>
          <a:p>
            <a:r>
              <a:rPr lang="en-US" dirty="0"/>
              <a:t>Closure cost estimate</a:t>
            </a:r>
          </a:p>
        </p:txBody>
      </p:sp>
      <p:sp>
        <p:nvSpPr>
          <p:cNvPr id="3" name="Content Placeholder 2">
            <a:extLst>
              <a:ext uri="{FF2B5EF4-FFF2-40B4-BE49-F238E27FC236}">
                <a16:creationId xmlns:a16="http://schemas.microsoft.com/office/drawing/2014/main" id="{6D3650CF-CCB7-41FF-BFDF-D1A327CB541D}"/>
              </a:ext>
            </a:extLst>
          </p:cNvPr>
          <p:cNvSpPr>
            <a:spLocks noGrp="1"/>
          </p:cNvSpPr>
          <p:nvPr>
            <p:ph idx="1"/>
          </p:nvPr>
        </p:nvSpPr>
        <p:spPr/>
        <p:txBody>
          <a:bodyPr>
            <a:normAutofit/>
          </a:bodyPr>
          <a:lstStyle/>
          <a:p>
            <a:pPr>
              <a:spcAft>
                <a:spcPts val="600"/>
              </a:spcAft>
            </a:pPr>
            <a:r>
              <a:rPr lang="en-US" sz="2000" dirty="0"/>
              <a:t>Total cost for first 10 years of monitoring is </a:t>
            </a:r>
            <a:r>
              <a:rPr lang="en-US" sz="2000" b="1" dirty="0"/>
              <a:t>$431,000</a:t>
            </a:r>
            <a:r>
              <a:rPr lang="en-US" sz="2000" dirty="0"/>
              <a:t>, which includes $50,000 for spillway/rip-rap maintenance scheduled for every 20 years and $100,400 one time contingency fund for unexpected maintenance or supplemental monitoring</a:t>
            </a:r>
          </a:p>
          <a:p>
            <a:pPr>
              <a:spcAft>
                <a:spcPts val="600"/>
              </a:spcAft>
            </a:pPr>
            <a:r>
              <a:rPr lang="en-US" sz="2000" dirty="0"/>
              <a:t>Incremental cost for next 10 years, considering a 3% discount rate is $217,200</a:t>
            </a:r>
          </a:p>
          <a:p>
            <a:pPr>
              <a:spcAft>
                <a:spcPts val="600"/>
              </a:spcAft>
            </a:pPr>
            <a:r>
              <a:rPr lang="en-US" sz="2000" dirty="0"/>
              <a:t>Barrick has proposed 10-year bond amount consistent with duration of Water </a:t>
            </a:r>
            <a:r>
              <a:rPr lang="en-US" sz="2000" dirty="0" err="1"/>
              <a:t>Licence</a:t>
            </a:r>
            <a:r>
              <a:rPr lang="en-US" sz="2000" dirty="0"/>
              <a:t>, but is open to discussing other time frames</a:t>
            </a:r>
          </a:p>
        </p:txBody>
      </p:sp>
    </p:spTree>
    <p:extLst>
      <p:ext uri="{BB962C8B-B14F-4D97-AF65-F5344CB8AC3E}">
        <p14:creationId xmlns:p14="http://schemas.microsoft.com/office/powerpoint/2010/main" val="12327472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84D6-CFBC-4B06-87AF-CED5B9AE528B}"/>
              </a:ext>
            </a:extLst>
          </p:cNvPr>
          <p:cNvSpPr>
            <a:spLocks noGrp="1"/>
          </p:cNvSpPr>
          <p:nvPr>
            <p:ph type="title"/>
          </p:nvPr>
        </p:nvSpPr>
        <p:spPr/>
        <p:txBody>
          <a:bodyPr>
            <a:normAutofit/>
          </a:bodyPr>
          <a:lstStyle/>
          <a:p>
            <a:r>
              <a:rPr lang="en-US" sz="2800" dirty="0"/>
              <a:t>Closure cost estimate – Annual Breakdown</a:t>
            </a:r>
          </a:p>
        </p:txBody>
      </p:sp>
      <p:graphicFrame>
        <p:nvGraphicFramePr>
          <p:cNvPr id="8" name="Object 7"/>
          <p:cNvGraphicFramePr>
            <a:graphicFrameLocks noChangeAspect="1"/>
          </p:cNvGraphicFramePr>
          <p:nvPr>
            <p:extLst/>
          </p:nvPr>
        </p:nvGraphicFramePr>
        <p:xfrm>
          <a:off x="224240" y="2380430"/>
          <a:ext cx="8695521" cy="2970970"/>
        </p:xfrm>
        <a:graphic>
          <a:graphicData uri="http://schemas.openxmlformats.org/presentationml/2006/ole">
            <mc:AlternateContent xmlns:mc="http://schemas.openxmlformats.org/markup-compatibility/2006">
              <mc:Choice xmlns:v="urn:schemas-microsoft-com:vml" Requires="v">
                <p:oleObj spid="_x0000_s1047" name="Worksheet" r:id="rId3" imgW="13754100" imgH="4699000" progId="Excel.Sheet.12">
                  <p:embed/>
                </p:oleObj>
              </mc:Choice>
              <mc:Fallback>
                <p:oleObj name="Worksheet" r:id="rId3" imgW="13754100" imgH="4699000" progId="Excel.Sheet.12">
                  <p:embed/>
                  <p:pic>
                    <p:nvPicPr>
                      <p:cNvPr id="8" name="Object 7"/>
                      <p:cNvPicPr/>
                      <p:nvPr/>
                    </p:nvPicPr>
                    <p:blipFill>
                      <a:blip r:embed="rId4"/>
                      <a:stretch>
                        <a:fillRect/>
                      </a:stretch>
                    </p:blipFill>
                    <p:spPr>
                      <a:xfrm>
                        <a:off x="224240" y="2380430"/>
                        <a:ext cx="8695521" cy="2970970"/>
                      </a:xfrm>
                      <a:prstGeom prst="rect">
                        <a:avLst/>
                      </a:prstGeom>
                    </p:spPr>
                  </p:pic>
                </p:oleObj>
              </mc:Fallback>
            </mc:AlternateContent>
          </a:graphicData>
        </a:graphic>
      </p:graphicFrame>
    </p:spTree>
    <p:extLst>
      <p:ext uri="{BB962C8B-B14F-4D97-AF65-F5344CB8AC3E}">
        <p14:creationId xmlns:p14="http://schemas.microsoft.com/office/powerpoint/2010/main" val="946037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a:t>
            </a:r>
          </a:p>
        </p:txBody>
      </p:sp>
      <p:sp>
        <p:nvSpPr>
          <p:cNvPr id="3" name="Content Placeholder 2"/>
          <p:cNvSpPr>
            <a:spLocks noGrp="1"/>
          </p:cNvSpPr>
          <p:nvPr>
            <p:ph idx="1"/>
          </p:nvPr>
        </p:nvSpPr>
        <p:spPr/>
        <p:txBody>
          <a:bodyPr/>
          <a:lstStyle/>
          <a:p>
            <a:r>
              <a:rPr lang="en-US" dirty="0" err="1"/>
              <a:t>Barrick</a:t>
            </a:r>
            <a:r>
              <a:rPr lang="en-US" dirty="0"/>
              <a:t> to retain control and ownership of the site</a:t>
            </a:r>
          </a:p>
          <a:p>
            <a:r>
              <a:rPr lang="en-US" dirty="0"/>
              <a:t>Closure and reclamation works are </a:t>
            </a:r>
            <a:r>
              <a:rPr lang="en-US" dirty="0" smtClean="0"/>
              <a:t>complete</a:t>
            </a:r>
          </a:p>
          <a:p>
            <a:pPr lvl="1"/>
            <a:r>
              <a:rPr lang="en-US" dirty="0" smtClean="0"/>
              <a:t>Thermistors will be re-installed later this year</a:t>
            </a:r>
            <a:endParaRPr lang="en-US" dirty="0"/>
          </a:p>
          <a:p>
            <a:r>
              <a:rPr lang="en-US" dirty="0"/>
              <a:t>No significant residual risks</a:t>
            </a:r>
          </a:p>
          <a:p>
            <a:pPr lvl="1"/>
            <a:r>
              <a:rPr lang="en-US" dirty="0"/>
              <a:t>Continuing slow oxidation of tailings below till cap is acceptable</a:t>
            </a:r>
          </a:p>
          <a:p>
            <a:r>
              <a:rPr lang="en-US" dirty="0"/>
              <a:t>Monitoring and maintenance will continue to ensure no unexpected changes at site</a:t>
            </a:r>
          </a:p>
          <a:p>
            <a:r>
              <a:rPr lang="en-US" dirty="0" err="1"/>
              <a:t>Barrick</a:t>
            </a:r>
            <a:r>
              <a:rPr lang="en-US" dirty="0"/>
              <a:t> will provide bond adequate to ensure continued site monitoring</a:t>
            </a:r>
          </a:p>
        </p:txBody>
      </p:sp>
    </p:spTree>
    <p:extLst>
      <p:ext uri="{BB962C8B-B14F-4D97-AF65-F5344CB8AC3E}">
        <p14:creationId xmlns:p14="http://schemas.microsoft.com/office/powerpoint/2010/main" val="3216533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5346371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84D6-CFBC-4B06-87AF-CED5B9AE528B}"/>
              </a:ext>
            </a:extLst>
          </p:cNvPr>
          <p:cNvSpPr>
            <a:spLocks noGrp="1"/>
          </p:cNvSpPr>
          <p:nvPr>
            <p:ph type="title"/>
          </p:nvPr>
        </p:nvSpPr>
        <p:spPr/>
        <p:txBody>
          <a:bodyPr>
            <a:normAutofit/>
          </a:bodyPr>
          <a:lstStyle/>
          <a:p>
            <a:r>
              <a:rPr lang="en-US" sz="2400" dirty="0"/>
              <a:t>Closure cost estimate – detailed monitoring costs</a:t>
            </a:r>
          </a:p>
        </p:txBody>
      </p:sp>
      <p:graphicFrame>
        <p:nvGraphicFramePr>
          <p:cNvPr id="6" name="Object 5">
            <a:extLst>
              <a:ext uri="{FF2B5EF4-FFF2-40B4-BE49-F238E27FC236}">
                <a16:creationId xmlns:a16="http://schemas.microsoft.com/office/drawing/2014/main" id="{69398B2F-1994-46FF-A23F-57792E8727C2}"/>
              </a:ext>
            </a:extLst>
          </p:cNvPr>
          <p:cNvGraphicFramePr>
            <a:graphicFrameLocks noChangeAspect="1"/>
          </p:cNvGraphicFramePr>
          <p:nvPr>
            <p:extLst>
              <p:ext uri="{D42A27DB-BD31-4B8C-83A1-F6EECF244321}">
                <p14:modId xmlns:p14="http://schemas.microsoft.com/office/powerpoint/2010/main" val="186209575"/>
              </p:ext>
            </p:extLst>
          </p:nvPr>
        </p:nvGraphicFramePr>
        <p:xfrm>
          <a:off x="220868" y="2175933"/>
          <a:ext cx="8583446" cy="1010773"/>
        </p:xfrm>
        <a:graphic>
          <a:graphicData uri="http://schemas.openxmlformats.org/presentationml/2006/ole">
            <mc:AlternateContent xmlns:mc="http://schemas.openxmlformats.org/markup-compatibility/2006">
              <mc:Choice xmlns:v="urn:schemas-microsoft-com:vml" Requires="v">
                <p:oleObj spid="_x0000_s2071" name="Worksheet" r:id="rId3" imgW="21018500" imgH="2247900" progId="Excel.Sheet.12">
                  <p:embed/>
                </p:oleObj>
              </mc:Choice>
              <mc:Fallback>
                <p:oleObj name="Worksheet" r:id="rId3" imgW="21018500" imgH="2247900" progId="Excel.Sheet.12">
                  <p:embed/>
                  <p:pic>
                    <p:nvPicPr>
                      <p:cNvPr id="5" name="Object 4"/>
                      <p:cNvPicPr/>
                      <p:nvPr/>
                    </p:nvPicPr>
                    <p:blipFill>
                      <a:blip r:embed="rId4"/>
                      <a:stretch>
                        <a:fillRect/>
                      </a:stretch>
                    </p:blipFill>
                    <p:spPr>
                      <a:xfrm>
                        <a:off x="220868" y="2175933"/>
                        <a:ext cx="8583446" cy="1010773"/>
                      </a:xfrm>
                      <a:prstGeom prst="rect">
                        <a:avLst/>
                      </a:prstGeom>
                    </p:spPr>
                  </p:pic>
                </p:oleObj>
              </mc:Fallback>
            </mc:AlternateContent>
          </a:graphicData>
        </a:graphic>
      </p:graphicFrame>
    </p:spTree>
    <p:extLst>
      <p:ext uri="{BB962C8B-B14F-4D97-AF65-F5344CB8AC3E}">
        <p14:creationId xmlns:p14="http://schemas.microsoft.com/office/powerpoint/2010/main" val="1474476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DA136-2D29-4BE5-868B-E72458E34FDF}"/>
              </a:ext>
            </a:extLst>
          </p:cNvPr>
          <p:cNvSpPr>
            <a:spLocks noGrp="1"/>
          </p:cNvSpPr>
          <p:nvPr>
            <p:ph type="title"/>
          </p:nvPr>
        </p:nvSpPr>
        <p:spPr>
          <a:xfrm>
            <a:off x="397791" y="222584"/>
            <a:ext cx="7325033" cy="713850"/>
          </a:xfrm>
        </p:spPr>
        <p:txBody>
          <a:bodyPr>
            <a:normAutofit fontScale="90000"/>
          </a:bodyPr>
          <a:lstStyle/>
          <a:p>
            <a:r>
              <a:rPr lang="en-CA" dirty="0"/>
              <a:t>Timeline of events – Cullaton Lake Mine closure</a:t>
            </a:r>
            <a:endParaRPr lang="en-US" dirty="0"/>
          </a:p>
        </p:txBody>
      </p:sp>
      <p:sp>
        <p:nvSpPr>
          <p:cNvPr id="3" name="Content Placeholder 2">
            <a:extLst>
              <a:ext uri="{FF2B5EF4-FFF2-40B4-BE49-F238E27FC236}">
                <a16:creationId xmlns:a16="http://schemas.microsoft.com/office/drawing/2014/main" id="{B7A2B246-B183-48A0-AD04-7CA11C83F9C6}"/>
              </a:ext>
            </a:extLst>
          </p:cNvPr>
          <p:cNvSpPr>
            <a:spLocks noGrp="1"/>
          </p:cNvSpPr>
          <p:nvPr>
            <p:ph idx="1"/>
          </p:nvPr>
        </p:nvSpPr>
        <p:spPr>
          <a:xfrm>
            <a:off x="354008" y="1311007"/>
            <a:ext cx="8272211" cy="5210979"/>
          </a:xfrm>
        </p:spPr>
        <p:txBody>
          <a:bodyPr>
            <a:normAutofit fontScale="70000" lnSpcReduction="20000"/>
          </a:bodyPr>
          <a:lstStyle/>
          <a:p>
            <a:pPr>
              <a:spcAft>
                <a:spcPts val="600"/>
              </a:spcAft>
            </a:pPr>
            <a:r>
              <a:rPr lang="en-CA" dirty="0"/>
              <a:t>Cullaton Lake mine operations – early 1981-1985 (processed &lt;400,000 t of ore)</a:t>
            </a:r>
          </a:p>
          <a:p>
            <a:pPr>
              <a:spcAft>
                <a:spcPts val="600"/>
              </a:spcAft>
            </a:pPr>
            <a:r>
              <a:rPr lang="en-CA" dirty="0"/>
              <a:t>Abandonment &amp; Restoration Plan – draft developed by </a:t>
            </a:r>
            <a:r>
              <a:rPr lang="en-CA" dirty="0" err="1"/>
              <a:t>Trow</a:t>
            </a:r>
            <a:r>
              <a:rPr lang="en-CA" dirty="0"/>
              <a:t> in 1991 </a:t>
            </a:r>
          </a:p>
          <a:p>
            <a:pPr>
              <a:spcAft>
                <a:spcPts val="600"/>
              </a:spcAft>
            </a:pPr>
            <a:r>
              <a:rPr lang="en-CA" dirty="0"/>
              <a:t>Revised A&amp;R Plan by </a:t>
            </a:r>
            <a:r>
              <a:rPr lang="en-CA" dirty="0" err="1"/>
              <a:t>Homestake</a:t>
            </a:r>
            <a:r>
              <a:rPr lang="en-CA" dirty="0"/>
              <a:t> in 1996, accepted</a:t>
            </a:r>
          </a:p>
          <a:p>
            <a:pPr>
              <a:spcAft>
                <a:spcPts val="600"/>
              </a:spcAft>
            </a:pPr>
            <a:r>
              <a:rPr lang="en-CA" dirty="0"/>
              <a:t>Closure activities commenced in 1991; completed by 2002</a:t>
            </a:r>
          </a:p>
          <a:p>
            <a:pPr>
              <a:spcAft>
                <a:spcPts val="600"/>
              </a:spcAft>
            </a:pPr>
            <a:r>
              <a:rPr lang="en-CA" dirty="0"/>
              <a:t>Barrick acquired </a:t>
            </a:r>
            <a:r>
              <a:rPr lang="en-CA" dirty="0" err="1"/>
              <a:t>Homestake</a:t>
            </a:r>
            <a:r>
              <a:rPr lang="en-CA" dirty="0"/>
              <a:t> in 2003</a:t>
            </a:r>
          </a:p>
          <a:p>
            <a:pPr>
              <a:spcAft>
                <a:spcPts val="600"/>
              </a:spcAft>
            </a:pPr>
            <a:r>
              <a:rPr lang="en-CA" dirty="0"/>
              <a:t>Indigenous and Northern Affairs Canada (INAC) commissioned BGC Engineering in 2006 to assess Barrick’s progress toward achieving the objectives of the Final A&amp;R Plan</a:t>
            </a:r>
          </a:p>
          <a:p>
            <a:pPr>
              <a:spcAft>
                <a:spcPts val="600"/>
              </a:spcAft>
            </a:pPr>
            <a:r>
              <a:rPr lang="en-CA" dirty="0"/>
              <a:t>Barrick commissioned AECOM to conduct an Ecological Risk Assessment in 2008</a:t>
            </a:r>
          </a:p>
          <a:p>
            <a:pPr>
              <a:spcAft>
                <a:spcPts val="600"/>
              </a:spcAft>
            </a:pPr>
            <a:r>
              <a:rPr lang="en-CA" dirty="0"/>
              <a:t>AANDC requested Barrick update the 1996 A&amp;R Plan in 2014</a:t>
            </a:r>
          </a:p>
          <a:p>
            <a:pPr>
              <a:spcAft>
                <a:spcPts val="600"/>
              </a:spcAft>
            </a:pPr>
            <a:r>
              <a:rPr lang="en-CA" dirty="0"/>
              <a:t>Additional aquatic (benthic invertebrate, sediment, water quality) field work conducted by PECG in 2016</a:t>
            </a:r>
          </a:p>
          <a:p>
            <a:pPr>
              <a:spcAft>
                <a:spcPts val="600"/>
              </a:spcAft>
            </a:pPr>
            <a:r>
              <a:rPr lang="en-CA" dirty="0"/>
              <a:t>Updated mass loadings assessment conducted by PECG in 2015 and 2016</a:t>
            </a:r>
          </a:p>
          <a:p>
            <a:pPr>
              <a:spcAft>
                <a:spcPts val="600"/>
              </a:spcAft>
            </a:pPr>
            <a:r>
              <a:rPr lang="en-CA" dirty="0"/>
              <a:t>Closure and Reclamation Plan completed by PECG in 2017</a:t>
            </a:r>
          </a:p>
          <a:p>
            <a:pPr>
              <a:spcAft>
                <a:spcPts val="600"/>
              </a:spcAft>
            </a:pPr>
            <a:r>
              <a:rPr lang="en-CA" dirty="0"/>
              <a:t>Post-closure water quality monitoring, submission of annual reports to the NWB, 2005-2017 (and ongoing)</a:t>
            </a:r>
          </a:p>
          <a:p>
            <a:endParaRPr lang="en-CA" dirty="0"/>
          </a:p>
          <a:p>
            <a:endParaRPr lang="en-US" dirty="0"/>
          </a:p>
        </p:txBody>
      </p:sp>
    </p:spTree>
    <p:extLst>
      <p:ext uri="{BB962C8B-B14F-4D97-AF65-F5344CB8AC3E}">
        <p14:creationId xmlns:p14="http://schemas.microsoft.com/office/powerpoint/2010/main" val="2518849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BEF68-2232-4620-91EF-82C49EF3B0F1}"/>
              </a:ext>
            </a:extLst>
          </p:cNvPr>
          <p:cNvSpPr>
            <a:spLocks noGrp="1"/>
          </p:cNvSpPr>
          <p:nvPr>
            <p:ph type="title"/>
          </p:nvPr>
        </p:nvSpPr>
        <p:spPr/>
        <p:txBody>
          <a:bodyPr>
            <a:normAutofit fontScale="90000"/>
          </a:bodyPr>
          <a:lstStyle/>
          <a:p>
            <a:r>
              <a:rPr lang="en-CA" dirty="0"/>
              <a:t>Closure and reclamation plan (CRP) 2017 report</a:t>
            </a:r>
            <a:endParaRPr lang="en-US" dirty="0"/>
          </a:p>
        </p:txBody>
      </p:sp>
      <p:sp>
        <p:nvSpPr>
          <p:cNvPr id="3" name="Content Placeholder 2">
            <a:extLst>
              <a:ext uri="{FF2B5EF4-FFF2-40B4-BE49-F238E27FC236}">
                <a16:creationId xmlns:a16="http://schemas.microsoft.com/office/drawing/2014/main" id="{455690D2-4DCA-45ED-9695-9923E8C4BECB}"/>
              </a:ext>
            </a:extLst>
          </p:cNvPr>
          <p:cNvSpPr>
            <a:spLocks noGrp="1"/>
          </p:cNvSpPr>
          <p:nvPr>
            <p:ph idx="1"/>
          </p:nvPr>
        </p:nvSpPr>
        <p:spPr>
          <a:xfrm>
            <a:off x="435895" y="1410160"/>
            <a:ext cx="8272211" cy="5225256"/>
          </a:xfrm>
        </p:spPr>
        <p:txBody>
          <a:bodyPr>
            <a:normAutofit/>
          </a:bodyPr>
          <a:lstStyle/>
          <a:p>
            <a:r>
              <a:rPr lang="en-CA" sz="1800" dirty="0"/>
              <a:t>Prepared by Palmer Environmental Consulting Group Inc. (PECG) and submitted on June 30, 2017</a:t>
            </a:r>
          </a:p>
          <a:p>
            <a:r>
              <a:rPr lang="en-CA" sz="1800" dirty="0"/>
              <a:t>Update to the Final Abandonment and Restoration (A&amp;R) Plan (</a:t>
            </a:r>
            <a:r>
              <a:rPr lang="en-CA" sz="1800" dirty="0" err="1"/>
              <a:t>Homestake</a:t>
            </a:r>
            <a:r>
              <a:rPr lang="en-CA" sz="1800" dirty="0"/>
              <a:t>, 1996) and includes: </a:t>
            </a:r>
          </a:p>
          <a:p>
            <a:pPr lvl="1"/>
            <a:r>
              <a:rPr lang="en-CA" sz="1600" dirty="0"/>
              <a:t>BGC, 2007: Cullaton Lake Mine – 2006 Site Inspection Report and Mine Closure Review</a:t>
            </a:r>
          </a:p>
          <a:p>
            <a:pPr lvl="1"/>
            <a:r>
              <a:rPr lang="en-CA" sz="1600" dirty="0"/>
              <a:t>AECOM, 2009: Existing Conditions Report and Screening Level Aquatic Ecological Risk Assessment for the Cullaton Lake Mine Site</a:t>
            </a:r>
          </a:p>
          <a:p>
            <a:pPr lvl="1"/>
            <a:r>
              <a:rPr lang="en-CA" sz="1600" dirty="0"/>
              <a:t>Lorax, 2009: Geochemical Considerations of Tailings and Waste Rock – Cullaton Lake Mine</a:t>
            </a:r>
          </a:p>
          <a:p>
            <a:pPr lvl="1"/>
            <a:r>
              <a:rPr lang="en-CA" sz="1600" dirty="0"/>
              <a:t>PECG, 2015: Cullaton Lake Mine Mass Loading Model</a:t>
            </a:r>
          </a:p>
          <a:p>
            <a:pPr lvl="1"/>
            <a:r>
              <a:rPr lang="en-CA" sz="1600" dirty="0"/>
              <a:t>PECG, 2017: Cullaton Lake Mine 2016 Aquatic Monitoring Report &amp; Adaptive Management Plan</a:t>
            </a:r>
          </a:p>
          <a:p>
            <a:endParaRPr lang="en-US" dirty="0"/>
          </a:p>
        </p:txBody>
      </p:sp>
    </p:spTree>
    <p:extLst>
      <p:ext uri="{BB962C8B-B14F-4D97-AF65-F5344CB8AC3E}">
        <p14:creationId xmlns:p14="http://schemas.microsoft.com/office/powerpoint/2010/main" val="2916405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29F2-E85F-49D1-9DD4-345782E6E46D}"/>
              </a:ext>
            </a:extLst>
          </p:cNvPr>
          <p:cNvSpPr>
            <a:spLocks noGrp="1"/>
          </p:cNvSpPr>
          <p:nvPr>
            <p:ph type="title"/>
          </p:nvPr>
        </p:nvSpPr>
        <p:spPr/>
        <p:txBody>
          <a:bodyPr/>
          <a:lstStyle/>
          <a:p>
            <a:r>
              <a:rPr lang="en-US" dirty="0"/>
              <a:t>Current conditions</a:t>
            </a:r>
          </a:p>
        </p:txBody>
      </p:sp>
      <p:sp>
        <p:nvSpPr>
          <p:cNvPr id="3" name="Text Placeholder 2">
            <a:extLst>
              <a:ext uri="{FF2B5EF4-FFF2-40B4-BE49-F238E27FC236}">
                <a16:creationId xmlns:a16="http://schemas.microsoft.com/office/drawing/2014/main" id="{2F8326C1-E791-4B00-96A8-DA23505F2959}"/>
              </a:ext>
            </a:extLst>
          </p:cNvPr>
          <p:cNvSpPr>
            <a:spLocks noGrp="1"/>
          </p:cNvSpPr>
          <p:nvPr>
            <p:ph type="body" idx="1"/>
          </p:nvPr>
        </p:nvSpPr>
        <p:spPr/>
        <p:txBody>
          <a:bodyPr/>
          <a:lstStyle/>
          <a:p>
            <a:r>
              <a:rPr lang="en-US" dirty="0" err="1"/>
              <a:t>kognak</a:t>
            </a:r>
            <a:r>
              <a:rPr lang="en-US" dirty="0"/>
              <a:t> river, Tailings area, shear lake</a:t>
            </a:r>
          </a:p>
        </p:txBody>
      </p:sp>
    </p:spTree>
    <p:extLst>
      <p:ext uri="{BB962C8B-B14F-4D97-AF65-F5344CB8AC3E}">
        <p14:creationId xmlns:p14="http://schemas.microsoft.com/office/powerpoint/2010/main" val="895998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F7DA-BCE4-4ACE-8B77-2CCE4817FA36}"/>
              </a:ext>
            </a:extLst>
          </p:cNvPr>
          <p:cNvSpPr>
            <a:spLocks noGrp="1"/>
          </p:cNvSpPr>
          <p:nvPr>
            <p:ph type="title"/>
          </p:nvPr>
        </p:nvSpPr>
        <p:spPr/>
        <p:txBody>
          <a:bodyPr/>
          <a:lstStyle/>
          <a:p>
            <a:r>
              <a:rPr lang="en-US" dirty="0" err="1"/>
              <a:t>Kognak</a:t>
            </a:r>
            <a:r>
              <a:rPr lang="en-US" dirty="0"/>
              <a:t> river			</a:t>
            </a:r>
          </a:p>
        </p:txBody>
      </p:sp>
      <p:sp>
        <p:nvSpPr>
          <p:cNvPr id="3" name="Text Placeholder 2">
            <a:extLst>
              <a:ext uri="{FF2B5EF4-FFF2-40B4-BE49-F238E27FC236}">
                <a16:creationId xmlns:a16="http://schemas.microsoft.com/office/drawing/2014/main" id="{37ECB273-3FB7-4561-87F7-CDCCBEBAA68D}"/>
              </a:ext>
            </a:extLst>
          </p:cNvPr>
          <p:cNvSpPr>
            <a:spLocks noGrp="1"/>
          </p:cNvSpPr>
          <p:nvPr>
            <p:ph type="body" idx="1"/>
          </p:nvPr>
        </p:nvSpPr>
        <p:spPr/>
        <p:txBody>
          <a:bodyPr/>
          <a:lstStyle/>
          <a:p>
            <a:r>
              <a:rPr lang="en-US" dirty="0"/>
              <a:t>Water quality</a:t>
            </a:r>
          </a:p>
        </p:txBody>
      </p:sp>
    </p:spTree>
    <p:extLst>
      <p:ext uri="{BB962C8B-B14F-4D97-AF65-F5344CB8AC3E}">
        <p14:creationId xmlns:p14="http://schemas.microsoft.com/office/powerpoint/2010/main" val="3037361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65-AD09-45D6-98D5-4C7B6AFD88D5}"/>
              </a:ext>
            </a:extLst>
          </p:cNvPr>
          <p:cNvSpPr>
            <a:spLocks noGrp="1"/>
          </p:cNvSpPr>
          <p:nvPr>
            <p:ph type="title"/>
          </p:nvPr>
        </p:nvSpPr>
        <p:spPr/>
        <p:txBody>
          <a:bodyPr/>
          <a:lstStyle/>
          <a:p>
            <a:r>
              <a:rPr lang="en-CA" dirty="0"/>
              <a:t>Overview</a:t>
            </a:r>
            <a:endParaRPr lang="en-US" dirty="0"/>
          </a:p>
        </p:txBody>
      </p:sp>
      <p:pic>
        <p:nvPicPr>
          <p:cNvPr id="6" name="Picture 5">
            <a:extLst>
              <a:ext uri="{FF2B5EF4-FFF2-40B4-BE49-F238E27FC236}">
                <a16:creationId xmlns:a16="http://schemas.microsoft.com/office/drawing/2014/main" id="{96865277-94A9-4C74-A385-B714D00B04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a14:imgEffect>
                  </a14:imgLayer>
                </a14:imgProps>
              </a:ext>
            </a:extLst>
          </a:blip>
          <a:stretch>
            <a:fillRect/>
          </a:stretch>
        </p:blipFill>
        <p:spPr>
          <a:xfrm>
            <a:off x="376683" y="1108130"/>
            <a:ext cx="8390634" cy="5635203"/>
          </a:xfrm>
          <a:prstGeom prst="rect">
            <a:avLst/>
          </a:prstGeom>
        </p:spPr>
      </p:pic>
    </p:spTree>
    <p:extLst>
      <p:ext uri="{BB962C8B-B14F-4D97-AF65-F5344CB8AC3E}">
        <p14:creationId xmlns:p14="http://schemas.microsoft.com/office/powerpoint/2010/main" val="33078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027D-6FBA-4098-8A5D-99A878B89DB3}"/>
              </a:ext>
            </a:extLst>
          </p:cNvPr>
          <p:cNvSpPr>
            <a:spLocks noGrp="1"/>
          </p:cNvSpPr>
          <p:nvPr>
            <p:ph type="title"/>
          </p:nvPr>
        </p:nvSpPr>
        <p:spPr>
          <a:xfrm>
            <a:off x="260228" y="390942"/>
            <a:ext cx="8272212" cy="380539"/>
          </a:xfrm>
        </p:spPr>
        <p:txBody>
          <a:bodyPr>
            <a:normAutofit fontScale="90000"/>
          </a:bodyPr>
          <a:lstStyle/>
          <a:p>
            <a:r>
              <a:rPr lang="en-US" dirty="0" err="1"/>
              <a:t>Kognak</a:t>
            </a:r>
            <a:r>
              <a:rPr lang="en-US" dirty="0"/>
              <a:t> River Water Quality</a:t>
            </a:r>
          </a:p>
        </p:txBody>
      </p:sp>
      <p:pic>
        <p:nvPicPr>
          <p:cNvPr id="3" name="Picture 2">
            <a:extLst>
              <a:ext uri="{FF2B5EF4-FFF2-40B4-BE49-F238E27FC236}">
                <a16:creationId xmlns:a16="http://schemas.microsoft.com/office/drawing/2014/main" id="{47710222-FA34-4A88-89D6-94C783597FCF}"/>
              </a:ext>
            </a:extLst>
          </p:cNvPr>
          <p:cNvPicPr>
            <a:picLocks noChangeAspect="1"/>
          </p:cNvPicPr>
          <p:nvPr/>
        </p:nvPicPr>
        <p:blipFill>
          <a:blip r:embed="rId3"/>
          <a:stretch>
            <a:fillRect/>
          </a:stretch>
        </p:blipFill>
        <p:spPr>
          <a:xfrm>
            <a:off x="187992" y="1785033"/>
            <a:ext cx="8905674" cy="4215718"/>
          </a:xfrm>
          <a:prstGeom prst="rect">
            <a:avLst/>
          </a:prstGeom>
        </p:spPr>
      </p:pic>
      <p:sp>
        <p:nvSpPr>
          <p:cNvPr id="4" name="Title 1">
            <a:extLst>
              <a:ext uri="{FF2B5EF4-FFF2-40B4-BE49-F238E27FC236}">
                <a16:creationId xmlns:a16="http://schemas.microsoft.com/office/drawing/2014/main" id="{BD5E0515-1B0F-4E7F-9467-C500B2EEA588}"/>
              </a:ext>
            </a:extLst>
          </p:cNvPr>
          <p:cNvSpPr txBox="1">
            <a:spLocks/>
          </p:cNvSpPr>
          <p:nvPr/>
        </p:nvSpPr>
        <p:spPr>
          <a:xfrm>
            <a:off x="187993" y="4908821"/>
            <a:ext cx="8694750" cy="12157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vert="horz" lIns="162000" tIns="34290" rIns="162000" bIns="3429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8588" indent="-128588">
              <a:spcBef>
                <a:spcPts val="900"/>
              </a:spcBef>
              <a:buFont typeface="Arial" panose="020B0604020202020204" pitchFamily="34" charset="0"/>
              <a:buChar char="•"/>
            </a:pPr>
            <a:r>
              <a:rPr lang="en-US" sz="1050" dirty="0"/>
              <a:t>The mine site does not appear to have any discernable influence on the water quality in </a:t>
            </a:r>
            <a:r>
              <a:rPr lang="en-US" sz="1050" dirty="0" err="1"/>
              <a:t>Kognak</a:t>
            </a:r>
            <a:r>
              <a:rPr lang="en-US" sz="1050" dirty="0"/>
              <a:t> River for most water quality parameters.</a:t>
            </a:r>
          </a:p>
          <a:p>
            <a:pPr marL="128588" indent="-128588">
              <a:spcBef>
                <a:spcPts val="900"/>
              </a:spcBef>
              <a:buFont typeface="Arial" panose="020B0604020202020204" pitchFamily="34" charset="0"/>
              <a:buChar char="•"/>
            </a:pPr>
            <a:r>
              <a:rPr lang="en-US" sz="1050" dirty="0"/>
              <a:t>Concentrations of water quality parameters of potential interest do not appear to be increasing with time.</a:t>
            </a:r>
          </a:p>
          <a:p>
            <a:pPr marL="128588" indent="-128588">
              <a:spcBef>
                <a:spcPts val="900"/>
              </a:spcBef>
              <a:buFont typeface="Arial" panose="020B0604020202020204" pitchFamily="34" charset="0"/>
              <a:buChar char="•"/>
            </a:pPr>
            <a:r>
              <a:rPr lang="en-US" sz="1050" dirty="0"/>
              <a:t>Other than for a single sample in August 2008, and only for cadmium in that one sample, CCME guidelines were never exceeded in </a:t>
            </a:r>
            <a:r>
              <a:rPr lang="en-US" sz="1050" dirty="0" err="1"/>
              <a:t>Kognak</a:t>
            </a:r>
            <a:r>
              <a:rPr lang="en-US" sz="1050" dirty="0"/>
              <a:t> River water quality dataset. </a:t>
            </a:r>
          </a:p>
        </p:txBody>
      </p:sp>
    </p:spTree>
    <p:extLst>
      <p:ext uri="{BB962C8B-B14F-4D97-AF65-F5344CB8AC3E}">
        <p14:creationId xmlns:p14="http://schemas.microsoft.com/office/powerpoint/2010/main" val="2073161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BarrickPresentationTemplate2013ENGLISH">
  <a:themeElements>
    <a:clrScheme name="Barrick">
      <a:dk1>
        <a:sysClr val="windowText" lastClr="000000"/>
      </a:dk1>
      <a:lt1>
        <a:sysClr val="window" lastClr="FFFFFF"/>
      </a:lt1>
      <a:dk2>
        <a:srgbClr val="1F497D"/>
      </a:dk2>
      <a:lt2>
        <a:srgbClr val="EEECE1"/>
      </a:lt2>
      <a:accent1>
        <a:srgbClr val="4F81BD"/>
      </a:accent1>
      <a:accent2>
        <a:srgbClr val="C9A319"/>
      </a:accent2>
      <a:accent3>
        <a:srgbClr val="9BBB59"/>
      </a:accent3>
      <a:accent4>
        <a:srgbClr val="8064A2"/>
      </a:accent4>
      <a:accent5>
        <a:srgbClr val="2A516C"/>
      </a:accent5>
      <a:accent6>
        <a:srgbClr val="F79646"/>
      </a:accent6>
      <a:hlink>
        <a:srgbClr val="0000FF"/>
      </a:hlink>
      <a:folHlink>
        <a:srgbClr val="800080"/>
      </a:folHlink>
    </a:clrScheme>
    <a:fontScheme name="Barrick">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BarrickPresentationTemplate2013ENGLISH</Template>
  <TotalTime>2363</TotalTime>
  <Words>1943</Words>
  <Application>Microsoft Office PowerPoint</Application>
  <PresentationFormat>On-screen Show (4:3)</PresentationFormat>
  <Paragraphs>213</Paragraphs>
  <Slides>39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Century Schoolbook</vt:lpstr>
      <vt:lpstr>Tahoma</vt:lpstr>
      <vt:lpstr>Wingdings</vt:lpstr>
      <vt:lpstr>BarrickPresentationTemplate2013ENGLISH</vt:lpstr>
      <vt:lpstr>Worksheet</vt:lpstr>
      <vt:lpstr>Cullaton Lake Mine</vt:lpstr>
      <vt:lpstr>Meeting agenda</vt:lpstr>
      <vt:lpstr>Introductions</vt:lpstr>
      <vt:lpstr>Timeline of events – Cullaton Lake Mine closure</vt:lpstr>
      <vt:lpstr>Closure and reclamation plan (CRP) 2017 report</vt:lpstr>
      <vt:lpstr>Current conditions</vt:lpstr>
      <vt:lpstr>Kognak river   </vt:lpstr>
      <vt:lpstr>Overview</vt:lpstr>
      <vt:lpstr>Kognak River Water Quality</vt:lpstr>
      <vt:lpstr>Tailings area</vt:lpstr>
      <vt:lpstr>Tailings Area – Closure Considerations</vt:lpstr>
      <vt:lpstr>Tailings Area – looking southeast</vt:lpstr>
      <vt:lpstr>Tailings Area – Looking West</vt:lpstr>
      <vt:lpstr>Tailings Area – Drainage Basin Boundaries</vt:lpstr>
      <vt:lpstr>Tailings area</vt:lpstr>
      <vt:lpstr>Tailings Area – Permafrost Monitoring</vt:lpstr>
      <vt:lpstr>Tailings Area – Permafrost Monitoring</vt:lpstr>
      <vt:lpstr>Tailings area</vt:lpstr>
      <vt:lpstr>Tailings Pond – Water Quality</vt:lpstr>
      <vt:lpstr>Water Quality Downstream from Tailings Area</vt:lpstr>
      <vt:lpstr>Tailings area</vt:lpstr>
      <vt:lpstr>Tailings Area - Sediment Quality</vt:lpstr>
      <vt:lpstr>Tailings Area – Benthic Invertebrates</vt:lpstr>
      <vt:lpstr>Shear lake area  </vt:lpstr>
      <vt:lpstr>Shear Lake - Overview</vt:lpstr>
      <vt:lpstr>Shear Lake Area</vt:lpstr>
      <vt:lpstr>Shear Creek Water Quality</vt:lpstr>
      <vt:lpstr>Shear Lake Area - Sediment Quality</vt:lpstr>
      <vt:lpstr>Shear Lake Area – Benthic Invertebrates</vt:lpstr>
      <vt:lpstr>Summary of Effects on receiving environment</vt:lpstr>
      <vt:lpstr>Long term monitoring</vt:lpstr>
      <vt:lpstr>Adaptive Monitoring</vt:lpstr>
      <vt:lpstr>Long term monitoring plan</vt:lpstr>
      <vt:lpstr>Summary of long-term monitoring</vt:lpstr>
      <vt:lpstr>Closure cost estimate</vt:lpstr>
      <vt:lpstr>Closure cost estimate – Annual Breakdown</vt:lpstr>
      <vt:lpstr>Wrap-Up</vt:lpstr>
      <vt:lpstr>Questions?</vt:lpstr>
      <vt:lpstr>Closure cost estimate – detailed monitoring costs</vt:lpstr>
    </vt:vector>
  </TitlesOfParts>
  <Company>Barrick Gold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Renabie Project Update Meeting Barrick Gold Corp &amp; Missanabie Cree First Nation</dc:title>
  <dc:creator>cmatossian</dc:creator>
  <cp:lastModifiedBy>Richard Dwyer.</cp:lastModifiedBy>
  <cp:revision>33</cp:revision>
  <dcterms:created xsi:type="dcterms:W3CDTF">2014-07-07T14:33:19Z</dcterms:created>
  <dcterms:modified xsi:type="dcterms:W3CDTF">2018-04-27T21:59:41Z</dcterms:modified>
</cp:coreProperties>
</file>