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0"/>
  </p:notesMasterIdLst>
  <p:sldIdLst>
    <p:sldId id="256" r:id="rId3"/>
    <p:sldId id="257" r:id="rId4"/>
    <p:sldId id="262" r:id="rId5"/>
    <p:sldId id="258" r:id="rId6"/>
    <p:sldId id="263" r:id="rId7"/>
    <p:sldId id="264" r:id="rId8"/>
    <p:sldId id="27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9BD5"/>
    <a:srgbClr val="B779B3"/>
    <a:srgbClr val="CF61C7"/>
    <a:srgbClr val="B878B3"/>
    <a:srgbClr val="CA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742" autoAdjust="0"/>
    <p:restoredTop sz="87034" autoAdjust="0"/>
  </p:normalViewPr>
  <p:slideViewPr>
    <p:cSldViewPr snapToGrid="0">
      <p:cViewPr varScale="1">
        <p:scale>
          <a:sx n="64" d="100"/>
          <a:sy n="64" d="100"/>
        </p:scale>
        <p:origin x="-1320" y="-90"/>
      </p:cViewPr>
      <p:guideLst>
        <p:guide orient="horz" pos="2160"/>
        <p:guide pos="2880"/>
      </p:guideLst>
    </p:cSldViewPr>
  </p:slideViewPr>
  <p:outlineViewPr>
    <p:cViewPr>
      <p:scale>
        <a:sx n="33" d="100"/>
        <a:sy n="33" d="100"/>
      </p:scale>
      <p:origin x="42" y="42"/>
    </p:cViewPr>
  </p:outlineViewPr>
  <p:notesTextViewPr>
    <p:cViewPr>
      <p:scale>
        <a:sx n="1" d="1"/>
        <a:sy n="1" d="1"/>
      </p:scale>
      <p:origin x="0" y="0"/>
    </p:cViewPr>
  </p:notesTextViewPr>
  <p:sorterViewPr>
    <p:cViewPr>
      <p:scale>
        <a:sx n="100" d="100"/>
        <a:sy n="100" d="100"/>
      </p:scale>
      <p:origin x="0" y="1836"/>
    </p:cViewPr>
  </p:sorterViewPr>
  <p:notesViewPr>
    <p:cSldViewPr snapToGrid="0">
      <p:cViewPr varScale="1">
        <p:scale>
          <a:sx n="86" d="100"/>
          <a:sy n="86" d="100"/>
        </p:scale>
        <p:origin x="-38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A0EA4-EEAD-462D-A845-3A6BB38E030B}" type="datetimeFigureOut">
              <a:rPr lang="en-US" smtClean="0"/>
              <a:pPr/>
              <a:t>5/10/2018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8E1B6-F1F6-4468-BC62-C008A50C056D}" type="slidenum">
              <a:rPr lang="en-US" smtClean="0"/>
              <a:pPr/>
              <a:t>‹#›</a:t>
            </a:fld>
            <a:endParaRPr lang="en-US"/>
          </a:p>
        </p:txBody>
      </p:sp>
    </p:spTree>
    <p:extLst>
      <p:ext uri="{BB962C8B-B14F-4D97-AF65-F5344CB8AC3E}">
        <p14:creationId xmlns:p14="http://schemas.microsoft.com/office/powerpoint/2010/main"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Hello, I am John</a:t>
            </a:r>
            <a:r>
              <a:rPr lang="en-CA" baseline="0" dirty="0" smtClean="0"/>
              <a:t> Roesch, the Senior Hope Bay Project Officer for the Department of Lands and Environment for the Kitikmeot Inuit Association. I am responsible for project oversite for the KIA and provide input into the regulatory process on the Hope Bay Project to both the NWB and NIRB. In performing this role, I make use of KIA’s consultants who are subject matter experts in the areas of hydrology, hydrogeology, fisheries, aquatic environment, and geotechnical engineering. </a:t>
            </a:r>
            <a:endParaRPr lang="en-CA" dirty="0" smtClean="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a:t>
            </a:fld>
            <a:endParaRPr lang="en-US"/>
          </a:p>
        </p:txBody>
      </p:sp>
    </p:spTree>
    <p:extLst>
      <p:ext uri="{BB962C8B-B14F-4D97-AF65-F5344CB8AC3E}">
        <p14:creationId xmlns:p14="http://schemas.microsoft.com/office/powerpoint/2010/main" val="214198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presentation will cover issues raised by KIA in the area’s of fish and fish habitat, hydrogeology, Arsenic, Aquatic Effects Monitoring Program, Metal Effluent Regulations, and Water Quality monitoring. KIA has 8 issues identified with the application for the Type A Water License for the Hope Bay Project Phase 2 (Boston mine site). Most of these issues have been resolved in discussions with TMAC Resources Inc., some are resolved pending updates to reports and plans. Two are unresolved.</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2</a:t>
            </a:fld>
            <a:endParaRPr lang="en-US"/>
          </a:p>
        </p:txBody>
      </p:sp>
    </p:spTree>
    <p:extLst>
      <p:ext uri="{BB962C8B-B14F-4D97-AF65-F5344CB8AC3E}">
        <p14:creationId xmlns:p14="http://schemas.microsoft.com/office/powerpoint/2010/main" val="85808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CA" baseline="0" dirty="0" smtClean="0"/>
              <a:t>These issue have been resolved.</a:t>
            </a:r>
            <a:endParaRPr lang="en-CA" baseline="0"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3</a:t>
            </a:fld>
            <a:endParaRPr lang="en-US"/>
          </a:p>
        </p:txBody>
      </p:sp>
    </p:spTree>
    <p:extLst>
      <p:ext uri="{BB962C8B-B14F-4D97-AF65-F5344CB8AC3E}">
        <p14:creationId xmlns:p14="http://schemas.microsoft.com/office/powerpoint/2010/main" val="1307897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issue has been resolved.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4</a:t>
            </a:fld>
            <a:endParaRPr lang="en-US"/>
          </a:p>
        </p:txBody>
      </p:sp>
    </p:spTree>
    <p:extLst>
      <p:ext uri="{BB962C8B-B14F-4D97-AF65-F5344CB8AC3E}">
        <p14:creationId xmlns:p14="http://schemas.microsoft.com/office/powerpoint/2010/main" val="4218788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CA" dirty="0" smtClean="0"/>
              <a:t>Issues 04 and 05 are resolved</a:t>
            </a:r>
            <a:r>
              <a:rPr lang="en-CA" baseline="0" dirty="0" smtClean="0"/>
              <a:t> based on a review of the updated AEMP.</a:t>
            </a:r>
            <a:r>
              <a:rPr lang="en-CA" dirty="0" smtClean="0"/>
              <a:t> </a:t>
            </a:r>
          </a:p>
          <a:p>
            <a:pPr>
              <a:buFontTx/>
              <a:buNone/>
            </a:pPr>
            <a:endParaRPr lang="en-CA" dirty="0" smtClean="0"/>
          </a:p>
        </p:txBody>
      </p:sp>
      <p:sp>
        <p:nvSpPr>
          <p:cNvPr id="4" name="Slide Number Placeholder 3"/>
          <p:cNvSpPr>
            <a:spLocks noGrp="1"/>
          </p:cNvSpPr>
          <p:nvPr>
            <p:ph type="sldNum" sz="quarter" idx="10"/>
          </p:nvPr>
        </p:nvSpPr>
        <p:spPr/>
        <p:txBody>
          <a:bodyPr/>
          <a:lstStyle/>
          <a:p>
            <a:fld id="{B1D8E1B6-F1F6-4468-BC62-C008A50C056D}" type="slidenum">
              <a:rPr lang="en-US" smtClean="0"/>
              <a:pPr/>
              <a:t>5</a:t>
            </a:fld>
            <a:endParaRPr lang="en-US"/>
          </a:p>
        </p:txBody>
      </p:sp>
    </p:spTree>
    <p:extLst>
      <p:ext uri="{BB962C8B-B14F-4D97-AF65-F5344CB8AC3E}">
        <p14:creationId xmlns:p14="http://schemas.microsoft.com/office/powerpoint/2010/main" val="1297783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CA" dirty="0" smtClean="0"/>
              <a:t>These</a:t>
            </a:r>
            <a:r>
              <a:rPr lang="en-CA" baseline="0" dirty="0" smtClean="0"/>
              <a:t> issues are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6</a:t>
            </a:fld>
            <a:endParaRPr lang="en-US"/>
          </a:p>
        </p:txBody>
      </p:sp>
    </p:spTree>
    <p:extLst>
      <p:ext uri="{BB962C8B-B14F-4D97-AF65-F5344CB8AC3E}">
        <p14:creationId xmlns:p14="http://schemas.microsoft.com/office/powerpoint/2010/main" val="40248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This </a:t>
            </a:r>
            <a:r>
              <a:rPr lang="en-CA" baseline="0" dirty="0" smtClean="0"/>
              <a:t>issue is resolved, TMAC has agreed with our request. Windy Lake will be sampled during construction and for two years of operations through the AEMP.</a:t>
            </a:r>
            <a:endParaRPr lang="en-CA" dirty="0" smtClean="0"/>
          </a:p>
          <a:p>
            <a:pPr>
              <a:buFontTx/>
              <a:buChar char="-"/>
            </a:pP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7</a:t>
            </a:fld>
            <a:endParaRPr lang="en-US"/>
          </a:p>
        </p:txBody>
      </p:sp>
    </p:spTree>
    <p:extLst>
      <p:ext uri="{BB962C8B-B14F-4D97-AF65-F5344CB8AC3E}">
        <p14:creationId xmlns:p14="http://schemas.microsoft.com/office/powerpoint/2010/main" val="221591736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1" name="Picture 10"/>
          <p:cNvPicPr>
            <a:picLocks noChangeAspect="1"/>
          </p:cNvPicPr>
          <p:nvPr userDrawn="1"/>
        </p:nvPicPr>
        <p:blipFill>
          <a:blip r:embed="rId4" cstate="email">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a:solidFill>
                  <a:schemeClr val="bg1"/>
                </a:solidFill>
              </a:rPr>
              <a:t>P.O. Box 18</a:t>
            </a:r>
          </a:p>
          <a:p>
            <a:pPr algn="r"/>
            <a:r>
              <a:rPr lang="en-US" sz="1800" b="1" dirty="0">
                <a:solidFill>
                  <a:schemeClr val="bg1"/>
                </a:solidFill>
              </a:rPr>
              <a:t>Cambridge Bay, Nunavut</a:t>
            </a:r>
          </a:p>
          <a:p>
            <a:pPr algn="r"/>
            <a:r>
              <a:rPr lang="en-US" sz="1800" b="1" dirty="0">
                <a:solidFill>
                  <a:schemeClr val="bg1"/>
                </a:solidFill>
              </a:rPr>
              <a:t>X0B 0C0</a:t>
            </a:r>
          </a:p>
          <a:p>
            <a:pPr algn="r"/>
            <a:r>
              <a:rPr lang="en-US" sz="1800" b="1" dirty="0">
                <a:solidFill>
                  <a:schemeClr val="bg1"/>
                </a:solidFill>
              </a:rPr>
              <a:t>Telephone: 1 867 983 2458</a:t>
            </a:r>
          </a:p>
          <a:p>
            <a:pPr algn="r"/>
            <a:r>
              <a:rPr lang="en-US" sz="1800" b="1" dirty="0">
                <a:solidFill>
                  <a:schemeClr val="bg1"/>
                </a:solidFill>
              </a:rPr>
              <a:t>Fax: 1 867 983 2701</a:t>
            </a:r>
          </a:p>
          <a:p>
            <a:pPr algn="r"/>
            <a:endParaRPr lang="en-US" sz="1400" dirty="0"/>
          </a:p>
        </p:txBody>
      </p:sp>
    </p:spTree>
    <p:extLst>
      <p:ext uri="{BB962C8B-B14F-4D97-AF65-F5344CB8AC3E}">
        <p14:creationId xmlns:p14="http://schemas.microsoft.com/office/powerpoint/2010/main" val="3792815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kitia.ca/</a:t>
            </a:r>
          </a:p>
        </p:txBody>
      </p:sp>
      <p:sp>
        <p:nvSpPr>
          <p:cNvPr id="6" name="Slide Number Placeholder 5"/>
          <p:cNvSpPr>
            <a:spLocks noGrp="1"/>
          </p:cNvSpPr>
          <p:nvPr>
            <p:ph type="sldNum" sz="quarter" idx="12"/>
          </p:nvPr>
        </p:nvSpPr>
        <p:spPr/>
        <p:txBody>
          <a:bodyPr/>
          <a:lstStyle/>
          <a:p>
            <a:fld id="{0F32F33F-7DE4-4B81-B7E5-C9AB6C714333}" type="slidenum">
              <a:rPr lang="en-US" smtClean="0"/>
              <a:pPr/>
              <a:t>‹#›</a:t>
            </a:fld>
            <a:endParaRPr lang="en-US"/>
          </a:p>
        </p:txBody>
      </p:sp>
    </p:spTree>
    <p:extLst>
      <p:ext uri="{BB962C8B-B14F-4D97-AF65-F5344CB8AC3E}">
        <p14:creationId xmlns:p14="http://schemas.microsoft.com/office/powerpoint/2010/main"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kitia.ca/</a:t>
            </a:r>
          </a:p>
        </p:txBody>
      </p:sp>
      <p:sp>
        <p:nvSpPr>
          <p:cNvPr id="6" name="Slide Number Placeholder 5"/>
          <p:cNvSpPr>
            <a:spLocks noGrp="1"/>
          </p:cNvSpPr>
          <p:nvPr>
            <p:ph type="sldNum" sz="quarter" idx="12"/>
          </p:nvPr>
        </p:nvSpPr>
        <p:spPr/>
        <p:txBody>
          <a:bodyPr/>
          <a:lstStyle/>
          <a:p>
            <a:fld id="{0F32F33F-7DE4-4B81-B7E5-C9AB6C714333}" type="slidenum">
              <a:rPr lang="en-US" smtClean="0"/>
              <a:pPr/>
              <a:t>‹#›</a:t>
            </a:fld>
            <a:endParaRPr lang="en-US"/>
          </a:p>
        </p:txBody>
      </p:sp>
      <p:pic>
        <p:nvPicPr>
          <p:cNvPr id="4" name="Picture 3"/>
          <p:cNvPicPr>
            <a:picLocks noChangeAspect="1"/>
          </p:cNvPicPr>
          <p:nvPr userDrawn="1"/>
        </p:nvPicPr>
        <p:blipFill>
          <a:blip r:embed="rId2" cstate="print"/>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a:t>Click to edit Master title style</a:t>
            </a:r>
          </a:p>
        </p:txBody>
      </p:sp>
      <p:sp>
        <p:nvSpPr>
          <p:cNvPr id="3" name="Content Placeholder 2"/>
          <p:cNvSpPr>
            <a:spLocks noGrp="1"/>
          </p:cNvSpPr>
          <p:nvPr>
            <p:ph idx="1"/>
          </p:nvPr>
        </p:nvSpPr>
        <p:spPr>
          <a:xfrm>
            <a:off x="628650" y="151365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a:t>kitia.ca/</a:t>
            </a:r>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a:t>kitia.ca/</a:t>
            </a:r>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a:t>kitia.ca/</a:t>
            </a:r>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kitia.ca/</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pPr/>
              <a:t>‹#›</a:t>
            </a:fld>
            <a:endParaRPr lang="en-US"/>
          </a:p>
        </p:txBody>
      </p:sp>
    </p:spTree>
    <p:extLst>
      <p:ext uri="{BB962C8B-B14F-4D97-AF65-F5344CB8AC3E}">
        <p14:creationId xmlns:p14="http://schemas.microsoft.com/office/powerpoint/2010/main"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pPr/>
              <a:t>‹#›</a:t>
            </a:fld>
            <a:endParaRPr lang="en-US"/>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a:latin typeface="Arial Rounded MT Bold" panose="020F0704030504030204" pitchFamily="34" charset="0"/>
              </a:rPr>
              <a:t>kitia.ca</a:t>
            </a: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Kitikmeot Inuit Association</a:t>
            </a:r>
            <a:endParaRPr lang="en-US" dirty="0"/>
          </a:p>
        </p:txBody>
      </p:sp>
      <p:sp>
        <p:nvSpPr>
          <p:cNvPr id="3" name="Subtitle 2"/>
          <p:cNvSpPr>
            <a:spLocks noGrp="1"/>
          </p:cNvSpPr>
          <p:nvPr>
            <p:ph type="subTitle" idx="1"/>
          </p:nvPr>
        </p:nvSpPr>
        <p:spPr>
          <a:xfrm>
            <a:off x="1143000" y="2911158"/>
            <a:ext cx="6858000" cy="1655762"/>
          </a:xfrm>
        </p:spPr>
        <p:txBody>
          <a:bodyPr/>
          <a:lstStyle/>
          <a:p>
            <a:r>
              <a:rPr lang="en-US" b="1" dirty="0"/>
              <a:t>Summary of Technical </a:t>
            </a:r>
            <a:r>
              <a:rPr lang="en-US" b="1" dirty="0" smtClean="0"/>
              <a:t>Issues</a:t>
            </a:r>
          </a:p>
          <a:p>
            <a:r>
              <a:rPr lang="en-US" b="1" dirty="0" smtClean="0"/>
              <a:t>Hope Bay Project Phase 2 </a:t>
            </a:r>
          </a:p>
          <a:p>
            <a:r>
              <a:rPr lang="en-US" b="1" dirty="0" smtClean="0"/>
              <a:t>Type A Water License</a:t>
            </a:r>
            <a:endParaRPr lang="en-US" b="1" dirty="0"/>
          </a:p>
        </p:txBody>
      </p:sp>
    </p:spTree>
    <p:extLst>
      <p:ext uri="{BB962C8B-B14F-4D97-AF65-F5344CB8AC3E}">
        <p14:creationId xmlns:p14="http://schemas.microsoft.com/office/powerpoint/2010/main" val="2422266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Technical Overview</a:t>
            </a:r>
            <a:endParaRPr lang="en-US" dirty="0"/>
          </a:p>
        </p:txBody>
      </p:sp>
      <p:sp>
        <p:nvSpPr>
          <p:cNvPr id="5" name="Content Placeholder 4"/>
          <p:cNvSpPr>
            <a:spLocks noGrp="1"/>
          </p:cNvSpPr>
          <p:nvPr>
            <p:ph idx="1"/>
          </p:nvPr>
        </p:nvSpPr>
        <p:spPr/>
        <p:txBody>
          <a:bodyPr>
            <a:normAutofit/>
          </a:bodyPr>
          <a:lstStyle/>
          <a:p>
            <a:pPr marL="0" indent="0" algn="just">
              <a:buNone/>
            </a:pPr>
            <a:r>
              <a:rPr lang="en-CA" sz="2400" b="1" dirty="0">
                <a:latin typeface="Arial Rounded MT Bold" panose="020F0704030504030204" pitchFamily="34" charset="0"/>
                <a:cs typeface="Aharoni" panose="02010803020104030203" pitchFamily="2" charset="-79"/>
              </a:rPr>
              <a:t>This presentation provides an overview of concerns &amp; recommendations made by the KIA during the review, with regard to:</a:t>
            </a:r>
          </a:p>
          <a:p>
            <a:pPr marL="914400" lvl="1" indent="-457200">
              <a:spcBef>
                <a:spcPts val="0"/>
              </a:spcBef>
              <a:buNone/>
            </a:pPr>
            <a:endParaRPr lang="en-CA" sz="2200" dirty="0"/>
          </a:p>
          <a:p>
            <a:pPr lvl="2">
              <a:buFont typeface="Wingdings" panose="05000000000000000000" pitchFamily="2" charset="2"/>
              <a:buChar char="§"/>
            </a:pPr>
            <a:r>
              <a:rPr lang="en-CA" dirty="0" smtClean="0">
                <a:latin typeface="Arial Rounded MT Bold" panose="020F0704030504030204" pitchFamily="34" charset="0"/>
                <a:cs typeface="Aharoni" panose="02010803020104030203" pitchFamily="2" charset="-79"/>
              </a:rPr>
              <a:t>Fish and Fish Habitat and Hydrogeology</a:t>
            </a:r>
          </a:p>
          <a:p>
            <a:pPr lvl="2">
              <a:buFont typeface="Wingdings" panose="05000000000000000000" pitchFamily="2" charset="2"/>
              <a:buChar char="§"/>
            </a:pPr>
            <a:r>
              <a:rPr lang="en-CA" dirty="0" smtClean="0">
                <a:latin typeface="Arial Rounded MT Bold" panose="020F0704030504030204" pitchFamily="34" charset="0"/>
                <a:cs typeface="Aharoni" panose="02010803020104030203" pitchFamily="2" charset="-79"/>
              </a:rPr>
              <a:t>Arsenic, AEMP, Metal Effluent Regulations, and </a:t>
            </a:r>
          </a:p>
          <a:p>
            <a:pPr lvl="2">
              <a:buFont typeface="Wingdings" panose="05000000000000000000" pitchFamily="2" charset="2"/>
              <a:buChar char="§"/>
            </a:pPr>
            <a:r>
              <a:rPr lang="en-CA" dirty="0" smtClean="0">
                <a:latin typeface="Arial Rounded MT Bold" panose="020F0704030504030204" pitchFamily="34" charset="0"/>
                <a:cs typeface="Aharoni" panose="02010803020104030203" pitchFamily="2" charset="-79"/>
              </a:rPr>
              <a:t>Water Quality Monitoring</a:t>
            </a:r>
          </a:p>
          <a:p>
            <a:pPr marL="1371600" lvl="2" indent="-457200">
              <a:buFont typeface="Courier New" pitchFamily="49" charset="0"/>
              <a:buChar char="o"/>
            </a:pPr>
            <a:endParaRPr lang="en-CA" dirty="0"/>
          </a:p>
          <a:p>
            <a:pPr marL="0" indent="0">
              <a:buNone/>
            </a:pP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pPr/>
              <a:t>2</a:t>
            </a:fld>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49052"/>
            <a:ext cx="2362200" cy="157572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5200" y="4648432"/>
            <a:ext cx="2377440" cy="157634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2640" y="4649886"/>
            <a:ext cx="2449830" cy="1574891"/>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r="17147"/>
          <a:stretch/>
        </p:blipFill>
        <p:spPr>
          <a:xfrm>
            <a:off x="7062471" y="4642699"/>
            <a:ext cx="2072640" cy="1582078"/>
          </a:xfrm>
          <a:prstGeom prst="rect">
            <a:avLst/>
          </a:prstGeom>
        </p:spPr>
      </p:pic>
    </p:spTree>
    <p:extLst>
      <p:ext uri="{BB962C8B-B14F-4D97-AF65-F5344CB8AC3E}">
        <p14:creationId xmlns:p14="http://schemas.microsoft.com/office/powerpoint/2010/main" val="1444659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z="2800" dirty="0" smtClean="0"/>
              <a:t>Fish and Fish Habitat</a:t>
            </a:r>
            <a:r>
              <a:rPr lang="en-CA" sz="2800" dirty="0"/>
              <a:t/>
            </a:r>
            <a:br>
              <a:rPr lang="en-CA" sz="2800" dirty="0"/>
            </a:br>
            <a:r>
              <a:rPr lang="en-CA" sz="1800" dirty="0"/>
              <a:t>(</a:t>
            </a:r>
            <a:r>
              <a:rPr lang="en-CA" sz="1800" dirty="0" smtClean="0"/>
              <a:t>KIA-NWB-01 </a:t>
            </a:r>
            <a:r>
              <a:rPr lang="en-CA" sz="1800" dirty="0"/>
              <a:t>&amp; 02)</a:t>
            </a:r>
            <a:endParaRPr lang="en-US" sz="1800" dirty="0"/>
          </a:p>
        </p:txBody>
      </p:sp>
      <p:sp>
        <p:nvSpPr>
          <p:cNvPr id="5" name="Content Placeholder 4"/>
          <p:cNvSpPr>
            <a:spLocks noGrp="1"/>
          </p:cNvSpPr>
          <p:nvPr>
            <p:ph idx="1"/>
          </p:nvPr>
        </p:nvSpPr>
        <p:spPr>
          <a:xfrm>
            <a:off x="605204" y="1736393"/>
            <a:ext cx="8015556" cy="4351338"/>
          </a:xfrm>
        </p:spPr>
        <p:txBody>
          <a:bodyPr>
            <a:normAutofit fontScale="85000" lnSpcReduction="20000"/>
          </a:bodyPr>
          <a:lstStyle/>
          <a:p>
            <a:pPr>
              <a:buNone/>
            </a:pPr>
            <a:r>
              <a:rPr lang="en-CA" b="1" u="sng" dirty="0">
                <a:latin typeface="Arial Rounded MT Bold" panose="020F0704030504030204" pitchFamily="34" charset="0"/>
              </a:rPr>
              <a:t>A. Concern: </a:t>
            </a:r>
          </a:p>
          <a:p>
            <a:pPr lvl="1">
              <a:lnSpc>
                <a:spcPct val="130000"/>
              </a:lnSpc>
            </a:pPr>
            <a:r>
              <a:rPr lang="en-CA" sz="1900" dirty="0" smtClean="0">
                <a:latin typeface="Arial Rounded MT Bold" panose="020F0704030504030204" pitchFamily="34" charset="0"/>
              </a:rPr>
              <a:t>Fisheries offsetting.</a:t>
            </a:r>
            <a:endParaRPr lang="en-CA" sz="1900" dirty="0">
              <a:latin typeface="Arial Rounded MT Bold" panose="020F0704030504030204" pitchFamily="34" charset="0"/>
            </a:endParaRPr>
          </a:p>
          <a:p>
            <a:pPr lvl="1">
              <a:lnSpc>
                <a:spcPct val="130000"/>
              </a:lnSpc>
            </a:pPr>
            <a:r>
              <a:rPr lang="en-CA" sz="1900" dirty="0" smtClean="0">
                <a:latin typeface="Arial Rounded MT Bold" panose="020F0704030504030204" pitchFamily="34" charset="0"/>
              </a:rPr>
              <a:t>Aquatic Effects Monitoring Plan (AEMP).</a:t>
            </a:r>
            <a:endParaRPr lang="en-CA" sz="1900" dirty="0">
              <a:latin typeface="Arial Rounded MT Bold" panose="020F0704030504030204" pitchFamily="34" charset="0"/>
            </a:endParaRPr>
          </a:p>
          <a:p>
            <a:pPr marL="457200" indent="-457200">
              <a:buNone/>
            </a:pPr>
            <a:r>
              <a:rPr lang="en-CA" b="1" u="sng" dirty="0">
                <a:latin typeface="Arial Rounded MT Bold" panose="020F0704030504030204" pitchFamily="34" charset="0"/>
              </a:rPr>
              <a:t>B. Recommendations: </a:t>
            </a:r>
          </a:p>
          <a:p>
            <a:pPr lvl="1">
              <a:lnSpc>
                <a:spcPct val="130000"/>
              </a:lnSpc>
            </a:pPr>
            <a:r>
              <a:rPr lang="en-CA" sz="1900" dirty="0" smtClean="0">
                <a:latin typeface="Arial Rounded MT Bold" panose="020F0704030504030204" pitchFamily="34" charset="0"/>
              </a:rPr>
              <a:t>TMAC should provide preliminary gain calculations for potential fisheries offsetting.</a:t>
            </a:r>
            <a:endParaRPr lang="en-CA" sz="1900" dirty="0">
              <a:latin typeface="Arial Rounded MT Bold" panose="020F0704030504030204" pitchFamily="34" charset="0"/>
            </a:endParaRPr>
          </a:p>
          <a:p>
            <a:pPr lvl="1">
              <a:lnSpc>
                <a:spcPct val="130000"/>
              </a:lnSpc>
            </a:pPr>
            <a:r>
              <a:rPr lang="en-CA" sz="1900" dirty="0" smtClean="0">
                <a:latin typeface="Arial Rounded MT Bold" panose="020F0704030504030204" pitchFamily="34" charset="0"/>
              </a:rPr>
              <a:t>Include lake surface elevation in monitoring Imniagut, Glenn, Ogama, and PO Lake in AEMP.</a:t>
            </a:r>
            <a:endParaRPr lang="en-CA" sz="1900" dirty="0">
              <a:latin typeface="Arial Rounded MT Bold" panose="020F0704030504030204" pitchFamily="34" charset="0"/>
            </a:endParaRPr>
          </a:p>
          <a:p>
            <a:pPr marL="457200" lvl="1" indent="-457200">
              <a:spcBef>
                <a:spcPts val="1000"/>
              </a:spcBef>
              <a:buNone/>
            </a:pPr>
            <a:r>
              <a:rPr lang="en-CA" sz="2800" b="1" u="sng" dirty="0">
                <a:latin typeface="Arial Rounded MT Bold" panose="020F0704030504030204" pitchFamily="34" charset="0"/>
              </a:rPr>
              <a:t>C. TMAC Response:</a:t>
            </a:r>
            <a:endParaRPr lang="en-CA" dirty="0">
              <a:latin typeface="Arial Rounded MT Bold" panose="020F0704030504030204" pitchFamily="34" charset="0"/>
            </a:endParaRPr>
          </a:p>
          <a:p>
            <a:pPr marL="457200" lvl="1" indent="0">
              <a:lnSpc>
                <a:spcPct val="130000"/>
              </a:lnSpc>
              <a:buNone/>
            </a:pPr>
            <a:r>
              <a:rPr lang="en-CA" sz="1900" dirty="0" smtClean="0">
                <a:latin typeface="Arial Rounded MT Bold" panose="020F0704030504030204" pitchFamily="34" charset="0"/>
              </a:rPr>
              <a:t>01 TMAC will work with DFO, KIA, and IEAC to develop community based offsetting. Both potential losses and gains have been calculated.</a:t>
            </a:r>
          </a:p>
          <a:p>
            <a:pPr marL="457200" lvl="1" indent="0">
              <a:lnSpc>
                <a:spcPct val="130000"/>
              </a:lnSpc>
              <a:buNone/>
            </a:pPr>
            <a:r>
              <a:rPr lang="en-CA" sz="1900" dirty="0" smtClean="0">
                <a:latin typeface="Arial Rounded MT Bold" panose="020F0704030504030204" pitchFamily="34" charset="0"/>
              </a:rPr>
              <a:t>02 TMAC will monitor water levels in fish bearing lakes that are impacted by the project. These being Wolverine, Patch, P.O., Ogama, Doris, Little Roberts, Glenn, Windy, and Aimaokatolok.</a:t>
            </a:r>
            <a:endParaRPr lang="en-CA" sz="1900" dirty="0">
              <a:latin typeface="Arial Rounded MT Bold" panose="020F0704030504030204" pitchFamily="34" charset="0"/>
            </a:endParaRPr>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pPr/>
              <a:t>3</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7165" y="376112"/>
            <a:ext cx="2044895" cy="13145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45884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z="2800" dirty="0" smtClean="0"/>
              <a:t>Fish and Fish Habitat</a:t>
            </a:r>
            <a:r>
              <a:rPr lang="en-CA" dirty="0"/>
              <a:t/>
            </a:r>
            <a:br>
              <a:rPr lang="en-CA" dirty="0"/>
            </a:br>
            <a:r>
              <a:rPr lang="en-CA" sz="1800" dirty="0"/>
              <a:t>(</a:t>
            </a:r>
            <a:r>
              <a:rPr lang="en-CA" sz="1800" dirty="0" smtClean="0"/>
              <a:t>KIA-NWB-03)</a:t>
            </a:r>
            <a:endParaRPr lang="en-US" sz="1800" dirty="0"/>
          </a:p>
        </p:txBody>
      </p:sp>
      <p:sp>
        <p:nvSpPr>
          <p:cNvPr id="5" name="Content Placeholder 4"/>
          <p:cNvSpPr>
            <a:spLocks noGrp="1"/>
          </p:cNvSpPr>
          <p:nvPr>
            <p:ph idx="1"/>
          </p:nvPr>
        </p:nvSpPr>
        <p:spPr>
          <a:xfrm>
            <a:off x="537600" y="1824707"/>
            <a:ext cx="8128879" cy="4017293"/>
          </a:xfrm>
        </p:spPr>
        <p:txBody>
          <a:bodyPr>
            <a:normAutofit fontScale="32500" lnSpcReduction="20000"/>
          </a:bodyPr>
          <a:lstStyle/>
          <a:p>
            <a:pPr>
              <a:buNone/>
            </a:pPr>
            <a:r>
              <a:rPr lang="en-CA" sz="5500" b="1" u="sng" dirty="0">
                <a:latin typeface="Arial Rounded MT Bold" panose="020F0704030504030204" pitchFamily="34" charset="0"/>
              </a:rPr>
              <a:t>A. Concern: </a:t>
            </a:r>
          </a:p>
          <a:p>
            <a:pPr lvl="1">
              <a:lnSpc>
                <a:spcPct val="140000"/>
              </a:lnSpc>
            </a:pPr>
            <a:r>
              <a:rPr lang="en-CA" sz="5500" dirty="0" smtClean="0">
                <a:latin typeface="Arial Rounded MT Bold" panose="020F0704030504030204" pitchFamily="34" charset="0"/>
              </a:rPr>
              <a:t>Water withdrawal </a:t>
            </a:r>
            <a:r>
              <a:rPr lang="en-US" sz="5500" dirty="0">
                <a:latin typeface="Arial Rounded MT Bold" panose="020F0704030504030204" pitchFamily="34" charset="0"/>
              </a:rPr>
              <a:t>Potential Alteration and/or Destruction of Fish </a:t>
            </a:r>
            <a:r>
              <a:rPr lang="en-US" sz="5500" dirty="0" smtClean="0">
                <a:latin typeface="Arial Rounded MT Bold" panose="020F0704030504030204" pitchFamily="34" charset="0"/>
              </a:rPr>
              <a:t>habitat (PAD) calculations</a:t>
            </a:r>
            <a:r>
              <a:rPr lang="en-CA" sz="5500" dirty="0" smtClean="0">
                <a:latin typeface="Arial Rounded MT Bold" panose="020F0704030504030204" pitchFamily="34" charset="0"/>
              </a:rPr>
              <a:t>.</a:t>
            </a:r>
            <a:endParaRPr lang="en-CA" sz="5500" dirty="0">
              <a:latin typeface="Arial Rounded MT Bold" panose="020F0704030504030204" pitchFamily="34" charset="0"/>
            </a:endParaRPr>
          </a:p>
          <a:p>
            <a:pPr marL="457200" indent="-457200">
              <a:buNone/>
            </a:pPr>
            <a:r>
              <a:rPr lang="en-CA" sz="5100" dirty="0">
                <a:latin typeface="Arial Rounded MT Bold" panose="020F0704030504030204" pitchFamily="34" charset="0"/>
              </a:rPr>
              <a:t> </a:t>
            </a:r>
            <a:r>
              <a:rPr lang="en-CA" sz="5100" b="1" u="sng" dirty="0">
                <a:latin typeface="Arial Rounded MT Bold" panose="020F0704030504030204" pitchFamily="34" charset="0"/>
              </a:rPr>
              <a:t>B. Recommendations: </a:t>
            </a:r>
          </a:p>
          <a:p>
            <a:pPr lvl="1">
              <a:lnSpc>
                <a:spcPct val="140000"/>
              </a:lnSpc>
            </a:pPr>
            <a:r>
              <a:rPr lang="en-CA" sz="5500" dirty="0" smtClean="0">
                <a:latin typeface="Arial Rounded MT Bold" panose="020F0704030504030204" pitchFamily="34" charset="0"/>
              </a:rPr>
              <a:t>Indicate whether additional mitigation through offsetting will be applied when high groundwater sensitivity is likely and habitat losses are greater than those reported in the FEIS.</a:t>
            </a:r>
            <a:endParaRPr lang="en-CA" sz="5500" dirty="0">
              <a:latin typeface="Arial Rounded MT Bold" panose="020F0704030504030204" pitchFamily="34" charset="0"/>
            </a:endParaRPr>
          </a:p>
          <a:p>
            <a:pPr marL="457200" lvl="1" indent="-457200">
              <a:spcBef>
                <a:spcPts val="1000"/>
              </a:spcBef>
              <a:buNone/>
            </a:pPr>
            <a:r>
              <a:rPr lang="en-CA" sz="5100" b="1" u="sng" dirty="0">
                <a:latin typeface="Arial Rounded MT Bold" panose="020F0704030504030204" pitchFamily="34" charset="0"/>
              </a:rPr>
              <a:t>C. TMAC Response:</a:t>
            </a:r>
            <a:endParaRPr lang="en-CA" sz="5100" dirty="0">
              <a:latin typeface="Arial Rounded MT Bold" panose="020F0704030504030204" pitchFamily="34" charset="0"/>
            </a:endParaRPr>
          </a:p>
          <a:p>
            <a:pPr marL="457200" lvl="1" indent="0">
              <a:lnSpc>
                <a:spcPct val="140000"/>
              </a:lnSpc>
              <a:buNone/>
            </a:pPr>
            <a:r>
              <a:rPr lang="en-CA" sz="5500" dirty="0" smtClean="0">
                <a:latin typeface="Arial Rounded MT Bold" panose="020F0704030504030204" pitchFamily="34" charset="0"/>
              </a:rPr>
              <a:t>03 TMAC will apply adaptive management during monitoring. Should a high groundwater sensitivity case result in habitat losses that exceed predicted, TMAC will apply an offsetting plan.</a:t>
            </a:r>
          </a:p>
        </p:txBody>
      </p:sp>
      <p:sp>
        <p:nvSpPr>
          <p:cNvPr id="6" name="Slide Number Placeholder 5"/>
          <p:cNvSpPr>
            <a:spLocks noGrp="1"/>
          </p:cNvSpPr>
          <p:nvPr>
            <p:ph type="sldNum" sz="quarter" idx="12"/>
          </p:nvPr>
        </p:nvSpPr>
        <p:spPr/>
        <p:txBody>
          <a:bodyPr/>
          <a:lstStyle/>
          <a:p>
            <a:fld id="{438B63EE-32D6-41CD-8D0F-F766A6E153A6}" type="slidenum">
              <a:rPr lang="en-US" smtClean="0"/>
              <a:pPr/>
              <a:t>4</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7165" y="376112"/>
            <a:ext cx="2044895" cy="13145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44659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88925"/>
            <a:ext cx="6601490" cy="1325563"/>
          </a:xfrm>
        </p:spPr>
        <p:txBody>
          <a:bodyPr/>
          <a:lstStyle/>
          <a:p>
            <a:r>
              <a:rPr lang="en-CA" sz="2800" dirty="0" smtClean="0"/>
              <a:t>Arsenic and AEMP</a:t>
            </a:r>
            <a:r>
              <a:rPr lang="en-CA" dirty="0"/>
              <a:t/>
            </a:r>
            <a:br>
              <a:rPr lang="en-CA" dirty="0"/>
            </a:br>
            <a:r>
              <a:rPr lang="en-CA" sz="1800" dirty="0"/>
              <a:t>(</a:t>
            </a:r>
            <a:r>
              <a:rPr lang="en-CA" sz="1800" dirty="0" smtClean="0"/>
              <a:t>KIA-NWB-04 </a:t>
            </a:r>
            <a:r>
              <a:rPr lang="en-CA" sz="1800" dirty="0"/>
              <a:t>&amp; </a:t>
            </a:r>
            <a:r>
              <a:rPr lang="en-CA" sz="1800" dirty="0" smtClean="0"/>
              <a:t>05)</a:t>
            </a:r>
            <a:endParaRPr lang="en-US" sz="1800" dirty="0"/>
          </a:p>
        </p:txBody>
      </p:sp>
      <p:sp>
        <p:nvSpPr>
          <p:cNvPr id="5" name="Content Placeholder 4"/>
          <p:cNvSpPr>
            <a:spLocks noGrp="1"/>
          </p:cNvSpPr>
          <p:nvPr>
            <p:ph idx="1"/>
          </p:nvPr>
        </p:nvSpPr>
        <p:spPr>
          <a:xfrm>
            <a:off x="628650" y="1721935"/>
            <a:ext cx="7886700" cy="4351338"/>
          </a:xfrm>
        </p:spPr>
        <p:txBody>
          <a:bodyPr>
            <a:normAutofit fontScale="92500" lnSpcReduction="20000"/>
          </a:bodyPr>
          <a:lstStyle/>
          <a:p>
            <a:pPr>
              <a:buNone/>
            </a:pPr>
            <a:r>
              <a:rPr lang="en-CA" b="1" u="sng" dirty="0">
                <a:latin typeface="Arial Rounded MT Bold" panose="020F0704030504030204" pitchFamily="34" charset="0"/>
              </a:rPr>
              <a:t>A. Concern: </a:t>
            </a:r>
          </a:p>
          <a:p>
            <a:pPr lvl="1">
              <a:lnSpc>
                <a:spcPct val="120000"/>
              </a:lnSpc>
            </a:pPr>
            <a:r>
              <a:rPr lang="en-CA" sz="1800" dirty="0" smtClean="0">
                <a:latin typeface="Arial Rounded MT Bold" panose="020F0704030504030204" pitchFamily="34" charset="0"/>
              </a:rPr>
              <a:t>Arsenic Site-Specific Water Quality Objective (SSWQO).</a:t>
            </a:r>
            <a:endParaRPr lang="en-CA" sz="1800" dirty="0">
              <a:latin typeface="Arial Rounded MT Bold" panose="020F0704030504030204" pitchFamily="34" charset="0"/>
            </a:endParaRPr>
          </a:p>
          <a:p>
            <a:pPr lvl="1">
              <a:lnSpc>
                <a:spcPct val="120000"/>
              </a:lnSpc>
            </a:pPr>
            <a:r>
              <a:rPr lang="en-CA" sz="1800" dirty="0" smtClean="0">
                <a:latin typeface="Arial Rounded MT Bold" panose="020F0704030504030204" pitchFamily="34" charset="0"/>
              </a:rPr>
              <a:t>Aquatic Effects Monitoring Plan (AEMP) water quality sampling frequency.</a:t>
            </a:r>
            <a:endParaRPr lang="en-CA" sz="1800" dirty="0">
              <a:latin typeface="Arial Rounded MT Bold" panose="020F0704030504030204" pitchFamily="34" charset="0"/>
            </a:endParaRPr>
          </a:p>
          <a:p>
            <a:pPr marL="457200" indent="-457200">
              <a:buNone/>
            </a:pPr>
            <a:r>
              <a:rPr lang="en-CA" b="1" u="sng" dirty="0">
                <a:latin typeface="Arial Rounded MT Bold" panose="020F0704030504030204" pitchFamily="34" charset="0"/>
              </a:rPr>
              <a:t>B. Recommendations: </a:t>
            </a:r>
          </a:p>
          <a:p>
            <a:pPr lvl="1">
              <a:lnSpc>
                <a:spcPct val="120000"/>
              </a:lnSpc>
            </a:pPr>
            <a:r>
              <a:rPr lang="en-CA" sz="1800" dirty="0" smtClean="0">
                <a:latin typeface="Arial Rounded MT Bold" panose="020F0704030504030204" pitchFamily="34" charset="0"/>
              </a:rPr>
              <a:t>TMAC adopt a long-term total arsenic SSWQO of 0.019 mg/L for application throughout the freshwater environment.</a:t>
            </a:r>
            <a:endParaRPr lang="en-CA" sz="1800" dirty="0">
              <a:latin typeface="Arial Rounded MT Bold" panose="020F0704030504030204" pitchFamily="34" charset="0"/>
            </a:endParaRPr>
          </a:p>
          <a:p>
            <a:pPr lvl="1">
              <a:lnSpc>
                <a:spcPct val="120000"/>
              </a:lnSpc>
            </a:pPr>
            <a:r>
              <a:rPr lang="en-CA" sz="1800" dirty="0" smtClean="0">
                <a:latin typeface="Arial Rounded MT Bold" panose="020F0704030504030204" pitchFamily="34" charset="0"/>
              </a:rPr>
              <a:t>Water quality sampling should be conducted during freshet as well as under ice and in open water season through the AEMP.</a:t>
            </a:r>
            <a:endParaRPr lang="en-CA" sz="1800" dirty="0">
              <a:latin typeface="Arial Rounded MT Bold" panose="020F0704030504030204" pitchFamily="34" charset="0"/>
            </a:endParaRPr>
          </a:p>
          <a:p>
            <a:pPr marL="0" indent="0">
              <a:buNone/>
            </a:pPr>
            <a:r>
              <a:rPr lang="en-CA" b="1" u="sng" dirty="0">
                <a:latin typeface="Arial Rounded MT Bold" panose="020F0704030504030204" pitchFamily="34" charset="0"/>
              </a:rPr>
              <a:t>C. TMAC Response: </a:t>
            </a:r>
          </a:p>
          <a:p>
            <a:pPr marL="457200" lvl="1" indent="0">
              <a:lnSpc>
                <a:spcPct val="120000"/>
              </a:lnSpc>
              <a:buNone/>
            </a:pPr>
            <a:r>
              <a:rPr lang="en-CA" sz="1800" dirty="0" smtClean="0">
                <a:latin typeface="Arial Rounded MT Bold" panose="020F0704030504030204" pitchFamily="34" charset="0"/>
              </a:rPr>
              <a:t>04 TMAC will adopt SSWQO of 0.019 mg/L if arsenic levels increase significantly overtime in  a project lake relative to it reference condition.</a:t>
            </a:r>
          </a:p>
          <a:p>
            <a:pPr marL="457200" lvl="1" indent="0">
              <a:lnSpc>
                <a:spcPct val="120000"/>
              </a:lnSpc>
              <a:buNone/>
            </a:pPr>
            <a:r>
              <a:rPr lang="en-CA" sz="1800" dirty="0" smtClean="0">
                <a:latin typeface="Arial Rounded MT Bold" panose="020F0704030504030204" pitchFamily="34" charset="0"/>
              </a:rPr>
              <a:t>05 TMAC will conduct sampling once during under-ice season, three times during open-water season and at MMER-specific sampling sites twice annually.</a:t>
            </a:r>
            <a:endParaRPr lang="en-CA" sz="1800" dirty="0">
              <a:latin typeface="Arial Rounded MT Bold" panose="020F0704030504030204" pitchFamily="34" charset="0"/>
            </a:endParaRPr>
          </a:p>
          <a:p>
            <a:pPr marL="457200" lvl="1" indent="0">
              <a:buNone/>
            </a:pPr>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pPr/>
              <a:t>5</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0714" y="231116"/>
            <a:ext cx="2039426" cy="15057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05639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z="2800" dirty="0" smtClean="0"/>
              <a:t>AEMP and Metal </a:t>
            </a:r>
            <a:br>
              <a:rPr lang="en-CA" sz="2800" dirty="0" smtClean="0"/>
            </a:br>
            <a:r>
              <a:rPr lang="en-CA" sz="2800" dirty="0" smtClean="0"/>
              <a:t>Effluent Regulations</a:t>
            </a:r>
            <a:r>
              <a:rPr lang="en-CA" dirty="0"/>
              <a:t/>
            </a:r>
            <a:br>
              <a:rPr lang="en-CA" dirty="0"/>
            </a:br>
            <a:r>
              <a:rPr lang="en-CA" sz="1800" dirty="0"/>
              <a:t>(</a:t>
            </a:r>
            <a:r>
              <a:rPr lang="en-CA" sz="1800" dirty="0" smtClean="0"/>
              <a:t>KIA-NWB-06 </a:t>
            </a:r>
            <a:r>
              <a:rPr lang="en-CA" sz="1800" dirty="0"/>
              <a:t>&amp; </a:t>
            </a:r>
            <a:r>
              <a:rPr lang="en-CA" sz="1800" dirty="0" smtClean="0"/>
              <a:t>07)</a:t>
            </a:r>
            <a:endParaRPr lang="en-US" sz="1800" dirty="0"/>
          </a:p>
        </p:txBody>
      </p:sp>
      <p:sp>
        <p:nvSpPr>
          <p:cNvPr id="5" name="Content Placeholder 4"/>
          <p:cNvSpPr>
            <a:spLocks noGrp="1"/>
          </p:cNvSpPr>
          <p:nvPr>
            <p:ph idx="1"/>
          </p:nvPr>
        </p:nvSpPr>
        <p:spPr>
          <a:xfrm>
            <a:off x="652096" y="1826270"/>
            <a:ext cx="7886700" cy="4351338"/>
          </a:xfrm>
        </p:spPr>
        <p:txBody>
          <a:bodyPr>
            <a:normAutofit fontScale="92500" lnSpcReduction="20000"/>
          </a:bodyPr>
          <a:lstStyle/>
          <a:p>
            <a:pPr>
              <a:buNone/>
            </a:pPr>
            <a:r>
              <a:rPr lang="en-CA" b="1" u="sng" dirty="0">
                <a:latin typeface="Arial Rounded MT Bold" panose="020F0704030504030204" pitchFamily="34" charset="0"/>
              </a:rPr>
              <a:t>A.  Concern: </a:t>
            </a:r>
          </a:p>
          <a:p>
            <a:pPr lvl="1">
              <a:lnSpc>
                <a:spcPct val="120000"/>
              </a:lnSpc>
            </a:pPr>
            <a:r>
              <a:rPr lang="en-CA" sz="1800" dirty="0" smtClean="0">
                <a:latin typeface="Arial Rounded MT Bold" panose="020F0704030504030204" pitchFamily="34" charset="0"/>
              </a:rPr>
              <a:t>Aquatic Effects Monitoring Plan (AEMP) Parameter Suite.</a:t>
            </a:r>
            <a:endParaRPr lang="en-CA" sz="1800" dirty="0">
              <a:latin typeface="Arial Rounded MT Bold" panose="020F0704030504030204" pitchFamily="34" charset="0"/>
            </a:endParaRPr>
          </a:p>
          <a:p>
            <a:pPr lvl="1">
              <a:lnSpc>
                <a:spcPct val="120000"/>
              </a:lnSpc>
            </a:pPr>
            <a:r>
              <a:rPr lang="en-CA" sz="1800" dirty="0" smtClean="0">
                <a:latin typeface="Arial Rounded MT Bold" panose="020F0704030504030204" pitchFamily="34" charset="0"/>
              </a:rPr>
              <a:t>Preparation for Metal and Diamond Mine Effluent Regulations (MDMER). </a:t>
            </a:r>
            <a:endParaRPr lang="en-CA" sz="1800" dirty="0">
              <a:latin typeface="Arial Rounded MT Bold" panose="020F0704030504030204" pitchFamily="34" charset="0"/>
            </a:endParaRPr>
          </a:p>
          <a:p>
            <a:pPr marL="457200" indent="-457200">
              <a:buNone/>
            </a:pPr>
            <a:r>
              <a:rPr lang="en-CA" b="1" u="sng" dirty="0">
                <a:latin typeface="Arial Rounded MT Bold" panose="020F0704030504030204" pitchFamily="34" charset="0"/>
              </a:rPr>
              <a:t>B. Recommendations: </a:t>
            </a:r>
          </a:p>
          <a:p>
            <a:pPr lvl="1">
              <a:lnSpc>
                <a:spcPct val="120000"/>
              </a:lnSpc>
            </a:pPr>
            <a:r>
              <a:rPr lang="en-CA" sz="1800" dirty="0" smtClean="0">
                <a:latin typeface="Arial Rounded MT Bold" panose="020F0704030504030204" pitchFamily="34" charset="0"/>
              </a:rPr>
              <a:t>The AEMP parameter suite should be updated to include weak acid dissociable cyanide and total cyanide under CCME and MDMER.</a:t>
            </a:r>
            <a:endParaRPr lang="en-CA" sz="1800" dirty="0">
              <a:latin typeface="Arial Rounded MT Bold" panose="020F0704030504030204" pitchFamily="34" charset="0"/>
            </a:endParaRPr>
          </a:p>
          <a:p>
            <a:pPr lvl="1">
              <a:lnSpc>
                <a:spcPct val="120000"/>
              </a:lnSpc>
            </a:pPr>
            <a:r>
              <a:rPr lang="en-CA" sz="1800" dirty="0" smtClean="0">
                <a:latin typeface="Arial Rounded MT Bold" panose="020F0704030504030204" pitchFamily="34" charset="0"/>
              </a:rPr>
              <a:t>TMAC update the Water License and FEIS applications to reflect the discharge criteria under MDMER.</a:t>
            </a:r>
            <a:endParaRPr lang="en-CA" sz="1800" dirty="0">
              <a:latin typeface="Arial Rounded MT Bold" panose="020F0704030504030204" pitchFamily="34" charset="0"/>
            </a:endParaRPr>
          </a:p>
          <a:p>
            <a:pPr marL="0" indent="0">
              <a:buNone/>
            </a:pPr>
            <a:r>
              <a:rPr lang="en-CA" b="1" u="sng" dirty="0">
                <a:latin typeface="Arial Rounded MT Bold" panose="020F0704030504030204" pitchFamily="34" charset="0"/>
              </a:rPr>
              <a:t>C. TMAC Response: </a:t>
            </a:r>
          </a:p>
          <a:p>
            <a:pPr marL="457200" lvl="1" indent="0">
              <a:lnSpc>
                <a:spcPct val="120000"/>
              </a:lnSpc>
              <a:buNone/>
            </a:pPr>
            <a:r>
              <a:rPr lang="en-US" sz="1800" dirty="0" smtClean="0">
                <a:latin typeface="Arial Rounded MT Bold" panose="020F0704030504030204" pitchFamily="34" charset="0"/>
              </a:rPr>
              <a:t>06 TMAC agrees to add free cyanide and total cyanide to the AEMP parameter suite.</a:t>
            </a:r>
          </a:p>
          <a:p>
            <a:pPr marL="457200" lvl="1" indent="0">
              <a:lnSpc>
                <a:spcPct val="120000"/>
              </a:lnSpc>
              <a:buNone/>
            </a:pPr>
            <a:r>
              <a:rPr lang="en-US" sz="1800" dirty="0" smtClean="0">
                <a:latin typeface="Arial Rounded MT Bold" panose="020F0704030504030204" pitchFamily="34" charset="0"/>
              </a:rPr>
              <a:t>07 TMAC will be able to meet MMER and MDMER guidelines. Mine effluents were compared to both MMER and proposed MDMER guidelines.</a:t>
            </a:r>
            <a:endParaRPr lang="en-US" sz="1800" dirty="0">
              <a:latin typeface="Arial Rounded MT Bold" panose="020F0704030504030204"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pPr/>
              <a:t>6</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2905" y="229370"/>
            <a:ext cx="1987235" cy="15970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079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z="2800" dirty="0" smtClean="0"/>
              <a:t>Water Quality</a:t>
            </a:r>
            <a:br>
              <a:rPr lang="en-CA" sz="2800" dirty="0" smtClean="0"/>
            </a:br>
            <a:r>
              <a:rPr lang="en-CA" sz="2800" dirty="0" smtClean="0"/>
              <a:t>Monitoring</a:t>
            </a:r>
            <a:r>
              <a:rPr lang="en-CA" dirty="0"/>
              <a:t/>
            </a:r>
            <a:br>
              <a:rPr lang="en-CA" dirty="0"/>
            </a:br>
            <a:r>
              <a:rPr lang="en-CA" sz="1800" dirty="0"/>
              <a:t>(</a:t>
            </a:r>
            <a:r>
              <a:rPr lang="en-CA" sz="1800" dirty="0" smtClean="0"/>
              <a:t>KIA-NWB-08)</a:t>
            </a:r>
            <a:endParaRPr lang="en-US" sz="1800" dirty="0"/>
          </a:p>
        </p:txBody>
      </p:sp>
      <p:sp>
        <p:nvSpPr>
          <p:cNvPr id="5" name="Content Placeholder 4"/>
          <p:cNvSpPr>
            <a:spLocks noGrp="1"/>
          </p:cNvSpPr>
          <p:nvPr>
            <p:ph idx="1"/>
          </p:nvPr>
        </p:nvSpPr>
        <p:spPr>
          <a:xfrm>
            <a:off x="652096" y="1826270"/>
            <a:ext cx="7886700" cy="4244746"/>
          </a:xfrm>
        </p:spPr>
        <p:txBody>
          <a:bodyPr>
            <a:normAutofit fontScale="92500"/>
          </a:bodyPr>
          <a:lstStyle/>
          <a:p>
            <a:pPr>
              <a:buNone/>
            </a:pPr>
            <a:r>
              <a:rPr lang="en-CA" b="1" u="sng" dirty="0">
                <a:latin typeface="Arial Rounded MT Bold" panose="020F0704030504030204" pitchFamily="34" charset="0"/>
              </a:rPr>
              <a:t>A.  Concern: </a:t>
            </a:r>
          </a:p>
          <a:p>
            <a:pPr lvl="1">
              <a:lnSpc>
                <a:spcPct val="120000"/>
              </a:lnSpc>
            </a:pPr>
            <a:r>
              <a:rPr lang="en-CA" sz="1800" dirty="0" smtClean="0">
                <a:latin typeface="Arial Rounded MT Bold" panose="020F0704030504030204" pitchFamily="34" charset="0"/>
              </a:rPr>
              <a:t>Confirmation of Model Predictions – Water Quality.</a:t>
            </a:r>
            <a:endParaRPr lang="en-CA" sz="1800" dirty="0">
              <a:latin typeface="Arial Rounded MT Bold" panose="020F0704030504030204" pitchFamily="34" charset="0"/>
            </a:endParaRPr>
          </a:p>
          <a:p>
            <a:pPr marL="457200" indent="-457200">
              <a:buNone/>
            </a:pPr>
            <a:r>
              <a:rPr lang="en-CA" b="1" u="sng" dirty="0" smtClean="0">
                <a:latin typeface="Arial Rounded MT Bold" panose="020F0704030504030204" pitchFamily="34" charset="0"/>
              </a:rPr>
              <a:t>B</a:t>
            </a:r>
            <a:r>
              <a:rPr lang="en-CA" b="1" u="sng" dirty="0">
                <a:latin typeface="Arial Rounded MT Bold" panose="020F0704030504030204" pitchFamily="34" charset="0"/>
              </a:rPr>
              <a:t>. Recommendations: </a:t>
            </a:r>
          </a:p>
          <a:p>
            <a:pPr lvl="1">
              <a:lnSpc>
                <a:spcPct val="120000"/>
              </a:lnSpc>
            </a:pPr>
            <a:r>
              <a:rPr lang="en-CA" sz="1800" dirty="0" smtClean="0">
                <a:latin typeface="Arial Rounded MT Bold" panose="020F0704030504030204" pitchFamily="34" charset="0"/>
              </a:rPr>
              <a:t>TMAC include ongoing water quality monitoring through the AEMP in all modelled lakes in which impacts from project activities are predicted. </a:t>
            </a:r>
            <a:endParaRPr lang="en-CA" sz="1800" dirty="0">
              <a:latin typeface="Arial Rounded MT Bold" panose="020F0704030504030204" pitchFamily="34" charset="0"/>
            </a:endParaRPr>
          </a:p>
          <a:p>
            <a:pPr lvl="1">
              <a:lnSpc>
                <a:spcPct val="120000"/>
              </a:lnSpc>
            </a:pPr>
            <a:r>
              <a:rPr lang="en-CA" sz="1800" dirty="0" smtClean="0">
                <a:latin typeface="Arial Rounded MT Bold" panose="020F0704030504030204" pitchFamily="34" charset="0"/>
              </a:rPr>
              <a:t>The AEMP should be amended to include water quality monitoring of Windy lake in addition to already proposed lakes.</a:t>
            </a:r>
            <a:endParaRPr lang="en-CA" sz="1800" dirty="0">
              <a:latin typeface="Arial Rounded MT Bold" panose="020F0704030504030204" pitchFamily="34" charset="0"/>
            </a:endParaRPr>
          </a:p>
          <a:p>
            <a:pPr marL="0" indent="0">
              <a:buNone/>
            </a:pPr>
            <a:r>
              <a:rPr lang="en-CA" b="1" u="sng" dirty="0">
                <a:latin typeface="Arial Rounded MT Bold" panose="020F0704030504030204" pitchFamily="34" charset="0"/>
              </a:rPr>
              <a:t>C. TMAC Response: </a:t>
            </a:r>
          </a:p>
          <a:p>
            <a:pPr marL="457200" lvl="1" indent="0">
              <a:lnSpc>
                <a:spcPct val="120000"/>
              </a:lnSpc>
              <a:buNone/>
            </a:pPr>
            <a:r>
              <a:rPr lang="en-US" sz="1800" dirty="0" smtClean="0">
                <a:latin typeface="Arial Rounded MT Bold" panose="020F0704030504030204" pitchFamily="34" charset="0"/>
              </a:rPr>
              <a:t>08 Windy lake will be sampled during construction and two years of operations through the AEMP. The greatest changes to Windy lake are predicted more than 20 years into the future. Predicted changes are below CCME guidelines.</a:t>
            </a:r>
            <a:endParaRPr lang="en-US" sz="1800" dirty="0">
              <a:latin typeface="Arial Rounded MT Bold" panose="020F0704030504030204"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pPr/>
              <a:t>7</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2905" y="229370"/>
            <a:ext cx="1987235" cy="15970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54950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8756</TotalTime>
  <Words>858</Words>
  <Application>Microsoft Office PowerPoint</Application>
  <PresentationFormat>On-screen Show (4:3)</PresentationFormat>
  <Paragraphs>75</Paragraphs>
  <Slides>7</Slides>
  <Notes>7</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Custom Design</vt:lpstr>
      <vt:lpstr>Kitikmeot Inuit Association</vt:lpstr>
      <vt:lpstr>Technical Overview</vt:lpstr>
      <vt:lpstr>Fish and Fish Habitat (KIA-NWB-01 &amp; 02)</vt:lpstr>
      <vt:lpstr>Fish and Fish Habitat (KIA-NWB-03)</vt:lpstr>
      <vt:lpstr>Arsenic and AEMP (KIA-NWB-04 &amp; 05)</vt:lpstr>
      <vt:lpstr>AEMP and Metal  Effluent Regulations (KIA-NWB-06 &amp; 07)</vt:lpstr>
      <vt:lpstr>Water Quality Monitoring (KIA-NWB-08)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John Roesch</cp:lastModifiedBy>
  <cp:revision>414</cp:revision>
  <dcterms:created xsi:type="dcterms:W3CDTF">2013-07-19T15:58:55Z</dcterms:created>
  <dcterms:modified xsi:type="dcterms:W3CDTF">2018-05-10T16:00:01Z</dcterms:modified>
</cp:coreProperties>
</file>