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696" r:id="rId4"/>
  </p:sldMasterIdLst>
  <p:notesMasterIdLst>
    <p:notesMasterId r:id="rId13"/>
  </p:notesMasterIdLst>
  <p:sldIdLst>
    <p:sldId id="256" r:id="rId5"/>
    <p:sldId id="257" r:id="rId6"/>
    <p:sldId id="258" r:id="rId7"/>
    <p:sldId id="259" r:id="rId8"/>
    <p:sldId id="263" r:id="rId9"/>
    <p:sldId id="260" r:id="rId10"/>
    <p:sldId id="261" r:id="rId11"/>
    <p:sldId id="266" r:id="rId1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snapToGrid="0">
      <p:cViewPr varScale="1">
        <p:scale>
          <a:sx n="63" d="100"/>
          <a:sy n="63" d="100"/>
        </p:scale>
        <p:origin x="-1350" y="-108"/>
      </p:cViewPr>
      <p:guideLst>
        <p:guide orient="horz" pos="2160"/>
        <p:guide pos="2880"/>
      </p:guideLst>
    </p:cSldViewPr>
  </p:slideViewPr>
  <p:outlineViewPr>
    <p:cViewPr>
      <p:scale>
        <a:sx n="33" d="100"/>
        <a:sy n="33" d="100"/>
      </p:scale>
      <p:origin x="0" y="1308"/>
    </p:cViewPr>
  </p:outlineViewPr>
  <p:notesTextViewPr>
    <p:cViewPr>
      <p:scale>
        <a:sx n="3" d="2"/>
        <a:sy n="3" d="2"/>
      </p:scale>
      <p:origin x="0" y="0"/>
    </p:cViewPr>
  </p:notesTextViewPr>
  <p:notesViewPr>
    <p:cSldViewPr snapToGrid="0">
      <p:cViewPr varScale="1">
        <p:scale>
          <a:sx n="95" d="100"/>
          <a:sy n="95" d="100"/>
        </p:scale>
        <p:origin x="3612" y="6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4A0EA4-EEAD-462D-A845-3A6BB38E030B}" type="datetimeFigureOut">
              <a:rPr lang="en-US" smtClean="0"/>
              <a:t>5/10/2018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D8E1B6-F1F6-4468-BC62-C008A50C056D}" type="slidenum">
              <a:rPr lang="en-US" smtClean="0"/>
              <a:t>‹#›</a:t>
            </a:fld>
            <a:endParaRPr lang="en-US"/>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everyone, I am John</a:t>
            </a:r>
            <a:r>
              <a:rPr lang="en-CA" baseline="0" dirty="0" smtClean="0"/>
              <a:t> Roesch, the Senior Hope Bay Project Officer for the Department of Lands and Environment for the Kitikmeot Inuit Association. I am responsible for project oversite for the KIA and provide input into the regulatory process on the Hope Bay Project to both the NWB and NIRB. In performing this role, I make use of KIA’s consultants who are subject matter experts in the areas of wildlife, fisheries, aquatic environment, and geotechnical engineering.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a:t>
            </a:fld>
            <a:endParaRPr lang="en-US"/>
          </a:p>
        </p:txBody>
      </p:sp>
    </p:spTree>
    <p:extLst>
      <p:ext uri="{BB962C8B-B14F-4D97-AF65-F5344CB8AC3E}">
        <p14:creationId xmlns:p14="http://schemas.microsoft.com/office/powerpoint/2010/main" val="389858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purpose of this</a:t>
            </a:r>
            <a:r>
              <a:rPr lang="en-CA" baseline="0" dirty="0" smtClean="0"/>
              <a:t> presentation is to provide a brief summary of our technical review of the Hope Bay Phase 2 Type A water license application. Our review covered fish and fish habitat, aquatic environment, and water quality monitoring. KIA conducted the review in a collaborative manner with TMAC Resources out of which we brought forward 8 issues to be resolved either prior or at the Technical Meeting or through further consultation.</a:t>
            </a:r>
          </a:p>
        </p:txBody>
      </p:sp>
      <p:sp>
        <p:nvSpPr>
          <p:cNvPr id="4" name="Slide Number Placeholder 3"/>
          <p:cNvSpPr>
            <a:spLocks noGrp="1"/>
          </p:cNvSpPr>
          <p:nvPr>
            <p:ph type="sldNum" sz="quarter" idx="10"/>
          </p:nvPr>
        </p:nvSpPr>
        <p:spPr/>
        <p:txBody>
          <a:bodyPr/>
          <a:lstStyle/>
          <a:p>
            <a:fld id="{B1D8E1B6-F1F6-4468-BC62-C008A50C056D}" type="slidenum">
              <a:rPr lang="en-US" smtClean="0"/>
              <a:t>2</a:t>
            </a:fld>
            <a:endParaRPr lang="en-US"/>
          </a:p>
        </p:txBody>
      </p:sp>
    </p:spTree>
    <p:extLst>
      <p:ext uri="{BB962C8B-B14F-4D97-AF65-F5344CB8AC3E}">
        <p14:creationId xmlns:p14="http://schemas.microsoft.com/office/powerpoint/2010/main" val="3910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KIA’s mandate is to</a:t>
            </a:r>
            <a:r>
              <a:rPr lang="en-US" baseline="0" dirty="0" smtClean="0"/>
              <a:t> manage Kitikmeot Inuit lands and resources, and to protect and promote the social, cultural, political, environmental and economic well-being of Kitikmeot Inuit</a:t>
            </a:r>
            <a:r>
              <a:rPr lang="en-US" dirty="0" smtClean="0"/>
              <a:t>.  The Kitikmeot Region is generally within the red boundary.  The Pink and Blue lands are lands which KIA owns the surface rights.</a:t>
            </a:r>
          </a:p>
          <a:p>
            <a:endParaRPr lang="en-US" dirty="0"/>
          </a:p>
          <a:p>
            <a:r>
              <a:rPr lang="en-US" dirty="0" smtClean="0"/>
              <a:t>Kitikmeot </a:t>
            </a:r>
            <a:r>
              <a:rPr lang="en-US" dirty="0"/>
              <a:t>Inuit Association is a democratically elected not-for-profit society that represents the Inuit of the Kitikmeot Region of Nunavut.  </a:t>
            </a:r>
          </a:p>
          <a:p>
            <a:endParaRPr lang="en-US" dirty="0"/>
          </a:p>
          <a:p>
            <a:r>
              <a:rPr lang="en-US" dirty="0"/>
              <a:t>As a result of the Nunavut </a:t>
            </a:r>
            <a:r>
              <a:rPr lang="en-US" dirty="0" smtClean="0"/>
              <a:t>Agreement, </a:t>
            </a:r>
            <a:r>
              <a:rPr lang="en-US" dirty="0"/>
              <a:t>Inuit are one of the largest private landowners in the world.  Much of this privately owned land is in areas with high potential for mineral development.  This land is a significant opportunity for </a:t>
            </a:r>
            <a:r>
              <a:rPr lang="en-US" dirty="0" smtClean="0"/>
              <a:t>Inuit </a:t>
            </a:r>
            <a:r>
              <a:rPr lang="en-US" dirty="0"/>
              <a:t>if it is managed </a:t>
            </a:r>
            <a:r>
              <a:rPr lang="en-US" dirty="0" smtClean="0"/>
              <a:t>properly.  We </a:t>
            </a:r>
            <a:r>
              <a:rPr lang="en-US" dirty="0"/>
              <a:t>must optimize opportunities and manage liabilities that are inherent with being a private </a:t>
            </a:r>
            <a:r>
              <a:rPr lang="en-US" dirty="0" smtClean="0"/>
              <a:t>landowner.  If not, we will affect </a:t>
            </a:r>
            <a:r>
              <a:rPr lang="en-US" dirty="0"/>
              <a:t>the well-being of our Kitikmeot Inuit </a:t>
            </a:r>
            <a:r>
              <a:rPr lang="en-US" dirty="0" smtClean="0"/>
              <a:t>membership.</a:t>
            </a:r>
          </a:p>
          <a:p>
            <a:endParaRPr lang="en-US" dirty="0" smtClean="0"/>
          </a:p>
          <a:p>
            <a:r>
              <a:rPr lang="en-US" dirty="0" smtClean="0"/>
              <a:t>The Hope Bay Project is located on the mainland near the coast and approximately in the middle of the region.</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t>3</a:t>
            </a:fld>
            <a:endParaRPr lang="en-US"/>
          </a:p>
        </p:txBody>
      </p:sp>
    </p:spTree>
    <p:extLst>
      <p:ext uri="{BB962C8B-B14F-4D97-AF65-F5344CB8AC3E}">
        <p14:creationId xmlns:p14="http://schemas.microsoft.com/office/powerpoint/2010/main" val="112367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Inuit Owned Land was selected for the NLCA, Inuit knew that the Hope Bay Area was highly prospective for mineral development.  A 120 Km length of surface lands that include some mineral rights were selected in the area.  The brown areas are surface lands owned by KIA.  BB-56, 57, 58, and 60 include our agreement with TMAC for the Hope Bay Project. </a:t>
            </a:r>
          </a:p>
          <a:p>
            <a:endParaRPr lang="en-US" dirty="0" smtClean="0"/>
          </a:p>
          <a:p>
            <a:r>
              <a:rPr lang="en-US" dirty="0" smtClean="0"/>
              <a:t>The Hope Bay greenstone belt has been explored since 1965.  Within this greenstone belt, over 850Km of drilling has occurred since 1965.  Most of the drilling has been focused</a:t>
            </a:r>
            <a:r>
              <a:rPr lang="en-US" baseline="0" dirty="0" smtClean="0"/>
              <a:t> around Doris, Madrid and Boston.  This project has changed ownership many times.  </a:t>
            </a:r>
            <a:r>
              <a:rPr lang="en-US" dirty="0" smtClean="0"/>
              <a:t>Prior to TMAC, the last company to operate the Hope Bay Project was Newmont, who failed to develop a profitable business case for the development of the project.  TMAC took over the project in 2012.</a:t>
            </a:r>
          </a:p>
          <a:p>
            <a:endParaRPr lang="en-US" dirty="0"/>
          </a:p>
          <a:p>
            <a:r>
              <a:rPr lang="en-US" dirty="0" smtClean="0"/>
              <a:t>On the Map you can see the location of some of the highest priority development sites in the belt: Doris, Madrid and Boston.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85">
              <a:defRPr/>
            </a:pPr>
            <a:r>
              <a:rPr lang="en-US" baseline="0" dirty="0" smtClean="0"/>
              <a:t>So much exploration has occurred since 1965, that people know that there are many development opportunities in the belt. </a:t>
            </a:r>
            <a:r>
              <a:rPr lang="en-US" dirty="0" smtClean="0"/>
              <a:t>The Hope Bay Greenstone Belt is unique because it demonstrates the capacity to hold several mining operations across the belt in the different stages of development, operated by one company.  In another more</a:t>
            </a:r>
            <a:r>
              <a:rPr lang="en-US" baseline="0" dirty="0" smtClean="0"/>
              <a:t> developed </a:t>
            </a:r>
            <a:r>
              <a:rPr lang="en-US" dirty="0" smtClean="0"/>
              <a:t>part of the world,</a:t>
            </a:r>
            <a:r>
              <a:rPr lang="en-US" baseline="0" dirty="0" smtClean="0"/>
              <a:t> it could be that several different companies would have exploration and mining proposals in a Greenstone belt such as this.  </a:t>
            </a:r>
          </a:p>
          <a:p>
            <a:pPr defTabSz="915785">
              <a:defRPr/>
            </a:pPr>
            <a:endParaRPr lang="en-US" dirty="0"/>
          </a:p>
          <a:p>
            <a:r>
              <a:rPr lang="en-US" dirty="0" smtClean="0"/>
              <a:t>This </a:t>
            </a:r>
            <a:r>
              <a:rPr lang="en-US" dirty="0"/>
              <a:t>g</a:t>
            </a:r>
            <a:r>
              <a:rPr lang="en-US" dirty="0" smtClean="0"/>
              <a:t>reenstone belt includes a permitted mine at Doris North, several advanced exploration targets such as the Boston Project which has preliminary mine plans developed, and many other identified high quality exploration targets.  There is also vast exploration potential. TMAC has rights to all the minerals in this area.   Once an operating mine is established, the efficiencies of belt-wide exploration will increase.   </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indicated previously, 8 issues were</a:t>
            </a:r>
            <a:r>
              <a:rPr lang="en-CA" baseline="0" dirty="0" smtClean="0"/>
              <a:t> brought to the technical meeting with the NWB pertaining to the Phase 2 Type A water license application. These four issues concern the fish, fish habitat, and the aquatic environment. We raised concerns about the need to calculate potential gains in fisheries for fish offsetting, the monitoring of lake surface levels in the Aquatic Effects Monitoring Plan, the calculations for lost fish habitat due to water with drawl, and the setting of site-specific water quality objectives for total arsenic in all water bodies affected by the project. KIA considers these issues to be of high and medium importance.</a:t>
            </a:r>
          </a:p>
          <a:p>
            <a:endParaRPr lang="en-CA" baseline="0" dirty="0" smtClean="0"/>
          </a:p>
          <a:p>
            <a:r>
              <a:rPr lang="en-CA" baseline="0" dirty="0" smtClean="0"/>
              <a:t>TMAC has responded to our recommendations and these issues are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6</a:t>
            </a:fld>
            <a:endParaRPr lang="en-US"/>
          </a:p>
        </p:txBody>
      </p:sp>
    </p:spTree>
    <p:extLst>
      <p:ext uri="{BB962C8B-B14F-4D97-AF65-F5344CB8AC3E}">
        <p14:creationId xmlns:p14="http://schemas.microsoft.com/office/powerpoint/2010/main" val="2052700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four issues concern</a:t>
            </a:r>
            <a:r>
              <a:rPr lang="en-CA" baseline="0" dirty="0" smtClean="0"/>
              <a:t> sampling frequency during freshet, under ice, and open water season for the Aquatic Effects Monitoring Plan (AEMP), the inclusion of dissociable cyanide and total cyanide in AEMP parameters to meet Canadian Council of Ministers of the Environment (CCME) and Metal and Diamond Mine Effluent Regulations (MDMER) guidelines, preparation for use of new MDMER guidelines in monitoring water quality, and confirmation of water quality model predictions. The KIA considers these to be of high and medium importance.</a:t>
            </a:r>
          </a:p>
          <a:p>
            <a:endParaRPr lang="en-CA" baseline="0" dirty="0" smtClean="0"/>
          </a:p>
          <a:p>
            <a:r>
              <a:rPr lang="en-CA" baseline="0" dirty="0" smtClean="0"/>
              <a:t>TMAC has taken our recommendations under </a:t>
            </a:r>
            <a:r>
              <a:rPr lang="en-CA" baseline="0" dirty="0" smtClean="0"/>
              <a:t>consideration and these issues are </a:t>
            </a:r>
            <a:r>
              <a:rPr lang="en-CA" baseline="0" dirty="0" smtClean="0"/>
              <a:t>resolved.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7</a:t>
            </a:fld>
            <a:endParaRPr lang="en-US"/>
          </a:p>
        </p:txBody>
      </p:sp>
    </p:spTree>
    <p:extLst>
      <p:ext uri="{BB962C8B-B14F-4D97-AF65-F5344CB8AC3E}">
        <p14:creationId xmlns:p14="http://schemas.microsoft.com/office/powerpoint/2010/main" val="374528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believes that the technical issues</a:t>
            </a:r>
            <a:r>
              <a:rPr lang="en-CA" baseline="0" dirty="0" smtClean="0"/>
              <a:t> brought forward to the Technical Meeting can be successfully resolved with TMAC through our on-going collaboration.</a:t>
            </a:r>
          </a:p>
          <a:p>
            <a:endParaRPr lang="en-CA" baseline="0" dirty="0" smtClean="0"/>
          </a:p>
          <a:p>
            <a:r>
              <a:rPr lang="en-CA" baseline="0" dirty="0" smtClean="0"/>
              <a:t>We thank you for listening and we are open to any questions.</a:t>
            </a:r>
          </a:p>
          <a:p>
            <a:endParaRPr lang="en-CA" baseline="0" dirty="0" smtClean="0"/>
          </a:p>
        </p:txBody>
      </p:sp>
      <p:sp>
        <p:nvSpPr>
          <p:cNvPr id="4" name="Slide Number Placeholder 3"/>
          <p:cNvSpPr>
            <a:spLocks noGrp="1"/>
          </p:cNvSpPr>
          <p:nvPr>
            <p:ph type="sldNum" sz="quarter" idx="10"/>
          </p:nvPr>
        </p:nvSpPr>
        <p:spPr/>
        <p:txBody>
          <a:bodyPr/>
          <a:lstStyle/>
          <a:p>
            <a:fld id="{B1D8E1B6-F1F6-4468-BC62-C008A50C056D}" type="slidenum">
              <a:rPr lang="en-US" smtClean="0"/>
              <a:t>8</a:t>
            </a:fld>
            <a:endParaRPr lang="en-US"/>
          </a:p>
        </p:txBody>
      </p:sp>
    </p:spTree>
    <p:extLst>
      <p:ext uri="{BB962C8B-B14F-4D97-AF65-F5344CB8AC3E}">
        <p14:creationId xmlns:p14="http://schemas.microsoft.com/office/powerpoint/2010/main" val="303211569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smtClean="0">
                <a:solidFill>
                  <a:schemeClr val="bg1"/>
                </a:solidFill>
              </a:rPr>
              <a:t>P.O. Box 18</a:t>
            </a:r>
          </a:p>
          <a:p>
            <a:pPr algn="r"/>
            <a:r>
              <a:rPr lang="en-US" sz="1800" b="1" dirty="0" smtClean="0">
                <a:solidFill>
                  <a:schemeClr val="bg1"/>
                </a:solidFill>
              </a:rPr>
              <a:t>Cambridge Bay, Nunavut</a:t>
            </a:r>
          </a:p>
          <a:p>
            <a:pPr algn="r"/>
            <a:r>
              <a:rPr lang="en-US" sz="1800" b="1" dirty="0" smtClean="0">
                <a:solidFill>
                  <a:schemeClr val="bg1"/>
                </a:solidFill>
              </a:rPr>
              <a:t>X0B 0C0</a:t>
            </a:r>
          </a:p>
          <a:p>
            <a:pPr algn="r"/>
            <a:r>
              <a:rPr lang="en-US" sz="1800" b="1" dirty="0" smtClean="0">
                <a:solidFill>
                  <a:schemeClr val="bg1"/>
                </a:solidFill>
              </a:rPr>
              <a:t>Telephone: 1 867 983 2458</a:t>
            </a:r>
          </a:p>
          <a:p>
            <a:pPr algn="r"/>
            <a:r>
              <a:rPr lang="en-US" sz="1800" b="1" dirty="0" smtClean="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a:p>
        </p:txBody>
      </p:sp>
      <p:pic>
        <p:nvPicPr>
          <p:cNvPr id="4" name="Picture 3"/>
          <p:cNvPicPr>
            <a:picLocks noChangeAspect="1"/>
          </p:cNvPicPr>
          <p:nvPr userDrawn="1"/>
        </p:nvPicPr>
        <p:blipFill>
          <a:blip r:embed="rId2"/>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smtClean="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smtClean="0"/>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kitia.ca/</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t>‹#›</a:t>
            </a:fld>
            <a:endParaRPr lang="en-US"/>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t>‹#›</a:t>
            </a:fld>
            <a:endParaRPr lang="en-US"/>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latin typeface="Arial Rounded MT Bold" panose="020F0704030504030204" pitchFamily="34" charset="0"/>
              </a:rPr>
              <a:t>kitia.ca</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Kitikmeot Inuit Association</a:t>
            </a:r>
            <a:endParaRPr lang="en-US" dirty="0"/>
          </a:p>
        </p:txBody>
      </p:sp>
      <p:sp>
        <p:nvSpPr>
          <p:cNvPr id="3" name="Subtitle 2"/>
          <p:cNvSpPr>
            <a:spLocks noGrp="1"/>
          </p:cNvSpPr>
          <p:nvPr>
            <p:ph type="subTitle" idx="1"/>
          </p:nvPr>
        </p:nvSpPr>
        <p:spPr/>
        <p:txBody>
          <a:bodyPr>
            <a:normAutofit/>
          </a:bodyPr>
          <a:lstStyle/>
          <a:p>
            <a:r>
              <a:rPr lang="en-US" dirty="0" smtClean="0"/>
              <a:t>KIA Technical Review of Hope Bay Project Phase 2 Type A Water License</a:t>
            </a:r>
            <a:endParaRPr lang="en-US" dirty="0"/>
          </a:p>
        </p:txBody>
      </p:sp>
    </p:spTree>
    <p:extLst>
      <p:ext uri="{BB962C8B-B14F-4D97-AF65-F5344CB8AC3E}">
        <p14:creationId xmlns:p14="http://schemas.microsoft.com/office/powerpoint/2010/main" val="2422266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Purpose of Presentation</a:t>
            </a:r>
            <a:endParaRPr lang="en-US" dirty="0"/>
          </a:p>
        </p:txBody>
      </p:sp>
      <p:sp>
        <p:nvSpPr>
          <p:cNvPr id="5" name="Content Placeholder 4"/>
          <p:cNvSpPr>
            <a:spLocks noGrp="1"/>
          </p:cNvSpPr>
          <p:nvPr>
            <p:ph idx="1"/>
          </p:nvPr>
        </p:nvSpPr>
        <p:spPr/>
        <p:txBody>
          <a:bodyPr>
            <a:normAutofit/>
          </a:bodyPr>
          <a:lstStyle/>
          <a:p>
            <a:endParaRPr lang="en-CA" dirty="0" smtClean="0"/>
          </a:p>
          <a:p>
            <a:r>
              <a:rPr lang="en-CA" dirty="0" smtClean="0"/>
              <a:t>Present a summary of KIA’s Technical Review of TMAC Resources Inc.’s Hope Bay Project Phase 2 Type A water license application.</a:t>
            </a:r>
          </a:p>
          <a:p>
            <a:r>
              <a:rPr lang="en-CA" dirty="0" smtClean="0"/>
              <a:t>KIA conducted a thorough review in the areas of fish and fish habitat, aquatic environment, and water quality monitoring. </a:t>
            </a:r>
          </a:p>
          <a:p>
            <a:r>
              <a:rPr lang="en-CA" dirty="0" smtClean="0"/>
              <a:t>8 Issues for Technical Meeting.</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2</a:t>
            </a:fld>
            <a:endParaRPr lang="en-US"/>
          </a:p>
        </p:txBody>
      </p:sp>
    </p:spTree>
    <p:extLst>
      <p:ext uri="{BB962C8B-B14F-4D97-AF65-F5344CB8AC3E}">
        <p14:creationId xmlns:p14="http://schemas.microsoft.com/office/powerpoint/2010/main" val="144465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irector Lands\AppData\Local\Microsoft\Windows\Temporary Internet Files\Content.Outlook\7COZHEHK\IOL B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1" y="-81888"/>
            <a:ext cx="9182486" cy="70831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28650" y="-26173"/>
            <a:ext cx="6601490" cy="1325563"/>
          </a:xfrm>
        </p:spPr>
        <p:txBody>
          <a:bodyPr>
            <a:noAutofit/>
          </a:bodyPr>
          <a:lstStyle/>
          <a:p>
            <a:r>
              <a:rPr lang="en-CA" sz="3600" b="1" dirty="0" smtClean="0"/>
              <a:t>KIA’s Mandate</a:t>
            </a:r>
            <a:endParaRPr lang="en-US" sz="3600" b="1" dirty="0"/>
          </a:p>
        </p:txBody>
      </p:sp>
      <p:sp>
        <p:nvSpPr>
          <p:cNvPr id="5" name="Content Placeholder 4"/>
          <p:cNvSpPr>
            <a:spLocks noGrp="1"/>
          </p:cNvSpPr>
          <p:nvPr>
            <p:ph idx="1"/>
          </p:nvPr>
        </p:nvSpPr>
        <p:spPr>
          <a:xfrm>
            <a:off x="628650" y="1297279"/>
            <a:ext cx="7886700" cy="4351338"/>
          </a:xfrm>
        </p:spPr>
        <p:txBody>
          <a:bodyPr>
            <a:normAutofit/>
          </a:bodyPr>
          <a:lstStyle/>
          <a:p>
            <a:pPr marL="0" indent="0">
              <a:buNone/>
            </a:pPr>
            <a:r>
              <a:rPr lang="en-US" b="1" dirty="0" smtClean="0"/>
              <a:t>KIA’s Mandate is to represent the interests of Kitikmeot Inuit by protecting and promoting their social, cultural, political, environmental, and economic well-being. </a:t>
            </a:r>
          </a:p>
          <a:p>
            <a:pPr marL="0" indent="0">
              <a:buNone/>
            </a:pPr>
            <a:r>
              <a:rPr lang="en-US" b="1" dirty="0"/>
              <a:t>KIA owns 106,360 km</a:t>
            </a:r>
            <a:r>
              <a:rPr lang="en-US" b="1" baseline="30000" dirty="0"/>
              <a:t>2</a:t>
            </a:r>
            <a:r>
              <a:rPr lang="en-US" b="1" dirty="0"/>
              <a:t> of </a:t>
            </a:r>
            <a:r>
              <a:rPr lang="en-US" b="1" dirty="0" smtClean="0"/>
              <a:t>surface land: A </a:t>
            </a:r>
            <a:r>
              <a:rPr lang="en-US" b="1" dirty="0"/>
              <a:t>significant opportunity if managed properly</a:t>
            </a:r>
            <a:r>
              <a:rPr lang="en-US" b="1" dirty="0" smtClean="0"/>
              <a:t>.</a:t>
            </a:r>
          </a:p>
          <a:p>
            <a:pPr marL="0" indent="0">
              <a:buNone/>
            </a:pPr>
            <a:endParaRPr lang="en-US" b="1" dirty="0"/>
          </a:p>
        </p:txBody>
      </p:sp>
      <p:sp>
        <p:nvSpPr>
          <p:cNvPr id="6" name="Slide Number Placeholder 5"/>
          <p:cNvSpPr>
            <a:spLocks noGrp="1"/>
          </p:cNvSpPr>
          <p:nvPr>
            <p:ph type="sldNum" sz="quarter" idx="12"/>
          </p:nvPr>
        </p:nvSpPr>
        <p:spPr/>
        <p:txBody>
          <a:bodyPr/>
          <a:lstStyle/>
          <a:p>
            <a:fld id="{438B63EE-32D6-41CD-8D0F-F766A6E153A6}" type="slidenum">
              <a:rPr lang="en-US" smtClean="0"/>
              <a:t>3</a:t>
            </a:fld>
            <a:endParaRPr lang="en-US"/>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2009" y="4049363"/>
            <a:ext cx="393112" cy="4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96987" y="4453245"/>
            <a:ext cx="3123210" cy="369332"/>
          </a:xfrm>
          <a:prstGeom prst="rect">
            <a:avLst/>
          </a:prstGeom>
          <a:noFill/>
        </p:spPr>
        <p:txBody>
          <a:bodyPr wrap="square" rtlCol="0">
            <a:spAutoFit/>
          </a:bodyPr>
          <a:lstStyle/>
          <a:p>
            <a:r>
              <a:rPr lang="en-US" b="1" dirty="0" smtClean="0"/>
              <a:t>Hope Bay Project</a:t>
            </a:r>
            <a:endParaRPr lang="en-US" b="1" dirty="0"/>
          </a:p>
        </p:txBody>
      </p:sp>
      <p:cxnSp>
        <p:nvCxnSpPr>
          <p:cNvPr id="7" name="Straight Arrow Connector 6"/>
          <p:cNvCxnSpPr>
            <a:stCxn id="2" idx="1"/>
          </p:cNvCxnSpPr>
          <p:nvPr/>
        </p:nvCxnSpPr>
        <p:spPr>
          <a:xfrm flipH="1" flipV="1">
            <a:off x="3765121" y="4343637"/>
            <a:ext cx="331866" cy="294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71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1000"/>
                                        <p:tgtEl>
                                          <p:spTgt spid="3075"/>
                                        </p:tgtEl>
                                      </p:cBhvr>
                                    </p:animEffect>
                                    <p:anim calcmode="lin" valueType="num">
                                      <p:cBhvr>
                                        <p:cTn id="21" dur="1000" fill="hold"/>
                                        <p:tgtEl>
                                          <p:spTgt spid="3075"/>
                                        </p:tgtEl>
                                        <p:attrNameLst>
                                          <p:attrName>ppt_x</p:attrName>
                                        </p:attrNameLst>
                                      </p:cBhvr>
                                      <p:tavLst>
                                        <p:tav tm="0">
                                          <p:val>
                                            <p:strVal val="#ppt_x"/>
                                          </p:val>
                                        </p:tav>
                                        <p:tav tm="100000">
                                          <p:val>
                                            <p:strVal val="#ppt_x"/>
                                          </p:val>
                                        </p:tav>
                                      </p:tavLst>
                                    </p:anim>
                                    <p:anim calcmode="lin" valueType="num">
                                      <p:cBhvr>
                                        <p:cTn id="22" dur="1000" fill="hold"/>
                                        <p:tgtEl>
                                          <p:spTgt spid="307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3200" dirty="0"/>
              <a:t>T</a:t>
            </a:r>
            <a:r>
              <a:rPr lang="en-CA" sz="3200" dirty="0" smtClean="0"/>
              <a:t>he Hope Bay Project</a:t>
            </a:r>
            <a:endParaRPr lang="en-US" sz="3200" dirty="0"/>
          </a:p>
        </p:txBody>
      </p:sp>
      <p:sp>
        <p:nvSpPr>
          <p:cNvPr id="5" name="Content Placeholder 4"/>
          <p:cNvSpPr>
            <a:spLocks noGrp="1"/>
          </p:cNvSpPr>
          <p:nvPr>
            <p:ph idx="1"/>
          </p:nvPr>
        </p:nvSpPr>
        <p:spPr>
          <a:xfrm>
            <a:off x="628650" y="1688577"/>
            <a:ext cx="5000254" cy="4351338"/>
          </a:xfrm>
        </p:spPr>
        <p:txBody>
          <a:bodyPr>
            <a:normAutofit/>
          </a:bodyPr>
          <a:lstStyle/>
          <a:p>
            <a:r>
              <a:rPr lang="en-US" dirty="0" smtClean="0"/>
              <a:t>Located on 4 parcels of Inuit Owned Land.</a:t>
            </a:r>
          </a:p>
          <a:p>
            <a:r>
              <a:rPr lang="en-US" dirty="0" smtClean="0"/>
              <a:t>The Hope Bay greenstone </a:t>
            </a:r>
            <a:r>
              <a:rPr lang="en-US" dirty="0"/>
              <a:t>b</a:t>
            </a:r>
            <a:r>
              <a:rPr lang="en-US" dirty="0" smtClean="0"/>
              <a:t>elt has had significant exploration since 1965.</a:t>
            </a:r>
          </a:p>
          <a:p>
            <a:pPr lvl="1"/>
            <a:r>
              <a:rPr lang="en-US" sz="2000" dirty="0" smtClean="0"/>
              <a:t>Vast exploration potential remains</a:t>
            </a:r>
            <a:endParaRPr lang="en-US" sz="2000" dirty="0"/>
          </a:p>
          <a:p>
            <a:r>
              <a:rPr lang="en-US" sz="2400" dirty="0" smtClean="0"/>
              <a:t>TMAC took over development of the project in 2012</a:t>
            </a:r>
            <a:endParaRPr lang="en-US" dirty="0" smtClean="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4</a:t>
            </a:fld>
            <a:endParaRPr lang="en-US">
              <a:solidFill>
                <a:prstClr val="black">
                  <a:tint val="75000"/>
                </a:prstClr>
              </a:solidFill>
            </a:endParaRPr>
          </a:p>
        </p:txBody>
      </p:sp>
      <p:pic>
        <p:nvPicPr>
          <p:cNvPr id="4098" name="Picture 2" descr="C:\Users\Director Lands\AppData\Local\Microsoft\Windows\Temporary Internet Files\Content.Outlook\7COZHEHK\Hope Bay Belt-IOL 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196190" y="110542"/>
            <a:ext cx="2837677" cy="66774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50790" y="1201003"/>
            <a:ext cx="968991" cy="400110"/>
          </a:xfrm>
          <a:prstGeom prst="rect">
            <a:avLst/>
          </a:prstGeom>
          <a:noFill/>
        </p:spPr>
        <p:txBody>
          <a:bodyPr wrap="square" rtlCol="0">
            <a:spAutoFit/>
          </a:bodyPr>
          <a:lstStyle/>
          <a:p>
            <a:r>
              <a:rPr lang="en-US" sz="2000" b="1" dirty="0" smtClean="0">
                <a:solidFill>
                  <a:srgbClr val="FFFF00"/>
                </a:solidFill>
              </a:rPr>
              <a:t>BB-60</a:t>
            </a:r>
            <a:endParaRPr lang="en-US" sz="2000" b="1" dirty="0">
              <a:solidFill>
                <a:srgbClr val="FFFF00"/>
              </a:solidFill>
            </a:endParaRPr>
          </a:p>
        </p:txBody>
      </p:sp>
      <p:sp>
        <p:nvSpPr>
          <p:cNvPr id="7" name="TextBox 6"/>
          <p:cNvSpPr txBox="1"/>
          <p:nvPr/>
        </p:nvSpPr>
        <p:spPr>
          <a:xfrm>
            <a:off x="7073956" y="1994859"/>
            <a:ext cx="968991" cy="400110"/>
          </a:xfrm>
          <a:prstGeom prst="rect">
            <a:avLst/>
          </a:prstGeom>
          <a:noFill/>
        </p:spPr>
        <p:txBody>
          <a:bodyPr wrap="square" rtlCol="0">
            <a:spAutoFit/>
          </a:bodyPr>
          <a:lstStyle/>
          <a:p>
            <a:r>
              <a:rPr lang="en-US" sz="2000" b="1" dirty="0" smtClean="0">
                <a:solidFill>
                  <a:srgbClr val="FFFF00"/>
                </a:solidFill>
              </a:rPr>
              <a:t>BB-58</a:t>
            </a:r>
            <a:endParaRPr lang="en-US" sz="2000" b="1" dirty="0">
              <a:solidFill>
                <a:srgbClr val="FFFF00"/>
              </a:solidFill>
            </a:endParaRPr>
          </a:p>
        </p:txBody>
      </p:sp>
      <p:sp>
        <p:nvSpPr>
          <p:cNvPr id="8" name="TextBox 7"/>
          <p:cNvSpPr txBox="1"/>
          <p:nvPr/>
        </p:nvSpPr>
        <p:spPr>
          <a:xfrm>
            <a:off x="7414748" y="3116267"/>
            <a:ext cx="968991" cy="400110"/>
          </a:xfrm>
          <a:prstGeom prst="rect">
            <a:avLst/>
          </a:prstGeom>
          <a:noFill/>
        </p:spPr>
        <p:txBody>
          <a:bodyPr wrap="square" rtlCol="0">
            <a:spAutoFit/>
          </a:bodyPr>
          <a:lstStyle/>
          <a:p>
            <a:r>
              <a:rPr lang="en-US" sz="2000" b="1" dirty="0" smtClean="0">
                <a:solidFill>
                  <a:srgbClr val="FFFF00"/>
                </a:solidFill>
              </a:rPr>
              <a:t>BB-57</a:t>
            </a:r>
            <a:endParaRPr lang="en-US" sz="2000" b="1" dirty="0">
              <a:solidFill>
                <a:srgbClr val="FFFF00"/>
              </a:solidFill>
            </a:endParaRPr>
          </a:p>
        </p:txBody>
      </p:sp>
      <p:sp>
        <p:nvSpPr>
          <p:cNvPr id="9" name="TextBox 8"/>
          <p:cNvSpPr txBox="1"/>
          <p:nvPr/>
        </p:nvSpPr>
        <p:spPr>
          <a:xfrm>
            <a:off x="7431740" y="4247447"/>
            <a:ext cx="968991" cy="400110"/>
          </a:xfrm>
          <a:prstGeom prst="rect">
            <a:avLst/>
          </a:prstGeom>
          <a:noFill/>
        </p:spPr>
        <p:txBody>
          <a:bodyPr wrap="square" rtlCol="0">
            <a:spAutoFit/>
          </a:bodyPr>
          <a:lstStyle/>
          <a:p>
            <a:r>
              <a:rPr lang="en-US" sz="2000" b="1" dirty="0" smtClean="0">
                <a:solidFill>
                  <a:srgbClr val="FFFF00"/>
                </a:solidFill>
              </a:rPr>
              <a:t>BB-56</a:t>
            </a:r>
            <a:endParaRPr lang="en-US" sz="2000" b="1" dirty="0">
              <a:solidFill>
                <a:srgbClr val="FFFF00"/>
              </a:solidFill>
            </a:endParaRPr>
          </a:p>
        </p:txBody>
      </p:sp>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66598" y="321737"/>
            <a:ext cx="1801504" cy="462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353803" y="813104"/>
            <a:ext cx="455070" cy="467537"/>
          </a:xfrm>
          <a:prstGeom prst="rect">
            <a:avLst/>
          </a:prstGeom>
          <a:noFill/>
          <a:ln>
            <a:noFill/>
          </a:ln>
          <a:effec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68433" y="1523885"/>
            <a:ext cx="423740" cy="43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8873" y="3714954"/>
            <a:ext cx="432366" cy="44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721903" y="546276"/>
            <a:ext cx="1276339" cy="461665"/>
          </a:xfrm>
          <a:prstGeom prst="rect">
            <a:avLst/>
          </a:prstGeom>
          <a:noFill/>
        </p:spPr>
        <p:txBody>
          <a:bodyPr wrap="square" rtlCol="0">
            <a:spAutoFit/>
          </a:bodyPr>
          <a:lstStyle/>
          <a:p>
            <a:r>
              <a:rPr lang="en-US" sz="2400" b="1" dirty="0" smtClean="0">
                <a:solidFill>
                  <a:srgbClr val="FFFF00"/>
                </a:solidFill>
              </a:rPr>
              <a:t>Doris</a:t>
            </a:r>
            <a:endParaRPr lang="en-US" sz="2400" b="1" dirty="0">
              <a:solidFill>
                <a:srgbClr val="FFFF00"/>
              </a:solidFill>
            </a:endParaRPr>
          </a:p>
        </p:txBody>
      </p:sp>
      <p:sp>
        <p:nvSpPr>
          <p:cNvPr id="16" name="TextBox 15"/>
          <p:cNvSpPr txBox="1"/>
          <p:nvPr/>
        </p:nvSpPr>
        <p:spPr>
          <a:xfrm>
            <a:off x="7865225" y="1529926"/>
            <a:ext cx="1195649" cy="461665"/>
          </a:xfrm>
          <a:prstGeom prst="rect">
            <a:avLst/>
          </a:prstGeom>
          <a:noFill/>
        </p:spPr>
        <p:txBody>
          <a:bodyPr wrap="square" rtlCol="0">
            <a:spAutoFit/>
          </a:bodyPr>
          <a:lstStyle/>
          <a:p>
            <a:r>
              <a:rPr lang="en-US" sz="2400" b="1" dirty="0" smtClean="0">
                <a:solidFill>
                  <a:srgbClr val="FFFF00"/>
                </a:solidFill>
              </a:rPr>
              <a:t>Madrid</a:t>
            </a:r>
            <a:endParaRPr lang="en-US" sz="2400" b="1" dirty="0">
              <a:solidFill>
                <a:srgbClr val="FFFF00"/>
              </a:solidFill>
            </a:endParaRPr>
          </a:p>
        </p:txBody>
      </p:sp>
      <p:sp>
        <p:nvSpPr>
          <p:cNvPr id="17" name="TextBox 16"/>
          <p:cNvSpPr txBox="1"/>
          <p:nvPr/>
        </p:nvSpPr>
        <p:spPr>
          <a:xfrm>
            <a:off x="8005750" y="3926701"/>
            <a:ext cx="1195649" cy="461665"/>
          </a:xfrm>
          <a:prstGeom prst="rect">
            <a:avLst/>
          </a:prstGeom>
          <a:noFill/>
        </p:spPr>
        <p:txBody>
          <a:bodyPr wrap="square" rtlCol="0">
            <a:spAutoFit/>
          </a:bodyPr>
          <a:lstStyle/>
          <a:p>
            <a:r>
              <a:rPr lang="en-US" sz="2400" b="1" dirty="0" smtClean="0">
                <a:solidFill>
                  <a:srgbClr val="FFFF00"/>
                </a:solidFill>
              </a:rPr>
              <a:t>Boston</a:t>
            </a:r>
            <a:endParaRPr lang="en-US" sz="2400" b="1" dirty="0">
              <a:solidFill>
                <a:srgbClr val="FFFF00"/>
              </a:solidFill>
            </a:endParaRPr>
          </a:p>
        </p:txBody>
      </p:sp>
      <p:cxnSp>
        <p:nvCxnSpPr>
          <p:cNvPr id="18" name="Straight Arrow Connector 17"/>
          <p:cNvCxnSpPr>
            <a:cxnSpLocks noChangeAspect="1"/>
          </p:cNvCxnSpPr>
          <p:nvPr/>
        </p:nvCxnSpPr>
        <p:spPr>
          <a:xfrm flipH="1">
            <a:off x="6872888" y="3233767"/>
            <a:ext cx="33971" cy="3333288"/>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cxnSpLocks noChangeAspect="1"/>
          </p:cNvCxnSpPr>
          <p:nvPr/>
        </p:nvCxnSpPr>
        <p:spPr>
          <a:xfrm flipV="1">
            <a:off x="6928012" y="572093"/>
            <a:ext cx="0" cy="224235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09"/>
          <p:cNvSpPr txBox="1">
            <a:spLocks noChangeAspect="1"/>
          </p:cNvSpPr>
          <p:nvPr/>
        </p:nvSpPr>
        <p:spPr>
          <a:xfrm>
            <a:off x="6388925" y="2843404"/>
            <a:ext cx="1035869" cy="369332"/>
          </a:xfrm>
          <a:prstGeom prst="rect">
            <a:avLst/>
          </a:prstGeom>
          <a:noFill/>
          <a:ln>
            <a:noFill/>
          </a:ln>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smtClean="0">
                <a:solidFill>
                  <a:prstClr val="white"/>
                </a:solidFill>
                <a:latin typeface="Century Gothic"/>
                <a:cs typeface="Arial"/>
              </a:rPr>
              <a:t>120 km</a:t>
            </a:r>
          </a:p>
        </p:txBody>
      </p:sp>
    </p:spTree>
    <p:extLst>
      <p:ext uri="{BB962C8B-B14F-4D97-AF65-F5344CB8AC3E}">
        <p14:creationId xmlns:p14="http://schemas.microsoft.com/office/powerpoint/2010/main" val="5422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fade">
                                      <p:cBhvr>
                                        <p:cTn id="18" dur="500"/>
                                        <p:tgtEl>
                                          <p:spTgt spid="410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fade">
                                      <p:cBhvr>
                                        <p:cTn id="24" dur="500"/>
                                        <p:tgtEl>
                                          <p:spTgt spid="410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81125"/>
            <a:ext cx="6601490" cy="1325563"/>
          </a:xfrm>
        </p:spPr>
        <p:txBody>
          <a:bodyPr>
            <a:noAutofit/>
          </a:bodyPr>
          <a:lstStyle/>
          <a:p>
            <a:r>
              <a:rPr lang="en-CA" sz="3200" dirty="0"/>
              <a:t>T</a:t>
            </a:r>
            <a:r>
              <a:rPr lang="en-CA" sz="3200" dirty="0" smtClean="0"/>
              <a:t>he Hope Bay Project</a:t>
            </a:r>
            <a:endParaRPr lang="en-US" sz="3200" dirty="0"/>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5</a:t>
            </a:fld>
            <a:endParaRPr lang="en-US">
              <a:solidFill>
                <a:prstClr val="black">
                  <a:tint val="75000"/>
                </a:prstClr>
              </a:solidFill>
            </a:endParaRPr>
          </a:p>
        </p:txBody>
      </p:sp>
      <p:pic>
        <p:nvPicPr>
          <p:cNvPr id="21" name="Content Placeholder 20"/>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9275" y="716123"/>
            <a:ext cx="5393840" cy="3483521"/>
          </a:xfrm>
          <a:prstGeom prst="rect">
            <a:avLst/>
          </a:prstGeom>
          <a:ln w="19050">
            <a:solidFill>
              <a:schemeClr val="tx1"/>
            </a:solidFill>
          </a:ln>
          <a:effectLst>
            <a:innerShdw blurRad="63500" dist="50800" dir="2700000">
              <a:prstClr val="black">
                <a:alpha val="50000"/>
              </a:prstClr>
            </a:innerShdw>
          </a:effectLst>
        </p:spPr>
      </p:pic>
      <p:sp>
        <p:nvSpPr>
          <p:cNvPr id="3" name="TextBox 2"/>
          <p:cNvSpPr txBox="1"/>
          <p:nvPr/>
        </p:nvSpPr>
        <p:spPr>
          <a:xfrm>
            <a:off x="2624394" y="1104499"/>
            <a:ext cx="2386941" cy="461665"/>
          </a:xfrm>
          <a:prstGeom prst="rect">
            <a:avLst/>
          </a:prstGeom>
          <a:noFill/>
        </p:spPr>
        <p:txBody>
          <a:bodyPr wrap="square" rtlCol="0">
            <a:spAutoFit/>
          </a:bodyPr>
          <a:lstStyle/>
          <a:p>
            <a:r>
              <a:rPr lang="en-US" sz="2400" b="1" dirty="0" smtClean="0">
                <a:solidFill>
                  <a:prstClr val="black"/>
                </a:solidFill>
              </a:rPr>
              <a:t>Doris North Mine </a:t>
            </a:r>
            <a:endParaRPr lang="en-US" sz="2400" b="1" dirty="0">
              <a:solidFill>
                <a:prstClr val="black"/>
              </a:solidFill>
            </a:endParaRPr>
          </a:p>
        </p:txBody>
      </p:sp>
      <p:pic>
        <p:nvPicPr>
          <p:cNvPr id="5123" name="Picture 3" descr="C:\Users\Director Lands\AppData\Local\Microsoft\Windows\Temporary Internet Files\Content.Outlook\7COZHEHK\IMG_328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5370" y="4216126"/>
            <a:ext cx="3467355" cy="2600516"/>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C:\Users\Director Lands\AppData\Local\Microsoft\Windows\Temporary Internet Files\Content.Outlook\7COZHEHK\P109097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43512" y="1566164"/>
            <a:ext cx="3491345" cy="2618509"/>
          </a:xfrm>
          <a:prstGeom prst="rect">
            <a:avLst/>
          </a:prstGeom>
          <a:noFill/>
          <a:ln w="19050">
            <a:solidFill>
              <a:schemeClr val="tx1"/>
            </a:solidFill>
          </a:ln>
          <a:effectLst>
            <a:outerShdw blurRad="50800" dist="50800" dir="5400000" algn="ctr" rotWithShape="0">
              <a:srgbClr val="000000">
                <a:alpha val="35000"/>
              </a:srgbClr>
            </a:outerShdw>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640064" y="1626886"/>
            <a:ext cx="2555190" cy="830997"/>
          </a:xfrm>
          <a:prstGeom prst="rect">
            <a:avLst/>
          </a:prstGeom>
          <a:noFill/>
        </p:spPr>
        <p:txBody>
          <a:bodyPr wrap="square" rtlCol="0">
            <a:spAutoFit/>
          </a:bodyPr>
          <a:lstStyle/>
          <a:p>
            <a:r>
              <a:rPr lang="en-US" sz="2400" b="1" dirty="0" smtClean="0">
                <a:solidFill>
                  <a:prstClr val="black"/>
                </a:solidFill>
              </a:rPr>
              <a:t>Boston Advanced Exploration Camp </a:t>
            </a:r>
            <a:endParaRPr lang="en-US" sz="2400" b="1" dirty="0">
              <a:solidFill>
                <a:prstClr val="black"/>
              </a:solidFill>
            </a:endParaRPr>
          </a:p>
        </p:txBody>
      </p:sp>
      <p:sp>
        <p:nvSpPr>
          <p:cNvPr id="23" name="TextBox 22"/>
          <p:cNvSpPr txBox="1"/>
          <p:nvPr/>
        </p:nvSpPr>
        <p:spPr>
          <a:xfrm>
            <a:off x="3515137" y="4425549"/>
            <a:ext cx="2657064" cy="461665"/>
          </a:xfrm>
          <a:prstGeom prst="rect">
            <a:avLst/>
          </a:prstGeom>
          <a:noFill/>
        </p:spPr>
        <p:txBody>
          <a:bodyPr wrap="square" rtlCol="0">
            <a:spAutoFit/>
          </a:bodyPr>
          <a:lstStyle/>
          <a:p>
            <a:r>
              <a:rPr lang="en-US" sz="2400" b="1" dirty="0" smtClean="0">
                <a:solidFill>
                  <a:prstClr val="black"/>
                </a:solidFill>
              </a:rPr>
              <a:t>Exploratory Drilling </a:t>
            </a:r>
            <a:endParaRPr lang="en-US" sz="2400" b="1" dirty="0">
              <a:solidFill>
                <a:prstClr val="black"/>
              </a:solidFill>
            </a:endParaRPr>
          </a:p>
        </p:txBody>
      </p:sp>
    </p:spTree>
    <p:extLst>
      <p:ext uri="{BB962C8B-B14F-4D97-AF65-F5344CB8AC3E}">
        <p14:creationId xmlns:p14="http://schemas.microsoft.com/office/powerpoint/2010/main" val="3282975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t>Fisheries and Aquatic Environment Issues</a:t>
            </a:r>
            <a:endParaRPr lang="en-US" dirty="0"/>
          </a:p>
        </p:txBody>
      </p:sp>
      <p:sp>
        <p:nvSpPr>
          <p:cNvPr id="5" name="Content Placeholder 4"/>
          <p:cNvSpPr>
            <a:spLocks noGrp="1"/>
          </p:cNvSpPr>
          <p:nvPr>
            <p:ph idx="1"/>
          </p:nvPr>
        </p:nvSpPr>
        <p:spPr/>
        <p:txBody>
          <a:bodyPr>
            <a:normAutofit/>
          </a:bodyPr>
          <a:lstStyle/>
          <a:p>
            <a:pPr marL="742950" indent="-742950">
              <a:buFont typeface="+mj-lt"/>
              <a:buAutoNum type="arabicPeriod"/>
            </a:pPr>
            <a:endParaRPr lang="en-CA" sz="3200" dirty="0" smtClean="0"/>
          </a:p>
          <a:p>
            <a:pPr marL="742950" indent="-742950">
              <a:buFont typeface="+mj-lt"/>
              <a:buAutoNum type="arabicPeriod"/>
            </a:pPr>
            <a:r>
              <a:rPr lang="en-US" sz="3200" dirty="0"/>
              <a:t>Fisheries offsetting.</a:t>
            </a:r>
          </a:p>
          <a:p>
            <a:pPr marL="742950" indent="-742950">
              <a:buFont typeface="+mj-lt"/>
              <a:buAutoNum type="arabicPeriod"/>
            </a:pPr>
            <a:r>
              <a:rPr lang="en-US" sz="3200" dirty="0"/>
              <a:t>Aquatic Effects Monitoring Plan (AEMP).</a:t>
            </a:r>
          </a:p>
          <a:p>
            <a:pPr marL="742950" indent="-742950">
              <a:buFont typeface="+mj-lt"/>
              <a:buAutoNum type="arabicPeriod"/>
            </a:pPr>
            <a:r>
              <a:rPr lang="en-US" sz="3200" dirty="0"/>
              <a:t>Water withdrawal Potential Alteration and/or Destruction of Fish habitat (PAD) calculations</a:t>
            </a:r>
            <a:r>
              <a:rPr lang="en-US" sz="3200" dirty="0" smtClean="0"/>
              <a:t>.</a:t>
            </a:r>
            <a:endParaRPr lang="en-US" sz="3200" dirty="0"/>
          </a:p>
          <a:p>
            <a:pPr marL="742950" indent="-742950">
              <a:buFont typeface="+mj-lt"/>
              <a:buAutoNum type="arabicPeriod"/>
            </a:pPr>
            <a:r>
              <a:rPr lang="en-US" sz="3200" dirty="0"/>
              <a:t>Arsenic Site-Specific Water Quality Objective (SSWQO).</a:t>
            </a:r>
          </a:p>
          <a:p>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6</a:t>
            </a:fld>
            <a:endParaRPr lang="en-US"/>
          </a:p>
        </p:txBody>
      </p:sp>
    </p:spTree>
    <p:extLst>
      <p:ext uri="{BB962C8B-B14F-4D97-AF65-F5344CB8AC3E}">
        <p14:creationId xmlns:p14="http://schemas.microsoft.com/office/powerpoint/2010/main" val="497864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t>Aquatic Environment &amp; Water Quality Issues</a:t>
            </a:r>
            <a:endParaRPr lang="en-US" dirty="0"/>
          </a:p>
        </p:txBody>
      </p:sp>
      <p:sp>
        <p:nvSpPr>
          <p:cNvPr id="5" name="Content Placeholder 4"/>
          <p:cNvSpPr>
            <a:spLocks noGrp="1"/>
          </p:cNvSpPr>
          <p:nvPr>
            <p:ph idx="1"/>
          </p:nvPr>
        </p:nvSpPr>
        <p:spPr/>
        <p:txBody>
          <a:bodyPr>
            <a:normAutofit lnSpcReduction="10000"/>
          </a:bodyPr>
          <a:lstStyle/>
          <a:p>
            <a:endParaRPr lang="en-CA" dirty="0" smtClean="0"/>
          </a:p>
          <a:p>
            <a:pPr marL="514350" indent="-514350">
              <a:buFont typeface="+mj-lt"/>
              <a:buAutoNum type="arabicPeriod" startAt="5"/>
            </a:pPr>
            <a:r>
              <a:rPr lang="en-US" sz="3200" dirty="0"/>
              <a:t>Aquatic Effects Monitoring Plan (AEMP) water quality sampling frequency.</a:t>
            </a:r>
            <a:endParaRPr lang="en-US" sz="3200" dirty="0" smtClean="0"/>
          </a:p>
          <a:p>
            <a:pPr marL="514350" indent="-514350">
              <a:buFont typeface="+mj-lt"/>
              <a:buAutoNum type="arabicPeriod" startAt="5"/>
            </a:pPr>
            <a:r>
              <a:rPr lang="en-US" sz="3200" dirty="0"/>
              <a:t>Aquatic Effects Monitoring Plan (AEMP) Parameter Suite.</a:t>
            </a:r>
          </a:p>
          <a:p>
            <a:pPr marL="514350" indent="-514350">
              <a:buFont typeface="+mj-lt"/>
              <a:buAutoNum type="arabicPeriod" startAt="5"/>
            </a:pPr>
            <a:r>
              <a:rPr lang="en-US" sz="3200" dirty="0"/>
              <a:t>Preparation for Metal and Diamond Mine Effluent Regulations (MDMER).</a:t>
            </a:r>
          </a:p>
          <a:p>
            <a:pPr marL="514350" indent="-514350">
              <a:buFont typeface="+mj-lt"/>
              <a:buAutoNum type="arabicPeriod" startAt="5"/>
            </a:pPr>
            <a:r>
              <a:rPr lang="en-US" sz="3200" dirty="0"/>
              <a:t>Confirmation of Model Predictions – Water Quality. </a:t>
            </a:r>
          </a:p>
        </p:txBody>
      </p:sp>
      <p:sp>
        <p:nvSpPr>
          <p:cNvPr id="6" name="Slide Number Placeholder 5"/>
          <p:cNvSpPr>
            <a:spLocks noGrp="1"/>
          </p:cNvSpPr>
          <p:nvPr>
            <p:ph type="sldNum" sz="quarter" idx="12"/>
          </p:nvPr>
        </p:nvSpPr>
        <p:spPr/>
        <p:txBody>
          <a:bodyPr/>
          <a:lstStyle/>
          <a:p>
            <a:fld id="{438B63EE-32D6-41CD-8D0F-F766A6E153A6}" type="slidenum">
              <a:rPr lang="en-US" smtClean="0"/>
              <a:t>7</a:t>
            </a:fld>
            <a:endParaRPr lang="en-US"/>
          </a:p>
        </p:txBody>
      </p:sp>
    </p:spTree>
    <p:extLst>
      <p:ext uri="{BB962C8B-B14F-4D97-AF65-F5344CB8AC3E}">
        <p14:creationId xmlns:p14="http://schemas.microsoft.com/office/powerpoint/2010/main" val="600617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Conclusion</a:t>
            </a:r>
            <a:endParaRPr lang="en-US" dirty="0"/>
          </a:p>
        </p:txBody>
      </p:sp>
      <p:sp>
        <p:nvSpPr>
          <p:cNvPr id="5" name="Content Placeholder 4"/>
          <p:cNvSpPr>
            <a:spLocks noGrp="1"/>
          </p:cNvSpPr>
          <p:nvPr>
            <p:ph idx="1"/>
          </p:nvPr>
        </p:nvSpPr>
        <p:spPr/>
        <p:txBody>
          <a:bodyPr>
            <a:normAutofit/>
          </a:bodyPr>
          <a:lstStyle/>
          <a:p>
            <a:r>
              <a:rPr lang="en-CA" dirty="0" smtClean="0"/>
              <a:t>KIA believes that all remaining technical issues identified can be successfully resolved through continued cooperation between KIA and TMAC Resources Inc. at the Technical Meeting and on an on-going basis.</a:t>
            </a:r>
          </a:p>
          <a:p>
            <a:endParaRPr lang="en-CA" dirty="0"/>
          </a:p>
          <a:p>
            <a:r>
              <a:rPr lang="en-CA" dirty="0" smtClean="0"/>
              <a:t>Thank You</a:t>
            </a:r>
          </a:p>
          <a:p>
            <a:endParaRPr lang="en-CA" dirty="0"/>
          </a:p>
          <a:p>
            <a:r>
              <a:rPr lang="en-CA" dirty="0" smtClean="0"/>
              <a:t>Questions?</a:t>
            </a: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8</a:t>
            </a:fld>
            <a:endParaRPr lang="en-US"/>
          </a:p>
        </p:txBody>
      </p:sp>
    </p:spTree>
    <p:extLst>
      <p:ext uri="{BB962C8B-B14F-4D97-AF65-F5344CB8AC3E}">
        <p14:creationId xmlns:p14="http://schemas.microsoft.com/office/powerpoint/2010/main" val="2483019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7434</TotalTime>
  <Words>1257</Words>
  <Application>Microsoft Office PowerPoint</Application>
  <PresentationFormat>On-screen Show (4:3)</PresentationFormat>
  <Paragraphs>87</Paragraphs>
  <Slides>8</Slides>
  <Notes>8</Notes>
  <HiddenSlides>0</HiddenSlides>
  <MMClips>0</MMClips>
  <ScaleCrop>false</ScaleCrop>
  <HeadingPairs>
    <vt:vector size="4" baseType="variant">
      <vt:variant>
        <vt:lpstr>Theme</vt:lpstr>
      </vt:variant>
      <vt:variant>
        <vt:i4>4</vt:i4>
      </vt:variant>
      <vt:variant>
        <vt:lpstr>Slide Titles</vt:lpstr>
      </vt:variant>
      <vt:variant>
        <vt:i4>8</vt:i4>
      </vt:variant>
    </vt:vector>
  </HeadingPairs>
  <TitlesOfParts>
    <vt:vector size="12" baseType="lpstr">
      <vt:lpstr>Office Theme</vt:lpstr>
      <vt:lpstr>Custom Design</vt:lpstr>
      <vt:lpstr>1_Custom Design</vt:lpstr>
      <vt:lpstr>2_Custom Design</vt:lpstr>
      <vt:lpstr>Kitikmeot Inuit Association</vt:lpstr>
      <vt:lpstr>Purpose of Presentation</vt:lpstr>
      <vt:lpstr>KIA’s Mandate</vt:lpstr>
      <vt:lpstr>The Hope Bay Project</vt:lpstr>
      <vt:lpstr>The Hope Bay Project</vt:lpstr>
      <vt:lpstr>Fisheries and Aquatic Environment Issues</vt:lpstr>
      <vt:lpstr>Aquatic Environment &amp; Water Quality Issues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John Roesch</cp:lastModifiedBy>
  <cp:revision>204</cp:revision>
  <cp:lastPrinted>2018-04-11T16:34:51Z</cp:lastPrinted>
  <dcterms:created xsi:type="dcterms:W3CDTF">2013-07-19T15:58:55Z</dcterms:created>
  <dcterms:modified xsi:type="dcterms:W3CDTF">2018-05-10T16:02:55Z</dcterms:modified>
</cp:coreProperties>
</file>