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68" r:id="rId7"/>
    <p:sldId id="269" r:id="rId8"/>
    <p:sldId id="261" r:id="rId9"/>
    <p:sldId id="270" r:id="rId10"/>
    <p:sldId id="267"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84"/>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10/4/2018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Hope Bay Project Phase 2 Type A water license applications. Our review covered hydrology, hydrogeology, fisheries, aquatic environments, water quality, and monitoring. KIA conducted the review in a collaborative manner with TMAC Resources Inc. out of which we brought forward 8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had agreed with TMAC on</a:t>
            </a:r>
            <a:r>
              <a:rPr lang="en-CA" baseline="0" dirty="0" smtClean="0"/>
              <a:t> $61.2 million for the Doris-Madrid security with a split of 85% and 15% split for IOL and Crown Land and Water, respectively. KIA also agreed with TMAC on $36.7 million for the Boston security with a split of 23% and 77% split for IOL and Crown Land and Water. Our review of reclamation security was conducted by our geotechnical engineering consultant and the split of IOL and Crown Land and Water was based on 100% allocation of specified mine site components to either land or water as per TMAC’s request to facilitate execution of reclamation work.</a:t>
            </a:r>
          </a:p>
          <a:p>
            <a:endParaRPr lang="en-CA" baseline="0" dirty="0" smtClean="0"/>
          </a:p>
          <a:p>
            <a:r>
              <a:rPr lang="en-CA" baseline="0" dirty="0" smtClean="0"/>
              <a:t>The KIA is open to the receipt of staged security from TMAC subject to particular water license conditions. TMAC has provided both KIA and CIRNA with a proposed staged split of security for the Hope Bay Project Phase2. KIA has had discussions with TMAC and CIRNA on the overall reclamation security for Doris-Madrid and Boston, the split in land and water for each water license and the staging of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31984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CIRNAC proposes $65.8 million in </a:t>
            </a:r>
            <a:r>
              <a:rPr lang="en-CA" baseline="0" dirty="0" smtClean="0"/>
              <a:t>total </a:t>
            </a:r>
            <a:r>
              <a:rPr lang="en-CA" baseline="0" dirty="0" smtClean="0"/>
              <a:t>security </a:t>
            </a:r>
            <a:r>
              <a:rPr lang="en-CA" baseline="0" dirty="0" smtClean="0"/>
              <a:t>for Doris-Madrid </a:t>
            </a:r>
            <a:r>
              <a:rPr lang="en-CA" baseline="0" dirty="0" smtClean="0"/>
              <a:t>and $40.5 million for Boston. This represents a difference of $4.6 million and $4.2 million respectively between CIRNAC’s Doris-Madrid and Boston total security amounts and those put forward by TMAC and KIA.</a:t>
            </a:r>
          </a:p>
          <a:p>
            <a:endParaRPr lang="en-CA" baseline="0" dirty="0" smtClean="0"/>
          </a:p>
          <a:p>
            <a:r>
              <a:rPr lang="en-CA" baseline="0" dirty="0" smtClean="0"/>
              <a:t>CIRNAC’s land and water split of security is 56.2% and 43.8% for Doris-Madrid and 50.2% and 49.8% for Boston which is substantially different from KIA and TMAC’s land and water split. CIRNAC only applied 100% allocation of security to a select few mine site components and not to all components. </a:t>
            </a:r>
          </a:p>
          <a:p>
            <a:endParaRPr lang="en-CA" baseline="0" dirty="0" smtClean="0"/>
          </a:p>
          <a:p>
            <a:r>
              <a:rPr lang="en-CA" baseline="0" dirty="0" smtClean="0"/>
              <a:t>Currently there is no three-way agreement on either the total amount of security or the split between land and water.</a:t>
            </a:r>
          </a:p>
          <a:p>
            <a:endParaRPr lang="en-CA" baseline="0" dirty="0" smtClean="0"/>
          </a:p>
          <a:p>
            <a:r>
              <a:rPr lang="en-CA" baseline="0" dirty="0" smtClean="0"/>
              <a:t>TMAC has proposed staged security for Doris-Madrid and </a:t>
            </a:r>
            <a:r>
              <a:rPr lang="en-CA" baseline="0" dirty="0" smtClean="0"/>
              <a:t>Boston, </a:t>
            </a:r>
            <a:r>
              <a:rPr lang="en-CA" baseline="0" dirty="0" smtClean="0"/>
              <a:t>which KIA reviewed and agrees with. The tranches for staged security meet KIA’s requirements for receiving staged security for major mine site components on geographical basis with a planned construction schedule.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4</a:t>
            </a:fld>
            <a:endParaRPr lang="en-US"/>
          </a:p>
        </p:txBody>
      </p:sp>
    </p:spTree>
    <p:extLst>
      <p:ext uri="{BB962C8B-B14F-4D97-AF65-F5344CB8AC3E}">
        <p14:creationId xmlns:p14="http://schemas.microsoft.com/office/powerpoint/2010/main" val="21936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Depicted here is KIA’s the proposed staged security for Doris-Madrid which was provided to </a:t>
            </a:r>
            <a:r>
              <a:rPr lang="en-CA" baseline="0" dirty="0" smtClean="0"/>
              <a:t>both TMAC </a:t>
            </a:r>
            <a:r>
              <a:rPr lang="en-CA" baseline="0" dirty="0" smtClean="0"/>
              <a:t>and CIRNA.</a:t>
            </a:r>
          </a:p>
          <a:p>
            <a:endParaRPr lang="en-CA" baseline="0" dirty="0" smtClean="0"/>
          </a:p>
          <a:p>
            <a:r>
              <a:rPr lang="en-CA" baseline="0" dirty="0" smtClean="0"/>
              <a:t>The tailings tranche requires the greatest amount of security for reclamation work. The cost of tailings reclamation is driven by the amount of cover required for the tailings surface area. TMAC has proposed to provide tailings security in two letters of credit, one being provided 60 days prior to reaching 2.5 M Tonnes tailings deposit in the TIA indicating the start of Phase 2. The second is provided 60 days prior to the disposition of 7.7 M Tonnes of tailings into the TIA.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TMAC has provided KIA sufficient information on the planned expansion of the tailings surface area justifying the receipt of TIA tranche security in two Letters of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5</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Depicted here</a:t>
            </a:r>
            <a:r>
              <a:rPr lang="en-CA" baseline="0" dirty="0" smtClean="0"/>
              <a:t> is KIA’s proposed staged security for Boston, which was provided to </a:t>
            </a:r>
            <a:r>
              <a:rPr lang="en-CA" baseline="0" dirty="0" smtClean="0"/>
              <a:t>both TMAC </a:t>
            </a:r>
            <a:r>
              <a:rPr lang="en-CA" baseline="0" dirty="0" smtClean="0"/>
              <a:t>and CIRNA. The tailings tranche requires the greatest amount of security for the Boston TMA. The Boston TMA is a dry stacked tailings requiring both lining and closure cover. The cost is driven by the amount of lining and cover required by the tailing surface area, which can be controlled by building the TMA in three cells. Given this, tailings tranche security can be provided in three installments as proposed by TMAC.</a:t>
            </a:r>
          </a:p>
          <a:p>
            <a:endParaRPr lang="en-CA" baseline="0" dirty="0" smtClean="0"/>
          </a:p>
          <a:p>
            <a:r>
              <a:rPr lang="en-CA" baseline="0" dirty="0" smtClean="0"/>
              <a:t>The first letter of credit would be provided 60 days prior to the commissioning of the process plant and production of tailings. The second letter of credit would be provided 60 days prior to 1.7 M Tonnes of tailings disposition to the TMA. The third letter of credit would be provided 60 days prior to the disposition of 3.4 M tonnes of tailings into the TMA.</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KIA believes that this proposed staged security is equitable in meeting both KIA’s and CIRNA’s security requirements given the relative risk exposure in each of the construction and operational stages.</a:t>
            </a:r>
            <a:endParaRPr lang="en-CA" dirty="0" smtClean="0"/>
          </a:p>
          <a:p>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14758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TMAC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TMAC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65782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TMAC and CIRNA through further </a:t>
            </a:r>
            <a:r>
              <a:rPr lang="en-CA" baseline="0" dirty="0" smtClean="0"/>
              <a:t>discussion and cooperation</a:t>
            </a:r>
            <a:r>
              <a:rPr lang="en-CA" baseline="0" dirty="0" smtClean="0"/>
              <a:t>.</a:t>
            </a:r>
          </a:p>
          <a:p>
            <a:endParaRPr lang="en-CA" baseline="0" dirty="0" smtClean="0"/>
          </a:p>
          <a:p>
            <a:r>
              <a:rPr lang="en-US" baseline="0" dirty="0" smtClean="0"/>
              <a:t>Given this and the substantial benefits that will be obtained for Inuit from the Hope Bay Project Phase 2 and its IIBA, we believe that the issuing of the Type A Water licences for Doris-Madrid and Boston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Final Submission on Hope Bay Project Phase 2 Type A water License Application</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Final Submission on the TMAC Resources Inc. Hope Bay Project Phase 2Type A Water license applications to the NWB.</a:t>
            </a:r>
          </a:p>
          <a:p>
            <a:r>
              <a:rPr lang="en-CA" dirty="0" smtClean="0"/>
              <a:t>KIA had conducted a thorough review in the areas of hydrology, hydrogeology, fisheries, aquatic environments, water quality and monitoring. </a:t>
            </a:r>
          </a:p>
          <a:p>
            <a:r>
              <a:rPr lang="en-CA" dirty="0" smtClean="0"/>
              <a:t>8 Issues were resolved before and at May 2018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a:bodyPr>
          <a:lstStyle/>
          <a:p>
            <a:r>
              <a:rPr lang="en-CA" dirty="0" smtClean="0"/>
              <a:t>KIA agreed with TMAC on total security of $61,174,597 for the Doris-Madrid Type A water license.</a:t>
            </a:r>
          </a:p>
          <a:p>
            <a:r>
              <a:rPr lang="en-CA" dirty="0" smtClean="0"/>
              <a:t>KIA agreed with TMAC on total security of $36,712,621 for the Boston Type A water license.</a:t>
            </a:r>
          </a:p>
          <a:p>
            <a:r>
              <a:rPr lang="en-CA" dirty="0" smtClean="0"/>
              <a:t>KIA </a:t>
            </a:r>
            <a:r>
              <a:rPr lang="en-CA" dirty="0" smtClean="0"/>
              <a:t>requested </a:t>
            </a:r>
            <a:r>
              <a:rPr lang="en-CA" dirty="0" smtClean="0"/>
              <a:t>85% for IOL and 15% for Crown Land &amp; Water for Doris-Madrid security.</a:t>
            </a:r>
          </a:p>
          <a:p>
            <a:r>
              <a:rPr lang="en-CA" dirty="0" smtClean="0"/>
              <a:t>KIA </a:t>
            </a:r>
            <a:r>
              <a:rPr lang="en-CA" dirty="0" smtClean="0"/>
              <a:t>requested </a:t>
            </a:r>
            <a:r>
              <a:rPr lang="en-CA" dirty="0" smtClean="0"/>
              <a:t>23% for IOL and 77% for Crown Land and Water for Boston security.</a:t>
            </a:r>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spTree>
    <p:extLst>
      <p:ext uri="{BB962C8B-B14F-4D97-AF65-F5344CB8AC3E}">
        <p14:creationId xmlns:p14="http://schemas.microsoft.com/office/powerpoint/2010/main" val="414700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a:t>Proposed Split of IOL and Crown Land &amp; Water Security</a:t>
            </a:r>
            <a:endParaRPr lang="en-US" sz="2800" dirty="0"/>
          </a:p>
        </p:txBody>
      </p:sp>
      <p:sp>
        <p:nvSpPr>
          <p:cNvPr id="5" name="Content Placeholder 4"/>
          <p:cNvSpPr>
            <a:spLocks noGrp="1"/>
          </p:cNvSpPr>
          <p:nvPr>
            <p:ph idx="1"/>
          </p:nvPr>
        </p:nvSpPr>
        <p:spPr>
          <a:xfrm>
            <a:off x="628650" y="1608992"/>
            <a:ext cx="7886700" cy="4379093"/>
          </a:xfrm>
        </p:spPr>
        <p:txBody>
          <a:bodyPr>
            <a:normAutofit lnSpcReduction="10000"/>
          </a:bodyPr>
          <a:lstStyle/>
          <a:p>
            <a:r>
              <a:rPr lang="en-CA" dirty="0" smtClean="0"/>
              <a:t>CIRNAC has calculated </a:t>
            </a:r>
            <a:r>
              <a:rPr lang="en-CA" dirty="0" smtClean="0"/>
              <a:t>a total amount of security for Doris-Madrid of </a:t>
            </a:r>
            <a:r>
              <a:rPr lang="en-CA" dirty="0" smtClean="0"/>
              <a:t>$65,774,448 </a:t>
            </a:r>
            <a:r>
              <a:rPr lang="en-CA" dirty="0" smtClean="0"/>
              <a:t>and </a:t>
            </a:r>
            <a:r>
              <a:rPr lang="en-CA" dirty="0" smtClean="0"/>
              <a:t>$40,543,869 </a:t>
            </a:r>
            <a:r>
              <a:rPr lang="en-CA" dirty="0" smtClean="0"/>
              <a:t>for Boston.</a:t>
            </a:r>
          </a:p>
          <a:p>
            <a:r>
              <a:rPr lang="en-CA" dirty="0" smtClean="0"/>
              <a:t>CIRNAC has determined a </a:t>
            </a:r>
            <a:r>
              <a:rPr lang="en-CA" dirty="0" smtClean="0"/>
              <a:t>security split of </a:t>
            </a:r>
            <a:r>
              <a:rPr lang="en-CA" dirty="0" smtClean="0"/>
              <a:t>56.2% </a:t>
            </a:r>
            <a:r>
              <a:rPr lang="en-CA" dirty="0" smtClean="0"/>
              <a:t>land and </a:t>
            </a:r>
            <a:r>
              <a:rPr lang="en-CA" dirty="0" smtClean="0"/>
              <a:t>43.8% </a:t>
            </a:r>
            <a:r>
              <a:rPr lang="en-CA" dirty="0" smtClean="0"/>
              <a:t>water for Doris-Madrid and a split of </a:t>
            </a:r>
            <a:r>
              <a:rPr lang="en-CA" dirty="0" smtClean="0"/>
              <a:t>50.2% </a:t>
            </a:r>
            <a:r>
              <a:rPr lang="en-CA" dirty="0" smtClean="0"/>
              <a:t>land and </a:t>
            </a:r>
            <a:r>
              <a:rPr lang="en-CA" dirty="0" smtClean="0"/>
              <a:t>49.8% </a:t>
            </a:r>
            <a:r>
              <a:rPr lang="en-CA" dirty="0" smtClean="0"/>
              <a:t>water for Boston</a:t>
            </a:r>
            <a:r>
              <a:rPr lang="en-CA" dirty="0" smtClean="0"/>
              <a:t>.</a:t>
            </a:r>
          </a:p>
          <a:p>
            <a:r>
              <a:rPr lang="en-CA" dirty="0" smtClean="0"/>
              <a:t>No three-way agreement has been arrived at on security in terms of the total amount or land and water split.</a:t>
            </a:r>
            <a:endParaRPr lang="en-CA" dirty="0" smtClean="0"/>
          </a:p>
          <a:p>
            <a:r>
              <a:rPr lang="en-CA" dirty="0" smtClean="0"/>
              <a:t>TMAC has proposed staged security to which KIA has reviewed and agrees with.</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4</a:t>
            </a:fld>
            <a:endParaRPr lang="en-US"/>
          </a:p>
        </p:txBody>
      </p:sp>
    </p:spTree>
    <p:extLst>
      <p:ext uri="{BB962C8B-B14F-4D97-AF65-F5344CB8AC3E}">
        <p14:creationId xmlns:p14="http://schemas.microsoft.com/office/powerpoint/2010/main" val="172975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Proposed Staged Split of IOL and Crown Land &amp; Water Security for Doris-Madrid</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5</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65135559"/>
              </p:ext>
            </p:extLst>
          </p:nvPr>
        </p:nvGraphicFramePr>
        <p:xfrm>
          <a:off x="909810" y="1937454"/>
          <a:ext cx="7378700" cy="381736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Phase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$24,600,961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$6,705,192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$31,306,153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Roberts Bay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$486,065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$504,412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Boston All-Weather 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$588,867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Wind Turbines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$4,863,440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dirty="0" smtClean="0">
                          <a:effectLst/>
                        </a:rPr>
                        <a:t>Madrid North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$133,800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dirty="0" smtClean="0">
                          <a:effectLst/>
                        </a:rPr>
                        <a:t>Madrid South</a:t>
                      </a:r>
                      <a:r>
                        <a:rPr lang="en-US" sz="1000" baseline="0" dirty="0" smtClean="0">
                          <a:effectLst/>
                        </a:rPr>
                        <a:t> 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$41,042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dirty="0" smtClean="0">
                          <a:effectLst/>
                        </a:rPr>
                        <a:t>Madrid North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$2,044,069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$1,682,576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$3,726,645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dirty="0" smtClean="0">
                          <a:effectLst/>
                        </a:rPr>
                        <a:t>Madrid South 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$810,632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$185,459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$996,091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$18,164,740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$550,686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$18,715,426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30.6%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r>
                        <a:rPr lang="en-US" sz="1100" dirty="0" smtClean="0">
                          <a:effectLst/>
                          <a:latin typeface="Calibri" panose="020F0502020204030204" pitchFamily="34" charset="0"/>
                        </a:rPr>
                        <a:t>Madrid North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$160,717</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$166,560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0.3%</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a:lnSpc>
                          <a:spcPct val="107000"/>
                        </a:lnSpc>
                      </a:pPr>
                      <a:r>
                        <a:rPr lang="en-US" sz="1100" dirty="0" smtClean="0">
                          <a:effectLst/>
                          <a:latin typeface="Calibri" panose="020F0502020204030204" pitchFamily="34" charset="0"/>
                        </a:rPr>
                        <a:t>Madrid South Mining</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$126,318</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0.0%</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$5,843</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$132,161</a:t>
                      </a:r>
                      <a:endParaRPr lang="en-US" sz="1100" dirty="0">
                        <a:effectLst/>
                        <a:latin typeface="Calibri" panose="020F0502020204030204" pitchFamily="34" charset="0"/>
                      </a:endParaRPr>
                    </a:p>
                  </a:txBody>
                  <a:tcPr marL="68580" marR="68580" marT="0" marB="0" anchor="ctr"/>
                </a:tc>
                <a:tc>
                  <a:txBody>
                    <a:bodyPr/>
                    <a:lstStyle/>
                    <a:p>
                      <a:pPr algn="ctr">
                        <a:lnSpc>
                          <a:spcPct val="107000"/>
                        </a:lnSpc>
                      </a:pPr>
                      <a:r>
                        <a:rPr lang="en-US" sz="1100" dirty="0" smtClean="0">
                          <a:effectLst/>
                          <a:latin typeface="Calibri" panose="020F0502020204030204" pitchFamily="34" charset="0"/>
                        </a:rPr>
                        <a:t>0.2%</a:t>
                      </a: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18724144"/>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$52,020,651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$9,153,946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$61,174,597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Proposed Staged Split of IOL and Crown Land &amp; Water Security</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0372664"/>
              </p:ext>
            </p:extLst>
          </p:nvPr>
        </p:nvGraphicFramePr>
        <p:xfrm>
          <a:off x="882650" y="2353913"/>
          <a:ext cx="7378700" cy="1669161"/>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000" dirty="0" smtClean="0">
                          <a:effectLst/>
                        </a:rPr>
                        <a:t>Tranche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endParaRPr>
                    </a:p>
                    <a:p>
                      <a:pPr marL="0" marR="0" algn="ctr">
                        <a:lnSpc>
                          <a:spcPct val="107000"/>
                        </a:lnSpc>
                        <a:spcBef>
                          <a:spcPts val="0"/>
                        </a:spcBef>
                        <a:spcAft>
                          <a:spcPts val="0"/>
                        </a:spcAft>
                      </a:pPr>
                      <a:r>
                        <a:rPr lang="en-US" sz="1000">
                          <a:effectLst/>
                        </a:rPr>
                        <a:t> 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KIA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endParaRPr>
                    </a:p>
                    <a:p>
                      <a:pPr marL="0" marR="0" algn="ctr">
                        <a:lnSpc>
                          <a:spcPct val="107000"/>
                        </a:lnSpc>
                        <a:spcBef>
                          <a:spcPts val="0"/>
                        </a:spcBef>
                        <a:spcAft>
                          <a:spcPts val="0"/>
                        </a:spcAft>
                      </a:pPr>
                      <a:r>
                        <a:rPr lang="en-US" sz="1000">
                          <a:effectLst/>
                        </a:rPr>
                        <a:t>of 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CIRNA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Sub-Total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Mining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$206,966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$1,149,811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smtClean="0">
                          <a:effectLst/>
                        </a:rPr>
                        <a:t>Tailings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$59,418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$24,652,310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$24,711,728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smtClean="0">
                          <a:effectLst/>
                        </a:rPr>
                        <a:t>Earthworks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$743,470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$942,845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$1,686,315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smtClean="0">
                          <a:effectLst/>
                        </a:rPr>
                        <a:t>Buildings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$7,530,662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$1,634,104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$9,164,766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tc>
                  <a:txBody>
                    <a:bodyPr/>
                    <a:lstStyle/>
                    <a:p>
                      <a:pPr>
                        <a:lnSpc>
                          <a:spcPct val="107000"/>
                        </a:lnSpc>
                      </a:pPr>
                      <a:endParaRPr lang="en-US" sz="110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$8,540,516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76.7%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$28,172,104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$36,712,620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3506375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smtClean="0"/>
              <a:t>Conditions for Stage Security for Hope Bay Phase 2</a:t>
            </a:r>
            <a:endParaRPr lang="en-US" sz="2800" dirty="0"/>
          </a:p>
        </p:txBody>
      </p:sp>
      <p:sp>
        <p:nvSpPr>
          <p:cNvPr id="5" name="Content Placeholder 4"/>
          <p:cNvSpPr>
            <a:spLocks noGrp="1"/>
          </p:cNvSpPr>
          <p:nvPr>
            <p:ph idx="1"/>
          </p:nvPr>
        </p:nvSpPr>
        <p:spPr/>
        <p:txBody>
          <a:bodyPr>
            <a:normAutofit lnSpcReduction="10000"/>
          </a:bodyPr>
          <a:lstStyle/>
          <a:p>
            <a:r>
              <a:rPr lang="en-US" sz="3200" dirty="0" smtClean="0"/>
              <a:t> KIA is open to receiving staged security under particular water license conditions.</a:t>
            </a:r>
          </a:p>
          <a:p>
            <a:pPr lvl="1"/>
            <a:r>
              <a:rPr lang="en-US" sz="2800" dirty="0" smtClean="0"/>
              <a:t>KIA must receive security for construction phases 60 days prior to construction.</a:t>
            </a:r>
          </a:p>
          <a:p>
            <a:pPr lvl="1"/>
            <a:r>
              <a:rPr lang="en-US" sz="2800" dirty="0" smtClean="0"/>
              <a:t>Staged security is subject to NWB process.</a:t>
            </a:r>
          </a:p>
          <a:p>
            <a:pPr lvl="1"/>
            <a:r>
              <a:rPr lang="en-US" sz="2800" dirty="0" smtClean="0"/>
              <a:t>TMAC provides annual summary reports on construction progress.</a:t>
            </a:r>
          </a:p>
          <a:p>
            <a:pPr lvl="1"/>
            <a:r>
              <a:rPr lang="en-US" sz="2800" dirty="0" smtClean="0"/>
              <a:t>Reclamation costs be updated periodically and reviewed.</a:t>
            </a:r>
          </a:p>
          <a:p>
            <a:pPr lvl="1"/>
            <a:r>
              <a:rPr lang="en-US" sz="2800" dirty="0" smtClean="0"/>
              <a:t>Additional security provided within 60 days of review and determination by NWB.</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with all technical issues being successfully resolved between KIA and TMAC Resources Inc. the issue of reclamation security can be fully resolved with all parties.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8234</TotalTime>
  <Words>1794</Words>
  <Application>Microsoft Office PowerPoint</Application>
  <PresentationFormat>On-screen Show (4:3)</PresentationFormat>
  <Paragraphs>220</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Arial Black</vt:lpstr>
      <vt:lpstr>Arial Rounded MT Bold</vt:lpstr>
      <vt:lpstr>Calibri</vt:lpstr>
      <vt:lpstr>Calibri Light</vt:lpstr>
      <vt:lpstr>Times New Roman</vt:lpstr>
      <vt:lpstr>Office Theme</vt:lpstr>
      <vt:lpstr>Custom Design</vt:lpstr>
      <vt:lpstr>1_Custom Design</vt:lpstr>
      <vt:lpstr>2_Custom Design</vt:lpstr>
      <vt:lpstr>Kitikmeot Inuit Association</vt:lpstr>
      <vt:lpstr>Purpose of Presentation</vt:lpstr>
      <vt:lpstr>Proposed Split of IOL and Crown Land &amp; Water Security</vt:lpstr>
      <vt:lpstr>Proposed Split of IOL and Crown Land &amp; Water Security</vt:lpstr>
      <vt:lpstr>Proposed Staged Split of IOL and Crown Land &amp; Water Security for Doris-Madrid</vt:lpstr>
      <vt:lpstr>Proposed Staged Split of IOL and Crown Land &amp; Water Security</vt:lpstr>
      <vt:lpstr>Conditions for Stage Security for Hope Bay Phase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293</cp:revision>
  <cp:lastPrinted>2018-04-12T18:00:38Z</cp:lastPrinted>
  <dcterms:created xsi:type="dcterms:W3CDTF">2013-07-19T15:58:55Z</dcterms:created>
  <dcterms:modified xsi:type="dcterms:W3CDTF">2018-10-04T21:42:09Z</dcterms:modified>
</cp:coreProperties>
</file>