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6"/>
  </p:notesMasterIdLst>
  <p:sldIdLst>
    <p:sldId id="256" r:id="rId5"/>
    <p:sldId id="257" r:id="rId6"/>
    <p:sldId id="258" r:id="rId7"/>
    <p:sldId id="259" r:id="rId8"/>
    <p:sldId id="263" r:id="rId9"/>
    <p:sldId id="260" r:id="rId10"/>
    <p:sldId id="261" r:id="rId11"/>
    <p:sldId id="267" r:id="rId12"/>
    <p:sldId id="271" r:id="rId13"/>
    <p:sldId id="269" r:id="rId14"/>
    <p:sldId id="270"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6" d="100"/>
          <a:sy n="106" d="100"/>
        </p:scale>
        <p:origin x="1308" y="78"/>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95" d="100"/>
          <a:sy n="95" d="100"/>
        </p:scale>
        <p:origin x="3612"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10/9/2018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wildlife,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TMAC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TMAC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10</a:t>
            </a:fld>
            <a:endParaRPr lang="en-US"/>
          </a:p>
        </p:txBody>
      </p:sp>
    </p:spTree>
    <p:extLst>
      <p:ext uri="{BB962C8B-B14F-4D97-AF65-F5344CB8AC3E}">
        <p14:creationId xmlns:p14="http://schemas.microsoft.com/office/powerpoint/2010/main" val="24977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TMAC and CIRNA through further </a:t>
            </a:r>
            <a:r>
              <a:rPr lang="en-CA" baseline="0" smtClean="0"/>
              <a:t>discussion and cooperation</a:t>
            </a:r>
            <a:r>
              <a:rPr lang="en-CA" baseline="0" dirty="0" smtClean="0"/>
              <a:t>.</a:t>
            </a:r>
          </a:p>
          <a:p>
            <a:endParaRPr lang="en-CA" baseline="0" dirty="0" smtClean="0"/>
          </a:p>
          <a:p>
            <a:r>
              <a:rPr lang="en-US" baseline="0" dirty="0" smtClean="0"/>
              <a:t>Given this and the substantial benefits that will be obtained for Inuit from the Hope Bay Project Phase 2 and its IIBA, we believe that the issuing of the Type A Water licences for Doris-Madrid and Boston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11</a:t>
            </a:fld>
            <a:endParaRPr lang="en-US"/>
          </a:p>
        </p:txBody>
      </p:sp>
    </p:spTree>
    <p:extLst>
      <p:ext uri="{BB962C8B-B14F-4D97-AF65-F5344CB8AC3E}">
        <p14:creationId xmlns:p14="http://schemas.microsoft.com/office/powerpoint/2010/main" val="11905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Hope Bay Phase 2 Type A water license application. Our review covered fish and fish habitat, aquatic environment, and water quality monitoring. KIA conducted the review in a collaborative manner with TMAC Resources out of which we brought forward 8 issues to be resolved either prior or at the Technical Meeting or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a:t>
            </a:r>
            <a:r>
              <a:rPr lang="en-US" baseline="0" dirty="0" smtClean="0"/>
              <a:t> manage Kitikmeot Inuit lands and resources, and to protect and promote the social, cultural, political, environmental and economic well-being of Kitikmeot Inuit</a:t>
            </a:r>
            <a:r>
              <a:rPr lang="en-US" dirty="0" smtClean="0"/>
              <a: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a:t>
            </a:r>
          </a:p>
          <a:p>
            <a:endParaRPr lang="en-US" dirty="0"/>
          </a:p>
          <a:p>
            <a:r>
              <a:rPr lang="en-US" dirty="0"/>
              <a:t>As a result of the Nunavut </a:t>
            </a:r>
            <a:r>
              <a:rPr lang="en-US" dirty="0" smtClean="0"/>
              <a:t>Agreement, </a:t>
            </a:r>
            <a:r>
              <a:rPr lang="en-US" dirty="0"/>
              <a:t>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a:t>
            </a:r>
            <a:r>
              <a:rPr lang="en-US" dirty="0"/>
              <a:t>must 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Hope Bay Project is located on the mainland near the coast and approximately in the middle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Inuit Owned Land was selected for the NLCA, Inuit knew that the Hope Bay Area was highly prospective for mineral development.  A 120 Km length of surface lands that include some mineral rights were selected in the area.  The brown areas are surface lands owned by KIA.  BB-56, 57, 58, and 60 include our agreement with TMAC for the Hope Bay Project. </a:t>
            </a:r>
          </a:p>
          <a:p>
            <a:endParaRPr lang="en-US" dirty="0" smtClean="0"/>
          </a:p>
          <a:p>
            <a:r>
              <a:rPr lang="en-US" dirty="0" smtClean="0"/>
              <a:t>The Hope Bay greenstone belt has been explored since 1965.  Within this greenstone belt, over 850Km of drilling has occurred since 1965.  Most of the drilling has been focused</a:t>
            </a:r>
            <a:r>
              <a:rPr lang="en-US" baseline="0" dirty="0" smtClean="0"/>
              <a:t> around Doris, Madrid and Boston.  This project has changed ownership many times.  </a:t>
            </a:r>
            <a:r>
              <a:rPr lang="en-US" dirty="0" smtClean="0"/>
              <a:t>Prior to TMAC, the last company to operate the Hope Bay Project was Newmont, who failed to develop a profitable business case for the development of the project.  TMAC took over the project in 2012.</a:t>
            </a:r>
          </a:p>
          <a:p>
            <a:endParaRPr lang="en-US" dirty="0"/>
          </a:p>
          <a:p>
            <a:r>
              <a:rPr lang="en-US" dirty="0" smtClean="0"/>
              <a:t>On the Map you can see the location of some of the highest priority development sites in the belt: Doris, Madrid and Boston.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baseline="0" dirty="0" smtClean="0"/>
              <a:t>So much exploration has occurred since 1965, that people know that there are many development opportunities in the belt. </a:t>
            </a:r>
            <a:r>
              <a:rPr lang="en-US" dirty="0" smtClean="0"/>
              <a:t>The Hope Bay Greenstone Belt is unique because it demonstrates the capacity to hold several mining operations across the belt in the different stages of development, operated by one company.  In another more</a:t>
            </a:r>
            <a:r>
              <a:rPr lang="en-US" baseline="0" dirty="0" smtClean="0"/>
              <a:t> developed </a:t>
            </a:r>
            <a:r>
              <a:rPr lang="en-US" dirty="0" smtClean="0"/>
              <a:t>part of the world,</a:t>
            </a:r>
            <a:r>
              <a:rPr lang="en-US" baseline="0" dirty="0" smtClean="0"/>
              <a:t> it could be that several different companies would have exploration and mining proposals in a Greenstone belt such as this.  </a:t>
            </a:r>
          </a:p>
          <a:p>
            <a:pPr defTabSz="915785">
              <a:defRPr/>
            </a:pPr>
            <a:endParaRPr lang="en-US" dirty="0"/>
          </a:p>
          <a:p>
            <a:r>
              <a:rPr lang="en-US" dirty="0" smtClean="0"/>
              <a:t>This </a:t>
            </a:r>
            <a:r>
              <a:rPr lang="en-US" dirty="0"/>
              <a:t>g</a:t>
            </a:r>
            <a:r>
              <a:rPr lang="en-US" dirty="0" smtClean="0"/>
              <a:t>reenstone belt includes a permitted mine at Doris North, several advanced exploration targets such as the Boston Project which has preliminary mine plans developed, and many other identified high quality exploration targets.  There is also vast exploration potential. TMAC has rights to all the minerals in this area.   Once an operating mine is established, the efficiencies of belt-wide exploration will increase.   </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8 issues were</a:t>
            </a:r>
            <a:r>
              <a:rPr lang="en-CA" baseline="0" dirty="0" smtClean="0"/>
              <a:t> brought to the technical meeting with the NWB pertaining to the Phase 2 Type A water license application. These four issues concern the fish, fish habitat, and the aquatic environment. We raised concerns about the need to calculate potential gains in fisheries for fish offsetting, the monitoring of lake surface levels in the Aquatic Effects Monitoring Plan, the calculations for lost fish habitat due to water with drawl, and the setting of site-specific water quality objectives for total arsenic in all water bodies affected by the project. KIA considers these issues to be of high and medium importance.</a:t>
            </a:r>
          </a:p>
          <a:p>
            <a:endParaRPr lang="en-CA" baseline="0" dirty="0" smtClean="0"/>
          </a:p>
          <a:p>
            <a:r>
              <a:rPr lang="en-CA" baseline="0" dirty="0" smtClean="0"/>
              <a:t>TMAC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four issues concern</a:t>
            </a:r>
            <a:r>
              <a:rPr lang="en-CA" baseline="0" dirty="0" smtClean="0"/>
              <a:t> sampling frequency during freshet, under ice, and open water season for the Aquatic Effects Monitoring Plan (AEMP), the inclusion of dissociable cyanide and total cyanide in AEMP parameters to meet Canadian Council of Ministers of the Environment (CCME) and Metal and Diamond Mine Effluent Regulations (MDMER) guidelines, preparation for use of new MDMER guidelines in monitoring water quality, and confirmation of water quality model predictions. The KIA considers these to be of high and medium importance.</a:t>
            </a:r>
          </a:p>
          <a:p>
            <a:endParaRPr lang="en-CA" baseline="0" dirty="0" smtClean="0"/>
          </a:p>
          <a:p>
            <a:r>
              <a:rPr lang="en-CA" baseline="0" dirty="0" smtClean="0"/>
              <a:t>TMAC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had agreed with TMAC on</a:t>
            </a:r>
            <a:r>
              <a:rPr lang="en-CA" baseline="0" dirty="0" smtClean="0"/>
              <a:t> $61.2 million for the Doris-Madrid security with a split of 85% and 15% split for IOL and Crown Land and Water, respectively. KIA also agreed with TMAC on $36.7 million for the Boston security with a split of 23% and 77% split for IOL and Crown Land and Water. Our review of reclamation security was conducted by our geotechnical engineering consultant and the split of IOL and Crown Land and Water was based on 100% allocation of specified mine site components to either land or water as per TMAC’s request to facilitate execution of reclamation work.</a:t>
            </a:r>
          </a:p>
          <a:p>
            <a:endParaRPr lang="en-CA" baseline="0" dirty="0" smtClean="0"/>
          </a:p>
          <a:p>
            <a:r>
              <a:rPr lang="en-CA" baseline="0" dirty="0" smtClean="0"/>
              <a:t>The KIA is open to the receipt of staged security from TMAC subject to particular water license conditions. TMAC has provided both KIA and CIRNA with a proposed staged split of security for the Hope Bay Project Phase2. KIA has had discussions with TMAC and CIRNA on the overall reclamation security for Doris-Madrid and Boston, the split in land and water for each water license and the staging of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12551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CIRNAC proposes $65.8 million in total security for Doris-Madrid and $40.5 million for Boston. This represents a difference of $4.6 million and $4.2 million respectively between CIRNAC’s Doris-Madrid and Boston total security amounts and those put forward by TMAC and KIA.</a:t>
            </a:r>
          </a:p>
          <a:p>
            <a:endParaRPr lang="en-CA" baseline="0" dirty="0" smtClean="0"/>
          </a:p>
          <a:p>
            <a:r>
              <a:rPr lang="en-CA" baseline="0" dirty="0" smtClean="0"/>
              <a:t>CIRNAC’s land and water split of security is 56.2% and 43.8% for Doris-Madrid and 50.2% and 49.8% for Boston which is substantially different from KIA and TMAC’s land and water split. CIRNAC only applied 100% allocation of security to a select few mine site components and not to all components. </a:t>
            </a:r>
          </a:p>
          <a:p>
            <a:endParaRPr lang="en-CA" baseline="0" dirty="0" smtClean="0"/>
          </a:p>
          <a:p>
            <a:r>
              <a:rPr lang="en-CA" baseline="0" dirty="0" smtClean="0"/>
              <a:t>Currently there is no three-way agreement on either the total amount of security or the split between land and water.</a:t>
            </a:r>
          </a:p>
          <a:p>
            <a:endParaRPr lang="en-CA" baseline="0" dirty="0" smtClean="0"/>
          </a:p>
          <a:p>
            <a:r>
              <a:rPr lang="en-CA" baseline="0" dirty="0" smtClean="0"/>
              <a:t>TMAC has proposed staged security for Doris-Madrid and Boston, which KIA reviewed and agrees with. The tranches for staged security meet KIA’s requirements for receiving staged security for major mine site components on geographical basis with a planned construction schedule.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9</a:t>
            </a:fld>
            <a:endParaRPr lang="en-US"/>
          </a:p>
        </p:txBody>
      </p:sp>
    </p:spTree>
    <p:extLst>
      <p:ext uri="{BB962C8B-B14F-4D97-AF65-F5344CB8AC3E}">
        <p14:creationId xmlns:p14="http://schemas.microsoft.com/office/powerpoint/2010/main" val="19888214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Association</a:t>
            </a:r>
            <a:endParaRPr lang="en-US" dirty="0"/>
          </a:p>
        </p:txBody>
      </p:sp>
      <p:sp>
        <p:nvSpPr>
          <p:cNvPr id="3" name="Subtitle 2"/>
          <p:cNvSpPr>
            <a:spLocks noGrp="1"/>
          </p:cNvSpPr>
          <p:nvPr>
            <p:ph type="subTitle" idx="1"/>
          </p:nvPr>
        </p:nvSpPr>
        <p:spPr/>
        <p:txBody>
          <a:bodyPr>
            <a:normAutofit/>
          </a:bodyPr>
          <a:lstStyle/>
          <a:p>
            <a:r>
              <a:rPr lang="en-US" dirty="0" smtClean="0"/>
              <a:t>KIA Technical Review of Hope Bay Project Phase 2 Type A Water License</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Conditions for Stage Security for Hope Bay Phase 2</a:t>
            </a:r>
            <a:endParaRPr lang="en-US" sz="2800" dirty="0"/>
          </a:p>
        </p:txBody>
      </p:sp>
      <p:sp>
        <p:nvSpPr>
          <p:cNvPr id="5" name="Content Placeholder 4"/>
          <p:cNvSpPr>
            <a:spLocks noGrp="1"/>
          </p:cNvSpPr>
          <p:nvPr>
            <p:ph idx="1"/>
          </p:nvPr>
        </p:nvSpPr>
        <p:spPr/>
        <p:txBody>
          <a:bodyPr>
            <a:normAutofit lnSpcReduction="10000"/>
          </a:bodyPr>
          <a:lstStyle/>
          <a:p>
            <a:r>
              <a:rPr lang="en-US" sz="3200" dirty="0" smtClean="0"/>
              <a:t> KIA is open to receiving staged security under particular water license conditions.</a:t>
            </a:r>
          </a:p>
          <a:p>
            <a:pPr lvl="1"/>
            <a:r>
              <a:rPr lang="en-US" sz="2800" dirty="0" smtClean="0"/>
              <a:t>KIA must receive security for construction phases 60 days prior to construction.</a:t>
            </a:r>
          </a:p>
          <a:p>
            <a:pPr lvl="1"/>
            <a:r>
              <a:rPr lang="en-US" sz="2800" dirty="0" smtClean="0"/>
              <a:t>Staged security is subject to NWB process.</a:t>
            </a:r>
          </a:p>
          <a:p>
            <a:pPr lvl="1"/>
            <a:r>
              <a:rPr lang="en-US" sz="2800" dirty="0" smtClean="0"/>
              <a:t>TMAC provides annual summary reports on construction progress.</a:t>
            </a:r>
          </a:p>
          <a:p>
            <a:pPr lvl="1"/>
            <a:r>
              <a:rPr lang="en-US" sz="2800" dirty="0" smtClean="0"/>
              <a:t>Reclamation costs be updated periodically and reviewed.</a:t>
            </a:r>
          </a:p>
          <a:p>
            <a:pPr lvl="1"/>
            <a:r>
              <a:rPr lang="en-US" sz="2800" dirty="0" smtClean="0"/>
              <a:t>Additional security provided within 60 days of review and determination by NWB.</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10</a:t>
            </a:fld>
            <a:endParaRPr lang="en-US"/>
          </a:p>
        </p:txBody>
      </p:sp>
    </p:spTree>
    <p:extLst>
      <p:ext uri="{BB962C8B-B14F-4D97-AF65-F5344CB8AC3E}">
        <p14:creationId xmlns:p14="http://schemas.microsoft.com/office/powerpoint/2010/main" val="1313183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Conclusion</a:t>
            </a:r>
            <a:endParaRPr lang="en-US" dirty="0"/>
          </a:p>
        </p:txBody>
      </p:sp>
      <p:sp>
        <p:nvSpPr>
          <p:cNvPr id="5" name="Content Placeholder 4"/>
          <p:cNvSpPr>
            <a:spLocks noGrp="1"/>
          </p:cNvSpPr>
          <p:nvPr>
            <p:ph idx="1"/>
          </p:nvPr>
        </p:nvSpPr>
        <p:spPr/>
        <p:txBody>
          <a:bodyPr>
            <a:normAutofit/>
          </a:bodyPr>
          <a:lstStyle/>
          <a:p>
            <a:r>
              <a:rPr lang="en-CA" dirty="0" smtClean="0"/>
              <a:t>KIA believes that with all technical issues being successfully resolved between KIA and TMAC Resources Inc. the issue of reclamation security can be fully resolved with all parties.</a:t>
            </a:r>
          </a:p>
          <a:p>
            <a:endParaRPr lang="en-CA" dirty="0"/>
          </a:p>
          <a:p>
            <a:r>
              <a:rPr lang="en-CA" dirty="0" smtClean="0"/>
              <a:t>Thank You</a:t>
            </a:r>
          </a:p>
          <a:p>
            <a:endParaRPr lang="en-CA" dirty="0"/>
          </a:p>
          <a:p>
            <a:r>
              <a:rPr lang="en-CA" dirty="0" smtClean="0"/>
              <a:t>Questions?</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11</a:t>
            </a:fld>
            <a:endParaRPr lang="en-US"/>
          </a:p>
        </p:txBody>
      </p:sp>
    </p:spTree>
    <p:extLst>
      <p:ext uri="{BB962C8B-B14F-4D97-AF65-F5344CB8AC3E}">
        <p14:creationId xmlns:p14="http://schemas.microsoft.com/office/powerpoint/2010/main" val="54280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Purpose of Presentation</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Present a summary of KIA’s Technical Review of TMAC Resources Inc.’s Hope Bay Project Phase 2 Type A water license application.</a:t>
            </a:r>
          </a:p>
          <a:p>
            <a:r>
              <a:rPr lang="en-CA" dirty="0" smtClean="0"/>
              <a:t>KIA conducted a thorough review in the areas of fish and fish habitat, aquatic environment, and water quality monitoring. </a:t>
            </a:r>
          </a:p>
          <a:p>
            <a:r>
              <a:rPr lang="en-CA" dirty="0" smtClean="0"/>
              <a:t>8 Issues for Technical Meeting in May 2018.</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1" y="-81888"/>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smtClean="0"/>
              <a:t>KIA’s Mandate</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smtClean="0"/>
              <a:t>KIA’s Mandate is to represent the interests of Kitikmeot Inuit by protecting and promoting their social, cultural, political, environmental, and economic well-being. </a:t>
            </a:r>
          </a:p>
          <a:p>
            <a:pPr marL="0" indent="0">
              <a:buNone/>
            </a:pPr>
            <a:r>
              <a:rPr lang="en-US" b="1" dirty="0"/>
              <a:t>KIA owns 106,360 km</a:t>
            </a:r>
            <a:r>
              <a:rPr lang="en-US" b="1" baseline="30000" dirty="0"/>
              <a:t>2</a:t>
            </a:r>
            <a:r>
              <a:rPr lang="en-US" b="1" dirty="0"/>
              <a:t> of </a:t>
            </a:r>
            <a:r>
              <a:rPr lang="en-US" b="1" dirty="0" smtClean="0"/>
              <a:t>surface land: A </a:t>
            </a:r>
            <a:r>
              <a:rPr lang="en-US" b="1" dirty="0"/>
              <a:t>significant opportunity if managed properly</a:t>
            </a:r>
            <a:r>
              <a:rPr lang="en-US" b="1" dirty="0" smtClean="0"/>
              <a:t>.</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6987" y="4453245"/>
            <a:ext cx="3123210" cy="369332"/>
          </a:xfrm>
          <a:prstGeom prst="rect">
            <a:avLst/>
          </a:prstGeom>
          <a:noFill/>
        </p:spPr>
        <p:txBody>
          <a:bodyPr wrap="square" rtlCol="0">
            <a:spAutoFit/>
          </a:bodyPr>
          <a:lstStyle/>
          <a:p>
            <a:r>
              <a:rPr lang="en-US" b="1" dirty="0" smtClean="0"/>
              <a:t>Hope Bay Project</a:t>
            </a:r>
            <a:endParaRPr lang="en-US" b="1" dirty="0"/>
          </a:p>
        </p:txBody>
      </p:sp>
      <p:cxnSp>
        <p:nvCxnSpPr>
          <p:cNvPr id="7" name="Straight Arrow Connector 6"/>
          <p:cNvCxnSpPr>
            <a:stCxn id="2" idx="1"/>
          </p:cNvCxnSpPr>
          <p:nvPr/>
        </p:nvCxnSpPr>
        <p:spPr>
          <a:xfrm flipH="1" flipV="1">
            <a:off x="3765121" y="4343637"/>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a:t>T</a:t>
            </a:r>
            <a:r>
              <a:rPr lang="en-CA" sz="3200" dirty="0" smtClean="0"/>
              <a:t>he Hope Bay Project</a:t>
            </a:r>
            <a:endParaRPr lang="en-US" sz="3200" dirty="0"/>
          </a:p>
        </p:txBody>
      </p:sp>
      <p:sp>
        <p:nvSpPr>
          <p:cNvPr id="5" name="Content Placeholder 4"/>
          <p:cNvSpPr>
            <a:spLocks noGrp="1"/>
          </p:cNvSpPr>
          <p:nvPr>
            <p:ph idx="1"/>
          </p:nvPr>
        </p:nvSpPr>
        <p:spPr>
          <a:xfrm>
            <a:off x="628650" y="1688577"/>
            <a:ext cx="5000254" cy="4351338"/>
          </a:xfrm>
        </p:spPr>
        <p:txBody>
          <a:bodyPr>
            <a:normAutofit/>
          </a:bodyPr>
          <a:lstStyle/>
          <a:p>
            <a:r>
              <a:rPr lang="en-US" dirty="0" smtClean="0"/>
              <a:t>Located on 4 parcels of Inuit Owned Land.</a:t>
            </a:r>
          </a:p>
          <a:p>
            <a:r>
              <a:rPr lang="en-US" dirty="0" smtClean="0"/>
              <a:t>The Hope Bay greenstone </a:t>
            </a:r>
            <a:r>
              <a:rPr lang="en-US" dirty="0"/>
              <a:t>b</a:t>
            </a:r>
            <a:r>
              <a:rPr lang="en-US" dirty="0" smtClean="0"/>
              <a:t>elt has had significant exploration since 1965.</a:t>
            </a:r>
          </a:p>
          <a:p>
            <a:pPr lvl="1"/>
            <a:r>
              <a:rPr lang="en-US" sz="2000" dirty="0" smtClean="0"/>
              <a:t>Vast exploration potential remains</a:t>
            </a:r>
            <a:endParaRPr lang="en-US" sz="2000" dirty="0"/>
          </a:p>
          <a:p>
            <a:r>
              <a:rPr lang="en-US" sz="2400" dirty="0" smtClean="0"/>
              <a:t>TMAC took over development of the project in 2012</a:t>
            </a:r>
            <a:endParaRPr lang="en-US" dirty="0" smtClean="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pic>
        <p:nvPicPr>
          <p:cNvPr id="4098" name="Picture 2" descr="C:\Users\Director Lands\AppData\Local\Microsoft\Windows\Temporary Internet Files\Content.Outlook\7COZHEHK\Hope Bay Belt-IOL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96190" y="110542"/>
            <a:ext cx="2837677" cy="6677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0790" y="1201003"/>
            <a:ext cx="968991" cy="400110"/>
          </a:xfrm>
          <a:prstGeom prst="rect">
            <a:avLst/>
          </a:prstGeom>
          <a:noFill/>
        </p:spPr>
        <p:txBody>
          <a:bodyPr wrap="square" rtlCol="0">
            <a:spAutoFit/>
          </a:bodyPr>
          <a:lstStyle/>
          <a:p>
            <a:r>
              <a:rPr lang="en-US" sz="2000" b="1" dirty="0" smtClean="0">
                <a:solidFill>
                  <a:srgbClr val="FFFF00"/>
                </a:solidFill>
              </a:rPr>
              <a:t>BB-60</a:t>
            </a:r>
            <a:endParaRPr lang="en-US" sz="2000" b="1" dirty="0">
              <a:solidFill>
                <a:srgbClr val="FFFF00"/>
              </a:solidFill>
            </a:endParaRPr>
          </a:p>
        </p:txBody>
      </p:sp>
      <p:sp>
        <p:nvSpPr>
          <p:cNvPr id="7" name="TextBox 6"/>
          <p:cNvSpPr txBox="1"/>
          <p:nvPr/>
        </p:nvSpPr>
        <p:spPr>
          <a:xfrm>
            <a:off x="7073956" y="1994859"/>
            <a:ext cx="968991" cy="400110"/>
          </a:xfrm>
          <a:prstGeom prst="rect">
            <a:avLst/>
          </a:prstGeom>
          <a:noFill/>
        </p:spPr>
        <p:txBody>
          <a:bodyPr wrap="square" rtlCol="0">
            <a:spAutoFit/>
          </a:bodyPr>
          <a:lstStyle/>
          <a:p>
            <a:r>
              <a:rPr lang="en-US" sz="2000" b="1" dirty="0" smtClean="0">
                <a:solidFill>
                  <a:srgbClr val="FFFF00"/>
                </a:solidFill>
              </a:rPr>
              <a:t>BB-58</a:t>
            </a:r>
            <a:endParaRPr lang="en-US" sz="2000" b="1" dirty="0">
              <a:solidFill>
                <a:srgbClr val="FFFF00"/>
              </a:solidFill>
            </a:endParaRPr>
          </a:p>
        </p:txBody>
      </p:sp>
      <p:sp>
        <p:nvSpPr>
          <p:cNvPr id="8" name="TextBox 7"/>
          <p:cNvSpPr txBox="1"/>
          <p:nvPr/>
        </p:nvSpPr>
        <p:spPr>
          <a:xfrm>
            <a:off x="7414748" y="3116267"/>
            <a:ext cx="968991" cy="400110"/>
          </a:xfrm>
          <a:prstGeom prst="rect">
            <a:avLst/>
          </a:prstGeom>
          <a:noFill/>
        </p:spPr>
        <p:txBody>
          <a:bodyPr wrap="square" rtlCol="0">
            <a:spAutoFit/>
          </a:bodyPr>
          <a:lstStyle/>
          <a:p>
            <a:r>
              <a:rPr lang="en-US" sz="2000" b="1" dirty="0" smtClean="0">
                <a:solidFill>
                  <a:srgbClr val="FFFF00"/>
                </a:solidFill>
              </a:rPr>
              <a:t>BB-57</a:t>
            </a:r>
            <a:endParaRPr lang="en-US" sz="2000" b="1" dirty="0">
              <a:solidFill>
                <a:srgbClr val="FFFF00"/>
              </a:solidFill>
            </a:endParaRPr>
          </a:p>
        </p:txBody>
      </p:sp>
      <p:sp>
        <p:nvSpPr>
          <p:cNvPr id="9" name="TextBox 8"/>
          <p:cNvSpPr txBox="1"/>
          <p:nvPr/>
        </p:nvSpPr>
        <p:spPr>
          <a:xfrm>
            <a:off x="7431740" y="4247447"/>
            <a:ext cx="968991" cy="400110"/>
          </a:xfrm>
          <a:prstGeom prst="rect">
            <a:avLst/>
          </a:prstGeom>
          <a:noFill/>
        </p:spPr>
        <p:txBody>
          <a:bodyPr wrap="square" rtlCol="0">
            <a:spAutoFit/>
          </a:bodyPr>
          <a:lstStyle/>
          <a:p>
            <a:r>
              <a:rPr lang="en-US" sz="2000" b="1" dirty="0" smtClean="0">
                <a:solidFill>
                  <a:srgbClr val="FFFF00"/>
                </a:solidFill>
              </a:rPr>
              <a:t>BB-56</a:t>
            </a:r>
            <a:endParaRPr lang="en-US" sz="2000" b="1" dirty="0">
              <a:solidFill>
                <a:srgbClr val="FFFF00"/>
              </a:solidFill>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6598" y="321737"/>
            <a:ext cx="1801504" cy="462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3803" y="813104"/>
            <a:ext cx="455070" cy="467537"/>
          </a:xfrm>
          <a:prstGeom prst="rect">
            <a:avLst/>
          </a:prstGeom>
          <a:noFill/>
          <a:ln>
            <a:noFill/>
          </a:ln>
          <a:effec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8433" y="1523885"/>
            <a:ext cx="423740" cy="4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8873" y="3714954"/>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21903" y="546276"/>
            <a:ext cx="1276339" cy="461665"/>
          </a:xfrm>
          <a:prstGeom prst="rect">
            <a:avLst/>
          </a:prstGeom>
          <a:noFill/>
        </p:spPr>
        <p:txBody>
          <a:bodyPr wrap="square" rtlCol="0">
            <a:spAutoFit/>
          </a:bodyPr>
          <a:lstStyle/>
          <a:p>
            <a:r>
              <a:rPr lang="en-US" sz="2400" b="1" dirty="0" smtClean="0">
                <a:solidFill>
                  <a:srgbClr val="FFFF00"/>
                </a:solidFill>
              </a:rPr>
              <a:t>Doris</a:t>
            </a:r>
            <a:endParaRPr lang="en-US" sz="2400" b="1" dirty="0">
              <a:solidFill>
                <a:srgbClr val="FFFF00"/>
              </a:solidFill>
            </a:endParaRPr>
          </a:p>
        </p:txBody>
      </p:sp>
      <p:sp>
        <p:nvSpPr>
          <p:cNvPr id="16" name="TextBox 15"/>
          <p:cNvSpPr txBox="1"/>
          <p:nvPr/>
        </p:nvSpPr>
        <p:spPr>
          <a:xfrm>
            <a:off x="7865225" y="1529926"/>
            <a:ext cx="1195649" cy="461665"/>
          </a:xfrm>
          <a:prstGeom prst="rect">
            <a:avLst/>
          </a:prstGeom>
          <a:noFill/>
        </p:spPr>
        <p:txBody>
          <a:bodyPr wrap="square" rtlCol="0">
            <a:spAutoFit/>
          </a:bodyPr>
          <a:lstStyle/>
          <a:p>
            <a:r>
              <a:rPr lang="en-US" sz="2400" b="1" dirty="0" smtClean="0">
                <a:solidFill>
                  <a:srgbClr val="FFFF00"/>
                </a:solidFill>
              </a:rPr>
              <a:t>Madrid</a:t>
            </a:r>
            <a:endParaRPr lang="en-US" sz="2400" b="1" dirty="0">
              <a:solidFill>
                <a:srgbClr val="FFFF00"/>
              </a:solidFill>
            </a:endParaRPr>
          </a:p>
        </p:txBody>
      </p:sp>
      <p:sp>
        <p:nvSpPr>
          <p:cNvPr id="17" name="TextBox 16"/>
          <p:cNvSpPr txBox="1"/>
          <p:nvPr/>
        </p:nvSpPr>
        <p:spPr>
          <a:xfrm>
            <a:off x="8005750" y="3926701"/>
            <a:ext cx="1195649" cy="461665"/>
          </a:xfrm>
          <a:prstGeom prst="rect">
            <a:avLst/>
          </a:prstGeom>
          <a:noFill/>
        </p:spPr>
        <p:txBody>
          <a:bodyPr wrap="square" rtlCol="0">
            <a:spAutoFit/>
          </a:bodyPr>
          <a:lstStyle/>
          <a:p>
            <a:r>
              <a:rPr lang="en-US" sz="2400" b="1" dirty="0" smtClean="0">
                <a:solidFill>
                  <a:srgbClr val="FFFF00"/>
                </a:solidFill>
              </a:rPr>
              <a:t>Boston</a:t>
            </a:r>
            <a:endParaRPr lang="en-US" sz="2400" b="1" dirty="0">
              <a:solidFill>
                <a:srgbClr val="FFFF00"/>
              </a:solidFill>
            </a:endParaRPr>
          </a:p>
        </p:txBody>
      </p:sp>
      <p:cxnSp>
        <p:nvCxnSpPr>
          <p:cNvPr id="18" name="Straight Arrow Connector 17"/>
          <p:cNvCxnSpPr>
            <a:cxnSpLocks noChangeAspect="1"/>
          </p:cNvCxnSpPr>
          <p:nvPr/>
        </p:nvCxnSpPr>
        <p:spPr>
          <a:xfrm flipH="1">
            <a:off x="6872888" y="3233767"/>
            <a:ext cx="33971" cy="333328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Century Gothic"/>
                <a:cs typeface="Arial"/>
              </a:rPr>
              <a:t>120 km</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81125"/>
            <a:ext cx="6601490" cy="1325563"/>
          </a:xfrm>
        </p:spPr>
        <p:txBody>
          <a:bodyPr>
            <a:noAutofit/>
          </a:bodyPr>
          <a:lstStyle/>
          <a:p>
            <a:r>
              <a:rPr lang="en-CA" sz="3200" dirty="0"/>
              <a:t>T</a:t>
            </a:r>
            <a:r>
              <a:rPr lang="en-CA" sz="3200" dirty="0" smtClean="0"/>
              <a:t>he Hope Bay Project</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21" name="Content Placeholder 2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9275" y="716123"/>
            <a:ext cx="5393840" cy="3483521"/>
          </a:xfrm>
          <a:prstGeom prst="rect">
            <a:avLst/>
          </a:prstGeom>
          <a:ln w="19050">
            <a:solidFill>
              <a:schemeClr val="tx1"/>
            </a:solidFill>
          </a:ln>
          <a:effectLst>
            <a:innerShdw blurRad="63500" dist="50800" dir="2700000">
              <a:prstClr val="black">
                <a:alpha val="50000"/>
              </a:prstClr>
            </a:innerShdw>
          </a:effectLst>
        </p:spPr>
      </p:pic>
      <p:sp>
        <p:nvSpPr>
          <p:cNvPr id="3" name="TextBox 2"/>
          <p:cNvSpPr txBox="1"/>
          <p:nvPr/>
        </p:nvSpPr>
        <p:spPr>
          <a:xfrm>
            <a:off x="2624394" y="1104499"/>
            <a:ext cx="2386941" cy="461665"/>
          </a:xfrm>
          <a:prstGeom prst="rect">
            <a:avLst/>
          </a:prstGeom>
          <a:noFill/>
        </p:spPr>
        <p:txBody>
          <a:bodyPr wrap="square" rtlCol="0">
            <a:spAutoFit/>
          </a:bodyPr>
          <a:lstStyle/>
          <a:p>
            <a:r>
              <a:rPr lang="en-US" sz="2400" b="1" dirty="0" smtClean="0">
                <a:solidFill>
                  <a:prstClr val="black"/>
                </a:solidFill>
              </a:rPr>
              <a:t>Doris North Mine </a:t>
            </a:r>
            <a:endParaRPr lang="en-US" sz="2400" b="1" dirty="0">
              <a:solidFill>
                <a:prstClr val="black"/>
              </a:solidFill>
            </a:endParaRPr>
          </a:p>
        </p:txBody>
      </p:sp>
      <p:pic>
        <p:nvPicPr>
          <p:cNvPr id="5123" name="Picture 3" descr="C:\Users\Director Lands\AppData\Local\Microsoft\Windows\Temporary Internet Files\Content.Outlook\7COZHEHK\IMG_32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5370" y="4216126"/>
            <a:ext cx="3467355" cy="260051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Users\Director Lands\AppData\Local\Microsoft\Windows\Temporary Internet Files\Content.Outlook\7COZHEHK\P10909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43512" y="1566164"/>
            <a:ext cx="3491345" cy="2618509"/>
          </a:xfrm>
          <a:prstGeom prst="rect">
            <a:avLst/>
          </a:prstGeom>
          <a:noFill/>
          <a:ln w="19050">
            <a:solidFill>
              <a:schemeClr val="tx1"/>
            </a:solidFill>
          </a:ln>
          <a:effectLst>
            <a:outerShdw blurRad="50800" dist="50800" dir="5400000" algn="ctr" rotWithShape="0">
              <a:srgbClr val="000000">
                <a:alpha val="3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40064" y="1626886"/>
            <a:ext cx="2555190" cy="830997"/>
          </a:xfrm>
          <a:prstGeom prst="rect">
            <a:avLst/>
          </a:prstGeom>
          <a:noFill/>
        </p:spPr>
        <p:txBody>
          <a:bodyPr wrap="square" rtlCol="0">
            <a:spAutoFit/>
          </a:bodyPr>
          <a:lstStyle/>
          <a:p>
            <a:r>
              <a:rPr lang="en-US" sz="2400" b="1" dirty="0" smtClean="0">
                <a:solidFill>
                  <a:prstClr val="black"/>
                </a:solidFill>
              </a:rPr>
              <a:t>Boston Advanced Exploration Camp </a:t>
            </a:r>
            <a:endParaRPr lang="en-US" sz="2400" b="1" dirty="0">
              <a:solidFill>
                <a:prstClr val="black"/>
              </a:solidFill>
            </a:endParaRPr>
          </a:p>
        </p:txBody>
      </p:sp>
      <p:sp>
        <p:nvSpPr>
          <p:cNvPr id="23" name="TextBox 22"/>
          <p:cNvSpPr txBox="1"/>
          <p:nvPr/>
        </p:nvSpPr>
        <p:spPr>
          <a:xfrm>
            <a:off x="3515137" y="4425549"/>
            <a:ext cx="2657064" cy="461665"/>
          </a:xfrm>
          <a:prstGeom prst="rect">
            <a:avLst/>
          </a:prstGeom>
          <a:noFill/>
        </p:spPr>
        <p:txBody>
          <a:bodyPr wrap="square" rtlCol="0">
            <a:spAutoFit/>
          </a:bodyPr>
          <a:lstStyle/>
          <a:p>
            <a:r>
              <a:rPr lang="en-US" sz="2400" b="1" dirty="0" smtClean="0">
                <a:solidFill>
                  <a:prstClr val="black"/>
                </a:solidFill>
              </a:rPr>
              <a:t>Exploratory Drilling </a:t>
            </a:r>
            <a:endParaRPr lang="en-US" sz="2400" b="1" dirty="0">
              <a:solidFill>
                <a:prstClr val="black"/>
              </a:solidFill>
            </a:endParaRPr>
          </a:p>
        </p:txBody>
      </p:sp>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Fisheries and Aquatic Environment Issues</a:t>
            </a:r>
            <a:endParaRPr lang="en-US" dirty="0"/>
          </a:p>
        </p:txBody>
      </p:sp>
      <p:sp>
        <p:nvSpPr>
          <p:cNvPr id="5" name="Content Placeholder 4"/>
          <p:cNvSpPr>
            <a:spLocks noGrp="1"/>
          </p:cNvSpPr>
          <p:nvPr>
            <p:ph idx="1"/>
          </p:nvPr>
        </p:nvSpPr>
        <p:spPr/>
        <p:txBody>
          <a:bodyPr>
            <a:normAutofit/>
          </a:bodyPr>
          <a:lstStyle/>
          <a:p>
            <a:pPr marL="742950" indent="-742950">
              <a:buFont typeface="+mj-lt"/>
              <a:buAutoNum type="arabicPeriod"/>
            </a:pPr>
            <a:endParaRPr lang="en-CA" sz="3200" dirty="0" smtClean="0"/>
          </a:p>
          <a:p>
            <a:pPr marL="742950" indent="-742950">
              <a:buFont typeface="+mj-lt"/>
              <a:buAutoNum type="arabicPeriod"/>
            </a:pPr>
            <a:r>
              <a:rPr lang="en-US" sz="3200" dirty="0"/>
              <a:t>Fisheries offsetting.</a:t>
            </a:r>
          </a:p>
          <a:p>
            <a:pPr marL="742950" indent="-742950">
              <a:buFont typeface="+mj-lt"/>
              <a:buAutoNum type="arabicPeriod"/>
            </a:pPr>
            <a:r>
              <a:rPr lang="en-US" sz="3200" dirty="0"/>
              <a:t>Aquatic Effects Monitoring Plan (AEMP).</a:t>
            </a:r>
          </a:p>
          <a:p>
            <a:pPr marL="742950" indent="-742950">
              <a:buFont typeface="+mj-lt"/>
              <a:buAutoNum type="arabicPeriod"/>
            </a:pPr>
            <a:r>
              <a:rPr lang="en-US" sz="3200" dirty="0"/>
              <a:t>Water withdrawal Potential Alteration and/or Destruction of Fish habitat (PAD) calculations</a:t>
            </a:r>
            <a:r>
              <a:rPr lang="en-US" sz="3200" dirty="0" smtClean="0"/>
              <a:t>.</a:t>
            </a:r>
            <a:endParaRPr lang="en-US" sz="3200" dirty="0"/>
          </a:p>
          <a:p>
            <a:pPr marL="742950" indent="-742950">
              <a:buFont typeface="+mj-lt"/>
              <a:buAutoNum type="arabicPeriod"/>
            </a:pPr>
            <a:r>
              <a:rPr lang="en-US" sz="3200" dirty="0"/>
              <a:t>Arsenic Site-Specific Water Quality Objective (SSWQO).</a:t>
            </a: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Aquatic Environment &amp; Water Quality Issues</a:t>
            </a:r>
            <a:endParaRPr lang="en-US" dirty="0"/>
          </a:p>
        </p:txBody>
      </p:sp>
      <p:sp>
        <p:nvSpPr>
          <p:cNvPr id="5" name="Content Placeholder 4"/>
          <p:cNvSpPr>
            <a:spLocks noGrp="1"/>
          </p:cNvSpPr>
          <p:nvPr>
            <p:ph idx="1"/>
          </p:nvPr>
        </p:nvSpPr>
        <p:spPr/>
        <p:txBody>
          <a:bodyPr>
            <a:normAutofit lnSpcReduction="10000"/>
          </a:bodyPr>
          <a:lstStyle/>
          <a:p>
            <a:endParaRPr lang="en-CA" dirty="0" smtClean="0"/>
          </a:p>
          <a:p>
            <a:pPr marL="514350" indent="-514350">
              <a:buFont typeface="+mj-lt"/>
              <a:buAutoNum type="arabicPeriod" startAt="5"/>
            </a:pPr>
            <a:r>
              <a:rPr lang="en-US" sz="3200" dirty="0"/>
              <a:t>Aquatic Effects Monitoring Plan (AEMP) water quality sampling frequency.</a:t>
            </a:r>
            <a:endParaRPr lang="en-US" sz="3200" dirty="0" smtClean="0"/>
          </a:p>
          <a:p>
            <a:pPr marL="514350" indent="-514350">
              <a:buFont typeface="+mj-lt"/>
              <a:buAutoNum type="arabicPeriod" startAt="5"/>
            </a:pPr>
            <a:r>
              <a:rPr lang="en-US" sz="3200" dirty="0"/>
              <a:t>Aquatic Effects Monitoring Plan (AEMP) Parameter Suite.</a:t>
            </a:r>
          </a:p>
          <a:p>
            <a:pPr marL="514350" indent="-514350">
              <a:buFont typeface="+mj-lt"/>
              <a:buAutoNum type="arabicPeriod" startAt="5"/>
            </a:pPr>
            <a:r>
              <a:rPr lang="en-US" sz="3200" dirty="0"/>
              <a:t>Preparation for Metal and Diamond Mine Effluent Regulations (MDMER).</a:t>
            </a:r>
          </a:p>
          <a:p>
            <a:pPr marL="514350" indent="-514350">
              <a:buFont typeface="+mj-lt"/>
              <a:buAutoNum type="arabicPeriod" startAt="5"/>
            </a:pPr>
            <a:r>
              <a:rPr lang="en-US" sz="3200" dirty="0"/>
              <a:t>Confirmation of Model Predictions – Water Quality. </a:t>
            </a:r>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a:t>Proposed Split of IOL and Crown Land &amp; Water Security</a:t>
            </a:r>
            <a:endParaRPr lang="en-US" sz="2800" dirty="0"/>
          </a:p>
        </p:txBody>
      </p:sp>
      <p:sp>
        <p:nvSpPr>
          <p:cNvPr id="5" name="Content Placeholder 4"/>
          <p:cNvSpPr>
            <a:spLocks noGrp="1"/>
          </p:cNvSpPr>
          <p:nvPr>
            <p:ph idx="1"/>
          </p:nvPr>
        </p:nvSpPr>
        <p:spPr>
          <a:xfrm>
            <a:off x="628650" y="1608992"/>
            <a:ext cx="7886700" cy="4379093"/>
          </a:xfrm>
        </p:spPr>
        <p:txBody>
          <a:bodyPr>
            <a:normAutofit/>
          </a:bodyPr>
          <a:lstStyle/>
          <a:p>
            <a:r>
              <a:rPr lang="en-CA" dirty="0" smtClean="0"/>
              <a:t>KIA agreed with TMAC on total security of $61,174,597 for the Doris-Madrid Type A water license.</a:t>
            </a:r>
          </a:p>
          <a:p>
            <a:r>
              <a:rPr lang="en-CA" dirty="0" smtClean="0"/>
              <a:t>KIA agreed with TMAC on total security of $36,712,621 for the Boston Type A water license.</a:t>
            </a:r>
          </a:p>
          <a:p>
            <a:r>
              <a:rPr lang="en-CA" dirty="0" smtClean="0"/>
              <a:t>KIA </a:t>
            </a:r>
            <a:r>
              <a:rPr lang="en-CA" dirty="0" smtClean="0"/>
              <a:t>requested </a:t>
            </a:r>
            <a:r>
              <a:rPr lang="en-CA" dirty="0" smtClean="0"/>
              <a:t>85% for IOL and 15% for Crown Land &amp; Water for Doris-Madrid security.</a:t>
            </a:r>
          </a:p>
          <a:p>
            <a:r>
              <a:rPr lang="en-CA" dirty="0" smtClean="0"/>
              <a:t>KIA </a:t>
            </a:r>
            <a:r>
              <a:rPr lang="en-CA" dirty="0" smtClean="0"/>
              <a:t>requested </a:t>
            </a:r>
            <a:r>
              <a:rPr lang="en-CA" dirty="0" smtClean="0"/>
              <a:t>23% for IOL and 77% for Crown Land and Water for Boston security.</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4087290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a:t>Proposed Split of IOL and Crown Land &amp; Water Security</a:t>
            </a:r>
            <a:endParaRPr lang="en-US" sz="2800" dirty="0"/>
          </a:p>
        </p:txBody>
      </p:sp>
      <p:sp>
        <p:nvSpPr>
          <p:cNvPr id="5" name="Content Placeholder 4"/>
          <p:cNvSpPr>
            <a:spLocks noGrp="1"/>
          </p:cNvSpPr>
          <p:nvPr>
            <p:ph idx="1"/>
          </p:nvPr>
        </p:nvSpPr>
        <p:spPr>
          <a:xfrm>
            <a:off x="628650" y="1608992"/>
            <a:ext cx="7886700" cy="4379093"/>
          </a:xfrm>
        </p:spPr>
        <p:txBody>
          <a:bodyPr>
            <a:normAutofit lnSpcReduction="10000"/>
          </a:bodyPr>
          <a:lstStyle/>
          <a:p>
            <a:r>
              <a:rPr lang="en-CA" dirty="0" smtClean="0"/>
              <a:t>CIRNAC has calculated a total amount of security for Doris-Madrid of $65,774,448 and $40,543,869 for Boston.</a:t>
            </a:r>
          </a:p>
          <a:p>
            <a:r>
              <a:rPr lang="en-CA" dirty="0" smtClean="0"/>
              <a:t>CIRNAC has determined a security split of 56.2% land and 43.8% water for Doris-Madrid and a split of 50.2% land and 49.8% water for Boston.</a:t>
            </a:r>
          </a:p>
          <a:p>
            <a:r>
              <a:rPr lang="en-CA" dirty="0" smtClean="0"/>
              <a:t>No three-way agreement has been arrived at on security in terms of the total amount or land and water split.</a:t>
            </a:r>
          </a:p>
          <a:p>
            <a:r>
              <a:rPr lang="en-CA" dirty="0" smtClean="0"/>
              <a:t>TMAC has proposed staged security to which KIA has reviewed and agrees with.</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9</a:t>
            </a:fld>
            <a:endParaRPr lang="en-US"/>
          </a:p>
        </p:txBody>
      </p:sp>
    </p:spTree>
    <p:extLst>
      <p:ext uri="{BB962C8B-B14F-4D97-AF65-F5344CB8AC3E}">
        <p14:creationId xmlns:p14="http://schemas.microsoft.com/office/powerpoint/2010/main" val="1797032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7499</TotalTime>
  <Words>2061</Words>
  <Application>Microsoft Office PowerPoint</Application>
  <PresentationFormat>On-screen Show (4:3)</PresentationFormat>
  <Paragraphs>129</Paragraphs>
  <Slides>11</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Arial Black</vt:lpstr>
      <vt:lpstr>Arial Rounded MT Bold</vt:lpstr>
      <vt:lpstr>Calibri</vt:lpstr>
      <vt:lpstr>Calibri Light</vt:lpstr>
      <vt:lpstr>Century Gothic</vt:lpstr>
      <vt:lpstr>Office Theme</vt:lpstr>
      <vt:lpstr>Custom Design</vt:lpstr>
      <vt:lpstr>1_Custom Design</vt:lpstr>
      <vt:lpstr>2_Custom Design</vt:lpstr>
      <vt:lpstr>Kitikmeot Inuit Association</vt:lpstr>
      <vt:lpstr>Purpose of Presentation</vt:lpstr>
      <vt:lpstr>KIA’s Mandate</vt:lpstr>
      <vt:lpstr>The Hope Bay Project</vt:lpstr>
      <vt:lpstr>The Hope Bay Project</vt:lpstr>
      <vt:lpstr>Fisheries and Aquatic Environment Issues</vt:lpstr>
      <vt:lpstr>Aquatic Environment &amp; Water Quality Issues</vt:lpstr>
      <vt:lpstr>Proposed Split of IOL and Crown Land &amp; Water Security</vt:lpstr>
      <vt:lpstr>Proposed Split of IOL and Crown Land &amp; Water Security</vt:lpstr>
      <vt:lpstr>Conditions for Stage Security for Hope Bay Phase 2</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207</cp:revision>
  <cp:lastPrinted>2018-04-11T16:34:51Z</cp:lastPrinted>
  <dcterms:created xsi:type="dcterms:W3CDTF">2013-07-19T15:58:55Z</dcterms:created>
  <dcterms:modified xsi:type="dcterms:W3CDTF">2018-10-09T22:27:13Z</dcterms:modified>
</cp:coreProperties>
</file>