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5"/>
    <p:sldMasterId id="2147483852" r:id="rId6"/>
  </p:sldMasterIdLst>
  <p:notesMasterIdLst>
    <p:notesMasterId r:id="rId22"/>
  </p:notesMasterIdLst>
  <p:handoutMasterIdLst>
    <p:handoutMasterId r:id="rId23"/>
  </p:handoutMasterIdLst>
  <p:sldIdLst>
    <p:sldId id="313" r:id="rId7"/>
    <p:sldId id="275" r:id="rId8"/>
    <p:sldId id="307" r:id="rId9"/>
    <p:sldId id="308" r:id="rId10"/>
    <p:sldId id="309" r:id="rId11"/>
    <p:sldId id="310" r:id="rId12"/>
    <p:sldId id="262" r:id="rId13"/>
    <p:sldId id="297" r:id="rId14"/>
    <p:sldId id="311" r:id="rId15"/>
    <p:sldId id="312" r:id="rId16"/>
    <p:sldId id="315" r:id="rId17"/>
    <p:sldId id="316" r:id="rId18"/>
    <p:sldId id="317" r:id="rId19"/>
    <p:sldId id="318" r:id="rId20"/>
    <p:sldId id="267" r:id="rId21"/>
  </p:sldIdLst>
  <p:sldSz cx="9144000" cy="6858000" type="screen4x3"/>
  <p:notesSz cx="7188200" cy="9448800"/>
  <p:embeddedFontLst>
    <p:embeddedFont>
      <p:font typeface="Arial Unicode MS" panose="020B0604020202020204" pitchFamily="34" charset="-12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ura,Sabrina [NCR]" initials="SP" lastIdx="10" clrIdx="0"/>
  <p:cmAuthor id="1" name="Cavallaro, Kathleen" initials="KC" lastIdx="6" clrIdx="1"/>
  <p:cmAuthor id="2" name="taylorm" initials="E" lastIdx="10" clrIdx="2"/>
  <p:cmAuthor id="3" name="Cavallaro,Kathleen [NCR]" initials="KC" lastIdx="9" clrIdx="3"/>
  <p:cmAuthor id="4" name="Ransom,Loretta" initials="LR" lastIdx="9" clrIdx="4"/>
  <p:cmAuthor id="5" name="Bernard-Lacaille,Gabriel [Yel]" initials="GBL" lastIdx="2" clrIdx="5"/>
  <p:cmAuthor id="6" name="Williston,Georgina [Yel]" initials="W[" lastIdx="7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ABD00"/>
    <a:srgbClr val="3A601B"/>
    <a:srgbClr val="3366CC"/>
    <a:srgbClr val="003399"/>
    <a:srgbClr val="0066CC"/>
    <a:srgbClr val="0066FF"/>
    <a:srgbClr val="C8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2743" autoAdjust="0"/>
  </p:normalViewPr>
  <p:slideViewPr>
    <p:cSldViewPr>
      <p:cViewPr varScale="1">
        <p:scale>
          <a:sx n="95" d="100"/>
          <a:sy n="95" d="100"/>
        </p:scale>
        <p:origin x="20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1650" y="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472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1650" y="897472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544FC0-0BF6-4031-BA05-4529AF097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1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1650" y="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8820" y="4488180"/>
            <a:ext cx="5750560" cy="42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72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1650" y="897472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86EC9A-C8E2-411B-BB94-527F6F56D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23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53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4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10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28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8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801711" indent="-30835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235026" indent="-24668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728388" indent="-24668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223372" indent="-24668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690767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158161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625557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4092951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6A62FA-A1D3-4661-BC7E-3DA1FC79EE47}" type="slidenum">
              <a:rPr lang="en-US" altLang="en-US" sz="12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8190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801711" indent="-30835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235026" indent="-24668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728388" indent="-24668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223372" indent="-24668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690767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158161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625557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4092951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6A62FA-A1D3-4661-BC7E-3DA1FC79EE47}" type="slidenum">
              <a:rPr lang="en-US" altLang="en-US" sz="12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145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85810" indent="-30223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208938" indent="-241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92514" indent="-241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176090" indent="-241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659665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143240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626816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4110391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50610" eaLnBrk="1" hangingPunct="1">
              <a:spcBef>
                <a:spcPct val="0"/>
              </a:spcBef>
              <a:defRPr/>
            </a:pPr>
            <a:fld id="{E4E84029-479E-414C-9A44-B4FE6530619E}" type="slidenum">
              <a:rPr lang="en-US" altLang="en-US">
                <a:solidFill>
                  <a:prstClr val="black"/>
                </a:solidFill>
              </a:rPr>
              <a:pPr defTabSz="950610" eaLnBrk="1" hangingPunct="1">
                <a:spcBef>
                  <a:spcPct val="0"/>
                </a:spcBef>
                <a:defRPr/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1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0610">
              <a:defRPr/>
            </a:pPr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85810" indent="-30223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208938" indent="-241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92514" indent="-241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176090" indent="-241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659665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143240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626816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4110391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50610" eaLnBrk="1" hangingPunct="1">
              <a:spcBef>
                <a:spcPct val="0"/>
              </a:spcBef>
              <a:defRPr/>
            </a:pPr>
            <a:fld id="{8039AB3F-D315-499C-BB0E-99E10CC305F5}" type="slidenum">
              <a:rPr lang="en-US" altLang="en-US">
                <a:solidFill>
                  <a:prstClr val="black"/>
                </a:solidFill>
              </a:rPr>
              <a:pPr defTabSz="950610" eaLnBrk="1" hangingPunct="1">
                <a:spcBef>
                  <a:spcPct val="0"/>
                </a:spcBef>
                <a:defRPr/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0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6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63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3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8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273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6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35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086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04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247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3739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1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246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35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201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314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754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569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27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14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90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17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30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39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8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/>
              <a:t>Page </a:t>
            </a:r>
            <a:fld id="{57D2D9CD-4586-4AE4-ACEF-FE04849B257B}" type="slidenum">
              <a:rPr lang="en-CA" altLang="en-US" sz="1000" smtClean="0"/>
              <a:pPr algn="ctr" eaLnBrk="1" hangingPunct="1">
                <a:defRPr/>
              </a:pPr>
              <a:t>‹#›</a:t>
            </a:fld>
            <a:r>
              <a:rPr lang="en-CA" altLang="en-US" sz="1000" dirty="0" smtClean="0"/>
              <a:t> – </a:t>
            </a:r>
            <a:fld id="{CC847831-0CF2-47B3-9829-0702ECCCFE4A}" type="datetime4">
              <a:rPr kumimoji="0" lang="en-CA" altLang="en-US" sz="1000" smtClean="0"/>
              <a:pPr algn="ctr" eaLnBrk="1" hangingPunct="1">
                <a:defRPr/>
              </a:pPr>
              <a:t>May-3-18</a:t>
            </a:fld>
            <a:endParaRPr kumimoji="0" lang="en-CA" altLang="en-US" sz="1000" dirty="0" smtClean="0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>
                <a:solidFill>
                  <a:srgbClr val="000000"/>
                </a:solidFill>
              </a:rPr>
              <a:t>Page </a:t>
            </a:r>
            <a:fld id="{E3EEE005-76A3-41AE-A678-504E59CBF652}" type="slidenum">
              <a:rPr lang="en-CA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r>
              <a:rPr lang="en-CA" altLang="en-US" sz="1000" dirty="0" smtClean="0">
                <a:solidFill>
                  <a:srgbClr val="000000"/>
                </a:solidFill>
              </a:rPr>
              <a:t> – </a:t>
            </a:r>
            <a:fld id="{CC847831-0CF2-47B3-9829-0702ECCCFE4A}" type="datetime4">
              <a:rPr kumimoji="0" lang="en-CA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May-3-18</a:t>
            </a:fld>
            <a:endParaRPr kumimoji="0" lang="en-CA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6" y="2132856"/>
            <a:ext cx="8208912" cy="2736304"/>
          </a:xfrm>
          <a:noFill/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800" dirty="0" smtClean="0"/>
              <a:t>Environment and Climate Change Canada’s Presentation to the Nunavut Water Board Concerning the TMAC Resources Inc. Hope Bay Phase 2 Project Type A Water Licence Amendment &amp; Application Technical Review</a:t>
            </a:r>
            <a:br>
              <a:rPr lang="en-US" altLang="zh-TW" sz="1800" dirty="0" smtClean="0"/>
            </a:br>
            <a:r>
              <a:rPr lang="en-US" altLang="zh-TW" sz="1800" dirty="0"/>
              <a:t/>
            </a:r>
            <a:br>
              <a:rPr lang="en-US" altLang="zh-TW" sz="1800" dirty="0"/>
            </a:br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endParaRPr lang="fr-CA" altLang="en-US" sz="1800" dirty="0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545" y="4941167"/>
            <a:ext cx="4824535" cy="1729061"/>
          </a:xfrm>
          <a:noFill/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zh-TW" sz="1600" b="1" dirty="0" smtClean="0">
                <a:latin typeface="+mn-lt"/>
              </a:rPr>
              <a:t>2AM-BOS---- &amp; 2AM-DOH1323</a:t>
            </a:r>
            <a:endParaRPr lang="en-CA" altLang="zh-TW" sz="1600" b="1" dirty="0">
              <a:latin typeface="+mn-lt"/>
            </a:endParaRP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+mn-lt"/>
              </a:rPr>
              <a:t>Nunavut </a:t>
            </a:r>
            <a:r>
              <a:rPr lang="en-US" altLang="zh-TW" sz="1600" b="1" dirty="0" smtClean="0">
                <a:solidFill>
                  <a:srgbClr val="000000"/>
                </a:solidFill>
                <a:latin typeface="+mn-lt"/>
              </a:rPr>
              <a:t>Water Board </a:t>
            </a:r>
            <a:r>
              <a:rPr lang="en-US" altLang="zh-TW" sz="1600" b="1" dirty="0" smtClean="0">
                <a:solidFill>
                  <a:srgbClr val="000000"/>
                </a:solidFill>
                <a:latin typeface="+mn-lt"/>
              </a:rPr>
              <a:t>Community Session</a:t>
            </a:r>
            <a:endParaRPr lang="en-US" altLang="zh-TW" sz="1600" b="1" dirty="0">
              <a:solidFill>
                <a:srgbClr val="000000"/>
              </a:solidFill>
              <a:latin typeface="+mn-lt"/>
            </a:endParaRP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b="1" dirty="0" smtClean="0">
                <a:solidFill>
                  <a:srgbClr val="000000"/>
                </a:solidFill>
                <a:latin typeface="+mn-lt"/>
              </a:rPr>
              <a:t>Cambridge </a:t>
            </a:r>
            <a:r>
              <a:rPr lang="en-US" altLang="zh-TW" sz="1600" b="1" dirty="0">
                <a:solidFill>
                  <a:srgbClr val="000000"/>
                </a:solidFill>
                <a:latin typeface="+mn-lt"/>
              </a:rPr>
              <a:t>Bay, NU</a:t>
            </a:r>
            <a:endParaRPr lang="iu-Cans-CA" altLang="zh-TW" sz="1600" b="1" dirty="0">
              <a:solidFill>
                <a:srgbClr val="000000"/>
              </a:solidFill>
              <a:latin typeface="+mn-lt"/>
            </a:endParaRP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sz="16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May </a:t>
            </a:r>
            <a:r>
              <a:rPr lang="en-US" altLang="zh-TW" sz="16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14</a:t>
            </a:r>
            <a:r>
              <a:rPr lang="en-US" altLang="zh-TW" sz="16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, 2018</a:t>
            </a:r>
            <a:endParaRPr lang="en-US" altLang="zh-TW" sz="1600" b="1" dirty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CA" altLang="zh-TW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5859760" y="4976191"/>
            <a:ext cx="2744688" cy="1233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CA" altLang="zh-TW" sz="1600" b="1" kern="0" dirty="0" smtClean="0">
                <a:solidFill>
                  <a:srgbClr val="000000"/>
                </a:solidFill>
              </a:rPr>
              <a:t>Gabriel Bernard-Lacaille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CA" altLang="zh-TW" sz="1600" kern="0" dirty="0" smtClean="0">
                <a:solidFill>
                  <a:srgbClr val="000000"/>
                </a:solidFill>
              </a:rPr>
              <a:t>A/Senior Environmental Assessment Coordinator</a:t>
            </a:r>
          </a:p>
        </p:txBody>
      </p:sp>
    </p:spTree>
    <p:extLst>
      <p:ext uri="{BB962C8B-B14F-4D97-AF65-F5344CB8AC3E}">
        <p14:creationId xmlns:p14="http://schemas.microsoft.com/office/powerpoint/2010/main" val="25345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760"/>
            <a:ext cx="8137525" cy="47133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altLang="en-US" sz="2000" dirty="0" smtClean="0"/>
              <a:t>Ensure that Acid Rock Drainage does not enter the environment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altLang="en-US" sz="2000" dirty="0" smtClean="0"/>
              <a:t>ECCC asked the Proponent to provide justification for the use of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high Acid Rock Drainage </a:t>
            </a:r>
            <a:r>
              <a:rPr lang="en-US" sz="2000" dirty="0" smtClean="0">
                <a:solidFill>
                  <a:srgbClr val="000000"/>
                </a:solidFill>
              </a:rPr>
              <a:t>potential </a:t>
            </a:r>
            <a:r>
              <a:rPr lang="en-US" sz="2000" dirty="0">
                <a:solidFill>
                  <a:srgbClr val="000000"/>
                </a:solidFill>
              </a:rPr>
              <a:t>quarries</a:t>
            </a:r>
            <a:endParaRPr lang="en-CA" altLang="en-US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CA" dirty="0" smtClean="0">
                <a:solidFill>
                  <a:srgbClr val="000000"/>
                </a:solidFill>
              </a:rPr>
              <a:t>TMAC </a:t>
            </a:r>
            <a:r>
              <a:rPr lang="fr-CA" dirty="0" err="1" smtClean="0">
                <a:solidFill>
                  <a:srgbClr val="000000"/>
                </a:solidFill>
              </a:rPr>
              <a:t>responded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 err="1" smtClean="0">
                <a:solidFill>
                  <a:srgbClr val="000000"/>
                </a:solidFill>
              </a:rPr>
              <a:t>that</a:t>
            </a:r>
            <a:r>
              <a:rPr lang="fr-CA" dirty="0" smtClean="0">
                <a:solidFill>
                  <a:srgbClr val="000000"/>
                </a:solidFill>
              </a:rPr>
              <a:t> all </a:t>
            </a:r>
            <a:r>
              <a:rPr lang="fr-CA" dirty="0" err="1" smtClean="0">
                <a:solidFill>
                  <a:srgbClr val="000000"/>
                </a:solidFill>
              </a:rPr>
              <a:t>quarries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 err="1" smtClean="0">
                <a:solidFill>
                  <a:srgbClr val="000000"/>
                </a:solidFill>
              </a:rPr>
              <a:t>with</a:t>
            </a:r>
            <a:r>
              <a:rPr lang="fr-CA" dirty="0" smtClean="0">
                <a:solidFill>
                  <a:srgbClr val="000000"/>
                </a:solidFill>
              </a:rPr>
              <a:t> rock </a:t>
            </a:r>
            <a:r>
              <a:rPr lang="fr-CA" dirty="0" err="1" smtClean="0">
                <a:solidFill>
                  <a:srgbClr val="000000"/>
                </a:solidFill>
              </a:rPr>
              <a:t>that</a:t>
            </a:r>
            <a:r>
              <a:rPr lang="fr-CA" dirty="0" smtClean="0">
                <a:solidFill>
                  <a:srgbClr val="000000"/>
                </a:solidFill>
              </a:rPr>
              <a:t> have </a:t>
            </a:r>
            <a:r>
              <a:rPr lang="fr-CA" dirty="0" err="1" smtClean="0">
                <a:solidFill>
                  <a:srgbClr val="000000"/>
                </a:solidFill>
              </a:rPr>
              <a:t>potential</a:t>
            </a:r>
            <a:r>
              <a:rPr lang="fr-CA" dirty="0" smtClean="0">
                <a:solidFill>
                  <a:srgbClr val="000000"/>
                </a:solidFill>
              </a:rPr>
              <a:t> for Acid </a:t>
            </a:r>
            <a:r>
              <a:rPr lang="fr-CA" dirty="0">
                <a:solidFill>
                  <a:srgbClr val="000000"/>
                </a:solidFill>
              </a:rPr>
              <a:t>R</a:t>
            </a:r>
            <a:r>
              <a:rPr lang="fr-CA" dirty="0" smtClean="0">
                <a:solidFill>
                  <a:srgbClr val="000000"/>
                </a:solidFill>
              </a:rPr>
              <a:t>ock Drainage </a:t>
            </a:r>
            <a:r>
              <a:rPr lang="fr-CA" dirty="0" err="1" smtClean="0">
                <a:solidFill>
                  <a:srgbClr val="000000"/>
                </a:solidFill>
              </a:rPr>
              <a:t>will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 err="1" smtClean="0">
                <a:solidFill>
                  <a:srgbClr val="000000"/>
                </a:solidFill>
              </a:rPr>
              <a:t>only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 err="1" smtClean="0">
                <a:solidFill>
                  <a:srgbClr val="000000"/>
                </a:solidFill>
              </a:rPr>
              <a:t>be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 err="1" smtClean="0">
                <a:solidFill>
                  <a:srgbClr val="000000"/>
                </a:solidFill>
              </a:rPr>
              <a:t>used</a:t>
            </a:r>
            <a:r>
              <a:rPr lang="fr-CA" dirty="0" smtClean="0">
                <a:solidFill>
                  <a:srgbClr val="000000"/>
                </a:solidFill>
              </a:rPr>
              <a:t> as mine </a:t>
            </a:r>
            <a:r>
              <a:rPr lang="fr-CA" dirty="0" err="1" smtClean="0">
                <a:solidFill>
                  <a:srgbClr val="000000"/>
                </a:solidFill>
              </a:rPr>
              <a:t>backfill</a:t>
            </a:r>
            <a:r>
              <a:rPr lang="fr-CA" dirty="0" smtClean="0">
                <a:solidFill>
                  <a:srgbClr val="000000"/>
                </a:solidFill>
              </a:rPr>
              <a:t>.</a:t>
            </a:r>
          </a:p>
          <a:p>
            <a:pPr marL="477837" lvl="1" indent="0">
              <a:buNone/>
            </a:pPr>
            <a:endParaRPr lang="en-CA" sz="1800" dirty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CA" sz="1800" dirty="0" smtClean="0"/>
          </a:p>
          <a:p>
            <a:pPr marL="0" indent="0">
              <a:buNone/>
              <a:defRPr/>
            </a:pPr>
            <a:endParaRPr lang="en-US" sz="1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50" y="260648"/>
            <a:ext cx="8137525" cy="144016"/>
          </a:xfrm>
        </p:spPr>
        <p:txBody>
          <a:bodyPr/>
          <a:lstStyle/>
          <a:p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sz="2400" dirty="0" smtClean="0"/>
              <a:t>Acid Rock Drainage in Quarries Recommendation</a:t>
            </a:r>
            <a:br>
              <a:rPr lang="en-CA" altLang="en-US" sz="2400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36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760"/>
            <a:ext cx="8137525" cy="47133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altLang="en-US" sz="2000" dirty="0" smtClean="0"/>
              <a:t>ECCC noted inconsistencies in the Proponent’s Water and Load Balance Model and asked the Proponent to update and calibrate their model with data acquired during operations.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TMAC has not provided details on the model calibration frequency, but has provided additional information on the inconsistencies from their model.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CA" sz="1800" dirty="0" smtClean="0"/>
          </a:p>
          <a:p>
            <a:pPr marL="0" indent="0">
              <a:buNone/>
              <a:defRPr/>
            </a:pPr>
            <a:endParaRPr lang="en-US" sz="1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50" y="260648"/>
            <a:ext cx="8137525" cy="144016"/>
          </a:xfrm>
        </p:spPr>
        <p:txBody>
          <a:bodyPr/>
          <a:lstStyle/>
          <a:p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sz="2400" dirty="0" smtClean="0"/>
              <a:t>Water Quality Modelling Recommendation</a:t>
            </a:r>
            <a:br>
              <a:rPr lang="en-CA" altLang="en-US" sz="2400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22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760"/>
            <a:ext cx="8137525" cy="47133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altLang="en-US" sz="2000" dirty="0" smtClean="0"/>
              <a:t>Ensure that there are no negative impacts to water quality from sedimentation and erosion during in-water works.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dirty="0" smtClean="0"/>
              <a:t>ECCC has asked for the Proponent to provide a sedimentation management plan.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en-US" sz="2000" dirty="0" smtClean="0"/>
              <a:t>Aquatics Effects </a:t>
            </a:r>
            <a:r>
              <a:rPr lang="en-CA" altLang="en-US" sz="2000" dirty="0" smtClean="0"/>
              <a:t>Monitoring </a:t>
            </a:r>
            <a:r>
              <a:rPr lang="en-CA" altLang="en-US" sz="2000" dirty="0" smtClean="0"/>
              <a:t>Plan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altLang="en-US" dirty="0" smtClean="0"/>
              <a:t>ECCC </a:t>
            </a:r>
            <a:r>
              <a:rPr lang="en-CA" altLang="en-US" dirty="0"/>
              <a:t>is working in collaboration with TMAC in regards to the technical review of their Aquatics Effects Monitoring Program</a:t>
            </a:r>
            <a:r>
              <a:rPr lang="en-CA" alt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CA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CA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49" y="-25714"/>
            <a:ext cx="8280847" cy="1294474"/>
          </a:xfrm>
        </p:spPr>
        <p:txBody>
          <a:bodyPr/>
          <a:lstStyle/>
          <a:p>
            <a:r>
              <a:rPr lang="en-CA" altLang="en-US" sz="2000" dirty="0" smtClean="0"/>
              <a:t>In-Water Works Mitigation and Aquatic Effects </a:t>
            </a:r>
            <a:r>
              <a:rPr lang="en-CA" altLang="en-US" sz="2000" dirty="0" smtClean="0"/>
              <a:t>Monitoring </a:t>
            </a:r>
            <a:r>
              <a:rPr lang="en-CA" altLang="en-US" sz="2000" dirty="0" smtClean="0"/>
              <a:t>Plan Recommendations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76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760"/>
            <a:ext cx="8137525" cy="47133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altLang="en-US" sz="2000" dirty="0" smtClean="0"/>
              <a:t>Ensure that </a:t>
            </a:r>
            <a:r>
              <a:rPr lang="en-CA" altLang="en-US" sz="2000" smtClean="0"/>
              <a:t>tailings </a:t>
            </a:r>
            <a:r>
              <a:rPr lang="en-CA" altLang="en-US" sz="2000" smtClean="0"/>
              <a:t>entering</a:t>
            </a:r>
            <a:r>
              <a:rPr lang="en-CA" altLang="en-US" sz="2000" smtClean="0"/>
              <a:t> </a:t>
            </a:r>
            <a:r>
              <a:rPr lang="en-CA" altLang="en-US" sz="2000" dirty="0" smtClean="0"/>
              <a:t>the catch basins does not enter the receiving environment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dirty="0" smtClean="0"/>
              <a:t>ECCC has </a:t>
            </a:r>
            <a:r>
              <a:rPr lang="fr-CA" dirty="0" err="1" smtClean="0"/>
              <a:t>asked</a:t>
            </a:r>
            <a:r>
              <a:rPr lang="fr-CA" dirty="0" smtClean="0"/>
              <a:t> </a:t>
            </a:r>
            <a:r>
              <a:rPr lang="fr-CA" dirty="0" err="1" smtClean="0"/>
              <a:t>details</a:t>
            </a:r>
            <a:r>
              <a:rPr lang="fr-CA" dirty="0" smtClean="0"/>
              <a:t> </a:t>
            </a:r>
            <a:r>
              <a:rPr lang="fr-CA" dirty="0" err="1" smtClean="0"/>
              <a:t>surrounding</a:t>
            </a:r>
            <a:r>
              <a:rPr lang="fr-CA" dirty="0" smtClean="0"/>
              <a:t> the use of </a:t>
            </a:r>
            <a:r>
              <a:rPr lang="fr-CA" dirty="0" err="1" smtClean="0"/>
              <a:t>these</a:t>
            </a:r>
            <a:r>
              <a:rPr lang="fr-CA" dirty="0" smtClean="0"/>
              <a:t> catch basins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1800" dirty="0" smtClean="0"/>
              <a:t>TMAC </a:t>
            </a:r>
            <a:r>
              <a:rPr lang="fr-CA" sz="1800" dirty="0" err="1" smtClean="0"/>
              <a:t>responded</a:t>
            </a:r>
            <a:r>
              <a:rPr lang="fr-CA" sz="1800" dirty="0" smtClean="0"/>
              <a:t> </a:t>
            </a:r>
            <a:r>
              <a:rPr lang="fr-CA" sz="1800" dirty="0" err="1" smtClean="0"/>
              <a:t>that</a:t>
            </a:r>
            <a:r>
              <a:rPr lang="fr-CA" sz="1800" dirty="0" smtClean="0"/>
              <a:t> </a:t>
            </a:r>
            <a:r>
              <a:rPr lang="fr-CA" sz="1800" dirty="0" err="1" smtClean="0"/>
              <a:t>these</a:t>
            </a:r>
            <a:r>
              <a:rPr lang="fr-CA" sz="1800" dirty="0" smtClean="0"/>
              <a:t> basins are </a:t>
            </a:r>
            <a:r>
              <a:rPr lang="fr-CA" sz="1800" dirty="0" err="1" smtClean="0"/>
              <a:t>required</a:t>
            </a:r>
            <a:r>
              <a:rPr lang="fr-CA" sz="1800" dirty="0" smtClean="0"/>
              <a:t> if the </a:t>
            </a:r>
            <a:r>
              <a:rPr lang="fr-CA" sz="1800" dirty="0" err="1" smtClean="0"/>
              <a:t>tailings</a:t>
            </a:r>
            <a:r>
              <a:rPr lang="fr-CA" sz="1800" dirty="0" smtClean="0"/>
              <a:t> pipeline </a:t>
            </a:r>
            <a:r>
              <a:rPr lang="fr-CA" sz="1800" dirty="0" err="1" smtClean="0"/>
              <a:t>requires</a:t>
            </a:r>
            <a:r>
              <a:rPr lang="fr-CA" sz="1800" dirty="0" smtClean="0"/>
              <a:t> </a:t>
            </a:r>
            <a:r>
              <a:rPr lang="fr-CA" sz="1800" dirty="0" err="1" smtClean="0"/>
              <a:t>repairs</a:t>
            </a:r>
            <a:r>
              <a:rPr lang="fr-CA" sz="1800" dirty="0" smtClean="0"/>
              <a:t> and </a:t>
            </a:r>
            <a:r>
              <a:rPr lang="fr-CA" sz="1800" dirty="0" err="1" smtClean="0"/>
              <a:t>needs</a:t>
            </a:r>
            <a:r>
              <a:rPr lang="fr-CA" sz="1800" dirty="0" smtClean="0"/>
              <a:t> to </a:t>
            </a:r>
            <a:r>
              <a:rPr lang="fr-CA" sz="1800" dirty="0" err="1" smtClean="0"/>
              <a:t>be</a:t>
            </a:r>
            <a:r>
              <a:rPr lang="fr-CA" sz="1800" dirty="0" smtClean="0"/>
              <a:t> </a:t>
            </a:r>
            <a:r>
              <a:rPr lang="fr-CA" sz="1800" dirty="0" err="1" smtClean="0"/>
              <a:t>drained</a:t>
            </a:r>
            <a:r>
              <a:rPr lang="fr-CA" sz="1800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CA" sz="1800" dirty="0" smtClean="0"/>
          </a:p>
          <a:p>
            <a:pPr marL="0" indent="0">
              <a:buNone/>
              <a:defRPr/>
            </a:pPr>
            <a:endParaRPr lang="en-US" sz="1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50" y="260648"/>
            <a:ext cx="8137525" cy="144016"/>
          </a:xfrm>
        </p:spPr>
        <p:txBody>
          <a:bodyPr/>
          <a:lstStyle/>
          <a:p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sz="2400" dirty="0" smtClean="0"/>
              <a:t>Tailings Pipeline Catch Basins Recommendation</a:t>
            </a:r>
            <a:br>
              <a:rPr lang="en-CA" altLang="en-US" sz="2400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4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760"/>
            <a:ext cx="8424862" cy="4713387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rgbClr val="000000"/>
                </a:solidFill>
              </a:rPr>
              <a:t>M</a:t>
            </a:r>
            <a:r>
              <a:rPr lang="en-CA" sz="2000" dirty="0" smtClean="0">
                <a:solidFill>
                  <a:srgbClr val="000000"/>
                </a:solidFill>
              </a:rPr>
              <a:t>anagement of Copper, Arsenic and Nitrite</a:t>
            </a:r>
            <a:endParaRPr lang="en-CA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CA" sz="2000" dirty="0" smtClean="0"/>
              <a:t>Ensure that the receiving environment is not impacted.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sz="1800" dirty="0" smtClean="0"/>
              <a:t>ECCC has asked the Proponent to provide more information regarding water quality objectives.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sz="1800" dirty="0" smtClean="0"/>
              <a:t>TMAC has provided more information and has provided satisfactory answers to ECCC’s concerns for Copper and Arsenic</a:t>
            </a:r>
          </a:p>
          <a:p>
            <a:pPr marL="0" indent="0">
              <a:buNone/>
              <a:defRPr/>
            </a:pPr>
            <a:endParaRPr lang="en-US" sz="1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50" y="260648"/>
            <a:ext cx="8137525" cy="144016"/>
          </a:xfrm>
        </p:spPr>
        <p:txBody>
          <a:bodyPr/>
          <a:lstStyle/>
          <a:p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sz="2400" dirty="0" smtClean="0"/>
              <a:t>Water Quality Recommendations</a:t>
            </a:r>
            <a:br>
              <a:rPr lang="en-CA" altLang="en-US" sz="2400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70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55650" y="260648"/>
            <a:ext cx="7931150" cy="976751"/>
          </a:xfrm>
        </p:spPr>
        <p:txBody>
          <a:bodyPr anchor="t"/>
          <a:lstStyle/>
          <a:p>
            <a:r>
              <a:rPr lang="en-CA" altLang="en-US" sz="2800" dirty="0"/>
              <a:t>Thank you</a:t>
            </a:r>
            <a:r>
              <a:rPr lang="en-CA" altLang="en-US" sz="2800" dirty="0" smtClean="0"/>
              <a:t>!</a:t>
            </a:r>
            <a:br>
              <a:rPr lang="en-CA" altLang="en-US" sz="2800" dirty="0" smtClean="0"/>
            </a:br>
            <a:r>
              <a:rPr lang="en-US" dirty="0"/>
              <a:t/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55650" y="1340768"/>
            <a:ext cx="8280846" cy="4713288"/>
          </a:xfrm>
        </p:spPr>
        <p:txBody>
          <a:bodyPr/>
          <a:lstStyle/>
          <a:p>
            <a:r>
              <a:rPr lang="en-CA" altLang="en-US" dirty="0" smtClean="0"/>
              <a:t>ECCC would like to say thank you for the opportunity to participate in this water licencing process</a:t>
            </a:r>
          </a:p>
          <a:p>
            <a:endParaRPr lang="en-CA" altLang="en-US" dirty="0"/>
          </a:p>
          <a:p>
            <a:endParaRPr lang="en-CA" altLang="en-US" dirty="0" smtClean="0"/>
          </a:p>
          <a:p>
            <a:endParaRPr lang="en-CA" altLang="en-US" dirty="0"/>
          </a:p>
          <a:p>
            <a:endParaRPr lang="en-CA" altLang="en-US" dirty="0" smtClean="0"/>
          </a:p>
          <a:p>
            <a:endParaRPr lang="en-CA" altLang="en-US" dirty="0"/>
          </a:p>
          <a:p>
            <a:endParaRPr lang="en-CA" altLang="en-US" dirty="0" smtClean="0"/>
          </a:p>
          <a:p>
            <a:endParaRPr lang="iu-Cans-CA" altLang="en-US" dirty="0" smtClean="0"/>
          </a:p>
          <a:p>
            <a:endParaRPr lang="en-CA" alt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55650" y="3150096"/>
            <a:ext cx="7931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endParaRPr lang="en-US" altLang="en-US" sz="4000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4320480" cy="2881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116632"/>
            <a:ext cx="8229600" cy="1143000"/>
          </a:xfrm>
        </p:spPr>
        <p:txBody>
          <a:bodyPr anchor="b"/>
          <a:lstStyle/>
          <a:p>
            <a:r>
              <a:rPr lang="en-CA" sz="2800" dirty="0" smtClean="0"/>
              <a:t>Overview</a:t>
            </a:r>
            <a:r>
              <a:rPr lang="iu-Cans-CA" dirty="0" smtClean="0"/>
              <a:t> </a:t>
            </a:r>
            <a:r>
              <a:rPr lang="en-CA" dirty="0" smtClean="0"/>
              <a:t/>
            </a:r>
            <a:br>
              <a:rPr lang="en-CA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8229600" cy="5184576"/>
          </a:xfrm>
        </p:spPr>
        <p:txBody>
          <a:bodyPr/>
          <a:lstStyle/>
          <a:p>
            <a:r>
              <a:rPr lang="en-CA" sz="2000" dirty="0" smtClean="0"/>
              <a:t>ECCC Mandate</a:t>
            </a:r>
            <a:endParaRPr lang="iu-Cans-CA" sz="2000" dirty="0" smtClean="0"/>
          </a:p>
          <a:p>
            <a:pPr>
              <a:spcBef>
                <a:spcPts val="0"/>
              </a:spcBef>
            </a:pPr>
            <a:r>
              <a:rPr lang="en-CA" sz="2000" dirty="0" smtClean="0"/>
              <a:t>Relevant Acts and Legislation</a:t>
            </a:r>
          </a:p>
          <a:p>
            <a:pPr>
              <a:spcBef>
                <a:spcPts val="0"/>
              </a:spcBef>
            </a:pPr>
            <a:r>
              <a:rPr lang="en-CA" sz="2000" dirty="0" smtClean="0"/>
              <a:t>ECCC Recommendations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4861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3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06896" y="332656"/>
            <a:ext cx="8229600" cy="926976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en-US" sz="2800" dirty="0" smtClean="0"/>
              <a:t>ECCC</a:t>
            </a:r>
            <a:r>
              <a:rPr lang="en-CA" altLang="en-US" sz="3200" dirty="0" smtClean="0"/>
              <a:t> </a:t>
            </a:r>
            <a:r>
              <a:rPr lang="en-CA" altLang="en-US" sz="2800" dirty="0" smtClean="0"/>
              <a:t>Mandate</a:t>
            </a:r>
            <a:br>
              <a:rPr lang="en-CA" altLang="en-US" sz="2800" dirty="0" smtClean="0"/>
            </a:br>
            <a:endParaRPr lang="en-US" sz="2800" dirty="0">
              <a:effectLst/>
              <a:ea typeface="Calibri"/>
              <a:cs typeface="Times New Roman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8208912" cy="467970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/>
              <a:t>Preserve and enhance the quality of the natural environment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/>
              <a:t>Conserve Canada’s renewable resources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/>
              <a:t>Conserve and protect Canada’s water resources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/>
              <a:t>Forecast daily weather conditions and warnings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/>
              <a:t>Enforce rules relating to boundary waters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/>
              <a:t>Coordinate environmental policies and programs for the federal government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CA" altLang="en-US" sz="2000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altLang="en-US" sz="2000" dirty="0" smtClean="0">
              <a:latin typeface="+mn-lt"/>
            </a:endParaRPr>
          </a:p>
          <a:p>
            <a:pPr marL="338137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altLang="en-US" dirty="0" smtClean="0">
              <a:latin typeface="+mn-lt"/>
            </a:endParaRPr>
          </a:p>
          <a:p>
            <a:pPr marL="625475" lvl="1">
              <a:spcBef>
                <a:spcPts val="0"/>
              </a:spcBef>
              <a:spcAft>
                <a:spcPts val="0"/>
              </a:spcAft>
              <a:defRPr/>
            </a:pPr>
            <a:endParaRPr lang="en-CA" altLang="en-US" sz="900" dirty="0" smtClean="0">
              <a:latin typeface="+mn-lt"/>
            </a:endParaRPr>
          </a:p>
        </p:txBody>
      </p:sp>
      <p:pic>
        <p:nvPicPr>
          <p:cNvPr id="4" name="Picture 2" descr="\\sr-wpg-file\epb\DahlM\My Documents\EA\Reviews\Baffinland\Site Visit\Photos\resave\120904 west drainage walk 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82002"/>
            <a:ext cx="909414" cy="12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06896" y="188640"/>
            <a:ext cx="8229600" cy="1143000"/>
          </a:xfrm>
        </p:spPr>
        <p:txBody>
          <a:bodyPr anchor="t"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en-US" sz="2800" dirty="0" smtClean="0"/>
              <a:t>Relevant Acts and Regulations</a:t>
            </a:r>
            <a:br>
              <a:rPr lang="en-CA" altLang="en-US" sz="2800" dirty="0" smtClean="0"/>
            </a:br>
            <a:r>
              <a:rPr lang="en-US" sz="2800" dirty="0">
                <a:ea typeface="Calibri"/>
                <a:cs typeface="Times New Roman"/>
              </a:rPr>
              <a:t/>
            </a:r>
            <a:br>
              <a:rPr lang="en-US" sz="2800" dirty="0">
                <a:ea typeface="Calibri"/>
                <a:cs typeface="Times New Roman"/>
              </a:rPr>
            </a:br>
            <a:endParaRPr lang="en-US" altLang="en-US" sz="28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34890" y="1268760"/>
            <a:ext cx="6141366" cy="46805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2000" i="1" dirty="0" smtClean="0">
                <a:latin typeface="+mn-lt"/>
              </a:rPr>
              <a:t>Department of the Environment Act </a:t>
            </a:r>
            <a:endParaRPr lang="en-CA" altLang="en-US" sz="2000" i="1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2000" i="1" dirty="0" smtClean="0">
                <a:latin typeface="+mn-lt"/>
              </a:rPr>
              <a:t>Canadian Environmental Protection Act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2000" i="1" dirty="0" smtClean="0">
                <a:latin typeface="+mn-lt"/>
              </a:rPr>
              <a:t>Fisheries Act – </a:t>
            </a:r>
            <a:r>
              <a:rPr lang="en-CA" altLang="en-US" sz="2000" dirty="0" smtClean="0">
                <a:latin typeface="+mn-lt"/>
              </a:rPr>
              <a:t>Pollution Prevention Provisions &amp; Metal Mining Effluent Regulations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CA" altLang="en-US" sz="2000" i="1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CA" altLang="en-US" sz="2000" i="1" dirty="0" smtClean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78" y="3717032"/>
            <a:ext cx="2467518" cy="165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3942"/>
            <a:ext cx="2310309" cy="172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4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55649" y="1340768"/>
            <a:ext cx="8137525" cy="4641850"/>
          </a:xfrm>
        </p:spPr>
        <p:txBody>
          <a:bodyPr/>
          <a:lstStyle/>
          <a:p>
            <a:r>
              <a:rPr lang="en-CA" altLang="en-US" sz="2000" dirty="0" smtClean="0"/>
              <a:t>Environment and Climate Change Canada provides scientific expertise within our mandate to the Nunavut Water Board </a:t>
            </a:r>
          </a:p>
          <a:p>
            <a:pPr lvl="1"/>
            <a:r>
              <a:rPr lang="en-CA" altLang="en-US" dirty="0" smtClean="0"/>
              <a:t>Freshwater Environment</a:t>
            </a:r>
          </a:p>
          <a:p>
            <a:endParaRPr lang="en-CA" alt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5649" y="476672"/>
            <a:ext cx="8137525" cy="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/>
            </a:r>
            <a:br>
              <a:rPr kumimoji="1" lang="en-CA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</a:br>
            <a:r>
              <a:rPr kumimoji="1" lang="en-CA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/>
            </a:r>
            <a:br>
              <a:rPr kumimoji="1" lang="en-CA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</a:br>
            <a:r>
              <a:rPr kumimoji="1" lang="en-CA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Environment and Climate Change Canada’s Participation</a:t>
            </a:r>
            <a:br>
              <a:rPr kumimoji="1" lang="en-CA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</a:br>
            <a:r>
              <a:rPr kumimoji="1" lang="en-CA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/>
            </a:r>
            <a:br>
              <a:rPr kumimoji="1" lang="en-CA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</a:br>
            <a:endParaRPr kumimoji="1" lang="en-US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3A601B"/>
              </a:solidFill>
              <a:effectLst/>
              <a:uLnTx/>
              <a:uFillTx/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856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23974" y="1412776"/>
            <a:ext cx="8137525" cy="4641850"/>
          </a:xfrm>
        </p:spPr>
        <p:txBody>
          <a:bodyPr/>
          <a:lstStyle/>
          <a:p>
            <a:pPr>
              <a:defRPr/>
            </a:pPr>
            <a:r>
              <a:rPr lang="en-CA" altLang="en-US" sz="1800" dirty="0" smtClean="0"/>
              <a:t>Environment and Climate Change Canada has participated in all phases of this review process thus far</a:t>
            </a:r>
          </a:p>
          <a:p>
            <a:pPr>
              <a:defRPr/>
            </a:pPr>
            <a:r>
              <a:rPr lang="en-CA" altLang="en-US" sz="1800" dirty="0" smtClean="0"/>
              <a:t>This presentation summarizes Environment and Climate Change Canada’s recommendations </a:t>
            </a:r>
          </a:p>
          <a:p>
            <a:pPr>
              <a:defRPr/>
            </a:pPr>
            <a:r>
              <a:rPr lang="en-CA" altLang="en-US" sz="1800" dirty="0" smtClean="0"/>
              <a:t>Environment and Climate Change Canada has reviewed the Proponent’s responses.</a:t>
            </a:r>
            <a:endParaRPr lang="en-CA" altLang="en-US" sz="18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CA" altLang="en-US" sz="1800" dirty="0" smtClean="0"/>
          </a:p>
          <a:p>
            <a:pPr marL="0" indent="0">
              <a:buNone/>
              <a:defRPr/>
            </a:pPr>
            <a:r>
              <a:rPr lang="fr-CA" sz="1800" dirty="0" smtClean="0"/>
              <a:t> </a:t>
            </a:r>
            <a:endParaRPr lang="en-US" sz="1800" dirty="0"/>
          </a:p>
          <a:p>
            <a:pPr>
              <a:defRPr/>
            </a:pPr>
            <a:endParaRPr lang="en-CA" altLang="en-US" sz="105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650" y="332656"/>
            <a:ext cx="8388350" cy="72008"/>
          </a:xfrm>
        </p:spPr>
        <p:txBody>
          <a:bodyPr/>
          <a:lstStyle/>
          <a:p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sz="2000" dirty="0" smtClean="0"/>
              <a:t>Environment and Climate Change Canada’s Participation continued</a:t>
            </a:r>
            <a:br>
              <a:rPr lang="en-CA" altLang="en-US" sz="2000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9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388424" cy="860251"/>
          </a:xfrm>
        </p:spPr>
        <p:txBody>
          <a:bodyPr anchor="t"/>
          <a:lstStyle/>
          <a:p>
            <a:r>
              <a:rPr lang="en-CA" altLang="en-US" sz="2400" dirty="0" smtClean="0"/>
              <a:t>Seepage Recommendations</a:t>
            </a:r>
            <a:br>
              <a:rPr lang="en-CA" alt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760"/>
            <a:ext cx="8280846" cy="49685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CA" sz="2000" dirty="0" smtClean="0"/>
              <a:t>Seepage from Tailings and Waste Rock Areas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CA" sz="2000" dirty="0" smtClean="0"/>
              <a:t>ECCC asked if TMAC considered climate change for dry stack tailings seepage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dirty="0" smtClean="0"/>
              <a:t>TMAC confirms climate change and permafrost distribution was taken into account for tailings seepage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CA" sz="2000" dirty="0" smtClean="0"/>
              <a:t>ECCC asked for seepage </a:t>
            </a:r>
            <a:r>
              <a:rPr lang="en-CA" sz="2000" dirty="0"/>
              <a:t>s</a:t>
            </a:r>
            <a:r>
              <a:rPr lang="en-CA" sz="2000" dirty="0" smtClean="0"/>
              <a:t>urveys at Waste Rock Areas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dirty="0" smtClean="0"/>
              <a:t>TMAC provided seepage survey information.  ECCC is satisfied with this response and the information provided.</a:t>
            </a:r>
          </a:p>
          <a:p>
            <a:pPr marL="0" indent="0">
              <a:buNone/>
              <a:defRPr/>
            </a:pP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760"/>
            <a:ext cx="8424862" cy="4713387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CA" sz="2000" dirty="0" smtClean="0">
                <a:solidFill>
                  <a:srgbClr val="000000"/>
                </a:solidFill>
              </a:rPr>
              <a:t>Wastewater Treatment Plant upgrades to handle capacity</a:t>
            </a:r>
            <a:endParaRPr lang="en-CA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CA" sz="2000" dirty="0"/>
              <a:t>ECCC has asked the Proponent to provide more information regarding the capacity of the wastewater treatment plant </a:t>
            </a:r>
            <a:r>
              <a:rPr lang="en-CA" sz="2000" dirty="0" smtClean="0"/>
              <a:t>to account for the </a:t>
            </a:r>
            <a:r>
              <a:rPr lang="en-CA" sz="2000" dirty="0"/>
              <a:t>increase in camp size</a:t>
            </a:r>
            <a:r>
              <a:rPr lang="en-CA" sz="2000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dirty="0" smtClean="0"/>
              <a:t>TMAC has provided more information and confirmed that the treatment plant is modular and can be expanded to accommodate an increase in camp size.</a:t>
            </a:r>
          </a:p>
          <a:p>
            <a:pPr marL="0" indent="0">
              <a:buNone/>
              <a:defRPr/>
            </a:pPr>
            <a:endParaRPr lang="en-US" sz="1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50" y="260648"/>
            <a:ext cx="8137525" cy="144016"/>
          </a:xfrm>
        </p:spPr>
        <p:txBody>
          <a:bodyPr/>
          <a:lstStyle/>
          <a:p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sz="2400" dirty="0" smtClean="0"/>
              <a:t>Wastewater Recommendations</a:t>
            </a:r>
            <a:br>
              <a:rPr lang="en-CA" altLang="en-US" sz="2400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864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760"/>
            <a:ext cx="8424862" cy="4713387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CA" sz="1800" dirty="0" smtClean="0">
                <a:solidFill>
                  <a:srgbClr val="000000"/>
                </a:solidFill>
              </a:rPr>
              <a:t>Ensure water ponds </a:t>
            </a:r>
            <a:r>
              <a:rPr lang="en-CA" sz="1800" dirty="0" smtClean="0"/>
              <a:t>do not impact the receiving environment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CA" sz="1800" dirty="0" smtClean="0"/>
              <a:t>ECCC has asked if contact water </a:t>
            </a:r>
            <a:r>
              <a:rPr lang="en-CA" sz="1800" dirty="0" smtClean="0">
                <a:solidFill>
                  <a:srgbClr val="000000"/>
                </a:solidFill>
              </a:rPr>
              <a:t>pon</a:t>
            </a:r>
            <a:r>
              <a:rPr lang="en-CA" sz="1800" dirty="0" smtClean="0"/>
              <a:t>ds </a:t>
            </a:r>
            <a:r>
              <a:rPr lang="en-CA" sz="1800" dirty="0" smtClean="0">
                <a:solidFill>
                  <a:srgbClr val="000000"/>
                </a:solidFill>
              </a:rPr>
              <a:t>have been designed to retain water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sz="1800" dirty="0" smtClean="0"/>
              <a:t>TMAC confirmed their intent to manage these ponds as dry facilities, and also confirmed the ponds can hold water.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CA" sz="1800" dirty="0" smtClean="0"/>
              <a:t>ECCC asked for clarification in regards to the dewatering and monitoring of water management ponds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sz="1800" dirty="0" smtClean="0"/>
              <a:t>TMAC responded that water management ponds will be discharged to an approved location on the tundra if needed and that water management ponds will be monitored appropriately.</a:t>
            </a:r>
            <a:endParaRPr lang="en-CA" sz="1800" dirty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CA" sz="1800" dirty="0" smtClean="0"/>
          </a:p>
          <a:p>
            <a:pPr marL="477837" lvl="1" indent="0">
              <a:buNone/>
              <a:defRPr/>
            </a:pPr>
            <a:endParaRPr lang="en-CA" sz="1800" dirty="0" smtClean="0"/>
          </a:p>
          <a:p>
            <a:pPr marL="0" indent="0">
              <a:buNone/>
              <a:defRPr/>
            </a:pPr>
            <a:endParaRPr lang="en-US" sz="1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50" y="260648"/>
            <a:ext cx="8137525" cy="144016"/>
          </a:xfrm>
        </p:spPr>
        <p:txBody>
          <a:bodyPr/>
          <a:lstStyle/>
          <a:p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sz="2400" dirty="0" smtClean="0"/>
              <a:t>Water Management Ponds Recommendations</a:t>
            </a:r>
            <a:br>
              <a:rPr lang="en-CA" altLang="en-US" sz="2400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56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3f98e56d-1113-4a65-a9e4-9f7ab45ff7e1" xsi:nil="true"/>
    <Branch xmlns="3f98e56d-1113-4a65-a9e4-9f7ab45ff7e1" xsi:nil="true"/>
    <URL_x0020_of_x0020_the_x0020_document xmlns="3f98e56d-1113-4a65-a9e4-9f7ab45ff7e1">
      <Url xsi:nil="true"/>
      <Description xsi:nil="true"/>
    </URL_x0020_of_x0020_the_x0020_document>
    <Last_x0020_Updates xmlns="3f98e56d-1113-4a65-a9e4-9f7ab45ff7e1" xsi:nil="true"/>
    <Zone xmlns="3f98e56d-1113-4a65-a9e4-9f7ab45ff7e1">AE-VE</Zone>
    <URL xmlns="3f98e56d-1113-4a65-a9e4-9f7ab45ff7e1">
      <Url xsi:nil="true"/>
      <Description xsi:nil="true"/>
    </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C918E8D5AF14C9510CA5C2A242E03" ma:contentTypeVersion="7" ma:contentTypeDescription="Create a new document." ma:contentTypeScope="" ma:versionID="798395f5446dc43d6e7288d9f1ba29a8">
  <xsd:schema xmlns:xsd="http://www.w3.org/2001/XMLSchema" xmlns:p="http://schemas.microsoft.com/office/2006/metadata/properties" xmlns:ns3="3f98e56d-1113-4a65-a9e4-9f7ab45ff7e1" targetNamespace="http://schemas.microsoft.com/office/2006/metadata/properties" ma:root="true" ma:fieldsID="2b77e002d92a3d88189dadf9efa1bd57" ns3:_="">
    <xsd:import namespace="3f98e56d-1113-4a65-a9e4-9f7ab45ff7e1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98e56d-1113-4a65-a9e4-9f7ab45ff7e1" elementFormDefault="qualified">
    <xsd:import namespace="http://schemas.microsoft.com/office/2006/documentManagement/type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49CFF6B-1E20-4214-98D8-B3D2F3FC42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4FDEAF-37CE-4C61-BE7E-D69E49C11CCD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3f98e56d-1113-4a65-a9e4-9f7ab45ff7e1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138B7D-0296-4702-B7DA-02BF54EF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8e56d-1113-4a65-a9e4-9f7ab45ff7e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6FCCCD6F-3E7A-4BAF-BB53-6CD3C43CDFC8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14261</TotalTime>
  <Words>676</Words>
  <Application>Microsoft Office PowerPoint</Application>
  <PresentationFormat>On-screen Show (4:3)</PresentationFormat>
  <Paragraphs>95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Wingdings</vt:lpstr>
      <vt:lpstr>Arial</vt:lpstr>
      <vt:lpstr>Times New Roman</vt:lpstr>
      <vt:lpstr>Arial Unicode MS</vt:lpstr>
      <vt:lpstr>Calibri</vt:lpstr>
      <vt:lpstr>Default Design</vt:lpstr>
      <vt:lpstr>1_Default Design</vt:lpstr>
      <vt:lpstr>Environment and Climate Change Canada’s Presentation to the Nunavut Water Board Concerning the TMAC Resources Inc. Hope Bay Phase 2 Project Type A Water Licence Amendment &amp; Application Technical Review   </vt:lpstr>
      <vt:lpstr>Overview  </vt:lpstr>
      <vt:lpstr>ECCC Mandate </vt:lpstr>
      <vt:lpstr>Relevant Acts and Regulations  </vt:lpstr>
      <vt:lpstr>PowerPoint Presentation</vt:lpstr>
      <vt:lpstr>  Environment and Climate Change Canada’s Participation continued </vt:lpstr>
      <vt:lpstr>Seepage Recommendations </vt:lpstr>
      <vt:lpstr>  Wastewater Recommendations </vt:lpstr>
      <vt:lpstr>  Water Management Ponds Recommendations </vt:lpstr>
      <vt:lpstr>  Acid Rock Drainage in Quarries Recommendation </vt:lpstr>
      <vt:lpstr>  Water Quality Modelling Recommendation </vt:lpstr>
      <vt:lpstr>In-Water Works Mitigation and Aquatic Effects Monitoring Plan Recommendations</vt:lpstr>
      <vt:lpstr>  Tailings Pipeline Catch Basins Recommendation </vt:lpstr>
      <vt:lpstr>  Water Quality Recommendations </vt:lpstr>
      <vt:lpstr>Thank you!  </vt:lpstr>
    </vt:vector>
  </TitlesOfParts>
  <Company>Environnement Canada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Bernard-Lacaille,Gabriel [Yel]</cp:lastModifiedBy>
  <cp:revision>435</cp:revision>
  <cp:lastPrinted>2018-04-20T15:43:00Z</cp:lastPrinted>
  <dcterms:created xsi:type="dcterms:W3CDTF">2006-02-27T19:58:49Z</dcterms:created>
  <dcterms:modified xsi:type="dcterms:W3CDTF">2018-05-03T17:56:22Z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