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 id="2147483828" r:id="rId6"/>
  </p:sldMasterIdLst>
  <p:notesMasterIdLst>
    <p:notesMasterId r:id="rId37"/>
  </p:notesMasterIdLst>
  <p:handoutMasterIdLst>
    <p:handoutMasterId r:id="rId38"/>
  </p:handoutMasterIdLst>
  <p:sldIdLst>
    <p:sldId id="260" r:id="rId7"/>
    <p:sldId id="275" r:id="rId8"/>
    <p:sldId id="272" r:id="rId9"/>
    <p:sldId id="279" r:id="rId10"/>
    <p:sldId id="302" r:id="rId11"/>
    <p:sldId id="303" r:id="rId12"/>
    <p:sldId id="276" r:id="rId13"/>
    <p:sldId id="304" r:id="rId14"/>
    <p:sldId id="278" r:id="rId15"/>
    <p:sldId id="305" r:id="rId16"/>
    <p:sldId id="273" r:id="rId17"/>
    <p:sldId id="292" r:id="rId18"/>
    <p:sldId id="265" r:id="rId19"/>
    <p:sldId id="314" r:id="rId20"/>
    <p:sldId id="315" r:id="rId21"/>
    <p:sldId id="270" r:id="rId22"/>
    <p:sldId id="277" r:id="rId23"/>
    <p:sldId id="316" r:id="rId24"/>
    <p:sldId id="274" r:id="rId25"/>
    <p:sldId id="306" r:id="rId26"/>
    <p:sldId id="308" r:id="rId27"/>
    <p:sldId id="309" r:id="rId28"/>
    <p:sldId id="318" r:id="rId29"/>
    <p:sldId id="310" r:id="rId30"/>
    <p:sldId id="319" r:id="rId31"/>
    <p:sldId id="320" r:id="rId32"/>
    <p:sldId id="321" r:id="rId33"/>
    <p:sldId id="322" r:id="rId34"/>
    <p:sldId id="324" r:id="rId35"/>
    <p:sldId id="267" r:id="rId36"/>
  </p:sldIdLst>
  <p:sldSz cx="9144000" cy="6858000" type="screen4x3"/>
  <p:notesSz cx="7188200" cy="9448800"/>
  <p:embeddedFontLst>
    <p:embeddedFont>
      <p:font typeface="Arial Unicode MS" panose="020B0604020202020204" pitchFamily="34" charset="-128"/>
      <p:regular r:id="rId39"/>
    </p:embeddedFont>
    <p:embeddedFont>
      <p:font typeface="Gadugi" panose="020B0502040204020203" pitchFamily="34" charset="0"/>
      <p:regular r:id="rId40"/>
      <p:bold r:id="rId41"/>
    </p:embeddedFont>
    <p:embeddedFont>
      <p:font typeface="Calibri" panose="020F0502020204030204" pitchFamily="34" charset="0"/>
      <p:regular r:id="rId42"/>
      <p:bold r:id="rId43"/>
      <p:italic r:id="rId44"/>
      <p:boldItalic r:id="rId45"/>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ura,Sabrina [NCR]" initials="SP" lastIdx="10" clrIdx="0"/>
  <p:cmAuthor id="1" name="Cavallaro, Kathleen" initials="KC" lastIdx="6" clrIdx="1"/>
  <p:cmAuthor id="2" name="taylorm" initials="E" lastIdx="10" clrIdx="2"/>
  <p:cmAuthor id="3" name="Cavallaro,Kathleen [NCR]" initials="KC" lastIdx="9" clrIdx="3"/>
  <p:cmAuthor id="4" name="Ransom,Loretta" initials="LR" lastIdx="9" clrIdx="4"/>
  <p:cmAuthor id="5" name="Bernard-Lacaille,Gabriel [Yel]" initials="GBL" lastIdx="1" clrIdx="5"/>
  <p:cmAuthor id="6" name="Williston,Georgina [Yel]" initials="W[" lastIdx="17"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CC3300"/>
    <a:srgbClr val="EABD00"/>
    <a:srgbClr val="3366CC"/>
    <a:srgbClr val="003399"/>
    <a:srgbClr val="0066CC"/>
    <a:srgbClr val="0066FF"/>
    <a:srgbClr val="C8A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140" autoAdjust="0"/>
  </p:normalViewPr>
  <p:slideViewPr>
    <p:cSldViewPr>
      <p:cViewPr varScale="1">
        <p:scale>
          <a:sx n="96" d="100"/>
          <a:sy n="96" d="100"/>
        </p:scale>
        <p:origin x="2034" y="78"/>
      </p:cViewPr>
      <p:guideLst>
        <p:guide orient="horz" pos="2160"/>
        <p:guide pos="2880"/>
      </p:guideLst>
    </p:cSldViewPr>
  </p:slideViewPr>
  <p:outlineViewPr>
    <p:cViewPr>
      <p:scale>
        <a:sx n="33" d="100"/>
        <a:sy n="33" d="100"/>
      </p:scale>
      <p:origin x="0" y="-4430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14544FC0-0BF6-4031-BA05-4529AF097A21}" type="slidenum">
              <a:rPr lang="en-US"/>
              <a:pPr>
                <a:defRPr/>
              </a:pPr>
              <a:t>‹#›</a:t>
            </a:fld>
            <a:endParaRPr lang="en-US"/>
          </a:p>
        </p:txBody>
      </p:sp>
    </p:spTree>
    <p:extLst>
      <p:ext uri="{BB962C8B-B14F-4D97-AF65-F5344CB8AC3E}">
        <p14:creationId xmlns:p14="http://schemas.microsoft.com/office/powerpoint/2010/main" val="463551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4071650" y="0"/>
            <a:ext cx="3114887" cy="47244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8820" y="4488180"/>
            <a:ext cx="5750560" cy="4251960"/>
          </a:xfrm>
          <a:prstGeom prst="rect">
            <a:avLst/>
          </a:prstGeom>
          <a:noFill/>
          <a:ln w="9525">
            <a:noFill/>
            <a:miter lim="800000"/>
            <a:headEnd/>
            <a:tailEnd/>
          </a:ln>
          <a:effec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4071650" y="8974720"/>
            <a:ext cx="3114887" cy="472440"/>
          </a:xfrm>
          <a:prstGeom prst="rect">
            <a:avLst/>
          </a:prstGeom>
          <a:noFill/>
          <a:ln w="9525">
            <a:noFill/>
            <a:miter lim="800000"/>
            <a:headEnd/>
            <a:tailEnd/>
          </a:ln>
          <a:effectLst/>
        </p:spPr>
        <p:txBody>
          <a:bodyPr vert="horz" wrap="square" lIns="95061" tIns="47531" rIns="95061" bIns="47531" numCol="1" anchor="b" anchorCtr="0" compatLnSpc="1">
            <a:prstTxWarp prst="textNoShape">
              <a:avLst/>
            </a:prstTxWarp>
          </a:bodyPr>
          <a:lstStyle>
            <a:lvl1pPr algn="r">
              <a:defRPr sz="1200"/>
            </a:lvl1pPr>
          </a:lstStyle>
          <a:p>
            <a:pPr>
              <a:defRPr/>
            </a:pPr>
            <a:fld id="{2286EC9A-C8E2-411B-BB94-527F6F56D57D}" type="slidenum">
              <a:rPr lang="en-US"/>
              <a:pPr>
                <a:defRPr/>
              </a:pPr>
              <a:t>‹#›</a:t>
            </a:fld>
            <a:endParaRPr lang="en-US"/>
          </a:p>
        </p:txBody>
      </p:sp>
    </p:spTree>
    <p:extLst>
      <p:ext uri="{BB962C8B-B14F-4D97-AF65-F5344CB8AC3E}">
        <p14:creationId xmlns:p14="http://schemas.microsoft.com/office/powerpoint/2010/main" val="2366623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a:t>
            </a:fld>
            <a:endParaRPr lang="en-US" dirty="0"/>
          </a:p>
        </p:txBody>
      </p:sp>
    </p:spTree>
    <p:extLst>
      <p:ext uri="{BB962C8B-B14F-4D97-AF65-F5344CB8AC3E}">
        <p14:creationId xmlns:p14="http://schemas.microsoft.com/office/powerpoint/2010/main" val="408379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10</a:t>
            </a:fld>
            <a:endParaRPr lang="en-US" dirty="0"/>
          </a:p>
        </p:txBody>
      </p:sp>
    </p:spTree>
    <p:extLst>
      <p:ext uri="{BB962C8B-B14F-4D97-AF65-F5344CB8AC3E}">
        <p14:creationId xmlns:p14="http://schemas.microsoft.com/office/powerpoint/2010/main" val="158693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11</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12</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13</a:t>
            </a:fld>
            <a:endParaRPr lang="en-US" dirty="0"/>
          </a:p>
        </p:txBody>
      </p:sp>
    </p:spTree>
    <p:extLst>
      <p:ext uri="{BB962C8B-B14F-4D97-AF65-F5344CB8AC3E}">
        <p14:creationId xmlns:p14="http://schemas.microsoft.com/office/powerpoint/2010/main" val="3987011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14</a:t>
            </a:fld>
            <a:endParaRPr lang="en-US" dirty="0"/>
          </a:p>
        </p:txBody>
      </p:sp>
    </p:spTree>
    <p:extLst>
      <p:ext uri="{BB962C8B-B14F-4D97-AF65-F5344CB8AC3E}">
        <p14:creationId xmlns:p14="http://schemas.microsoft.com/office/powerpoint/2010/main" val="2050255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15</a:t>
            </a:fld>
            <a:endParaRPr lang="en-US"/>
          </a:p>
        </p:txBody>
      </p:sp>
    </p:spTree>
    <p:extLst>
      <p:ext uri="{BB962C8B-B14F-4D97-AF65-F5344CB8AC3E}">
        <p14:creationId xmlns:p14="http://schemas.microsoft.com/office/powerpoint/2010/main" val="344147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16</a:t>
            </a:fld>
            <a:endParaRPr lang="en-US"/>
          </a:p>
        </p:txBody>
      </p:sp>
    </p:spTree>
    <p:extLst>
      <p:ext uri="{BB962C8B-B14F-4D97-AF65-F5344CB8AC3E}">
        <p14:creationId xmlns:p14="http://schemas.microsoft.com/office/powerpoint/2010/main" val="4225576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17</a:t>
            </a:fld>
            <a:endParaRPr lang="en-US"/>
          </a:p>
        </p:txBody>
      </p:sp>
    </p:spTree>
    <p:extLst>
      <p:ext uri="{BB962C8B-B14F-4D97-AF65-F5344CB8AC3E}">
        <p14:creationId xmlns:p14="http://schemas.microsoft.com/office/powerpoint/2010/main" val="4161479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18</a:t>
            </a:fld>
            <a:endParaRPr lang="en-US"/>
          </a:p>
        </p:txBody>
      </p:sp>
    </p:spTree>
    <p:extLst>
      <p:ext uri="{BB962C8B-B14F-4D97-AF65-F5344CB8AC3E}">
        <p14:creationId xmlns:p14="http://schemas.microsoft.com/office/powerpoint/2010/main" val="194519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19</a:t>
            </a:fld>
            <a:endParaRPr lang="en-US"/>
          </a:p>
        </p:txBody>
      </p:sp>
    </p:spTree>
    <p:extLst>
      <p:ext uri="{BB962C8B-B14F-4D97-AF65-F5344CB8AC3E}">
        <p14:creationId xmlns:p14="http://schemas.microsoft.com/office/powerpoint/2010/main" val="416147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a:t>
            </a:fld>
            <a:endParaRPr lang="en-US"/>
          </a:p>
        </p:txBody>
      </p:sp>
    </p:spTree>
    <p:extLst>
      <p:ext uri="{BB962C8B-B14F-4D97-AF65-F5344CB8AC3E}">
        <p14:creationId xmlns:p14="http://schemas.microsoft.com/office/powerpoint/2010/main" val="380299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20</a:t>
            </a:fld>
            <a:endParaRPr lang="en-US"/>
          </a:p>
        </p:txBody>
      </p:sp>
    </p:spTree>
    <p:extLst>
      <p:ext uri="{BB962C8B-B14F-4D97-AF65-F5344CB8AC3E}">
        <p14:creationId xmlns:p14="http://schemas.microsoft.com/office/powerpoint/2010/main" val="228586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21</a:t>
            </a:fld>
            <a:endParaRPr lang="en-US"/>
          </a:p>
        </p:txBody>
      </p:sp>
    </p:spTree>
    <p:extLst>
      <p:ext uri="{BB962C8B-B14F-4D97-AF65-F5344CB8AC3E}">
        <p14:creationId xmlns:p14="http://schemas.microsoft.com/office/powerpoint/2010/main" val="370232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22</a:t>
            </a:fld>
            <a:endParaRPr lang="en-US"/>
          </a:p>
        </p:txBody>
      </p:sp>
    </p:spTree>
    <p:extLst>
      <p:ext uri="{BB962C8B-B14F-4D97-AF65-F5344CB8AC3E}">
        <p14:creationId xmlns:p14="http://schemas.microsoft.com/office/powerpoint/2010/main" val="226747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23</a:t>
            </a:fld>
            <a:endParaRPr lang="en-US"/>
          </a:p>
        </p:txBody>
      </p:sp>
    </p:spTree>
    <p:extLst>
      <p:ext uri="{BB962C8B-B14F-4D97-AF65-F5344CB8AC3E}">
        <p14:creationId xmlns:p14="http://schemas.microsoft.com/office/powerpoint/2010/main" val="8860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24</a:t>
            </a:fld>
            <a:endParaRPr lang="en-US"/>
          </a:p>
        </p:txBody>
      </p:sp>
    </p:spTree>
    <p:extLst>
      <p:ext uri="{BB962C8B-B14F-4D97-AF65-F5344CB8AC3E}">
        <p14:creationId xmlns:p14="http://schemas.microsoft.com/office/powerpoint/2010/main" val="221706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25</a:t>
            </a:fld>
            <a:endParaRPr lang="en-US"/>
          </a:p>
        </p:txBody>
      </p:sp>
    </p:spTree>
    <p:extLst>
      <p:ext uri="{BB962C8B-B14F-4D97-AF65-F5344CB8AC3E}">
        <p14:creationId xmlns:p14="http://schemas.microsoft.com/office/powerpoint/2010/main" val="2921330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26</a:t>
            </a:fld>
            <a:endParaRPr lang="en-US"/>
          </a:p>
        </p:txBody>
      </p:sp>
    </p:spTree>
    <p:extLst>
      <p:ext uri="{BB962C8B-B14F-4D97-AF65-F5344CB8AC3E}">
        <p14:creationId xmlns:p14="http://schemas.microsoft.com/office/powerpoint/2010/main" val="4138430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27</a:t>
            </a:fld>
            <a:endParaRPr lang="en-US"/>
          </a:p>
        </p:txBody>
      </p:sp>
    </p:spTree>
    <p:extLst>
      <p:ext uri="{BB962C8B-B14F-4D97-AF65-F5344CB8AC3E}">
        <p14:creationId xmlns:p14="http://schemas.microsoft.com/office/powerpoint/2010/main" val="746305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28</a:t>
            </a:fld>
            <a:endParaRPr lang="en-US"/>
          </a:p>
        </p:txBody>
      </p:sp>
    </p:spTree>
    <p:extLst>
      <p:ext uri="{BB962C8B-B14F-4D97-AF65-F5344CB8AC3E}">
        <p14:creationId xmlns:p14="http://schemas.microsoft.com/office/powerpoint/2010/main" val="95149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29</a:t>
            </a:fld>
            <a:endParaRPr lang="en-US"/>
          </a:p>
        </p:txBody>
      </p:sp>
    </p:spTree>
    <p:extLst>
      <p:ext uri="{BB962C8B-B14F-4D97-AF65-F5344CB8AC3E}">
        <p14:creationId xmlns:p14="http://schemas.microsoft.com/office/powerpoint/2010/main" val="421795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5D6A62FA-A1D3-4661-BC7E-3DA1FC79EE47}" type="slidenum">
              <a:rPr lang="en-US" altLang="en-US" sz="1200"/>
              <a:pPr eaLnBrk="1" hangingPunct="1">
                <a:spcBef>
                  <a:spcPct val="0"/>
                </a:spcBef>
              </a:pPr>
              <a:t>3</a:t>
            </a:fld>
            <a:endParaRPr lang="en-US" altLang="en-US" sz="1200" dirty="0"/>
          </a:p>
        </p:txBody>
      </p:sp>
    </p:spTree>
    <p:extLst>
      <p:ext uri="{BB962C8B-B14F-4D97-AF65-F5344CB8AC3E}">
        <p14:creationId xmlns:p14="http://schemas.microsoft.com/office/powerpoint/2010/main" val="3326033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30</a:t>
            </a:fld>
            <a:endParaRPr lang="en-US"/>
          </a:p>
        </p:txBody>
      </p:sp>
    </p:spTree>
    <p:extLst>
      <p:ext uri="{BB962C8B-B14F-4D97-AF65-F5344CB8AC3E}">
        <p14:creationId xmlns:p14="http://schemas.microsoft.com/office/powerpoint/2010/main" val="427460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charset="0"/>
                <a:ea typeface="Arial Unicode MS" pitchFamily="34" charset="-128"/>
                <a:cs typeface="Arial Unicode MS" pitchFamily="34" charset="-128"/>
              </a:defRPr>
            </a:lvl1pPr>
            <a:lvl2pPr marL="771173" indent="-296605" eaLnBrk="0" hangingPunct="0">
              <a:spcBef>
                <a:spcPct val="30000"/>
              </a:spcBef>
              <a:defRPr kumimoji="1" sz="1100">
                <a:solidFill>
                  <a:schemeClr val="tx1"/>
                </a:solidFill>
                <a:latin typeface="Arial" charset="0"/>
                <a:ea typeface="Arial Unicode MS" pitchFamily="34" charset="-128"/>
                <a:cs typeface="Arial Unicode MS" pitchFamily="34" charset="-128"/>
              </a:defRPr>
            </a:lvl2pPr>
            <a:lvl3pPr marL="1187982"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3pPr>
            <a:lvl4pPr marL="1662551"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4pPr>
            <a:lvl5pPr marL="2138680" indent="-237285" eaLnBrk="0" hangingPunct="0">
              <a:spcBef>
                <a:spcPct val="30000"/>
              </a:spcBef>
              <a:defRPr kumimoji="1" sz="1100">
                <a:solidFill>
                  <a:schemeClr val="tx1"/>
                </a:solidFill>
                <a:latin typeface="Arial" charset="0"/>
                <a:ea typeface="Arial Unicode MS" pitchFamily="34" charset="-128"/>
                <a:cs typeface="Arial Unicode MS" pitchFamily="34" charset="-128"/>
              </a:defRPr>
            </a:lvl5pPr>
            <a:lvl6pPr marL="2588271"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6pPr>
            <a:lvl7pPr marL="3037862"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7pPr>
            <a:lvl8pPr marL="348745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8pPr>
            <a:lvl9pPr marL="3937044" indent="-237285" eaLnBrk="0" fontAlgn="base" hangingPunct="0">
              <a:spcBef>
                <a:spcPct val="30000"/>
              </a:spcBef>
              <a:spcAft>
                <a:spcPct val="0"/>
              </a:spcAft>
              <a:defRPr kumimoji="1" sz="1100">
                <a:solidFill>
                  <a:schemeClr val="tx1"/>
                </a:solidFill>
                <a:latin typeface="Arial" charset="0"/>
                <a:ea typeface="Arial Unicode MS" pitchFamily="34" charset="-128"/>
                <a:cs typeface="Arial Unicode MS" pitchFamily="34" charset="-128"/>
              </a:defRPr>
            </a:lvl9pPr>
          </a:lstStyle>
          <a:p>
            <a:pPr eaLnBrk="1" hangingPunct="1">
              <a:spcBef>
                <a:spcPct val="0"/>
              </a:spcBef>
            </a:pPr>
            <a:fld id="{5D6A62FA-A1D3-4661-BC7E-3DA1FC79EE47}" type="slidenum">
              <a:rPr lang="en-US" altLang="en-US" sz="1200"/>
              <a:pPr eaLnBrk="1" hangingPunct="1">
                <a:spcBef>
                  <a:spcPct val="0"/>
                </a:spcBef>
              </a:pPr>
              <a:t>4</a:t>
            </a:fld>
            <a:endParaRPr lang="en-US" altLang="en-US" sz="1200" dirty="0"/>
          </a:p>
        </p:txBody>
      </p:sp>
    </p:spTree>
    <p:extLst>
      <p:ext uri="{BB962C8B-B14F-4D97-AF65-F5344CB8AC3E}">
        <p14:creationId xmlns:p14="http://schemas.microsoft.com/office/powerpoint/2010/main" val="357954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E84029-479E-414C-9A44-B4FE6530619E}"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366643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Arial Unicode MS" pitchFamily="34" charset="-128"/>
                <a:cs typeface="Arial Unicode MS" pitchFamily="34" charset="-128"/>
              </a:defRPr>
            </a:lvl1pPr>
            <a:lvl2pPr marL="755877" indent="-290722" eaLnBrk="0" hangingPunct="0">
              <a:spcBef>
                <a:spcPct val="30000"/>
              </a:spcBef>
              <a:defRPr kumimoji="1" sz="1200">
                <a:solidFill>
                  <a:schemeClr val="tx1"/>
                </a:solidFill>
                <a:latin typeface="Arial" charset="0"/>
                <a:ea typeface="Arial Unicode MS" pitchFamily="34" charset="-128"/>
                <a:cs typeface="Arial Unicode MS" pitchFamily="34" charset="-128"/>
              </a:defRPr>
            </a:lvl2pPr>
            <a:lvl3pPr marL="1162888"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3pPr>
            <a:lvl4pPr marL="1628043"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4pPr>
            <a:lvl5pPr marL="2093199" indent="-232578" eaLnBrk="0" hangingPunct="0">
              <a:spcBef>
                <a:spcPct val="30000"/>
              </a:spcBef>
              <a:defRPr kumimoji="1" sz="1200">
                <a:solidFill>
                  <a:schemeClr val="tx1"/>
                </a:solidFill>
                <a:latin typeface="Arial" charset="0"/>
                <a:ea typeface="Arial Unicode MS" pitchFamily="34" charset="-128"/>
                <a:cs typeface="Arial Unicode MS" pitchFamily="34" charset="-128"/>
              </a:defRPr>
            </a:lvl5pPr>
            <a:lvl6pPr marL="2558354"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6pPr>
            <a:lvl7pPr marL="3023509"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7pPr>
            <a:lvl8pPr marL="3488665"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8pPr>
            <a:lvl9pPr marL="3953820" indent="-232578" eaLnBrk="0" fontAlgn="base" hangingPunct="0">
              <a:spcBef>
                <a:spcPct val="30000"/>
              </a:spcBef>
              <a:spcAft>
                <a:spcPct val="0"/>
              </a:spcAft>
              <a:defRPr kumimoji="1" sz="1200">
                <a:solidFill>
                  <a:schemeClr val="tx1"/>
                </a:solidFill>
                <a:latin typeface="Arial" charset="0"/>
                <a:ea typeface="Arial Unicode MS" pitchFamily="34" charset="-128"/>
                <a:cs typeface="Arial Unicode MS"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9AB3F-D315-499C-BB0E-99E10CC305F5}" type="slidenum">
              <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en-US" sz="1200" b="0" i="0" u="none" strike="noStrike" kern="1200" cap="none" spc="0" normalizeH="0" baseline="0" noProof="0">
              <a:ln>
                <a:noFill/>
              </a:ln>
              <a:solidFill>
                <a:prstClr val="black"/>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76887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7</a:t>
            </a:fld>
            <a:endParaRPr lang="en-US" dirty="0"/>
          </a:p>
        </p:txBody>
      </p:sp>
    </p:spTree>
    <p:extLst>
      <p:ext uri="{BB962C8B-B14F-4D97-AF65-F5344CB8AC3E}">
        <p14:creationId xmlns:p14="http://schemas.microsoft.com/office/powerpoint/2010/main" val="393961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8</a:t>
            </a:fld>
            <a:endParaRPr lang="en-US" dirty="0"/>
          </a:p>
        </p:txBody>
      </p:sp>
    </p:spTree>
    <p:extLst>
      <p:ext uri="{BB962C8B-B14F-4D97-AF65-F5344CB8AC3E}">
        <p14:creationId xmlns:p14="http://schemas.microsoft.com/office/powerpoint/2010/main" val="162508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4"/>
              </a:spcBef>
              <a:spcAft>
                <a:spcPts val="0"/>
              </a:spcAft>
            </a:pPr>
            <a:endParaRPr lang="en-US" dirty="0">
              <a:solidFill>
                <a:srgbClr val="221E1F"/>
              </a:solidFill>
              <a:latin typeface="Arial"/>
              <a:ea typeface="Times New Roman"/>
              <a:cs typeface="Minion Pro"/>
            </a:endParaRPr>
          </a:p>
        </p:txBody>
      </p:sp>
      <p:sp>
        <p:nvSpPr>
          <p:cNvPr id="4" name="Slide Number Placeholder 3"/>
          <p:cNvSpPr>
            <a:spLocks noGrp="1"/>
          </p:cNvSpPr>
          <p:nvPr>
            <p:ph type="sldNum" sz="quarter" idx="10"/>
          </p:nvPr>
        </p:nvSpPr>
        <p:spPr/>
        <p:txBody>
          <a:bodyPr/>
          <a:lstStyle/>
          <a:p>
            <a:pPr>
              <a:defRPr/>
            </a:pPr>
            <a:fld id="{2286EC9A-C8E2-411B-BB94-527F6F56D57D}" type="slidenum">
              <a:rPr lang="en-US" smtClean="0"/>
              <a:pPr>
                <a:defRPr/>
              </a:pPr>
              <a:t>9</a:t>
            </a:fld>
            <a:endParaRPr lang="en-US" dirty="0"/>
          </a:p>
        </p:txBody>
      </p:sp>
    </p:spTree>
    <p:extLst>
      <p:ext uri="{BB962C8B-B14F-4D97-AF65-F5344CB8AC3E}">
        <p14:creationId xmlns:p14="http://schemas.microsoft.com/office/powerpoint/2010/main" val="393961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1273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406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780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485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98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67752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743822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47359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9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816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95020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564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819692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9893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127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4214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8090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43017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30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839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8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57D2D9CD-4586-4AE4-ACEF-FE04849B257B}"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May-3-18</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solidFill>
                  <a:srgbClr val="000000"/>
                </a:solidFill>
              </a:rPr>
              <a:t>Page </a:t>
            </a:r>
            <a:fld id="{E3EEE005-76A3-41AE-A678-504E59CBF652}" type="slidenum">
              <a:rPr lang="en-CA" altLang="en-US" sz="1000" smtClean="0">
                <a:solidFill>
                  <a:srgbClr val="000000"/>
                </a:solidFill>
              </a:rPr>
              <a:pPr algn="ctr" eaLnBrk="1" hangingPunct="1">
                <a:defRPr/>
              </a:pPr>
              <a:t>‹#›</a:t>
            </a:fld>
            <a:r>
              <a:rPr lang="en-CA" altLang="en-US" sz="1000" dirty="0" smtClean="0">
                <a:solidFill>
                  <a:srgbClr val="000000"/>
                </a:solidFill>
              </a:rPr>
              <a:t> – </a:t>
            </a:r>
            <a:fld id="{CC847831-0CF2-47B3-9829-0702ECCCFE4A}" type="datetime4">
              <a:rPr kumimoji="0" lang="en-CA" altLang="en-US" sz="1000" smtClean="0">
                <a:solidFill>
                  <a:srgbClr val="000000"/>
                </a:solidFill>
              </a:rPr>
              <a:pPr algn="ctr" eaLnBrk="1" hangingPunct="1">
                <a:defRPr/>
              </a:pPr>
              <a:t>May-3-18</a:t>
            </a:fld>
            <a:endParaRPr kumimoji="0" lang="en-CA" altLang="en-US" sz="1000" dirty="0" smtClean="0">
              <a:solidFill>
                <a:srgbClr val="000000"/>
              </a:solidFill>
            </a:endParaRPr>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CA" smtClean="0">
              <a:solidFill>
                <a:srgbClr val="000000"/>
              </a:solidFill>
            </a:endParaRPr>
          </a:p>
        </p:txBody>
      </p:sp>
    </p:spTree>
    <p:extLst>
      <p:ext uri="{BB962C8B-B14F-4D97-AF65-F5344CB8AC3E}">
        <p14:creationId xmlns:p14="http://schemas.microsoft.com/office/powerpoint/2010/main" val="9152661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8"/>
          <p:cNvSpPr>
            <a:spLocks noGrp="1" noChangeArrowheads="1"/>
          </p:cNvSpPr>
          <p:nvPr>
            <p:ph type="ctrTitle" idx="4294967295"/>
          </p:nvPr>
        </p:nvSpPr>
        <p:spPr>
          <a:xfrm>
            <a:off x="395536" y="2132856"/>
            <a:ext cx="8208912" cy="2736304"/>
          </a:xfrm>
          <a:noFill/>
        </p:spPr>
        <p:txBody>
          <a:bodyPr/>
          <a:lstStyle/>
          <a:p>
            <a:pPr algn="ctr" eaLnBrk="1" hangingPunct="1">
              <a:spcBef>
                <a:spcPts val="0"/>
              </a:spcBef>
              <a:spcAft>
                <a:spcPts val="0"/>
              </a:spcAft>
            </a:pPr>
            <a:r>
              <a:rPr lang="en-US" altLang="zh-TW" sz="1800" dirty="0" smtClean="0"/>
              <a:t>Environment and Climate Change Canada’s Presentation to the Nunavut Water Board </a:t>
            </a:r>
            <a:r>
              <a:rPr lang="en-US" altLang="zh-TW" sz="1800" smtClean="0"/>
              <a:t>Concerning </a:t>
            </a:r>
            <a:r>
              <a:rPr lang="en-US" altLang="zh-TW" sz="1800" smtClean="0"/>
              <a:t>TMAC </a:t>
            </a:r>
            <a:r>
              <a:rPr lang="en-US" altLang="zh-TW" sz="1800" dirty="0" smtClean="0"/>
              <a:t>Resources Inc. Hope Bay Phase 2 Project Type A Water Licence Amendment &amp; Application Technical Review</a:t>
            </a:r>
            <a:br>
              <a:rPr lang="en-US" altLang="zh-TW" sz="1800" dirty="0" smtClean="0"/>
            </a:br>
            <a:r>
              <a:rPr lang="en-US" altLang="zh-TW" sz="1800" dirty="0"/>
              <a:t/>
            </a:r>
            <a:br>
              <a:rPr lang="en-US" altLang="zh-TW" sz="1800" dirty="0"/>
            </a:br>
            <a:r>
              <a:rPr lang="en-US" altLang="zh-TW" sz="1800" dirty="0" smtClean="0"/>
              <a:t/>
            </a:r>
            <a:br>
              <a:rPr lang="en-US" altLang="zh-TW" sz="1800" dirty="0" smtClean="0"/>
            </a:br>
            <a:endParaRPr lang="fr-CA" altLang="en-US" sz="1800" dirty="0" smtClean="0"/>
          </a:p>
        </p:txBody>
      </p:sp>
      <p:sp>
        <p:nvSpPr>
          <p:cNvPr id="3075" name="Rectangle 10"/>
          <p:cNvSpPr>
            <a:spLocks noGrp="1" noChangeArrowheads="1"/>
          </p:cNvSpPr>
          <p:nvPr>
            <p:ph type="subTitle" idx="4294967295"/>
          </p:nvPr>
        </p:nvSpPr>
        <p:spPr>
          <a:xfrm>
            <a:off x="467545" y="4941167"/>
            <a:ext cx="4824535" cy="1729061"/>
          </a:xfrm>
          <a:noFill/>
        </p:spPr>
        <p:txBody>
          <a:bodyPr/>
          <a:lstStyle/>
          <a:p>
            <a:pPr marL="0" lvl="0" indent="0" eaLnBrk="1" hangingPunct="1">
              <a:spcBef>
                <a:spcPts val="0"/>
              </a:spcBef>
              <a:spcAft>
                <a:spcPts val="0"/>
              </a:spcAft>
              <a:buNone/>
            </a:pPr>
            <a:r>
              <a:rPr lang="en-CA" altLang="zh-TW" sz="1600" b="1" dirty="0" smtClean="0">
                <a:solidFill>
                  <a:srgbClr val="000000"/>
                </a:solidFill>
                <a:latin typeface="+mn-lt"/>
              </a:rPr>
              <a:t>2AM-BOS---- &amp;</a:t>
            </a:r>
            <a:r>
              <a:rPr lang="en-CA" altLang="zh-TW" sz="1600" b="1" dirty="0" smtClean="0">
                <a:latin typeface="+mn-lt"/>
              </a:rPr>
              <a:t> 2AM-DOH1323</a:t>
            </a:r>
            <a:endParaRPr lang="en-CA" altLang="zh-TW" sz="1600" b="1" dirty="0">
              <a:latin typeface="+mn-lt"/>
            </a:endParaRPr>
          </a:p>
          <a:p>
            <a:pPr marL="0" lvl="0" indent="0" eaLnBrk="1" hangingPunct="1">
              <a:spcBef>
                <a:spcPts val="0"/>
              </a:spcBef>
              <a:spcAft>
                <a:spcPts val="0"/>
              </a:spcAft>
              <a:buNone/>
            </a:pPr>
            <a:r>
              <a:rPr lang="en-US" altLang="zh-TW" sz="1600" b="1" dirty="0">
                <a:solidFill>
                  <a:srgbClr val="000000"/>
                </a:solidFill>
                <a:latin typeface="+mn-lt"/>
              </a:rPr>
              <a:t>Nunavut </a:t>
            </a:r>
            <a:r>
              <a:rPr lang="en-US" altLang="zh-TW" sz="1600" b="1" dirty="0" smtClean="0">
                <a:solidFill>
                  <a:srgbClr val="000000"/>
                </a:solidFill>
                <a:latin typeface="+mn-lt"/>
              </a:rPr>
              <a:t>Water Board Technical Meeting</a:t>
            </a:r>
            <a:endParaRPr lang="en-US" altLang="zh-TW" sz="1600" b="1" dirty="0">
              <a:solidFill>
                <a:srgbClr val="000000"/>
              </a:solidFill>
              <a:latin typeface="+mn-lt"/>
            </a:endParaRPr>
          </a:p>
          <a:p>
            <a:pPr marL="0" lvl="0" indent="0" eaLnBrk="1" hangingPunct="1">
              <a:spcBef>
                <a:spcPts val="0"/>
              </a:spcBef>
              <a:spcAft>
                <a:spcPts val="0"/>
              </a:spcAft>
              <a:buNone/>
            </a:pPr>
            <a:r>
              <a:rPr lang="en-US" altLang="zh-TW" sz="1600" b="1" dirty="0" smtClean="0">
                <a:solidFill>
                  <a:srgbClr val="000000"/>
                </a:solidFill>
                <a:latin typeface="+mn-lt"/>
              </a:rPr>
              <a:t>Cambridge </a:t>
            </a:r>
            <a:r>
              <a:rPr lang="en-US" altLang="zh-TW" sz="1600" b="1" dirty="0">
                <a:solidFill>
                  <a:srgbClr val="000000"/>
                </a:solidFill>
                <a:latin typeface="+mn-lt"/>
              </a:rPr>
              <a:t>Bay, NU</a:t>
            </a:r>
            <a:endParaRPr lang="iu-Cans-CA" altLang="zh-TW" sz="1600" b="1" dirty="0">
              <a:solidFill>
                <a:srgbClr val="000000"/>
              </a:solidFill>
              <a:latin typeface="+mn-lt"/>
            </a:endParaRPr>
          </a:p>
          <a:p>
            <a:pPr marL="0" lvl="0" indent="0" eaLnBrk="1" hangingPunct="1">
              <a:spcBef>
                <a:spcPts val="0"/>
              </a:spcBef>
              <a:spcAft>
                <a:spcPts val="0"/>
              </a:spcAft>
              <a:buClrTx/>
              <a:buSzTx/>
              <a:buNone/>
            </a:pPr>
            <a:r>
              <a:rPr lang="en-US" altLang="zh-TW" sz="1600" b="1" dirty="0" smtClean="0">
                <a:solidFill>
                  <a:srgbClr val="000000"/>
                </a:solidFill>
                <a:latin typeface="+mn-lt"/>
                <a:ea typeface="Arial Unicode MS" pitchFamily="34" charset="-128"/>
                <a:cs typeface="Arial Unicode MS" pitchFamily="34" charset="-128"/>
              </a:rPr>
              <a:t>May </a:t>
            </a:r>
            <a:r>
              <a:rPr lang="en-US" altLang="zh-TW" sz="1600" b="1" dirty="0" smtClean="0">
                <a:solidFill>
                  <a:srgbClr val="000000"/>
                </a:solidFill>
                <a:ea typeface="Arial Unicode MS" pitchFamily="34" charset="-128"/>
                <a:cs typeface="Arial Unicode MS" pitchFamily="34" charset="-128"/>
              </a:rPr>
              <a:t>14-15</a:t>
            </a:r>
            <a:r>
              <a:rPr lang="en-US" altLang="zh-TW" sz="1600" b="1" dirty="0" smtClean="0">
                <a:solidFill>
                  <a:srgbClr val="000000"/>
                </a:solidFill>
                <a:latin typeface="+mn-lt"/>
                <a:ea typeface="Arial Unicode MS" pitchFamily="34" charset="-128"/>
                <a:cs typeface="Arial Unicode MS" pitchFamily="34" charset="-128"/>
              </a:rPr>
              <a:t>, 2018</a:t>
            </a:r>
            <a:endParaRPr lang="en-US" altLang="zh-TW" sz="1600" b="1" dirty="0">
              <a:solidFill>
                <a:srgbClr val="000000"/>
              </a:solidFill>
              <a:latin typeface="+mn-lt"/>
              <a:ea typeface="Arial Unicode MS" pitchFamily="34" charset="-128"/>
              <a:cs typeface="Arial Unicode MS" pitchFamily="34" charset="-128"/>
            </a:endParaRPr>
          </a:p>
          <a:p>
            <a:pPr marL="0" lvl="0" indent="0" eaLnBrk="1" hangingPunct="1">
              <a:spcBef>
                <a:spcPts val="0"/>
              </a:spcBef>
              <a:spcAft>
                <a:spcPts val="0"/>
              </a:spcAft>
              <a:buNone/>
            </a:pPr>
            <a:endParaRPr lang="en-CA" altLang="zh-TW" sz="1600" b="1" dirty="0">
              <a:solidFill>
                <a:srgbClr val="000000"/>
              </a:solidFill>
              <a:latin typeface="+mn-lt"/>
            </a:endParaRPr>
          </a:p>
        </p:txBody>
      </p:sp>
      <p:sp>
        <p:nvSpPr>
          <p:cNvPr id="4" name="Rectangle 10"/>
          <p:cNvSpPr txBox="1">
            <a:spLocks noChangeArrowheads="1"/>
          </p:cNvSpPr>
          <p:nvPr/>
        </p:nvSpPr>
        <p:spPr bwMode="auto">
          <a:xfrm>
            <a:off x="5868144" y="4976664"/>
            <a:ext cx="2960712" cy="1233388"/>
          </a:xfrm>
          <a:prstGeom prst="rect">
            <a:avLst/>
          </a:prstGeom>
          <a:noFill/>
          <a:ln>
            <a:noFill/>
          </a:ln>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eaLnBrk="1" hangingPunct="1">
              <a:spcBef>
                <a:spcPts val="0"/>
              </a:spcBef>
              <a:spcAft>
                <a:spcPts val="0"/>
              </a:spcAft>
              <a:buFontTx/>
              <a:buNone/>
            </a:pPr>
            <a:r>
              <a:rPr lang="en-CA" altLang="zh-TW" sz="1600" b="1" kern="0" dirty="0" smtClean="0">
                <a:solidFill>
                  <a:srgbClr val="000000"/>
                </a:solidFill>
              </a:rPr>
              <a:t>Gabriel Bernard-Lacaille</a:t>
            </a:r>
          </a:p>
          <a:p>
            <a:pPr marL="0" indent="0" eaLnBrk="1" hangingPunct="1">
              <a:spcBef>
                <a:spcPts val="0"/>
              </a:spcBef>
              <a:spcAft>
                <a:spcPts val="0"/>
              </a:spcAft>
              <a:buFontTx/>
              <a:buNone/>
            </a:pPr>
            <a:r>
              <a:rPr lang="en-CA" altLang="zh-TW" sz="1600" kern="0" dirty="0" smtClean="0">
                <a:solidFill>
                  <a:srgbClr val="000000"/>
                </a:solidFill>
              </a:rPr>
              <a:t>A/Senior Environmental Assessment Coordinator</a:t>
            </a:r>
          </a:p>
          <a:p>
            <a:pPr marL="0" indent="0" eaLnBrk="1" hangingPunct="1">
              <a:spcBef>
                <a:spcPts val="0"/>
              </a:spcBef>
              <a:spcAft>
                <a:spcPts val="0"/>
              </a:spcAft>
              <a:buFontTx/>
              <a:buNone/>
            </a:pPr>
            <a:r>
              <a:rPr lang="en-CA" altLang="zh-TW" sz="1600" b="1" kern="0" dirty="0" smtClean="0">
                <a:solidFill>
                  <a:srgbClr val="000000"/>
                </a:solidFill>
              </a:rPr>
              <a:t>Meagan Tobin</a:t>
            </a:r>
            <a:br>
              <a:rPr lang="en-CA" altLang="zh-TW" sz="1600" b="1" kern="0" dirty="0" smtClean="0">
                <a:solidFill>
                  <a:srgbClr val="000000"/>
                </a:solidFill>
              </a:rPr>
            </a:br>
            <a:r>
              <a:rPr lang="en-CA" altLang="zh-TW" sz="1600" kern="0" dirty="0" smtClean="0"/>
              <a:t>Water Quality Project Officer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404664"/>
            <a:ext cx="8856910" cy="1012974"/>
          </a:xfrm>
        </p:spPr>
        <p:txBody>
          <a:bodyPr anchor="t"/>
          <a:lstStyle/>
          <a:p>
            <a:pPr>
              <a:lnSpc>
                <a:spcPct val="115000"/>
              </a:lnSpc>
              <a:spcBef>
                <a:spcPts val="0"/>
              </a:spcBef>
              <a:spcAft>
                <a:spcPts val="0"/>
              </a:spcAft>
            </a:pPr>
            <a:r>
              <a:rPr lang="en-CA" sz="2400" dirty="0" smtClean="0"/>
              <a:t>ECCC#2 – Seepage Surveys continued</a:t>
            </a:r>
            <a:br>
              <a:rPr lang="en-CA" sz="2400" dirty="0" smtClean="0"/>
            </a:br>
            <a:r>
              <a:rPr lang="en-CA" sz="2400" dirty="0">
                <a:ea typeface="Calibri"/>
                <a:cs typeface="Times New Roman"/>
              </a:rPr>
              <a:t>ECCC#2 </a:t>
            </a:r>
            <a:r>
              <a:rPr lang="en-CA" sz="2400" dirty="0" smtClean="0">
                <a:ea typeface="Calibri"/>
                <a:cs typeface="Times New Roman"/>
              </a:rPr>
              <a:t>–</a:t>
            </a:r>
            <a:r>
              <a:rPr lang="en-US" sz="1800" dirty="0">
                <a:ea typeface="Calibri"/>
                <a:cs typeface="Times New Roman"/>
              </a:rPr>
              <a:t/>
            </a:r>
            <a:br>
              <a:rPr lang="en-US" sz="1800" dirty="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buNone/>
            </a:pPr>
            <a:r>
              <a:rPr lang="en-US" sz="1800" b="1" kern="0" dirty="0" smtClean="0"/>
              <a:t>Proponent’s Response</a:t>
            </a:r>
            <a:endParaRPr lang="en-CA" sz="1800" kern="0" dirty="0">
              <a:solidFill>
                <a:srgbClr val="000000"/>
              </a:solidFill>
            </a:endParaRPr>
          </a:p>
          <a:p>
            <a:pPr lvl="1">
              <a:spcBef>
                <a:spcPts val="0"/>
              </a:spcBef>
              <a:spcAft>
                <a:spcPts val="0"/>
              </a:spcAft>
              <a:buClrTx/>
              <a:buFont typeface="Arial" panose="020B0604020202020204" pitchFamily="34" charset="0"/>
              <a:buChar char="─"/>
            </a:pPr>
            <a:r>
              <a:rPr lang="en-US" sz="1800" kern="0" dirty="0" smtClean="0">
                <a:solidFill>
                  <a:srgbClr val="000000"/>
                </a:solidFill>
              </a:rPr>
              <a:t>Freshet seepage monitoring is found in Annex V1-7, and is consistent with the waste rock seepage monitoring program.</a:t>
            </a:r>
          </a:p>
          <a:p>
            <a:pPr lvl="1">
              <a:spcBef>
                <a:spcPts val="0"/>
              </a:spcBef>
              <a:spcAft>
                <a:spcPts val="0"/>
              </a:spcAft>
              <a:buClrTx/>
              <a:buFont typeface="Arial" panose="020B0604020202020204" pitchFamily="34" charset="0"/>
              <a:buChar char="─"/>
            </a:pPr>
            <a:r>
              <a:rPr lang="fr-CA" sz="1800" kern="0" dirty="0" smtClean="0">
                <a:solidFill>
                  <a:srgbClr val="000000"/>
                </a:solidFill>
              </a:rPr>
              <a:t>Contact Water Ponds </a:t>
            </a:r>
            <a:r>
              <a:rPr lang="fr-CA" sz="1800" kern="0" dirty="0" err="1" smtClean="0">
                <a:solidFill>
                  <a:srgbClr val="000000"/>
                </a:solidFill>
              </a:rPr>
              <a:t>will</a:t>
            </a:r>
            <a:r>
              <a:rPr lang="fr-CA" sz="1800" kern="0" dirty="0" smtClean="0">
                <a:solidFill>
                  <a:srgbClr val="000000"/>
                </a:solidFill>
              </a:rPr>
              <a:t> </a:t>
            </a:r>
            <a:r>
              <a:rPr lang="fr-CA" sz="1800" kern="0" dirty="0" err="1" smtClean="0">
                <a:solidFill>
                  <a:srgbClr val="000000"/>
                </a:solidFill>
              </a:rPr>
              <a:t>be</a:t>
            </a:r>
            <a:r>
              <a:rPr lang="fr-CA" sz="1800" kern="0" dirty="0" smtClean="0">
                <a:solidFill>
                  <a:srgbClr val="000000"/>
                </a:solidFill>
              </a:rPr>
              <a:t> </a:t>
            </a:r>
            <a:r>
              <a:rPr lang="fr-CA" sz="1800" kern="0" dirty="0" err="1" smtClean="0">
                <a:solidFill>
                  <a:srgbClr val="000000"/>
                </a:solidFill>
              </a:rPr>
              <a:t>monitored</a:t>
            </a:r>
            <a:r>
              <a:rPr lang="fr-CA" sz="1800" kern="0" dirty="0" smtClean="0">
                <a:solidFill>
                  <a:srgbClr val="000000"/>
                </a:solidFill>
              </a:rPr>
              <a:t> as part of the Surveillance Network Program and a </a:t>
            </a:r>
            <a:r>
              <a:rPr lang="fr-CA" sz="1800" kern="0" dirty="0" err="1" smtClean="0">
                <a:solidFill>
                  <a:srgbClr val="000000"/>
                </a:solidFill>
              </a:rPr>
              <a:t>seepage</a:t>
            </a:r>
            <a:r>
              <a:rPr lang="fr-CA" sz="1800" kern="0" dirty="0" smtClean="0">
                <a:solidFill>
                  <a:srgbClr val="000000"/>
                </a:solidFill>
              </a:rPr>
              <a:t> monitoring program in the </a:t>
            </a:r>
            <a:r>
              <a:rPr lang="fr-CA" sz="1800" kern="0" dirty="0" err="1" smtClean="0">
                <a:solidFill>
                  <a:srgbClr val="000000"/>
                </a:solidFill>
              </a:rPr>
              <a:t>late</a:t>
            </a:r>
            <a:r>
              <a:rPr lang="fr-CA" sz="1800" kern="0" dirty="0" smtClean="0">
                <a:solidFill>
                  <a:srgbClr val="000000"/>
                </a:solidFill>
              </a:rPr>
              <a:t> </a:t>
            </a:r>
            <a:r>
              <a:rPr lang="fr-CA" sz="1800" kern="0" dirty="0" err="1" smtClean="0">
                <a:solidFill>
                  <a:srgbClr val="000000"/>
                </a:solidFill>
              </a:rPr>
              <a:t>fall</a:t>
            </a:r>
            <a:r>
              <a:rPr lang="fr-CA" sz="1800" kern="0" dirty="0" smtClean="0">
                <a:solidFill>
                  <a:srgbClr val="000000"/>
                </a:solidFill>
              </a:rPr>
              <a:t> </a:t>
            </a:r>
            <a:r>
              <a:rPr lang="fr-CA" sz="1800" kern="0" dirty="0" err="1" smtClean="0">
                <a:solidFill>
                  <a:srgbClr val="000000"/>
                </a:solidFill>
              </a:rPr>
              <a:t>is</a:t>
            </a:r>
            <a:r>
              <a:rPr lang="fr-CA" sz="1800" kern="0" dirty="0" smtClean="0">
                <a:solidFill>
                  <a:srgbClr val="000000"/>
                </a:solidFill>
              </a:rPr>
              <a:t> not </a:t>
            </a:r>
            <a:r>
              <a:rPr lang="fr-CA" sz="1800" kern="0" dirty="0" err="1" smtClean="0">
                <a:solidFill>
                  <a:srgbClr val="000000"/>
                </a:solidFill>
              </a:rPr>
              <a:t>warranted</a:t>
            </a:r>
            <a:r>
              <a:rPr lang="fr-CA" sz="1800" kern="0" dirty="0" smtClean="0">
                <a:solidFill>
                  <a:srgbClr val="000000"/>
                </a:solidFill>
              </a:rPr>
              <a:t>.</a:t>
            </a:r>
          </a:p>
          <a:p>
            <a:pPr lvl="1">
              <a:spcBef>
                <a:spcPts val="0"/>
              </a:spcBef>
              <a:spcAft>
                <a:spcPts val="0"/>
              </a:spcAft>
              <a:buClrTx/>
              <a:buFont typeface="Arial" panose="020B0604020202020204" pitchFamily="34" charset="0"/>
              <a:buChar char="─"/>
            </a:pPr>
            <a:r>
              <a:rPr lang="fr-CA" sz="1800" kern="0" dirty="0" smtClean="0">
                <a:solidFill>
                  <a:srgbClr val="000000"/>
                </a:solidFill>
              </a:rPr>
              <a:t>Boston </a:t>
            </a:r>
            <a:r>
              <a:rPr lang="fr-CA" sz="1800" kern="0" dirty="0" err="1" smtClean="0">
                <a:solidFill>
                  <a:srgbClr val="000000"/>
                </a:solidFill>
              </a:rPr>
              <a:t>Tailings</a:t>
            </a:r>
            <a:r>
              <a:rPr lang="fr-CA" sz="1800" kern="0" dirty="0" smtClean="0">
                <a:solidFill>
                  <a:srgbClr val="000000"/>
                </a:solidFill>
              </a:rPr>
              <a:t> Management Area </a:t>
            </a:r>
            <a:r>
              <a:rPr lang="fr-CA" sz="1800" kern="0" dirty="0" err="1" smtClean="0">
                <a:solidFill>
                  <a:srgbClr val="000000"/>
                </a:solidFill>
              </a:rPr>
              <a:t>will</a:t>
            </a:r>
            <a:r>
              <a:rPr lang="fr-CA" sz="1800" kern="0" dirty="0" smtClean="0">
                <a:solidFill>
                  <a:srgbClr val="000000"/>
                </a:solidFill>
              </a:rPr>
              <a:t> </a:t>
            </a:r>
            <a:r>
              <a:rPr lang="fr-CA" sz="1800" kern="0" dirty="0" err="1" smtClean="0">
                <a:solidFill>
                  <a:srgbClr val="000000"/>
                </a:solidFill>
              </a:rPr>
              <a:t>be</a:t>
            </a:r>
            <a:r>
              <a:rPr lang="fr-CA" sz="1800" kern="0" dirty="0" smtClean="0">
                <a:solidFill>
                  <a:srgbClr val="000000"/>
                </a:solidFill>
              </a:rPr>
              <a:t> </a:t>
            </a:r>
            <a:r>
              <a:rPr lang="fr-CA" sz="1800" kern="0" dirty="0" err="1" smtClean="0">
                <a:solidFill>
                  <a:srgbClr val="000000"/>
                </a:solidFill>
              </a:rPr>
              <a:t>visually</a:t>
            </a:r>
            <a:r>
              <a:rPr lang="fr-CA" sz="1800" kern="0" dirty="0" smtClean="0">
                <a:solidFill>
                  <a:srgbClr val="000000"/>
                </a:solidFill>
              </a:rPr>
              <a:t> </a:t>
            </a:r>
            <a:r>
              <a:rPr lang="fr-CA" sz="1800" kern="0" dirty="0" err="1" smtClean="0">
                <a:solidFill>
                  <a:srgbClr val="000000"/>
                </a:solidFill>
              </a:rPr>
              <a:t>inspected</a:t>
            </a:r>
            <a:r>
              <a:rPr lang="fr-CA" sz="1800" kern="0" dirty="0" smtClean="0">
                <a:solidFill>
                  <a:srgbClr val="000000"/>
                </a:solidFill>
              </a:rPr>
              <a:t> </a:t>
            </a:r>
            <a:r>
              <a:rPr lang="fr-CA" sz="1800" kern="0" dirty="0" err="1" smtClean="0">
                <a:solidFill>
                  <a:srgbClr val="000000"/>
                </a:solidFill>
              </a:rPr>
              <a:t>each</a:t>
            </a:r>
            <a:r>
              <a:rPr lang="fr-CA" sz="1800" kern="0" dirty="0" smtClean="0">
                <a:solidFill>
                  <a:srgbClr val="000000"/>
                </a:solidFill>
              </a:rPr>
              <a:t> </a:t>
            </a:r>
            <a:r>
              <a:rPr lang="fr-CA" sz="1800" kern="0" dirty="0" err="1" smtClean="0">
                <a:solidFill>
                  <a:srgbClr val="000000"/>
                </a:solidFill>
              </a:rPr>
              <a:t>day</a:t>
            </a:r>
            <a:r>
              <a:rPr lang="fr-CA" sz="1800" kern="0" dirty="0" smtClean="0">
                <a:solidFill>
                  <a:srgbClr val="000000"/>
                </a:solidFill>
              </a:rPr>
              <a:t> for </a:t>
            </a:r>
            <a:r>
              <a:rPr lang="fr-CA" sz="1800" kern="0" dirty="0" err="1" smtClean="0">
                <a:solidFill>
                  <a:srgbClr val="000000"/>
                </a:solidFill>
              </a:rPr>
              <a:t>seepage</a:t>
            </a:r>
            <a:r>
              <a:rPr lang="fr-CA" sz="1800" kern="0" dirty="0" smtClean="0">
                <a:solidFill>
                  <a:srgbClr val="000000"/>
                </a:solidFill>
              </a:rPr>
              <a:t> </a:t>
            </a:r>
            <a:r>
              <a:rPr lang="fr-CA" sz="1800" kern="0" dirty="0" err="1" smtClean="0">
                <a:solidFill>
                  <a:srgbClr val="000000"/>
                </a:solidFill>
              </a:rPr>
              <a:t>which</a:t>
            </a:r>
            <a:r>
              <a:rPr lang="fr-CA" sz="1800" kern="0" dirty="0" smtClean="0">
                <a:solidFill>
                  <a:srgbClr val="000000"/>
                </a:solidFill>
              </a:rPr>
              <a:t> </a:t>
            </a:r>
            <a:r>
              <a:rPr lang="fr-CA" sz="1800" kern="0" dirty="0" err="1" smtClean="0">
                <a:solidFill>
                  <a:srgbClr val="000000"/>
                </a:solidFill>
              </a:rPr>
              <a:t>could</a:t>
            </a:r>
            <a:r>
              <a:rPr lang="fr-CA" sz="1800" kern="0" dirty="0" smtClean="0">
                <a:solidFill>
                  <a:srgbClr val="000000"/>
                </a:solidFill>
              </a:rPr>
              <a:t> trigger </a:t>
            </a:r>
            <a:r>
              <a:rPr lang="fr-CA" sz="1800" kern="0" dirty="0" err="1" smtClean="0">
                <a:solidFill>
                  <a:srgbClr val="000000"/>
                </a:solidFill>
              </a:rPr>
              <a:t>maintainance</a:t>
            </a:r>
            <a:r>
              <a:rPr lang="fr-CA" sz="1800" kern="0" dirty="0" smtClean="0">
                <a:solidFill>
                  <a:srgbClr val="000000"/>
                </a:solidFill>
              </a:rPr>
              <a:t> or </a:t>
            </a:r>
            <a:r>
              <a:rPr lang="fr-CA" sz="1800" kern="0" dirty="0" err="1" smtClean="0">
                <a:solidFill>
                  <a:srgbClr val="000000"/>
                </a:solidFill>
              </a:rPr>
              <a:t>operational</a:t>
            </a:r>
            <a:r>
              <a:rPr lang="fr-CA" sz="1800" kern="0" dirty="0" smtClean="0">
                <a:solidFill>
                  <a:srgbClr val="000000"/>
                </a:solidFill>
              </a:rPr>
              <a:t> actions</a:t>
            </a:r>
          </a:p>
          <a:p>
            <a:pPr marL="0" indent="0">
              <a:spcBef>
                <a:spcPts val="0"/>
              </a:spcBef>
              <a:spcAft>
                <a:spcPts val="0"/>
              </a:spcAft>
              <a:buNone/>
            </a:pPr>
            <a:r>
              <a:rPr lang="en-US" sz="1800" b="1" kern="0" dirty="0" smtClean="0"/>
              <a:t>Follow-up ECCC Technical Comments</a:t>
            </a:r>
            <a:r>
              <a:rPr lang="fr-CA" sz="1800" b="1" kern="0" dirty="0" smtClean="0"/>
              <a:t>  </a:t>
            </a:r>
          </a:p>
          <a:p>
            <a:pPr lvl="1">
              <a:spcBef>
                <a:spcPts val="0"/>
              </a:spcBef>
              <a:spcAft>
                <a:spcPts val="0"/>
              </a:spcAft>
              <a:buFont typeface="Arial" panose="020B0604020202020204" pitchFamily="34" charset="0"/>
              <a:buChar char="─"/>
            </a:pPr>
            <a:r>
              <a:rPr lang="en-US" sz="1800" dirty="0"/>
              <a:t>ECCC is satisfied with the response and considers this technical comment resolved</a:t>
            </a:r>
          </a:p>
          <a:p>
            <a:pPr marL="477837" lvl="1" indent="0">
              <a:spcBef>
                <a:spcPts val="0"/>
              </a:spcBef>
              <a:spcAft>
                <a:spcPts val="0"/>
              </a:spcAft>
              <a:buClrTx/>
              <a:buNone/>
            </a:pPr>
            <a:endParaRPr lang="fr-CA" sz="1800" kern="0" dirty="0" smtClean="0"/>
          </a:p>
        </p:txBody>
      </p:sp>
    </p:spTree>
    <p:extLst>
      <p:ext uri="{BB962C8B-B14F-4D97-AF65-F5344CB8AC3E}">
        <p14:creationId xmlns:p14="http://schemas.microsoft.com/office/powerpoint/2010/main" val="4144730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620688"/>
            <a:ext cx="8460432" cy="1143000"/>
          </a:xfrm>
        </p:spPr>
        <p:txBody>
          <a:bodyPr anchor="t"/>
          <a:lstStyle/>
          <a:p>
            <a:pPr>
              <a:lnSpc>
                <a:spcPct val="115000"/>
              </a:lnSpc>
              <a:spcBef>
                <a:spcPts val="0"/>
              </a:spcBef>
              <a:spcAft>
                <a:spcPts val="0"/>
              </a:spcAft>
            </a:pPr>
            <a:r>
              <a:rPr lang="en-CA" sz="1600" dirty="0" smtClean="0">
                <a:latin typeface="+mn-lt"/>
              </a:rPr>
              <a:t>ECCC#3 – Wastewater Treatment Plant – Contingency and Required Upgrades</a:t>
            </a:r>
            <a:r>
              <a:rPr lang="en-US" sz="1600" dirty="0" smtClean="0">
                <a:latin typeface="+mn-lt"/>
              </a:rPr>
              <a:t>	</a:t>
            </a:r>
            <a:br>
              <a:rPr lang="en-US" sz="1600" dirty="0" smtClean="0">
                <a:latin typeface="+mn-lt"/>
              </a:rPr>
            </a:br>
            <a:r>
              <a:rPr lang="en-CA" sz="1600" dirty="0">
                <a:latin typeface="+mn-lt"/>
                <a:ea typeface="Calibri"/>
                <a:cs typeface="Times New Roman"/>
              </a:rPr>
              <a:t>ECCC#3 – </a:t>
            </a:r>
            <a:r>
              <a:rPr lang="en-US" sz="1600" dirty="0">
                <a:latin typeface="+mn-lt"/>
                <a:ea typeface="Calibri"/>
                <a:cs typeface="Times New Roman"/>
              </a:rPr>
              <a:t/>
            </a:r>
            <a:br>
              <a:rPr lang="en-US" sz="1600" dirty="0">
                <a:latin typeface="+mn-lt"/>
                <a:ea typeface="Calibri"/>
                <a:cs typeface="Times New Roman"/>
              </a:rPr>
            </a:br>
            <a:r>
              <a:rPr lang="en-US" sz="2400" dirty="0" smtClean="0">
                <a:latin typeface="+mn-lt"/>
              </a:rPr>
              <a:t>					</a:t>
            </a:r>
            <a:endParaRPr lang="en-US" altLang="en-US" sz="2400" dirty="0" smtClean="0">
              <a:solidFill>
                <a:schemeClr val="accent1">
                  <a:lumMod val="50000"/>
                </a:schemeClr>
              </a:solidFill>
              <a:latin typeface="+mn-lt"/>
            </a:endParaRPr>
          </a:p>
        </p:txBody>
      </p:sp>
      <p:sp>
        <p:nvSpPr>
          <p:cNvPr id="4" name="Content Placeholder 2"/>
          <p:cNvSpPr txBox="1">
            <a:spLocks/>
          </p:cNvSpPr>
          <p:nvPr/>
        </p:nvSpPr>
        <p:spPr bwMode="auto">
          <a:xfrm>
            <a:off x="683568" y="1340768"/>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spcAft>
                <a:spcPts val="0"/>
              </a:spcAft>
              <a:buNone/>
            </a:pPr>
            <a:r>
              <a:rPr lang="en-US" sz="1700" b="1" kern="0" dirty="0" smtClean="0"/>
              <a:t>ECCC Recommendations</a:t>
            </a:r>
            <a:endParaRPr lang="en-US" sz="1700" b="1" kern="0" dirty="0"/>
          </a:p>
          <a:p>
            <a:pPr marL="0" indent="0">
              <a:spcBef>
                <a:spcPts val="0"/>
              </a:spcBef>
              <a:buNone/>
            </a:pPr>
            <a:r>
              <a:rPr lang="en-CA" sz="1700" kern="0" dirty="0">
                <a:solidFill>
                  <a:srgbClr val="000000"/>
                </a:solidFill>
              </a:rPr>
              <a:t> </a:t>
            </a:r>
            <a:r>
              <a:rPr lang="en-CA" sz="1700" kern="0" dirty="0" smtClean="0">
                <a:solidFill>
                  <a:srgbClr val="000000"/>
                </a:solidFill>
              </a:rPr>
              <a:t>    </a:t>
            </a:r>
            <a:r>
              <a:rPr lang="en-US" sz="1700" kern="0" dirty="0">
                <a:solidFill>
                  <a:srgbClr val="000000"/>
                </a:solidFill>
              </a:rPr>
              <a:t>ECCC recommends that the </a:t>
            </a:r>
            <a:r>
              <a:rPr lang="en-US" sz="1700" kern="0" dirty="0" smtClean="0">
                <a:solidFill>
                  <a:srgbClr val="000000"/>
                </a:solidFill>
              </a:rPr>
              <a:t>Proponent</a:t>
            </a:r>
          </a:p>
          <a:p>
            <a:pPr lvl="1">
              <a:spcBef>
                <a:spcPts val="0"/>
              </a:spcBef>
              <a:buClrTx/>
              <a:buFont typeface="Arial" panose="020B0604020202020204" pitchFamily="34" charset="0"/>
              <a:buChar char="─"/>
            </a:pPr>
            <a:r>
              <a:rPr lang="en-US" sz="1700" kern="0" dirty="0" smtClean="0">
                <a:solidFill>
                  <a:srgbClr val="000000"/>
                </a:solidFill>
              </a:rPr>
              <a:t>Describe </a:t>
            </a:r>
            <a:r>
              <a:rPr lang="en-US" sz="1700" kern="0" dirty="0">
                <a:solidFill>
                  <a:srgbClr val="000000"/>
                </a:solidFill>
              </a:rPr>
              <a:t>upgrades and modifications that are proposed for the Doris Water Treatment Plant, such that it has the capacity to treat the increase in camp capacity by 120 </a:t>
            </a:r>
            <a:r>
              <a:rPr lang="en-US" sz="1700" kern="0" dirty="0" smtClean="0">
                <a:solidFill>
                  <a:srgbClr val="000000"/>
                </a:solidFill>
              </a:rPr>
              <a:t>people.</a:t>
            </a:r>
          </a:p>
          <a:p>
            <a:pPr lvl="1">
              <a:spcBef>
                <a:spcPts val="0"/>
              </a:spcBef>
              <a:buClrTx/>
              <a:buFont typeface="Arial" panose="020B0604020202020204" pitchFamily="34" charset="0"/>
              <a:buChar char="─"/>
            </a:pPr>
            <a:r>
              <a:rPr lang="en-US" sz="1700" kern="0" dirty="0" smtClean="0">
                <a:solidFill>
                  <a:srgbClr val="000000"/>
                </a:solidFill>
              </a:rPr>
              <a:t>Describe </a:t>
            </a:r>
            <a:r>
              <a:rPr lang="en-US" sz="1700" kern="0" dirty="0">
                <a:solidFill>
                  <a:srgbClr val="000000"/>
                </a:solidFill>
              </a:rPr>
              <a:t>any additional contingency measures for the Doris Camp Water Treatment </a:t>
            </a:r>
            <a:r>
              <a:rPr lang="en-US" sz="1700" kern="0" dirty="0" smtClean="0">
                <a:solidFill>
                  <a:srgbClr val="000000"/>
                </a:solidFill>
              </a:rPr>
              <a:t>Plant </a:t>
            </a:r>
            <a:r>
              <a:rPr lang="en-US" sz="1700" kern="0" dirty="0">
                <a:solidFill>
                  <a:srgbClr val="000000"/>
                </a:solidFill>
              </a:rPr>
              <a:t>that may be needed to account for the additional </a:t>
            </a:r>
            <a:r>
              <a:rPr lang="en-US" sz="1700" kern="0" dirty="0" smtClean="0">
                <a:solidFill>
                  <a:srgbClr val="000000"/>
                </a:solidFill>
              </a:rPr>
              <a:t>capacity.</a:t>
            </a:r>
          </a:p>
          <a:p>
            <a:pPr lvl="1">
              <a:spcBef>
                <a:spcPts val="0"/>
              </a:spcBef>
              <a:buClrTx/>
              <a:buFont typeface="Arial" panose="020B0604020202020204" pitchFamily="34" charset="0"/>
              <a:buChar char="─"/>
            </a:pPr>
            <a:r>
              <a:rPr lang="en-US" sz="1700" kern="0" dirty="0" smtClean="0">
                <a:solidFill>
                  <a:srgbClr val="000000"/>
                </a:solidFill>
              </a:rPr>
              <a:t>Describe </a:t>
            </a:r>
            <a:r>
              <a:rPr lang="en-US" sz="1700" kern="0" dirty="0">
                <a:solidFill>
                  <a:srgbClr val="000000"/>
                </a:solidFill>
              </a:rPr>
              <a:t>the contingency measures for the Boston Camp Water Treatment Plant that will be available to mitigate adverse effects to the aquatic environment.</a:t>
            </a:r>
          </a:p>
          <a:p>
            <a:pPr marL="342900" lvl="0" indent="-342900">
              <a:lnSpc>
                <a:spcPct val="115000"/>
              </a:lnSpc>
              <a:spcBef>
                <a:spcPts val="0"/>
              </a:spcBef>
              <a:spcAft>
                <a:spcPts val="0"/>
              </a:spcAft>
              <a:buFont typeface="Arial"/>
              <a:buChar char="•"/>
              <a:tabLst>
                <a:tab pos="457200" algn="l"/>
              </a:tabLst>
            </a:pPr>
            <a:endParaRPr lang="fr-CA" sz="1800" dirty="0" smtClean="0">
              <a:latin typeface="Gadugi"/>
              <a:ea typeface="Calibri"/>
              <a:cs typeface="Times New Roman"/>
            </a:endParaRPr>
          </a:p>
          <a:p>
            <a:pPr marL="342900" lvl="0" indent="-342900">
              <a:lnSpc>
                <a:spcPct val="115000"/>
              </a:lnSpc>
              <a:spcBef>
                <a:spcPts val="0"/>
              </a:spcBef>
              <a:spcAft>
                <a:spcPts val="0"/>
              </a:spcAft>
              <a:buFont typeface="Arial"/>
              <a:buChar char="•"/>
              <a:tabLst>
                <a:tab pos="457200" algn="l"/>
              </a:tabLst>
            </a:pPr>
            <a:endParaRPr lang="fr-CA" sz="1800" dirty="0">
              <a:latin typeface="Gadugi"/>
              <a:ea typeface="Calibri"/>
              <a:cs typeface="Times New Roman"/>
            </a:endParaRPr>
          </a:p>
          <a:p>
            <a:pPr>
              <a:spcAft>
                <a:spcPts val="600"/>
              </a:spcAft>
            </a:pPr>
            <a:endParaRPr lang="en-US" sz="2000" kern="0" dirty="0" smtClean="0"/>
          </a:p>
          <a:p>
            <a:endParaRPr lang="en-US" altLang="en-US" kern="0" dirty="0"/>
          </a:p>
        </p:txBody>
      </p:sp>
    </p:spTree>
    <p:extLst>
      <p:ext uri="{BB962C8B-B14F-4D97-AF65-F5344CB8AC3E}">
        <p14:creationId xmlns:p14="http://schemas.microsoft.com/office/powerpoint/2010/main" val="1612477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50431" y="1268760"/>
            <a:ext cx="822960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buNone/>
            </a:pPr>
            <a:r>
              <a:rPr lang="en-US" sz="1800" b="1" kern="0" dirty="0" smtClean="0"/>
              <a:t>Proponent’s </a:t>
            </a:r>
            <a:r>
              <a:rPr lang="en-US" sz="1800" b="1" kern="0" dirty="0"/>
              <a:t>Response</a:t>
            </a:r>
          </a:p>
          <a:p>
            <a:pPr lvl="1">
              <a:spcBef>
                <a:spcPts val="0"/>
              </a:spcBef>
              <a:spcAft>
                <a:spcPts val="0"/>
              </a:spcAft>
              <a:buClrTx/>
              <a:buFont typeface="Arial" panose="020B0604020202020204" pitchFamily="34" charset="0"/>
              <a:buChar char="─"/>
            </a:pPr>
            <a:r>
              <a:rPr lang="en-US" sz="1800" kern="0" dirty="0" smtClean="0">
                <a:solidFill>
                  <a:srgbClr val="000000"/>
                </a:solidFill>
              </a:rPr>
              <a:t>The sewage treatment plant is modular and additional modules will be added to treat the additional waste.</a:t>
            </a:r>
            <a:endParaRPr lang="en-US" sz="1800" kern="0" dirty="0">
              <a:solidFill>
                <a:srgbClr val="000000"/>
              </a:solidFill>
            </a:endParaRPr>
          </a:p>
          <a:p>
            <a:pPr lvl="1">
              <a:spcBef>
                <a:spcPts val="0"/>
              </a:spcBef>
              <a:spcAft>
                <a:spcPts val="0"/>
              </a:spcAft>
              <a:buClrTx/>
              <a:buFont typeface="Arial" panose="020B0604020202020204" pitchFamily="34" charset="0"/>
              <a:buChar char="─"/>
            </a:pPr>
            <a:r>
              <a:rPr lang="en-US" sz="1800" dirty="0" smtClean="0"/>
              <a:t>The Proponent’s primary contingency for periods of prolonged downtime of the treatment plant is trucking and discharging the untreated water in the Doris TIA.</a:t>
            </a:r>
          </a:p>
          <a:p>
            <a:pPr marL="0" indent="0">
              <a:spcBef>
                <a:spcPts val="0"/>
              </a:spcBef>
              <a:spcAft>
                <a:spcPts val="0"/>
              </a:spcAft>
              <a:buNone/>
            </a:pPr>
            <a:r>
              <a:rPr lang="en-US" sz="1800" b="1" kern="0" dirty="0"/>
              <a:t>Follow-up ECCC Technical Comments</a:t>
            </a:r>
            <a:r>
              <a:rPr lang="fr-CA" sz="1800" b="1" kern="0" dirty="0"/>
              <a:t>  </a:t>
            </a:r>
          </a:p>
          <a:p>
            <a:pPr lvl="1">
              <a:spcBef>
                <a:spcPts val="0"/>
              </a:spcBef>
              <a:spcAft>
                <a:spcPts val="0"/>
              </a:spcAft>
              <a:buFont typeface="Arial" panose="020B0604020202020204" pitchFamily="34" charset="0"/>
              <a:buChar char="─"/>
            </a:pPr>
            <a:r>
              <a:rPr lang="en-US" sz="1800" dirty="0"/>
              <a:t>ECCC is satisfied with the response and considers this technical comment </a:t>
            </a:r>
            <a:r>
              <a:rPr lang="en-US" sz="1800" dirty="0" smtClean="0"/>
              <a:t>resolved.</a:t>
            </a:r>
            <a:endParaRPr lang="en-US" sz="1800" dirty="0"/>
          </a:p>
          <a:p>
            <a:pPr marL="0" indent="0">
              <a:spcBef>
                <a:spcPts val="0"/>
              </a:spcBef>
              <a:spcAft>
                <a:spcPts val="0"/>
              </a:spcAft>
              <a:buClrTx/>
              <a:buNone/>
            </a:pPr>
            <a:endParaRPr lang="en-US" sz="2200" dirty="0" smtClean="0"/>
          </a:p>
          <a:p>
            <a:pPr marL="957262" lvl="2" indent="0">
              <a:spcBef>
                <a:spcPts val="0"/>
              </a:spcBef>
              <a:spcAft>
                <a:spcPts val="0"/>
              </a:spcAft>
              <a:buClrTx/>
              <a:buNone/>
            </a:pPr>
            <a:endParaRPr lang="en-US" dirty="0" smtClean="0"/>
          </a:p>
        </p:txBody>
      </p:sp>
      <p:sp>
        <p:nvSpPr>
          <p:cNvPr id="5" name="Title 1"/>
          <p:cNvSpPr txBox="1">
            <a:spLocks/>
          </p:cNvSpPr>
          <p:nvPr/>
        </p:nvSpPr>
        <p:spPr bwMode="auto">
          <a:xfrm>
            <a:off x="683568" y="620688"/>
            <a:ext cx="864096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nSpc>
                <a:spcPct val="115000"/>
              </a:lnSpc>
              <a:spcBef>
                <a:spcPts val="0"/>
              </a:spcBef>
              <a:spcAft>
                <a:spcPts val="0"/>
              </a:spcAft>
            </a:pPr>
            <a:r>
              <a:rPr lang="en-CA" sz="1500" kern="0" dirty="0" smtClean="0">
                <a:latin typeface="+mn-lt"/>
              </a:rPr>
              <a:t>ECCC#3 – Wastewater Treatment Plant – Contingency and Required Upgrades continued</a:t>
            </a:r>
            <a:r>
              <a:rPr lang="en-US" sz="1500" kern="0" dirty="0" smtClean="0">
                <a:latin typeface="+mn-lt"/>
              </a:rPr>
              <a:t>	</a:t>
            </a:r>
            <a:br>
              <a:rPr lang="en-US" sz="1500" kern="0" dirty="0" smtClean="0">
                <a:latin typeface="+mn-lt"/>
              </a:rPr>
            </a:br>
            <a:r>
              <a:rPr lang="en-CA" sz="1500" kern="0" dirty="0" smtClean="0">
                <a:latin typeface="+mn-lt"/>
                <a:ea typeface="Calibri"/>
                <a:cs typeface="Times New Roman"/>
              </a:rPr>
              <a:t>ECCC#3 – </a:t>
            </a:r>
            <a:r>
              <a:rPr lang="en-US" sz="1600" kern="0" dirty="0" smtClean="0">
                <a:latin typeface="+mn-lt"/>
                <a:ea typeface="Calibri"/>
                <a:cs typeface="Times New Roman"/>
              </a:rPr>
              <a:t/>
            </a:r>
            <a:br>
              <a:rPr lang="en-US" sz="1600" kern="0" dirty="0" smtClean="0">
                <a:latin typeface="+mn-lt"/>
                <a:ea typeface="Calibri"/>
                <a:cs typeface="Times New Roman"/>
              </a:rPr>
            </a:br>
            <a:r>
              <a:rPr lang="en-US" sz="2400" kern="0" dirty="0" smtClean="0">
                <a:latin typeface="+mn-lt"/>
              </a:rPr>
              <a:t>			</a:t>
            </a:r>
            <a:endParaRPr lang="en-US" altLang="en-US" sz="2400" kern="0" dirty="0" smtClean="0">
              <a:solidFill>
                <a:schemeClr val="accent1">
                  <a:lumMod val="50000"/>
                </a:schemeClr>
              </a:solidFill>
              <a:latin typeface="+mn-lt"/>
            </a:endParaRPr>
          </a:p>
        </p:txBody>
      </p:sp>
    </p:spTree>
    <p:extLst>
      <p:ext uri="{BB962C8B-B14F-4D97-AF65-F5344CB8AC3E}">
        <p14:creationId xmlns:p14="http://schemas.microsoft.com/office/powerpoint/2010/main" val="2717357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404664"/>
            <a:ext cx="8388424" cy="792088"/>
          </a:xfrm>
        </p:spPr>
        <p:txBody>
          <a:bodyPr anchor="t"/>
          <a:lstStyle/>
          <a:p>
            <a:pPr>
              <a:lnSpc>
                <a:spcPct val="115000"/>
              </a:lnSpc>
              <a:spcBef>
                <a:spcPts val="0"/>
              </a:spcBef>
              <a:spcAft>
                <a:spcPts val="0"/>
              </a:spcAft>
            </a:pPr>
            <a:r>
              <a:rPr lang="en-CA" sz="2400" dirty="0" smtClean="0"/>
              <a:t>ECCC#4 – Boston Contact Water Pond #2 &amp; Surge Pond</a:t>
            </a:r>
            <a:br>
              <a:rPr lang="en-CA" sz="2400" dirty="0" smtClean="0"/>
            </a:br>
            <a:r>
              <a:rPr lang="en-CA" sz="2400" dirty="0" smtClean="0">
                <a:ea typeface="Calibri"/>
                <a:cs typeface="Times New Roman"/>
              </a:rPr>
              <a:t>ECCC#4 </a:t>
            </a:r>
            <a:r>
              <a:rPr lang="en-CA" sz="2400" dirty="0">
                <a:ea typeface="Calibri"/>
                <a:cs typeface="Times New Roman"/>
              </a:rPr>
              <a:t>– </a:t>
            </a:r>
            <a:endParaRPr lang="en-US" sz="2400" dirty="0">
              <a:effectLst/>
              <a:ea typeface="Calibri"/>
              <a:cs typeface="Times New Roman"/>
            </a:endParaRPr>
          </a:p>
        </p:txBody>
      </p:sp>
      <p:sp>
        <p:nvSpPr>
          <p:cNvPr id="3" name="Content Placeholder 2"/>
          <p:cNvSpPr>
            <a:spLocks noGrp="1"/>
          </p:cNvSpPr>
          <p:nvPr>
            <p:ph idx="1"/>
          </p:nvPr>
        </p:nvSpPr>
        <p:spPr>
          <a:xfrm>
            <a:off x="755576" y="1268760"/>
            <a:ext cx="8280920" cy="4824536"/>
          </a:xfrm>
        </p:spPr>
        <p:txBody>
          <a:bodyPr/>
          <a:lstStyle/>
          <a:p>
            <a:pPr marL="0" indent="0">
              <a:spcBef>
                <a:spcPts val="0"/>
              </a:spcBef>
              <a:spcAft>
                <a:spcPts val="0"/>
              </a:spcAft>
              <a:buNone/>
            </a:pPr>
            <a:r>
              <a:rPr lang="en-CA" sz="1800" b="1" dirty="0" smtClean="0"/>
              <a:t>ECCC Recommendations</a:t>
            </a:r>
            <a:endParaRPr lang="en-US" sz="1800" dirty="0"/>
          </a:p>
          <a:p>
            <a:pPr marL="0" indent="0">
              <a:spcBef>
                <a:spcPts val="0"/>
              </a:spcBef>
              <a:buNone/>
            </a:pPr>
            <a:r>
              <a:rPr lang="en-CA" sz="1700" dirty="0">
                <a:solidFill>
                  <a:srgbClr val="000000"/>
                </a:solidFill>
              </a:rPr>
              <a:t> </a:t>
            </a:r>
            <a:r>
              <a:rPr lang="en-US" sz="1700" dirty="0">
                <a:solidFill>
                  <a:srgbClr val="000000"/>
                </a:solidFill>
              </a:rPr>
              <a:t>ECCC recommends that the Proponent</a:t>
            </a:r>
          </a:p>
          <a:p>
            <a:pPr lvl="1">
              <a:spcBef>
                <a:spcPts val="0"/>
              </a:spcBef>
              <a:buClrTx/>
              <a:buFont typeface="Arial" panose="020B0604020202020204" pitchFamily="34" charset="0"/>
              <a:buChar char="─"/>
            </a:pPr>
            <a:r>
              <a:rPr lang="en-US" sz="1700" dirty="0" smtClean="0">
                <a:solidFill>
                  <a:srgbClr val="000000"/>
                </a:solidFill>
              </a:rPr>
              <a:t>Provide </a:t>
            </a:r>
            <a:r>
              <a:rPr lang="en-US" sz="1700" dirty="0">
                <a:solidFill>
                  <a:srgbClr val="000000"/>
                </a:solidFill>
              </a:rPr>
              <a:t>additional clarification on the water management at Contact Water Pond 2. Specifically, whether the intent is to operate </a:t>
            </a:r>
            <a:r>
              <a:rPr lang="en-US" sz="1700" dirty="0" smtClean="0">
                <a:solidFill>
                  <a:srgbClr val="000000"/>
                </a:solidFill>
              </a:rPr>
              <a:t>Contact Water Pond #2 </a:t>
            </a:r>
            <a:r>
              <a:rPr lang="en-US" sz="1700" dirty="0">
                <a:solidFill>
                  <a:srgbClr val="000000"/>
                </a:solidFill>
              </a:rPr>
              <a:t>and the Surge Pond as dry facilities. </a:t>
            </a:r>
          </a:p>
          <a:p>
            <a:pPr lvl="1">
              <a:spcBef>
                <a:spcPts val="0"/>
              </a:spcBef>
              <a:buClrTx/>
              <a:buFont typeface="Arial" panose="020B0604020202020204" pitchFamily="34" charset="0"/>
              <a:buChar char="─"/>
            </a:pPr>
            <a:r>
              <a:rPr lang="en-US" sz="1700" dirty="0" smtClean="0">
                <a:solidFill>
                  <a:srgbClr val="000000"/>
                </a:solidFill>
              </a:rPr>
              <a:t>Clarify </a:t>
            </a:r>
            <a:r>
              <a:rPr lang="en-US" sz="1700" dirty="0">
                <a:solidFill>
                  <a:srgbClr val="000000"/>
                </a:solidFill>
              </a:rPr>
              <a:t>whether </a:t>
            </a:r>
            <a:r>
              <a:rPr lang="en-US" sz="1700" dirty="0" smtClean="0">
                <a:solidFill>
                  <a:srgbClr val="000000"/>
                </a:solidFill>
              </a:rPr>
              <a:t>Contact Water Pond #2 </a:t>
            </a:r>
            <a:r>
              <a:rPr lang="en-US" sz="1700" dirty="0">
                <a:solidFill>
                  <a:srgbClr val="000000"/>
                </a:solidFill>
              </a:rPr>
              <a:t>has been designed to retain water for increased residence times and describe the potential for seepage through the berms</a:t>
            </a:r>
            <a:r>
              <a:rPr lang="en-US" sz="1700" dirty="0" smtClean="0">
                <a:solidFill>
                  <a:srgbClr val="000000"/>
                </a:solidFill>
              </a:rPr>
              <a:t>.</a:t>
            </a:r>
            <a:endParaRPr lang="en-US" sz="1800" dirty="0" smtClean="0"/>
          </a:p>
          <a:p>
            <a:pPr>
              <a:spcBef>
                <a:spcPts val="0"/>
              </a:spcBef>
              <a:spcAft>
                <a:spcPts val="0"/>
              </a:spcAft>
              <a:buFont typeface="Arial" panose="020B0604020202020204" pitchFamily="34" charset="0"/>
              <a:buChar char="•"/>
            </a:pPr>
            <a:endParaRPr lang="en-US" sz="1800" dirty="0" smtClean="0"/>
          </a:p>
          <a:p>
            <a:pPr marL="0" lvl="0" indent="0">
              <a:spcBef>
                <a:spcPts val="0"/>
              </a:spcBef>
              <a:spcAft>
                <a:spcPts val="0"/>
              </a:spcAft>
              <a:buNone/>
            </a:pPr>
            <a:endParaRPr lang="en-US" sz="1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404664"/>
            <a:ext cx="8388424" cy="792088"/>
          </a:xfrm>
        </p:spPr>
        <p:txBody>
          <a:bodyPr anchor="t"/>
          <a:lstStyle/>
          <a:p>
            <a:pPr>
              <a:lnSpc>
                <a:spcPct val="115000"/>
              </a:lnSpc>
              <a:spcBef>
                <a:spcPts val="0"/>
              </a:spcBef>
              <a:spcAft>
                <a:spcPts val="0"/>
              </a:spcAft>
            </a:pPr>
            <a:r>
              <a:rPr lang="en-CA" sz="2000" dirty="0" smtClean="0"/>
              <a:t>ECCC#4 – Boston Contact Water Pond #2 &amp; Surge Pond continued</a:t>
            </a:r>
            <a:br>
              <a:rPr lang="en-CA" sz="2000" dirty="0" smtClean="0"/>
            </a:br>
            <a:r>
              <a:rPr lang="en-CA" sz="2000" dirty="0" smtClean="0">
                <a:ea typeface="Calibri"/>
                <a:cs typeface="Times New Roman"/>
              </a:rPr>
              <a:t>ECCC#4 </a:t>
            </a:r>
            <a:r>
              <a:rPr lang="en-CA" sz="2000" dirty="0">
                <a:ea typeface="Calibri"/>
                <a:cs typeface="Times New Roman"/>
              </a:rPr>
              <a:t>– </a:t>
            </a:r>
            <a:endParaRPr lang="en-US" sz="2000" dirty="0">
              <a:effectLst/>
              <a:ea typeface="Calibri"/>
              <a:cs typeface="Times New Roman"/>
            </a:endParaRPr>
          </a:p>
        </p:txBody>
      </p:sp>
      <p:sp>
        <p:nvSpPr>
          <p:cNvPr id="3" name="Content Placeholder 2"/>
          <p:cNvSpPr>
            <a:spLocks noGrp="1"/>
          </p:cNvSpPr>
          <p:nvPr>
            <p:ph idx="1"/>
          </p:nvPr>
        </p:nvSpPr>
        <p:spPr>
          <a:xfrm>
            <a:off x="755576" y="1268760"/>
            <a:ext cx="8280920" cy="4824536"/>
          </a:xfrm>
        </p:spPr>
        <p:txBody>
          <a:bodyPr/>
          <a:lstStyle/>
          <a:p>
            <a:pPr marL="0" indent="0">
              <a:spcBef>
                <a:spcPts val="0"/>
              </a:spcBef>
              <a:buNone/>
            </a:pPr>
            <a:r>
              <a:rPr lang="en-US" sz="1700" b="1" dirty="0" smtClean="0"/>
              <a:t>Proponent’s Response</a:t>
            </a:r>
          </a:p>
          <a:p>
            <a:pPr lvl="1">
              <a:spcBef>
                <a:spcPts val="0"/>
              </a:spcBef>
              <a:spcAft>
                <a:spcPts val="0"/>
              </a:spcAft>
              <a:buClrTx/>
              <a:buFont typeface="Arial" panose="020B0604020202020204" pitchFamily="34" charset="0"/>
              <a:buChar char="─"/>
            </a:pPr>
            <a:r>
              <a:rPr lang="en-US" sz="1700" dirty="0" smtClean="0">
                <a:solidFill>
                  <a:srgbClr val="000000"/>
                </a:solidFill>
              </a:rPr>
              <a:t>The Proponent acknowledges that Contact Water Pond 1 will pump to the lined surge pond, not Contact Water Pond 2.</a:t>
            </a:r>
          </a:p>
          <a:p>
            <a:pPr lvl="1">
              <a:spcBef>
                <a:spcPts val="0"/>
              </a:spcBef>
              <a:spcAft>
                <a:spcPts val="0"/>
              </a:spcAft>
              <a:buClrTx/>
              <a:buFont typeface="Arial" panose="020B0604020202020204" pitchFamily="34" charset="0"/>
              <a:buChar char="─"/>
            </a:pPr>
            <a:r>
              <a:rPr lang="en-US" sz="1700" dirty="0" smtClean="0">
                <a:solidFill>
                  <a:srgbClr val="000000"/>
                </a:solidFill>
              </a:rPr>
              <a:t>The Proponent clarified its intent to operate all ponds as dry facilities.</a:t>
            </a:r>
          </a:p>
          <a:p>
            <a:pPr lvl="1">
              <a:spcBef>
                <a:spcPts val="0"/>
              </a:spcBef>
              <a:spcAft>
                <a:spcPts val="0"/>
              </a:spcAft>
              <a:buClrTx/>
              <a:buFont typeface="Arial" panose="020B0604020202020204" pitchFamily="34" charset="0"/>
              <a:buChar char="─"/>
            </a:pPr>
            <a:r>
              <a:rPr lang="en-US" sz="1700" dirty="0" smtClean="0">
                <a:solidFill>
                  <a:srgbClr val="000000"/>
                </a:solidFill>
              </a:rPr>
              <a:t>The surge pond may hold water longer than other ponds and the holding capacity is 2 days of average treatment plant flow.</a:t>
            </a:r>
          </a:p>
          <a:p>
            <a:pPr lvl="1">
              <a:spcBef>
                <a:spcPts val="0"/>
              </a:spcBef>
              <a:spcAft>
                <a:spcPts val="0"/>
              </a:spcAft>
              <a:buClrTx/>
              <a:buFont typeface="Arial" panose="020B0604020202020204" pitchFamily="34" charset="0"/>
              <a:buChar char="─"/>
            </a:pPr>
            <a:r>
              <a:rPr lang="en-US" sz="1700" dirty="0" smtClean="0">
                <a:solidFill>
                  <a:srgbClr val="000000"/>
                </a:solidFill>
              </a:rPr>
              <a:t>The surge pond is a fully lined facility and water containment is not dependent on the frozen foundation condition.</a:t>
            </a:r>
          </a:p>
          <a:p>
            <a:pPr marL="0" indent="0">
              <a:spcBef>
                <a:spcPts val="0"/>
              </a:spcBef>
              <a:spcAft>
                <a:spcPts val="0"/>
              </a:spcAft>
              <a:buNone/>
            </a:pPr>
            <a:r>
              <a:rPr lang="en-US" sz="1700" b="1" dirty="0"/>
              <a:t>Follow-up ECCC Technical Comments</a:t>
            </a:r>
            <a:r>
              <a:rPr lang="fr-CA" sz="1700" b="1" dirty="0"/>
              <a:t>  </a:t>
            </a:r>
          </a:p>
          <a:p>
            <a:pPr lvl="1">
              <a:spcBef>
                <a:spcPts val="0"/>
              </a:spcBef>
              <a:spcAft>
                <a:spcPts val="0"/>
              </a:spcAft>
              <a:buFont typeface="Arial" panose="020B0604020202020204" pitchFamily="34" charset="0"/>
              <a:buChar char="─"/>
            </a:pPr>
            <a:r>
              <a:rPr lang="en-US" sz="1700" dirty="0"/>
              <a:t>ECCC is satisfied with the response and considers this technical comment </a:t>
            </a:r>
            <a:r>
              <a:rPr lang="en-US" sz="1700" dirty="0" smtClean="0"/>
              <a:t>resolved.</a:t>
            </a:r>
            <a:endParaRPr lang="en-US" sz="1700" dirty="0" smtClean="0">
              <a:solidFill>
                <a:srgbClr val="FF0000"/>
              </a:solidFill>
            </a:endParaRPr>
          </a:p>
          <a:p>
            <a:pPr>
              <a:spcBef>
                <a:spcPts val="0"/>
              </a:spcBef>
              <a:spcAft>
                <a:spcPts val="0"/>
              </a:spcAft>
              <a:buFont typeface="Arial" panose="020B0604020202020204" pitchFamily="34" charset="0"/>
              <a:buChar char="•"/>
            </a:pPr>
            <a:endParaRPr lang="en-US" sz="1800" dirty="0" smtClean="0"/>
          </a:p>
          <a:p>
            <a:pPr marL="0" lvl="0" indent="0">
              <a:spcBef>
                <a:spcPts val="0"/>
              </a:spcBef>
              <a:spcAft>
                <a:spcPts val="0"/>
              </a:spcAft>
              <a:buNone/>
            </a:pPr>
            <a:endParaRPr lang="en-US" sz="1400" dirty="0">
              <a:latin typeface="+mn-lt"/>
            </a:endParaRPr>
          </a:p>
        </p:txBody>
      </p:sp>
    </p:spTree>
    <p:extLst>
      <p:ext uri="{BB962C8B-B14F-4D97-AF65-F5344CB8AC3E}">
        <p14:creationId xmlns:p14="http://schemas.microsoft.com/office/powerpoint/2010/main" val="1413586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61" y="332656"/>
            <a:ext cx="8481120" cy="1143000"/>
          </a:xfrm>
        </p:spPr>
        <p:txBody>
          <a:bodyPr anchor="t"/>
          <a:lstStyle/>
          <a:p>
            <a:pPr>
              <a:lnSpc>
                <a:spcPct val="115000"/>
              </a:lnSpc>
              <a:spcBef>
                <a:spcPts val="0"/>
              </a:spcBef>
              <a:spcAft>
                <a:spcPts val="0"/>
              </a:spcAft>
            </a:pPr>
            <a:r>
              <a:rPr lang="en-CA" sz="2000" dirty="0" smtClean="0"/>
              <a:t>ECCC#5 – Water Management Ponds – Monitoring and Dewatering</a:t>
            </a:r>
            <a:br>
              <a:rPr lang="en-CA" sz="2000" dirty="0" smtClean="0"/>
            </a:br>
            <a:r>
              <a:rPr lang="en-CA" sz="2000" dirty="0" smtClean="0">
                <a:ea typeface="Calibri"/>
                <a:cs typeface="Times New Roman"/>
              </a:rPr>
              <a:t>ECCC#5 </a:t>
            </a:r>
            <a:r>
              <a:rPr lang="en-CA" sz="2000" dirty="0">
                <a:ea typeface="Calibri"/>
                <a:cs typeface="Times New Roman"/>
              </a:rPr>
              <a:t>– </a:t>
            </a:r>
            <a:endParaRPr lang="en-US" sz="2000" dirty="0">
              <a:effectLst/>
              <a:ea typeface="Calibri"/>
              <a:cs typeface="Times New Roman"/>
            </a:endParaRPr>
          </a:p>
        </p:txBody>
      </p:sp>
      <p:sp>
        <p:nvSpPr>
          <p:cNvPr id="3" name="Content Placeholder 2"/>
          <p:cNvSpPr>
            <a:spLocks noGrp="1"/>
          </p:cNvSpPr>
          <p:nvPr>
            <p:ph idx="1"/>
          </p:nvPr>
        </p:nvSpPr>
        <p:spPr>
          <a:xfrm>
            <a:off x="755576" y="1268760"/>
            <a:ext cx="8388424" cy="5184576"/>
          </a:xfrm>
        </p:spPr>
        <p:txBody>
          <a:bodyPr/>
          <a:lstStyle/>
          <a:p>
            <a:pPr marL="0" indent="0">
              <a:spcBef>
                <a:spcPts val="0"/>
              </a:spcBef>
              <a:spcAft>
                <a:spcPts val="0"/>
              </a:spcAft>
              <a:buNone/>
            </a:pPr>
            <a:r>
              <a:rPr lang="en-CA" sz="1800" b="1" dirty="0" smtClean="0"/>
              <a:t>ECCC </a:t>
            </a:r>
            <a:r>
              <a:rPr lang="en-CA" sz="1800" b="1" dirty="0"/>
              <a:t>Recommendations</a:t>
            </a:r>
            <a:endParaRPr lang="en-US" sz="1800" dirty="0"/>
          </a:p>
          <a:p>
            <a:pPr marL="0" indent="0">
              <a:spcBef>
                <a:spcPts val="0"/>
              </a:spcBef>
              <a:buNone/>
            </a:pPr>
            <a:r>
              <a:rPr lang="en-CA" sz="1700" dirty="0">
                <a:solidFill>
                  <a:srgbClr val="000000"/>
                </a:solidFill>
              </a:rPr>
              <a:t> </a:t>
            </a:r>
            <a:r>
              <a:rPr lang="en-US" sz="1700" dirty="0" smtClean="0">
                <a:solidFill>
                  <a:srgbClr val="000000"/>
                </a:solidFill>
              </a:rPr>
              <a:t>ECCC recommends that the Proponent</a:t>
            </a:r>
          </a:p>
          <a:p>
            <a:pPr lvl="1">
              <a:spcBef>
                <a:spcPts val="0"/>
              </a:spcBef>
              <a:buClrTx/>
              <a:buFont typeface="Arial" panose="020B0604020202020204" pitchFamily="34" charset="0"/>
              <a:buChar char="─"/>
            </a:pPr>
            <a:r>
              <a:rPr lang="en-US" sz="1700" dirty="0" smtClean="0">
                <a:solidFill>
                  <a:srgbClr val="000000"/>
                </a:solidFill>
              </a:rPr>
              <a:t>Clarify </a:t>
            </a:r>
            <a:r>
              <a:rPr lang="en-US" sz="1700" dirty="0">
                <a:solidFill>
                  <a:srgbClr val="000000"/>
                </a:solidFill>
              </a:rPr>
              <a:t>dewatering procedures for Contact Water Pond #1, Madrid North Contact Water Pond and the Madrid South Primary and Secondary Contact Water Ponds. If dewatering to the tundra is proposed, a description of location, monitoring and erosion control measures should be included. </a:t>
            </a:r>
          </a:p>
          <a:p>
            <a:pPr lvl="1">
              <a:spcBef>
                <a:spcPts val="0"/>
              </a:spcBef>
              <a:buClrTx/>
              <a:buFont typeface="Arial" panose="020B0604020202020204" pitchFamily="34" charset="0"/>
              <a:buChar char="─"/>
            </a:pPr>
            <a:r>
              <a:rPr lang="en-US" sz="1700" dirty="0" smtClean="0">
                <a:solidFill>
                  <a:srgbClr val="000000"/>
                </a:solidFill>
              </a:rPr>
              <a:t>Discuss </a:t>
            </a:r>
            <a:r>
              <a:rPr lang="en-US" sz="1700" dirty="0">
                <a:solidFill>
                  <a:srgbClr val="000000"/>
                </a:solidFill>
              </a:rPr>
              <a:t>proposed frequency of water quality monitoring at the Boston Tailings Management Area Contact Water Ponds.</a:t>
            </a:r>
          </a:p>
          <a:p>
            <a:pPr lvl="1">
              <a:spcBef>
                <a:spcPts val="0"/>
              </a:spcBef>
              <a:buClrTx/>
              <a:buFont typeface="Arial" panose="020B0604020202020204" pitchFamily="34" charset="0"/>
              <a:buChar char="─"/>
            </a:pPr>
            <a:r>
              <a:rPr lang="en-US" sz="1700" dirty="0" smtClean="0">
                <a:solidFill>
                  <a:srgbClr val="000000"/>
                </a:solidFill>
              </a:rPr>
              <a:t>Discuss </a:t>
            </a:r>
            <a:r>
              <a:rPr lang="en-US" sz="1700" dirty="0">
                <a:solidFill>
                  <a:srgbClr val="000000"/>
                </a:solidFill>
              </a:rPr>
              <a:t>water quality monitoring downstream of the Non-Contact Water Pond, prior to discharge into Stickleback Lake. </a:t>
            </a:r>
          </a:p>
          <a:p>
            <a:pPr lvl="1">
              <a:spcBef>
                <a:spcPts val="0"/>
              </a:spcBef>
              <a:buClrTx/>
              <a:buFont typeface="Arial" panose="020B0604020202020204" pitchFamily="34" charset="0"/>
              <a:buChar char="─"/>
            </a:pPr>
            <a:r>
              <a:rPr lang="en-US" sz="1700" dirty="0" smtClean="0">
                <a:solidFill>
                  <a:srgbClr val="000000"/>
                </a:solidFill>
              </a:rPr>
              <a:t>Discuss </a:t>
            </a:r>
            <a:r>
              <a:rPr lang="en-US" sz="1700" dirty="0">
                <a:solidFill>
                  <a:srgbClr val="000000"/>
                </a:solidFill>
              </a:rPr>
              <a:t>contingency options in the event that TSS in the Non-Contact Water Pond exceeds criteria and cannot be discharged via the overflow culvert</a:t>
            </a:r>
            <a:r>
              <a:rPr lang="en-US" sz="1700" dirty="0" smtClean="0">
                <a:solidFill>
                  <a:srgbClr val="000000"/>
                </a:solidFill>
              </a:rPr>
              <a:t>.</a:t>
            </a:r>
            <a:endParaRPr lang="en-US" sz="1800" dirty="0" smtClean="0"/>
          </a:p>
          <a:p>
            <a:pPr marL="342900" indent="-342900">
              <a:lnSpc>
                <a:spcPct val="115000"/>
              </a:lnSpc>
              <a:spcBef>
                <a:spcPts val="0"/>
              </a:spcBef>
              <a:spcAft>
                <a:spcPts val="0"/>
              </a:spcAft>
              <a:buFont typeface="Times New Roman"/>
              <a:buChar char="•"/>
              <a:tabLst>
                <a:tab pos="457200" algn="l"/>
              </a:tabLst>
            </a:pPr>
            <a:endParaRPr lang="en-US" sz="1800" b="1" dirty="0">
              <a:solidFill>
                <a:srgbClr val="000000"/>
              </a:solidFill>
              <a:ea typeface="Calibri"/>
              <a:cs typeface="Times New Roman"/>
            </a:endParaRPr>
          </a:p>
        </p:txBody>
      </p:sp>
    </p:spTree>
    <p:extLst>
      <p:ext uri="{BB962C8B-B14F-4D97-AF65-F5344CB8AC3E}">
        <p14:creationId xmlns:p14="http://schemas.microsoft.com/office/powerpoint/2010/main" val="172634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82" y="620688"/>
            <a:ext cx="8481120" cy="648072"/>
          </a:xfrm>
        </p:spPr>
        <p:txBody>
          <a:bodyPr anchor="t"/>
          <a:lstStyle/>
          <a:p>
            <a:pPr>
              <a:lnSpc>
                <a:spcPct val="115000"/>
              </a:lnSpc>
              <a:spcBef>
                <a:spcPts val="0"/>
              </a:spcBef>
              <a:spcAft>
                <a:spcPts val="0"/>
              </a:spcAft>
            </a:pPr>
            <a:r>
              <a:rPr lang="en-CA" sz="1600" dirty="0" smtClean="0"/>
              <a:t>ECCC#5 – Water Management Ponds – Monitoring and Dewatering continued</a:t>
            </a:r>
            <a:br>
              <a:rPr lang="en-CA" sz="1600" dirty="0" smtClean="0"/>
            </a:br>
            <a:r>
              <a:rPr lang="en-CA" sz="1600" dirty="0" smtClean="0">
                <a:ea typeface="Calibri"/>
                <a:cs typeface="Times New Roman"/>
              </a:rPr>
              <a:t>ECCC#5 </a:t>
            </a:r>
            <a:r>
              <a:rPr lang="en-CA" sz="1600" dirty="0">
                <a:ea typeface="Calibri"/>
                <a:cs typeface="Times New Roman"/>
              </a:rPr>
              <a:t>– </a:t>
            </a:r>
            <a:endParaRPr lang="en-US" sz="1600" dirty="0">
              <a:effectLst/>
              <a:ea typeface="Calibri"/>
              <a:cs typeface="Times New Roman"/>
            </a:endParaRPr>
          </a:p>
        </p:txBody>
      </p:sp>
      <p:sp>
        <p:nvSpPr>
          <p:cNvPr id="3" name="Content Placeholder 2"/>
          <p:cNvSpPr>
            <a:spLocks noGrp="1"/>
          </p:cNvSpPr>
          <p:nvPr>
            <p:ph idx="1"/>
          </p:nvPr>
        </p:nvSpPr>
        <p:spPr>
          <a:xfrm>
            <a:off x="755576" y="1268760"/>
            <a:ext cx="8388424" cy="5184576"/>
          </a:xfrm>
        </p:spPr>
        <p:txBody>
          <a:bodyPr/>
          <a:lstStyle/>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smtClean="0">
                <a:solidFill>
                  <a:srgbClr val="000000"/>
                </a:solidFill>
              </a:rPr>
              <a:t>If water meets the designed criteria for discharge, it may be discharged to the tundra at an approved location.  Water samples will be collected twice annually or prior to discharge.</a:t>
            </a:r>
          </a:p>
          <a:p>
            <a:pPr lvl="1">
              <a:spcBef>
                <a:spcPts val="0"/>
              </a:spcBef>
              <a:spcAft>
                <a:spcPts val="0"/>
              </a:spcAft>
              <a:buClrTx/>
              <a:buFont typeface="Arial" panose="020B0604020202020204" pitchFamily="34" charset="0"/>
              <a:buChar char="─"/>
            </a:pPr>
            <a:r>
              <a:rPr lang="en-US" sz="1800" dirty="0" smtClean="0">
                <a:solidFill>
                  <a:srgbClr val="000000"/>
                </a:solidFill>
              </a:rPr>
              <a:t>Early signs of erosion at the discharge point will be monitored and mitigations measures will be implemented if necessary.</a:t>
            </a:r>
          </a:p>
          <a:p>
            <a:pPr lvl="1">
              <a:spcBef>
                <a:spcPts val="0"/>
              </a:spcBef>
              <a:spcAft>
                <a:spcPts val="0"/>
              </a:spcAft>
              <a:buClrTx/>
              <a:buFont typeface="Arial" panose="020B0604020202020204" pitchFamily="34" charset="0"/>
              <a:buChar char="─"/>
            </a:pPr>
            <a:r>
              <a:rPr lang="en-US" sz="1800" dirty="0" smtClean="0">
                <a:solidFill>
                  <a:srgbClr val="000000"/>
                </a:solidFill>
              </a:rPr>
              <a:t>A field Total Suspended Solids test will be conducted at the same time as the water quality sample is collected from the Non-Contact Water Pond.</a:t>
            </a:r>
          </a:p>
          <a:p>
            <a:pPr lvl="1">
              <a:spcBef>
                <a:spcPts val="0"/>
              </a:spcBef>
              <a:spcAft>
                <a:spcPts val="0"/>
              </a:spcAft>
              <a:buClrTx/>
              <a:buFont typeface="Arial" panose="020B0604020202020204" pitchFamily="34" charset="0"/>
              <a:buChar char="─"/>
            </a:pPr>
            <a:r>
              <a:rPr lang="en-US" sz="1800" dirty="0" smtClean="0">
                <a:solidFill>
                  <a:srgbClr val="000000"/>
                </a:solidFill>
              </a:rPr>
              <a:t>No additional contingencies considered for Total Suspended Solids.</a:t>
            </a:r>
          </a:p>
          <a:p>
            <a:pPr marL="0" indent="0">
              <a:spcBef>
                <a:spcPts val="0"/>
              </a:spcBef>
              <a:spcAft>
                <a:spcPts val="0"/>
              </a:spcAft>
              <a:buNone/>
            </a:pPr>
            <a:r>
              <a:rPr lang="en-US" sz="1800" b="1" dirty="0"/>
              <a:t>Follow-up ECCC Technical Comments</a:t>
            </a:r>
            <a:r>
              <a:rPr lang="fr-CA" sz="1800" b="1" dirty="0"/>
              <a:t>  </a:t>
            </a:r>
          </a:p>
          <a:p>
            <a:pPr lvl="1">
              <a:spcBef>
                <a:spcPts val="0"/>
              </a:spcBef>
              <a:spcAft>
                <a:spcPts val="0"/>
              </a:spcAft>
              <a:buFont typeface="Arial" panose="020B0604020202020204" pitchFamily="34" charset="0"/>
              <a:buChar char="─"/>
            </a:pPr>
            <a:r>
              <a:rPr lang="en-US" sz="1800" dirty="0"/>
              <a:t>ECCC is satisfied with the response and considers this technical comment resolved</a:t>
            </a:r>
          </a:p>
          <a:p>
            <a:pPr marL="0" indent="0">
              <a:spcBef>
                <a:spcPts val="0"/>
              </a:spcBef>
              <a:spcAft>
                <a:spcPts val="0"/>
              </a:spcAft>
              <a:buClrTx/>
              <a:buNone/>
            </a:pPr>
            <a:endParaRPr lang="en-US" sz="2200" dirty="0" smtClean="0">
              <a:solidFill>
                <a:srgbClr val="000000"/>
              </a:solidFill>
            </a:endParaRPr>
          </a:p>
        </p:txBody>
      </p:sp>
    </p:spTree>
    <p:extLst>
      <p:ext uri="{BB962C8B-B14F-4D97-AF65-F5344CB8AC3E}">
        <p14:creationId xmlns:p14="http://schemas.microsoft.com/office/powerpoint/2010/main" val="4178592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548680"/>
            <a:ext cx="8589640" cy="720080"/>
          </a:xfrm>
        </p:spPr>
        <p:txBody>
          <a:bodyPr anchor="t"/>
          <a:lstStyle/>
          <a:p>
            <a:pPr>
              <a:lnSpc>
                <a:spcPct val="115000"/>
              </a:lnSpc>
              <a:spcBef>
                <a:spcPts val="0"/>
              </a:spcBef>
              <a:spcAft>
                <a:spcPts val="0"/>
              </a:spcAft>
            </a:pPr>
            <a:r>
              <a:rPr lang="en-CA" sz="2000" dirty="0" smtClean="0"/>
              <a:t>ECCC#6 – Quarries with High Risk of Acid Rock Drainage (ARD)</a:t>
            </a:r>
            <a:br>
              <a:rPr lang="en-CA" sz="2000" dirty="0" smtClean="0"/>
            </a:br>
            <a:r>
              <a:rPr lang="en-CA" sz="2000" dirty="0" smtClean="0">
                <a:ea typeface="Calibri"/>
                <a:cs typeface="Times New Roman"/>
              </a:rPr>
              <a:t>ECCC#6 –</a:t>
            </a:r>
            <a:endParaRPr lang="en-US" sz="2000" dirty="0">
              <a:effectLst/>
              <a:ea typeface="Calibri"/>
              <a:cs typeface="Times New Roman"/>
            </a:endParaRPr>
          </a:p>
        </p:txBody>
      </p:sp>
      <p:sp>
        <p:nvSpPr>
          <p:cNvPr id="3" name="Content Placeholder 2"/>
          <p:cNvSpPr>
            <a:spLocks noGrp="1"/>
          </p:cNvSpPr>
          <p:nvPr>
            <p:ph idx="1"/>
          </p:nvPr>
        </p:nvSpPr>
        <p:spPr>
          <a:xfrm>
            <a:off x="734888" y="1268760"/>
            <a:ext cx="8409112" cy="4896544"/>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marL="0" indent="0">
              <a:spcBef>
                <a:spcPts val="0"/>
              </a:spcBef>
              <a:spcAft>
                <a:spcPts val="0"/>
              </a:spcAft>
              <a:buClrTx/>
              <a:buNone/>
            </a:pPr>
            <a:r>
              <a:rPr lang="en-US" sz="1800" dirty="0">
                <a:solidFill>
                  <a:srgbClr val="000000"/>
                </a:solidFill>
              </a:rPr>
              <a:t> </a:t>
            </a:r>
            <a:r>
              <a:rPr lang="en-US" sz="1800" dirty="0" smtClean="0">
                <a:solidFill>
                  <a:srgbClr val="000000"/>
                </a:solidFill>
              </a:rPr>
              <a:t>   ECCC recommends that the Proponent</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US" sz="1800" dirty="0" smtClean="0">
                <a:solidFill>
                  <a:srgbClr val="000000"/>
                </a:solidFill>
              </a:rPr>
              <a:t>Provide </a:t>
            </a:r>
            <a:r>
              <a:rPr lang="en-US" sz="1800" dirty="0">
                <a:solidFill>
                  <a:srgbClr val="000000"/>
                </a:solidFill>
              </a:rPr>
              <a:t>justification for the use of high Acid Rock Drainage (ARD) potential quarries for use as mine backfill </a:t>
            </a:r>
          </a:p>
          <a:p>
            <a:pPr lvl="1">
              <a:spcBef>
                <a:spcPts val="0"/>
              </a:spcBef>
              <a:spcAft>
                <a:spcPts val="0"/>
              </a:spcAft>
              <a:buClrTx/>
              <a:buFont typeface="Arial" panose="020B0604020202020204" pitchFamily="34" charset="0"/>
              <a:buChar char="─"/>
            </a:pPr>
            <a:r>
              <a:rPr lang="en-US" sz="1800" dirty="0" smtClean="0">
                <a:solidFill>
                  <a:srgbClr val="000000"/>
                </a:solidFill>
              </a:rPr>
              <a:t>Discuss </a:t>
            </a:r>
            <a:r>
              <a:rPr lang="en-US" sz="1800" dirty="0">
                <a:solidFill>
                  <a:srgbClr val="000000"/>
                </a:solidFill>
              </a:rPr>
              <a:t>mitigation measures to prevent </a:t>
            </a:r>
            <a:r>
              <a:rPr lang="en-US" sz="1800" dirty="0" smtClean="0">
                <a:solidFill>
                  <a:srgbClr val="000000"/>
                </a:solidFill>
              </a:rPr>
              <a:t>Acid Rock Drainage from high Acid Rock Drainage potential </a:t>
            </a:r>
            <a:r>
              <a:rPr lang="en-US" sz="1800" dirty="0">
                <a:solidFill>
                  <a:srgbClr val="000000"/>
                </a:solidFill>
              </a:rPr>
              <a:t>rock stored in the waste rock piles and for the exposed quarry walls.</a:t>
            </a:r>
          </a:p>
          <a:p>
            <a:pPr marL="0" indent="0">
              <a:spcBef>
                <a:spcPts val="0"/>
              </a:spcBef>
              <a:spcAft>
                <a:spcPts val="0"/>
              </a:spcAft>
              <a:buClrTx/>
              <a:buNone/>
            </a:pPr>
            <a:endParaRPr lang="en-US" sz="1800" dirty="0"/>
          </a:p>
          <a:p>
            <a:pPr marL="0" indent="0">
              <a:spcBef>
                <a:spcPts val="0"/>
              </a:spcBef>
              <a:spcAft>
                <a:spcPts val="0"/>
              </a:spcAft>
              <a:buClrTx/>
              <a:buNone/>
            </a:pPr>
            <a:endParaRPr lang="en-CA" sz="1800" b="1" dirty="0">
              <a:ea typeface="Calibri"/>
              <a:cs typeface="Times New Roman"/>
            </a:endParaRPr>
          </a:p>
        </p:txBody>
      </p:sp>
    </p:spTree>
    <p:extLst>
      <p:ext uri="{BB962C8B-B14F-4D97-AF65-F5344CB8AC3E}">
        <p14:creationId xmlns:p14="http://schemas.microsoft.com/office/powerpoint/2010/main" val="190233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548680"/>
            <a:ext cx="8589640" cy="720080"/>
          </a:xfrm>
        </p:spPr>
        <p:txBody>
          <a:bodyPr anchor="t"/>
          <a:lstStyle/>
          <a:p>
            <a:pPr>
              <a:lnSpc>
                <a:spcPct val="115000"/>
              </a:lnSpc>
              <a:spcBef>
                <a:spcPts val="0"/>
              </a:spcBef>
              <a:spcAft>
                <a:spcPts val="0"/>
              </a:spcAft>
            </a:pPr>
            <a:r>
              <a:rPr lang="en-CA" sz="1800" dirty="0" smtClean="0"/>
              <a:t>ECCC#6 – Quarries with High Risk of Acid Rock Drainage (ARD) continued</a:t>
            </a:r>
            <a:br>
              <a:rPr lang="en-CA" sz="1800" dirty="0" smtClean="0"/>
            </a:br>
            <a:r>
              <a:rPr lang="en-CA" sz="1800" dirty="0" smtClean="0">
                <a:ea typeface="Calibri"/>
                <a:cs typeface="Times New Roman"/>
              </a:rPr>
              <a:t>ECCC#6 –</a:t>
            </a:r>
            <a:endParaRPr lang="en-US" sz="1800" dirty="0">
              <a:effectLst/>
              <a:ea typeface="Calibri"/>
              <a:cs typeface="Times New Roman"/>
            </a:endParaRPr>
          </a:p>
        </p:txBody>
      </p:sp>
      <p:sp>
        <p:nvSpPr>
          <p:cNvPr id="3" name="Content Placeholder 2"/>
          <p:cNvSpPr>
            <a:spLocks noGrp="1"/>
          </p:cNvSpPr>
          <p:nvPr>
            <p:ph idx="1"/>
          </p:nvPr>
        </p:nvSpPr>
        <p:spPr>
          <a:xfrm>
            <a:off x="734888" y="1268760"/>
            <a:ext cx="8409112" cy="4896544"/>
          </a:xfrm>
        </p:spPr>
        <p:txBody>
          <a:bodyPr/>
          <a:lstStyle/>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solidFill>
                  <a:srgbClr val="000000"/>
                </a:solidFill>
              </a:rPr>
              <a:t>The 3 quarries that are not suitable for construction will be used as mine backfill.  All runoff from the contact pad will be managed as contact water.</a:t>
            </a:r>
          </a:p>
          <a:p>
            <a:pPr lvl="1">
              <a:spcBef>
                <a:spcPts val="0"/>
              </a:spcBef>
              <a:spcAft>
                <a:spcPts val="0"/>
              </a:spcAft>
              <a:buClrTx/>
              <a:buFont typeface="Arial" panose="020B0604020202020204" pitchFamily="34" charset="0"/>
              <a:buChar char="─"/>
            </a:pPr>
            <a:r>
              <a:rPr lang="en-US" sz="1800" dirty="0" smtClean="0">
                <a:solidFill>
                  <a:srgbClr val="000000"/>
                </a:solidFill>
              </a:rPr>
              <a:t>Drainage from the waste rock stockpiles is collected and monitored.</a:t>
            </a:r>
          </a:p>
          <a:p>
            <a:pPr marL="0" indent="0">
              <a:spcBef>
                <a:spcPts val="0"/>
              </a:spcBef>
              <a:spcAft>
                <a:spcPts val="0"/>
              </a:spcAft>
              <a:buNone/>
            </a:pPr>
            <a:r>
              <a:rPr lang="en-US" sz="1800" b="1" dirty="0" smtClean="0"/>
              <a:t>Follow-up ECCC Response </a:t>
            </a:r>
          </a:p>
          <a:p>
            <a:pPr marL="0" indent="0">
              <a:spcBef>
                <a:spcPts val="0"/>
              </a:spcBef>
              <a:spcAft>
                <a:spcPts val="0"/>
              </a:spcAft>
              <a:buClrTx/>
              <a:buNone/>
            </a:pPr>
            <a:endParaRPr lang="en-US" sz="1800" dirty="0"/>
          </a:p>
          <a:p>
            <a:pPr marL="0" indent="0">
              <a:spcBef>
                <a:spcPts val="0"/>
              </a:spcBef>
              <a:spcAft>
                <a:spcPts val="0"/>
              </a:spcAft>
              <a:buClrTx/>
              <a:buNone/>
            </a:pPr>
            <a:endParaRPr lang="en-CA" sz="1800" b="1" dirty="0">
              <a:ea typeface="Calibri"/>
              <a:cs typeface="Times New Roman"/>
            </a:endParaRPr>
          </a:p>
        </p:txBody>
      </p:sp>
    </p:spTree>
    <p:extLst>
      <p:ext uri="{BB962C8B-B14F-4D97-AF65-F5344CB8AC3E}">
        <p14:creationId xmlns:p14="http://schemas.microsoft.com/office/powerpoint/2010/main" val="13822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400" dirty="0" smtClean="0"/>
              <a:t>ECCC#7 – Aquatic Effects Monitoring Program</a:t>
            </a:r>
            <a:r>
              <a:rPr lang="en-CA" sz="2400" dirty="0"/>
              <a:t/>
            </a:r>
            <a:br>
              <a:rPr lang="en-CA" sz="2400" dirty="0"/>
            </a:br>
            <a:r>
              <a:rPr lang="en-CA" sz="2400" dirty="0">
                <a:ea typeface="Calibri"/>
                <a:cs typeface="Times New Roman"/>
              </a:rPr>
              <a:t>ECCC#7 </a:t>
            </a:r>
            <a:r>
              <a:rPr lang="en-CA" sz="2400" dirty="0" smtClean="0">
                <a:ea typeface="Calibri"/>
                <a:cs typeface="Times New Roman"/>
              </a:rPr>
              <a:t>–</a:t>
            </a:r>
            <a:r>
              <a:rPr lang="iu-Cans-CA" sz="2400" dirty="0" smtClean="0">
                <a:ea typeface="Calibri"/>
                <a:cs typeface="Times New Roman"/>
              </a:rPr>
              <a:t> </a:t>
            </a:r>
            <a:r>
              <a:rPr lang="en-US" sz="2400" dirty="0">
                <a:ea typeface="Calibri"/>
                <a:cs typeface="Times New Roman"/>
              </a:rPr>
              <a:t/>
            </a:r>
            <a:br>
              <a:rPr lang="en-US" sz="2400" dirty="0">
                <a:ea typeface="Calibri"/>
                <a:cs typeface="Times New Roman"/>
              </a:rPr>
            </a:br>
            <a:endParaRPr lang="en-US" sz="24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CA" sz="1800" dirty="0"/>
              <a:t>ECCC recommends that development of the </a:t>
            </a:r>
            <a:r>
              <a:rPr lang="en-CA" sz="1800" dirty="0" smtClean="0"/>
              <a:t>Aquatics Effects Monitoring Program </a:t>
            </a:r>
            <a:r>
              <a:rPr lang="en-CA" sz="1800" dirty="0"/>
              <a:t>be actioned as soon as possible, to allow lead time for any 2018 field work that may be </a:t>
            </a:r>
            <a:r>
              <a:rPr lang="en-CA" sz="1800" dirty="0" smtClean="0"/>
              <a:t>required.</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smtClean="0"/>
          </a:p>
          <a:p>
            <a:pPr marL="0" indent="0">
              <a:spcBef>
                <a:spcPts val="0"/>
              </a:spcBef>
              <a:spcAft>
                <a:spcPts val="0"/>
              </a:spcAft>
              <a:buNone/>
            </a:pPr>
            <a:r>
              <a:rPr lang="en-US" sz="1800" strike="sngStrike" dirty="0" smtClean="0"/>
              <a:t>  </a:t>
            </a:r>
          </a:p>
        </p:txBody>
      </p:sp>
    </p:spTree>
    <p:extLst>
      <p:ext uri="{BB962C8B-B14F-4D97-AF65-F5344CB8AC3E}">
        <p14:creationId xmlns:p14="http://schemas.microsoft.com/office/powerpoint/2010/main" val="64800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16632"/>
            <a:ext cx="8229600" cy="1224136"/>
          </a:xfrm>
        </p:spPr>
        <p:txBody>
          <a:bodyPr/>
          <a:lstStyle/>
          <a:p>
            <a:pPr>
              <a:lnSpc>
                <a:spcPct val="115000"/>
              </a:lnSpc>
              <a:spcBef>
                <a:spcPts val="0"/>
              </a:spcBef>
              <a:spcAft>
                <a:spcPts val="0"/>
              </a:spcAft>
            </a:pPr>
            <a:r>
              <a:rPr lang="en-CA" sz="2800" dirty="0" smtClean="0"/>
              <a:t>Overview</a:t>
            </a:r>
            <a:r>
              <a:rPr lang="iu-Cans-CA" dirty="0" smtClean="0"/>
              <a:t> </a:t>
            </a:r>
            <a:r>
              <a:rPr lang="en-CA" dirty="0" smtClean="0"/>
              <a:t/>
            </a:r>
            <a:br>
              <a:rPr lang="en-CA" dirty="0" smtClean="0"/>
            </a:br>
            <a:endParaRPr lang="en-US" sz="2800" dirty="0">
              <a:effectLst/>
              <a:ea typeface="Calibri"/>
              <a:cs typeface="Times New Roman"/>
            </a:endParaRPr>
          </a:p>
        </p:txBody>
      </p:sp>
      <p:sp>
        <p:nvSpPr>
          <p:cNvPr id="3" name="Content Placeholder 2"/>
          <p:cNvSpPr>
            <a:spLocks noGrp="1"/>
          </p:cNvSpPr>
          <p:nvPr>
            <p:ph idx="1"/>
          </p:nvPr>
        </p:nvSpPr>
        <p:spPr>
          <a:xfrm>
            <a:off x="827584" y="1268760"/>
            <a:ext cx="8229600" cy="5184576"/>
          </a:xfrm>
        </p:spPr>
        <p:txBody>
          <a:bodyPr/>
          <a:lstStyle/>
          <a:p>
            <a:pPr>
              <a:spcBef>
                <a:spcPts val="0"/>
              </a:spcBef>
              <a:spcAft>
                <a:spcPts val="0"/>
              </a:spcAft>
            </a:pPr>
            <a:r>
              <a:rPr lang="en-CA" sz="2000" dirty="0" smtClean="0">
                <a:latin typeface="+mn-lt"/>
              </a:rPr>
              <a:t>ECCC Mandate</a:t>
            </a:r>
            <a:endParaRPr lang="iu-Cans-CA" sz="2000" dirty="0" smtClean="0">
              <a:latin typeface="+mn-lt"/>
            </a:endParaRPr>
          </a:p>
          <a:p>
            <a:pPr>
              <a:spcBef>
                <a:spcPts val="0"/>
              </a:spcBef>
              <a:spcAft>
                <a:spcPts val="0"/>
              </a:spcAft>
            </a:pPr>
            <a:r>
              <a:rPr lang="en-CA" sz="2000" dirty="0" smtClean="0">
                <a:latin typeface="+mn-lt"/>
              </a:rPr>
              <a:t>Relevant Acts and Legislation</a:t>
            </a:r>
          </a:p>
          <a:p>
            <a:pPr>
              <a:spcBef>
                <a:spcPts val="0"/>
              </a:spcBef>
              <a:spcAft>
                <a:spcPts val="0"/>
              </a:spcAft>
            </a:pPr>
            <a:r>
              <a:rPr lang="en-CA" sz="2000" dirty="0" smtClean="0">
                <a:latin typeface="+mn-lt"/>
              </a:rPr>
              <a:t>ECCC Recommendations</a:t>
            </a:r>
            <a:endParaRPr lang="en-CA" sz="1800" dirty="0" smtClean="0">
              <a:latin typeface="+mn-lt"/>
            </a:endParaRPr>
          </a:p>
          <a:p>
            <a:pPr>
              <a:spcBef>
                <a:spcPts val="0"/>
              </a:spcBef>
              <a:spcAft>
                <a:spcPts val="0"/>
              </a:spcAft>
            </a:pPr>
            <a:endParaRPr lang="en-US" sz="2000" dirty="0" smtClean="0">
              <a:latin typeface="+mn-lt"/>
            </a:endParaRPr>
          </a:p>
          <a:p>
            <a:pPr>
              <a:spcBef>
                <a:spcPts val="0"/>
              </a:spcBef>
              <a:spcAft>
                <a:spcPts val="0"/>
              </a:spcAft>
            </a:pPr>
            <a:endParaRPr lang="en-US" sz="2000" dirty="0" smtClean="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31" y="1484784"/>
            <a:ext cx="347615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355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400" dirty="0" smtClean="0"/>
              <a:t>ECCC#8 – Post-Audit of Water Quality Monitoring</a:t>
            </a:r>
            <a:br>
              <a:rPr lang="en-CA" sz="2400" dirty="0" smtClean="0"/>
            </a:br>
            <a:r>
              <a:rPr lang="en-CA" sz="2400" dirty="0" smtClean="0">
                <a:ea typeface="Calibri"/>
                <a:cs typeface="Times New Roman"/>
              </a:rPr>
              <a:t>ECCC#8 –</a:t>
            </a:r>
            <a:r>
              <a:rPr lang="iu-Cans-CA" sz="2400" dirty="0" smtClean="0">
                <a:ea typeface="Calibri"/>
                <a:cs typeface="Times New Roman"/>
              </a:rPr>
              <a:t> </a:t>
            </a:r>
            <a:r>
              <a:rPr lang="en-US" sz="2400" dirty="0">
                <a:ea typeface="Calibri"/>
                <a:cs typeface="Times New Roman"/>
              </a:rPr>
              <a:t/>
            </a:r>
            <a:br>
              <a:rPr lang="en-US" sz="2400" dirty="0">
                <a:ea typeface="Calibri"/>
                <a:cs typeface="Times New Roman"/>
              </a:rPr>
            </a:br>
            <a:endParaRPr lang="en-US" sz="24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lvl="1">
              <a:spcBef>
                <a:spcPts val="0"/>
              </a:spcBef>
              <a:spcAft>
                <a:spcPts val="0"/>
              </a:spcAft>
              <a:buClrTx/>
              <a:buFont typeface="Arial" panose="020B0604020202020204" pitchFamily="34" charset="0"/>
              <a:buChar char="─"/>
            </a:pPr>
            <a:r>
              <a:rPr lang="en-US" sz="1800" dirty="0">
                <a:solidFill>
                  <a:srgbClr val="000000"/>
                </a:solidFill>
              </a:rPr>
              <a:t>ECCC recommends that effluent and water quality audits be completed for Roberts Bay and </a:t>
            </a:r>
            <a:r>
              <a:rPr lang="en-US" sz="1800" dirty="0" err="1">
                <a:solidFill>
                  <a:srgbClr val="000000"/>
                </a:solidFill>
              </a:rPr>
              <a:t>Aimaokatalok</a:t>
            </a:r>
            <a:r>
              <a:rPr lang="en-US" sz="1800" dirty="0">
                <a:solidFill>
                  <a:srgbClr val="000000"/>
                </a:solidFill>
              </a:rPr>
              <a:t> Lake at specific time intervals relating to major milestones in the Madrid-Boston Project. ECCC recommends that modelling audits be completed at a minimum every 3-5 years</a:t>
            </a:r>
            <a:r>
              <a:rPr lang="en-US" sz="1800" dirty="0" smtClean="0">
                <a:solidFill>
                  <a:srgbClr val="000000"/>
                </a:solidFill>
              </a:rPr>
              <a:t>.</a:t>
            </a:r>
          </a:p>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a:solidFill>
                  <a:srgbClr val="000000"/>
                </a:solidFill>
              </a:rPr>
              <a:t>The </a:t>
            </a:r>
            <a:r>
              <a:rPr lang="en-US" sz="1800" dirty="0" smtClean="0"/>
              <a:t>Proponent maintains that updating of predictive models will be used as adaptive management and states that requirements of the update will be determined in the water licencing stage.</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a:p>
          <a:p>
            <a:pPr>
              <a:spcBef>
                <a:spcPts val="0"/>
              </a:spcBef>
              <a:spcAft>
                <a:spcPts val="0"/>
              </a:spcAft>
              <a:buClrTx/>
              <a:buFont typeface="Arial" panose="020B0604020202020204" pitchFamily="34" charset="0"/>
              <a:buChar char="─"/>
            </a:pPr>
            <a:endParaRPr lang="en-CA" sz="1800" b="1" dirty="0" smtClean="0"/>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3401295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400" dirty="0" smtClean="0"/>
              <a:t>ECCC#9 – Mitigation and Monitoring for in Water Works</a:t>
            </a:r>
            <a:r>
              <a:rPr lang="en-CA" sz="2400" dirty="0"/>
              <a:t/>
            </a:r>
            <a:br>
              <a:rPr lang="en-CA" sz="2400" dirty="0"/>
            </a:br>
            <a:r>
              <a:rPr lang="en-CA" sz="2400" dirty="0" smtClean="0">
                <a:ea typeface="Calibri"/>
                <a:cs typeface="Times New Roman"/>
              </a:rPr>
              <a:t>ECCC#9 </a:t>
            </a:r>
            <a:r>
              <a:rPr lang="en-CA" sz="2400" dirty="0">
                <a:ea typeface="Calibri"/>
                <a:cs typeface="Times New Roman"/>
              </a:rPr>
              <a:t>– </a:t>
            </a:r>
            <a:r>
              <a:rPr lang="en-US" sz="2400" dirty="0">
                <a:ea typeface="Calibri"/>
                <a:cs typeface="Times New Roman"/>
              </a:rPr>
              <a:t/>
            </a:r>
            <a:br>
              <a:rPr lang="en-US" sz="2400" dirty="0">
                <a:ea typeface="Calibri"/>
                <a:cs typeface="Times New Roman"/>
              </a:rPr>
            </a:br>
            <a:endParaRPr lang="en-US" sz="24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solidFill>
                  <a:srgbClr val="000000"/>
                </a:solidFill>
              </a:rPr>
              <a:t>ECCC </a:t>
            </a:r>
            <a:r>
              <a:rPr lang="en-CA" sz="1800" b="1" dirty="0">
                <a:solidFill>
                  <a:srgbClr val="000000"/>
                </a:solidFill>
              </a:rPr>
              <a:t>Recommendations</a:t>
            </a:r>
            <a:endParaRPr lang="en-US" sz="1800" dirty="0">
              <a:solidFill>
                <a:srgbClr val="000000"/>
              </a:solidFill>
            </a:endParaRPr>
          </a:p>
          <a:p>
            <a:pPr marL="0" indent="0">
              <a:spcBef>
                <a:spcPts val="0"/>
              </a:spcBef>
              <a:spcAft>
                <a:spcPts val="0"/>
              </a:spcAft>
              <a:buClrTx/>
              <a:buNone/>
            </a:pPr>
            <a:r>
              <a:rPr lang="en-US" sz="1800" dirty="0">
                <a:solidFill>
                  <a:srgbClr val="000000"/>
                </a:solidFill>
              </a:rPr>
              <a:t> </a:t>
            </a:r>
            <a:r>
              <a:rPr lang="en-US" sz="1800" dirty="0" smtClean="0">
                <a:solidFill>
                  <a:srgbClr val="000000"/>
                </a:solidFill>
              </a:rPr>
              <a:t>   ECCC </a:t>
            </a:r>
            <a:r>
              <a:rPr lang="en-US" sz="1800" dirty="0">
                <a:solidFill>
                  <a:srgbClr val="000000"/>
                </a:solidFill>
              </a:rPr>
              <a:t>recommends that the Proponent</a:t>
            </a:r>
          </a:p>
          <a:p>
            <a:pPr lvl="1">
              <a:spcBef>
                <a:spcPts val="0"/>
              </a:spcBef>
              <a:spcAft>
                <a:spcPts val="0"/>
              </a:spcAft>
              <a:buClrTx/>
              <a:buFont typeface="Arial" panose="020B0604020202020204" pitchFamily="34" charset="0"/>
              <a:buChar char="─"/>
            </a:pPr>
            <a:r>
              <a:rPr lang="en-US" sz="1800" dirty="0" smtClean="0">
                <a:solidFill>
                  <a:srgbClr val="000000"/>
                </a:solidFill>
              </a:rPr>
              <a:t>Develop </a:t>
            </a:r>
            <a:r>
              <a:rPr lang="en-US" sz="1800" dirty="0">
                <a:solidFill>
                  <a:srgbClr val="000000"/>
                </a:solidFill>
              </a:rPr>
              <a:t>a Sedimentation Management Plan </a:t>
            </a:r>
            <a:r>
              <a:rPr lang="en-US" sz="1800" dirty="0" smtClean="0">
                <a:solidFill>
                  <a:srgbClr val="000000"/>
                </a:solidFill>
              </a:rPr>
              <a:t>which </a:t>
            </a:r>
            <a:r>
              <a:rPr lang="en-US" sz="1800" dirty="0">
                <a:solidFill>
                  <a:srgbClr val="000000"/>
                </a:solidFill>
              </a:rPr>
              <a:t>outlines details of mitigation measures for sediment and erosion control and in-water works, including development of a turbidity-Total Suspended Solids (TSS) relationship and action levels for monitoring of TSS during construction and in-lake activities.</a:t>
            </a:r>
          </a:p>
          <a:p>
            <a:pPr lvl="1">
              <a:spcBef>
                <a:spcPts val="0"/>
              </a:spcBef>
              <a:spcAft>
                <a:spcPts val="0"/>
              </a:spcAft>
              <a:buClrTx/>
              <a:buFont typeface="Arial" panose="020B0604020202020204" pitchFamily="34" charset="0"/>
              <a:buChar char="─"/>
            </a:pPr>
            <a:r>
              <a:rPr lang="en-US" sz="1800" dirty="0" smtClean="0">
                <a:solidFill>
                  <a:srgbClr val="000000"/>
                </a:solidFill>
              </a:rPr>
              <a:t>Identify </a:t>
            </a:r>
            <a:r>
              <a:rPr lang="en-US" sz="1800" dirty="0">
                <a:solidFill>
                  <a:srgbClr val="000000"/>
                </a:solidFill>
              </a:rPr>
              <a:t>mitigation measures for sediment and erosion control during construction of stream crossings</a:t>
            </a:r>
            <a:r>
              <a:rPr lang="en-US" sz="1800" dirty="0" smtClean="0">
                <a:solidFill>
                  <a:srgbClr val="000000"/>
                </a:solidFill>
              </a:rPr>
              <a:t>.</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a:solidFill>
                <a:srgbClr val="000000"/>
              </a:solidFill>
            </a:endParaRPr>
          </a:p>
          <a:p>
            <a:pPr>
              <a:spcBef>
                <a:spcPts val="0"/>
              </a:spcBef>
              <a:spcAft>
                <a:spcPts val="0"/>
              </a:spcAft>
              <a:buFont typeface="Arial" panose="020B0604020202020204" pitchFamily="34" charset="0"/>
              <a:buChar char="•"/>
            </a:pPr>
            <a:endParaRPr lang="en-US" sz="1800" dirty="0"/>
          </a:p>
          <a:p>
            <a:pPr marL="0" lvl="0" indent="0">
              <a:lnSpc>
                <a:spcPct val="115000"/>
              </a:lnSpc>
              <a:spcBef>
                <a:spcPts val="0"/>
              </a:spcBef>
              <a:spcAft>
                <a:spcPts val="0"/>
              </a:spcAft>
              <a:buNone/>
              <a:tabLst>
                <a:tab pos="457200" algn="l"/>
              </a:tabLst>
            </a:pPr>
            <a:r>
              <a:rPr lang="iu-Cans-CA" sz="1800" dirty="0" smtClean="0">
                <a:ea typeface="Calibri"/>
                <a:cs typeface="Times New Roman"/>
              </a:rPr>
              <a:t> </a:t>
            </a:r>
            <a:endParaRPr lang="en-US" sz="1800" dirty="0">
              <a:ea typeface="Calibri"/>
              <a:cs typeface="Times New Roman"/>
            </a:endParaRPr>
          </a:p>
          <a:p>
            <a:pPr>
              <a:spcBef>
                <a:spcPts val="0"/>
              </a:spcBef>
              <a:spcAft>
                <a:spcPts val="0"/>
              </a:spcAft>
              <a:buFont typeface="Arial" panose="020B0604020202020204" pitchFamily="34" charset="0"/>
              <a:buChar char="•"/>
            </a:pPr>
            <a:endParaRPr lang="en-US" sz="1800" dirty="0"/>
          </a:p>
          <a:p>
            <a:pPr>
              <a:spcBef>
                <a:spcPts val="0"/>
              </a:spcBef>
              <a:spcAft>
                <a:spcPts val="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208243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ECCC#10</a:t>
            </a:r>
            <a:r>
              <a:rPr lang="en-CA" sz="2400" dirty="0" smtClean="0"/>
              <a:t> </a:t>
            </a:r>
            <a:r>
              <a:rPr lang="en-CA" sz="2000" dirty="0" smtClean="0"/>
              <a:t>– Tailings Pipeline Catch Basins</a:t>
            </a:r>
            <a:br>
              <a:rPr lang="en-CA" sz="2000" dirty="0" smtClean="0"/>
            </a:br>
            <a:r>
              <a:rPr lang="en-CA" sz="2000" dirty="0" smtClean="0">
                <a:ea typeface="Calibri"/>
                <a:cs typeface="Times New Roman"/>
              </a:rPr>
              <a:t>ECCC#10 </a:t>
            </a:r>
            <a:r>
              <a:rPr lang="en-CA" sz="2000" dirty="0">
                <a:ea typeface="Calibri"/>
                <a:cs typeface="Times New Roman"/>
              </a:rPr>
              <a:t>–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a:p>
          <a:p>
            <a:pPr marL="0" lvl="0" indent="0">
              <a:spcBef>
                <a:spcPts val="0"/>
              </a:spcBef>
              <a:spcAft>
                <a:spcPts val="0"/>
              </a:spcAft>
              <a:buNone/>
            </a:pPr>
            <a:r>
              <a:rPr lang="en-US" sz="1800" dirty="0" smtClean="0"/>
              <a:t>   ECCC </a:t>
            </a:r>
            <a:r>
              <a:rPr lang="en-US" sz="1800" dirty="0"/>
              <a:t>recommends that the Proponent</a:t>
            </a:r>
          </a:p>
          <a:p>
            <a:pPr lvl="1">
              <a:spcBef>
                <a:spcPts val="0"/>
              </a:spcBef>
              <a:spcAft>
                <a:spcPts val="0"/>
              </a:spcAft>
              <a:buClrTx/>
              <a:buFont typeface="Arial" panose="020B0604020202020204" pitchFamily="34" charset="0"/>
              <a:buChar char="─"/>
            </a:pPr>
            <a:r>
              <a:rPr lang="en-US" sz="1800" dirty="0" smtClean="0"/>
              <a:t>Clarify </a:t>
            </a:r>
            <a:r>
              <a:rPr lang="en-US" sz="1800" dirty="0"/>
              <a:t>the circumstances that would require the use of the tailings catch basins</a:t>
            </a:r>
          </a:p>
          <a:p>
            <a:pPr lvl="1">
              <a:spcBef>
                <a:spcPts val="0"/>
              </a:spcBef>
              <a:spcAft>
                <a:spcPts val="0"/>
              </a:spcAft>
              <a:buClrTx/>
              <a:buFont typeface="Arial" panose="020B0604020202020204" pitchFamily="34" charset="0"/>
              <a:buChar char="─"/>
            </a:pPr>
            <a:r>
              <a:rPr lang="en-US" sz="1800" dirty="0" smtClean="0"/>
              <a:t>Describe </a:t>
            </a:r>
            <a:r>
              <a:rPr lang="en-US" sz="1800" dirty="0"/>
              <a:t>the process of cleaning out and disposing of tailings deposited in the catch </a:t>
            </a:r>
            <a:r>
              <a:rPr lang="en-US" sz="1800" dirty="0" smtClean="0"/>
              <a:t>basins</a:t>
            </a:r>
          </a:p>
          <a:p>
            <a:pPr marL="0" indent="0">
              <a:spcBef>
                <a:spcPts val="0"/>
              </a:spcBef>
              <a:spcAft>
                <a:spcPts val="0"/>
              </a:spcAft>
              <a:buClrTx/>
              <a:buNone/>
            </a:pPr>
            <a:endParaRPr lang="en-US" sz="2200" dirty="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a:ea typeface="Calibri"/>
              <a:cs typeface="Times New Roman"/>
            </a:endParaRPr>
          </a:p>
          <a:p>
            <a:pPr marL="0" indent="0">
              <a:spcBef>
                <a:spcPts val="0"/>
              </a:spcBef>
              <a:spcAft>
                <a:spcPts val="0"/>
              </a:spcAft>
              <a:buClrTx/>
              <a:buNone/>
            </a:pPr>
            <a:endParaRPr lang="en-US" sz="2200" dirty="0" smtClean="0"/>
          </a:p>
        </p:txBody>
      </p:sp>
    </p:spTree>
    <p:extLst>
      <p:ext uri="{BB962C8B-B14F-4D97-AF65-F5344CB8AC3E}">
        <p14:creationId xmlns:p14="http://schemas.microsoft.com/office/powerpoint/2010/main" val="580313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ECCC#10</a:t>
            </a:r>
            <a:r>
              <a:rPr lang="en-CA" sz="2400" dirty="0" smtClean="0"/>
              <a:t> </a:t>
            </a:r>
            <a:r>
              <a:rPr lang="en-CA" sz="2000" dirty="0" smtClean="0"/>
              <a:t>– Tailings Pipeline Catch Basins continued</a:t>
            </a:r>
            <a:br>
              <a:rPr lang="en-CA" sz="2000" dirty="0" smtClean="0"/>
            </a:br>
            <a:r>
              <a:rPr lang="en-CA" sz="2000" dirty="0" smtClean="0">
                <a:ea typeface="Calibri"/>
                <a:cs typeface="Times New Roman"/>
              </a:rPr>
              <a:t>ECCC#10 </a:t>
            </a:r>
            <a:r>
              <a:rPr lang="en-CA" sz="2000" dirty="0">
                <a:ea typeface="Calibri"/>
                <a:cs typeface="Times New Roman"/>
              </a:rPr>
              <a:t>– </a:t>
            </a:r>
            <a:r>
              <a:rPr lang="iu-Cans-CA" sz="2000" dirty="0" smtClean="0">
                <a:ea typeface="Calibri"/>
                <a:cs typeface="Times New Roman"/>
              </a:rPr>
              <a:t> </a:t>
            </a:r>
            <a:r>
              <a:rPr lang="en-US" sz="2000" dirty="0" smtClean="0">
                <a:ea typeface="Calibri"/>
                <a:cs typeface="Times New Roman"/>
              </a:rPr>
              <a:t/>
            </a:r>
            <a:br>
              <a:rPr lang="en-US" sz="2000" dirty="0" smtClean="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a:t>Catch basins are required if the tailings pipeline requires repairs and needs to be drained</a:t>
            </a:r>
          </a:p>
          <a:p>
            <a:pPr lvl="1">
              <a:spcBef>
                <a:spcPts val="0"/>
              </a:spcBef>
              <a:spcAft>
                <a:spcPts val="0"/>
              </a:spcAft>
              <a:buClrTx/>
              <a:buFont typeface="Arial" panose="020B0604020202020204" pitchFamily="34" charset="0"/>
              <a:buChar char="─"/>
            </a:pPr>
            <a:r>
              <a:rPr lang="en-US" sz="1800" dirty="0"/>
              <a:t>The cleaning up process would be through re-</a:t>
            </a:r>
            <a:r>
              <a:rPr lang="en-US" sz="1800" dirty="0" err="1"/>
              <a:t>slurrying</a:t>
            </a:r>
            <a:r>
              <a:rPr lang="en-US" sz="1800" dirty="0"/>
              <a:t> the tailings and pumping into a truck and </a:t>
            </a:r>
            <a:r>
              <a:rPr lang="en-US" sz="1800" dirty="0" smtClean="0"/>
              <a:t>disposal </a:t>
            </a:r>
            <a:r>
              <a:rPr lang="en-US" sz="1800" dirty="0"/>
              <a:t>in the Tailings Impoundment Area.</a:t>
            </a:r>
          </a:p>
          <a:p>
            <a:pPr marL="0" lvl="0" indent="0">
              <a:spcBef>
                <a:spcPts val="0"/>
              </a:spcBef>
              <a:buNone/>
            </a:pPr>
            <a:r>
              <a:rPr lang="en-US" sz="1800" b="1" dirty="0" smtClean="0"/>
              <a:t>Follow-up ECCC Response</a:t>
            </a:r>
            <a:endParaRPr lang="en-US" sz="1800" dirty="0"/>
          </a:p>
          <a:p>
            <a:pPr marL="0" lvl="0" indent="0">
              <a:lnSpc>
                <a:spcPct val="115000"/>
              </a:lnSpc>
              <a:spcBef>
                <a:spcPts val="0"/>
              </a:spcBef>
              <a:spcAft>
                <a:spcPts val="0"/>
              </a:spcAft>
              <a:buNone/>
              <a:tabLst>
                <a:tab pos="457200" algn="l"/>
              </a:tabLst>
            </a:pPr>
            <a:r>
              <a:rPr lang="iu-Cans-CA" sz="1600" dirty="0" smtClean="0">
                <a:ea typeface="Calibri"/>
                <a:cs typeface="Times New Roman"/>
              </a:rPr>
              <a:t> </a:t>
            </a:r>
            <a:endParaRPr lang="en-US" sz="1600" dirty="0">
              <a:ea typeface="Calibri"/>
              <a:cs typeface="Times New Roman"/>
            </a:endParaRPr>
          </a:p>
          <a:p>
            <a:pPr marL="0" indent="0">
              <a:spcBef>
                <a:spcPts val="0"/>
              </a:spcBef>
              <a:spcAft>
                <a:spcPts val="0"/>
              </a:spcAft>
              <a:buClrTx/>
              <a:buNone/>
            </a:pPr>
            <a:endParaRPr lang="en-US" sz="2200" dirty="0" smtClean="0"/>
          </a:p>
        </p:txBody>
      </p:sp>
    </p:spTree>
    <p:extLst>
      <p:ext uri="{BB962C8B-B14F-4D97-AF65-F5344CB8AC3E}">
        <p14:creationId xmlns:p14="http://schemas.microsoft.com/office/powerpoint/2010/main" val="830848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ECCC#11</a:t>
            </a:r>
            <a:r>
              <a:rPr lang="en-CA" sz="2400" dirty="0" smtClean="0"/>
              <a:t> </a:t>
            </a:r>
            <a:r>
              <a:rPr lang="en-CA" sz="2000" dirty="0" smtClean="0"/>
              <a:t>– Copper</a:t>
            </a:r>
            <a:br>
              <a:rPr lang="en-CA" sz="2000" dirty="0" smtClean="0"/>
            </a:br>
            <a:r>
              <a:rPr lang="en-CA" sz="2000" dirty="0" smtClean="0">
                <a:ea typeface="Calibri"/>
                <a:cs typeface="Times New Roman"/>
              </a:rPr>
              <a:t>ECCC#11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smtClean="0"/>
          </a:p>
          <a:p>
            <a:pPr marL="0" lvl="0" indent="0">
              <a:spcBef>
                <a:spcPts val="0"/>
              </a:spcBef>
              <a:spcAft>
                <a:spcPts val="0"/>
              </a:spcAft>
              <a:buNone/>
            </a:pPr>
            <a:r>
              <a:rPr lang="en-US" sz="1800" dirty="0" smtClean="0"/>
              <a:t>   ECCC </a:t>
            </a:r>
            <a:r>
              <a:rPr lang="en-US" sz="1800" dirty="0"/>
              <a:t>recommends that the Proponent</a:t>
            </a:r>
          </a:p>
          <a:p>
            <a:pPr lvl="1">
              <a:spcBef>
                <a:spcPts val="0"/>
              </a:spcBef>
              <a:spcAft>
                <a:spcPts val="0"/>
              </a:spcAft>
              <a:buClrTx/>
              <a:buFont typeface="Arial" panose="020B0604020202020204" pitchFamily="34" charset="0"/>
              <a:buChar char="─"/>
            </a:pPr>
            <a:r>
              <a:rPr lang="en-US" sz="1800" dirty="0" smtClean="0"/>
              <a:t>Quantify </a:t>
            </a:r>
            <a:r>
              <a:rPr lang="en-US" sz="1800" dirty="0"/>
              <a:t>and discuss the drivers behind the differences between observed baseline and predicted baseline in Stickleback Lake and Windy Lake.</a:t>
            </a:r>
          </a:p>
          <a:p>
            <a:pPr lvl="1">
              <a:spcBef>
                <a:spcPts val="0"/>
              </a:spcBef>
              <a:spcAft>
                <a:spcPts val="0"/>
              </a:spcAft>
              <a:buClrTx/>
              <a:buFont typeface="Arial" panose="020B0604020202020204" pitchFamily="34" charset="0"/>
              <a:buChar char="─"/>
            </a:pPr>
            <a:r>
              <a:rPr lang="en-US" sz="1800" dirty="0" smtClean="0"/>
              <a:t>Provide </a:t>
            </a:r>
            <a:r>
              <a:rPr lang="en-US" sz="1800" dirty="0"/>
              <a:t>rationale and discussion on the certainty associated with the predicted base case copper concentrations.</a:t>
            </a:r>
          </a:p>
          <a:p>
            <a:pPr lvl="1">
              <a:spcBef>
                <a:spcPts val="0"/>
              </a:spcBef>
              <a:spcAft>
                <a:spcPts val="0"/>
              </a:spcAft>
              <a:buClrTx/>
              <a:buFont typeface="Arial" panose="020B0604020202020204" pitchFamily="34" charset="0"/>
              <a:buChar char="─"/>
            </a:pPr>
            <a:r>
              <a:rPr lang="en-US" sz="1800" dirty="0"/>
              <a:t>P</a:t>
            </a:r>
            <a:r>
              <a:rPr lang="en-US" sz="1800" dirty="0" smtClean="0"/>
              <a:t>rovide </a:t>
            </a:r>
            <a:r>
              <a:rPr lang="en-US" sz="1800" dirty="0"/>
              <a:t>rationale for the necessity of a SSWQO given the additional details provided in the first two points</a:t>
            </a:r>
          </a:p>
          <a:p>
            <a:pPr marL="0" indent="0">
              <a:spcBef>
                <a:spcPts val="0"/>
              </a:spcBef>
              <a:spcAft>
                <a:spcPts val="0"/>
              </a:spcAft>
              <a:buNone/>
            </a:pPr>
            <a:endParaRPr lang="en-US" sz="2200" dirty="0" smtClean="0"/>
          </a:p>
          <a:p>
            <a:pPr marL="0" lvl="0" indent="0">
              <a:lnSpc>
                <a:spcPct val="115000"/>
              </a:lnSpc>
              <a:spcBef>
                <a:spcPts val="0"/>
              </a:spcBef>
              <a:spcAft>
                <a:spcPts val="0"/>
              </a:spcAft>
              <a:buNone/>
              <a:tabLst>
                <a:tab pos="457200" algn="l"/>
              </a:tabLst>
            </a:pPr>
            <a:r>
              <a:rPr lang="iu-Cans-CA" sz="1600" dirty="0" smtClean="0">
                <a:latin typeface="+mn-lt"/>
                <a:ea typeface="Calibri"/>
                <a:cs typeface="Times New Roman"/>
              </a:rPr>
              <a:t> </a:t>
            </a:r>
            <a:endParaRPr lang="en-US" sz="1600" dirty="0" smtClean="0">
              <a:latin typeface="+mn-lt"/>
              <a:ea typeface="Calibri"/>
              <a:cs typeface="Times New Roman"/>
            </a:endParaRPr>
          </a:p>
          <a:p>
            <a:pPr marL="477837" lvl="1" indent="0">
              <a:spcBef>
                <a:spcPts val="0"/>
              </a:spcBef>
              <a:spcAft>
                <a:spcPts val="0"/>
              </a:spcAft>
              <a:buClrTx/>
              <a:buNone/>
            </a:pPr>
            <a:r>
              <a:rPr lang="en-US" sz="1800" dirty="0" smtClean="0">
                <a:latin typeface="+mn-lt"/>
              </a:rPr>
              <a:t> </a:t>
            </a:r>
          </a:p>
          <a:p>
            <a:pPr>
              <a:spcBef>
                <a:spcPts val="0"/>
              </a:spcBef>
              <a:spcAft>
                <a:spcPts val="0"/>
              </a:spcAft>
            </a:pPr>
            <a:endParaRPr lang="en-US" sz="1800" dirty="0">
              <a:latin typeface="+mn-lt"/>
            </a:endParaRPr>
          </a:p>
          <a:p>
            <a:pPr marL="820737" lvl="1" indent="-342900">
              <a:spcBef>
                <a:spcPts val="0"/>
              </a:spcBef>
              <a:spcAft>
                <a:spcPts val="0"/>
              </a:spcAft>
              <a:buFont typeface="+mj-lt"/>
              <a:buAutoNum type="alphaLcParenR"/>
            </a:pPr>
            <a:endParaRPr lang="en-US" sz="1800" dirty="0">
              <a:latin typeface="+mn-lt"/>
            </a:endParaRPr>
          </a:p>
        </p:txBody>
      </p:sp>
    </p:spTree>
    <p:extLst>
      <p:ext uri="{BB962C8B-B14F-4D97-AF65-F5344CB8AC3E}">
        <p14:creationId xmlns:p14="http://schemas.microsoft.com/office/powerpoint/2010/main" val="625939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ECCC#11</a:t>
            </a:r>
            <a:r>
              <a:rPr lang="en-CA" sz="2400" dirty="0" smtClean="0"/>
              <a:t> </a:t>
            </a:r>
            <a:r>
              <a:rPr lang="en-CA" sz="2000" dirty="0" smtClean="0"/>
              <a:t>– Copper continued</a:t>
            </a:r>
            <a:br>
              <a:rPr lang="en-CA" sz="2000" dirty="0" smtClean="0"/>
            </a:br>
            <a:r>
              <a:rPr lang="en-CA" sz="2000" dirty="0" smtClean="0">
                <a:ea typeface="Calibri"/>
                <a:cs typeface="Times New Roman"/>
              </a:rPr>
              <a:t>ECCC#11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t>Because of low observed copper concentrations in Wolverine and Stickleback Lake, the Proponent will not adopt a Site Specific Water Quality Objective for Copper and will instead monitor potential changes to Copper in the Aquatic Effects Monitoring Program.</a:t>
            </a:r>
          </a:p>
          <a:p>
            <a:pPr marL="0" indent="0">
              <a:spcBef>
                <a:spcPts val="0"/>
              </a:spcBef>
              <a:spcAft>
                <a:spcPts val="0"/>
              </a:spcAft>
              <a:buNone/>
            </a:pPr>
            <a:r>
              <a:rPr lang="en-US" sz="1800" b="1" dirty="0" smtClean="0"/>
              <a:t>Follow-up ECCC Response</a:t>
            </a:r>
          </a:p>
          <a:p>
            <a:pPr lvl="1">
              <a:spcBef>
                <a:spcPts val="0"/>
              </a:spcBef>
              <a:spcAft>
                <a:spcPts val="0"/>
              </a:spcAft>
              <a:buFont typeface="Arial" panose="020B0604020202020204" pitchFamily="34" charset="0"/>
              <a:buChar char="─"/>
            </a:pPr>
            <a:r>
              <a:rPr lang="en-US" sz="1800" dirty="0" smtClean="0"/>
              <a:t>ECCC is satisfied with the response and considers this technical comment resolved</a:t>
            </a:r>
          </a:p>
          <a:p>
            <a:pPr marL="0" indent="0">
              <a:spcBef>
                <a:spcPts val="0"/>
              </a:spcBef>
              <a:spcAft>
                <a:spcPts val="0"/>
              </a:spcAft>
              <a:buNone/>
            </a:pPr>
            <a:endParaRPr lang="en-US" sz="2200" dirty="0" smtClean="0"/>
          </a:p>
          <a:p>
            <a:pPr marL="0" lvl="0" indent="0">
              <a:lnSpc>
                <a:spcPct val="115000"/>
              </a:lnSpc>
              <a:spcBef>
                <a:spcPts val="0"/>
              </a:spcBef>
              <a:spcAft>
                <a:spcPts val="0"/>
              </a:spcAft>
              <a:buNone/>
              <a:tabLst>
                <a:tab pos="457200" algn="l"/>
              </a:tabLst>
            </a:pPr>
            <a:r>
              <a:rPr lang="iu-Cans-CA" sz="1600" dirty="0" smtClean="0">
                <a:latin typeface="+mn-lt"/>
                <a:ea typeface="Calibri"/>
                <a:cs typeface="Times New Roman"/>
              </a:rPr>
              <a:t> </a:t>
            </a:r>
            <a:endParaRPr lang="en-US" sz="1600" dirty="0" smtClean="0">
              <a:latin typeface="+mn-lt"/>
              <a:ea typeface="Calibri"/>
              <a:cs typeface="Times New Roman"/>
            </a:endParaRPr>
          </a:p>
          <a:p>
            <a:pPr marL="477837" lvl="1" indent="0">
              <a:spcBef>
                <a:spcPts val="0"/>
              </a:spcBef>
              <a:spcAft>
                <a:spcPts val="0"/>
              </a:spcAft>
              <a:buClrTx/>
              <a:buNone/>
            </a:pPr>
            <a:r>
              <a:rPr lang="en-US" sz="1800" dirty="0" smtClean="0">
                <a:latin typeface="+mn-lt"/>
              </a:rPr>
              <a:t> </a:t>
            </a:r>
          </a:p>
          <a:p>
            <a:pPr>
              <a:spcBef>
                <a:spcPts val="0"/>
              </a:spcBef>
              <a:spcAft>
                <a:spcPts val="0"/>
              </a:spcAft>
            </a:pPr>
            <a:endParaRPr lang="en-US" sz="1800" dirty="0">
              <a:latin typeface="+mn-lt"/>
            </a:endParaRPr>
          </a:p>
          <a:p>
            <a:pPr marL="820737" lvl="1" indent="-342900">
              <a:spcBef>
                <a:spcPts val="0"/>
              </a:spcBef>
              <a:spcAft>
                <a:spcPts val="0"/>
              </a:spcAft>
              <a:buFont typeface="+mj-lt"/>
              <a:buAutoNum type="alphaLcParenR"/>
            </a:pPr>
            <a:endParaRPr lang="en-US" sz="1800" dirty="0">
              <a:latin typeface="+mn-lt"/>
            </a:endParaRPr>
          </a:p>
        </p:txBody>
      </p:sp>
    </p:spTree>
    <p:extLst>
      <p:ext uri="{BB962C8B-B14F-4D97-AF65-F5344CB8AC3E}">
        <p14:creationId xmlns:p14="http://schemas.microsoft.com/office/powerpoint/2010/main" val="988042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ECCC#12</a:t>
            </a:r>
            <a:r>
              <a:rPr lang="en-CA" sz="2400" dirty="0" smtClean="0"/>
              <a:t> </a:t>
            </a:r>
            <a:r>
              <a:rPr lang="en-CA" sz="2000" dirty="0" smtClean="0"/>
              <a:t>– Arsenic</a:t>
            </a:r>
            <a:br>
              <a:rPr lang="en-CA" sz="2000" dirty="0" smtClean="0"/>
            </a:br>
            <a:r>
              <a:rPr lang="en-CA" sz="2000" dirty="0" smtClean="0">
                <a:ea typeface="Calibri"/>
                <a:cs typeface="Times New Roman"/>
              </a:rPr>
              <a:t>ECCC#12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smtClean="0"/>
          </a:p>
          <a:p>
            <a:pPr marL="0" lvl="0" indent="0">
              <a:spcBef>
                <a:spcPts val="0"/>
              </a:spcBef>
              <a:spcAft>
                <a:spcPts val="0"/>
              </a:spcAft>
              <a:buNone/>
            </a:pPr>
            <a:r>
              <a:rPr lang="en-US" sz="1800" dirty="0" smtClean="0"/>
              <a:t>   ECCC recommends </a:t>
            </a:r>
          </a:p>
          <a:p>
            <a:pPr lvl="1">
              <a:spcBef>
                <a:spcPts val="0"/>
              </a:spcBef>
              <a:spcAft>
                <a:spcPts val="0"/>
              </a:spcAft>
              <a:buClrTx/>
              <a:buFont typeface="Arial" panose="020B0604020202020204" pitchFamily="34" charset="0"/>
              <a:buChar char="─"/>
            </a:pPr>
            <a:r>
              <a:rPr lang="en-US" sz="1800" dirty="0" smtClean="0"/>
              <a:t>that the SSWQO of 0.028 mg/L be reconsidered as ECCC notes that it is higher than accepted values at comparable projects.</a:t>
            </a:r>
          </a:p>
          <a:p>
            <a:pPr lvl="1">
              <a:spcBef>
                <a:spcPts val="0"/>
              </a:spcBef>
              <a:spcAft>
                <a:spcPts val="0"/>
              </a:spcAft>
              <a:buClrTx/>
              <a:buFont typeface="Arial" panose="020B0604020202020204" pitchFamily="34" charset="0"/>
              <a:buChar char="─"/>
            </a:pPr>
            <a:r>
              <a:rPr lang="en-US" sz="1800" dirty="0" smtClean="0"/>
              <a:t>that </a:t>
            </a:r>
            <a:r>
              <a:rPr lang="en-US" sz="1800" dirty="0"/>
              <a:t>the Proponent adopt a reasonably achievable SSWQO compared to predicted concentrations given that the proposed SSWQO is over 2x higher than the maximum predicted arsenic concentration. </a:t>
            </a:r>
          </a:p>
          <a:p>
            <a:pPr lvl="1">
              <a:spcBef>
                <a:spcPts val="0"/>
              </a:spcBef>
              <a:spcAft>
                <a:spcPts val="0"/>
              </a:spcAft>
              <a:buClrTx/>
              <a:buFont typeface="Arial" panose="020B0604020202020204" pitchFamily="34" charset="0"/>
              <a:buChar char="─"/>
            </a:pPr>
            <a:r>
              <a:rPr lang="en-US" sz="1800" dirty="0" smtClean="0"/>
              <a:t>that </a:t>
            </a:r>
            <a:r>
              <a:rPr lang="en-US" sz="1800" dirty="0"/>
              <a:t>the Proponent discuss how closure objectives will be achieved given the exceedances that are predicted during the post-closure period as well as discuss potential mitigation measures that could reduce the arsenic concentrations prior to closure and during the post-closure phase</a:t>
            </a:r>
          </a:p>
          <a:p>
            <a:pPr marL="0" indent="0">
              <a:spcBef>
                <a:spcPts val="0"/>
              </a:spcBef>
              <a:spcAft>
                <a:spcPts val="0"/>
              </a:spcAft>
              <a:buNone/>
            </a:pPr>
            <a:endParaRPr lang="en-US" sz="2200" dirty="0" smtClean="0"/>
          </a:p>
          <a:p>
            <a:pPr marL="0" lvl="0" indent="0">
              <a:lnSpc>
                <a:spcPct val="115000"/>
              </a:lnSpc>
              <a:spcBef>
                <a:spcPts val="0"/>
              </a:spcBef>
              <a:spcAft>
                <a:spcPts val="0"/>
              </a:spcAft>
              <a:buNone/>
              <a:tabLst>
                <a:tab pos="457200" algn="l"/>
              </a:tabLst>
            </a:pPr>
            <a:r>
              <a:rPr lang="iu-Cans-CA" sz="1600" dirty="0" smtClean="0">
                <a:latin typeface="+mn-lt"/>
                <a:ea typeface="Calibri"/>
                <a:cs typeface="Times New Roman"/>
              </a:rPr>
              <a:t> </a:t>
            </a:r>
            <a:endParaRPr lang="en-US" sz="1600" dirty="0" smtClean="0">
              <a:latin typeface="+mn-lt"/>
              <a:ea typeface="Calibri"/>
              <a:cs typeface="Times New Roman"/>
            </a:endParaRPr>
          </a:p>
          <a:p>
            <a:pPr marL="477837" lvl="1" indent="0">
              <a:spcBef>
                <a:spcPts val="0"/>
              </a:spcBef>
              <a:spcAft>
                <a:spcPts val="0"/>
              </a:spcAft>
              <a:buClrTx/>
              <a:buNone/>
            </a:pPr>
            <a:r>
              <a:rPr lang="en-US" sz="1800" dirty="0" smtClean="0">
                <a:latin typeface="+mn-lt"/>
              </a:rPr>
              <a:t> </a:t>
            </a:r>
          </a:p>
          <a:p>
            <a:pPr>
              <a:spcBef>
                <a:spcPts val="0"/>
              </a:spcBef>
              <a:spcAft>
                <a:spcPts val="0"/>
              </a:spcAft>
            </a:pPr>
            <a:endParaRPr lang="en-US" sz="1800" dirty="0">
              <a:latin typeface="+mn-lt"/>
            </a:endParaRPr>
          </a:p>
          <a:p>
            <a:pPr marL="820737" lvl="1" indent="-342900">
              <a:spcBef>
                <a:spcPts val="0"/>
              </a:spcBef>
              <a:spcAft>
                <a:spcPts val="0"/>
              </a:spcAft>
              <a:buFont typeface="+mj-lt"/>
              <a:buAutoNum type="alphaLcParenR"/>
            </a:pPr>
            <a:endParaRPr lang="en-US" sz="1800" dirty="0">
              <a:latin typeface="+mn-lt"/>
            </a:endParaRPr>
          </a:p>
        </p:txBody>
      </p:sp>
    </p:spTree>
    <p:extLst>
      <p:ext uri="{BB962C8B-B14F-4D97-AF65-F5344CB8AC3E}">
        <p14:creationId xmlns:p14="http://schemas.microsoft.com/office/powerpoint/2010/main" val="642292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1224136"/>
          </a:xfrm>
        </p:spPr>
        <p:txBody>
          <a:bodyPr anchor="t"/>
          <a:lstStyle/>
          <a:p>
            <a:pPr>
              <a:lnSpc>
                <a:spcPct val="115000"/>
              </a:lnSpc>
              <a:spcBef>
                <a:spcPts val="0"/>
              </a:spcBef>
              <a:spcAft>
                <a:spcPts val="0"/>
              </a:spcAft>
            </a:pPr>
            <a:r>
              <a:rPr lang="en-CA" sz="2000" dirty="0" smtClean="0"/>
              <a:t>ECCC#12</a:t>
            </a:r>
            <a:r>
              <a:rPr lang="en-CA" sz="2400" dirty="0" smtClean="0"/>
              <a:t> </a:t>
            </a:r>
            <a:r>
              <a:rPr lang="en-CA" sz="2000" dirty="0" smtClean="0"/>
              <a:t>– Arsenic continued</a:t>
            </a:r>
            <a:br>
              <a:rPr lang="en-CA" sz="2000" dirty="0" smtClean="0"/>
            </a:br>
            <a:r>
              <a:rPr lang="en-CA" sz="2000" dirty="0" smtClean="0">
                <a:ea typeface="Calibri"/>
                <a:cs typeface="Times New Roman"/>
              </a:rPr>
              <a:t>ECCC#12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t>The Proponent will not adopt a Site Specific Water Quality Objective for Arsenic and will instead monitor potential changes to Arsenic in the Aquatic Effects Monitoring Program.</a:t>
            </a:r>
          </a:p>
          <a:p>
            <a:pPr lvl="1">
              <a:spcBef>
                <a:spcPts val="0"/>
              </a:spcBef>
              <a:spcAft>
                <a:spcPts val="0"/>
              </a:spcAft>
              <a:buClrTx/>
              <a:buFont typeface="Arial" panose="020B0604020202020204" pitchFamily="34" charset="0"/>
              <a:buChar char="─"/>
            </a:pPr>
            <a:r>
              <a:rPr lang="en-US" sz="1800" dirty="0" smtClean="0"/>
              <a:t>The Proponent anticipates that closure objectives can be met based on predictions and project-specific information will confirm if closures objectives can be met.</a:t>
            </a:r>
          </a:p>
          <a:p>
            <a:pPr marL="0" indent="0">
              <a:spcBef>
                <a:spcPts val="0"/>
              </a:spcBef>
              <a:spcAft>
                <a:spcPts val="0"/>
              </a:spcAft>
              <a:buNone/>
            </a:pPr>
            <a:r>
              <a:rPr lang="en-US" sz="1800" b="1" dirty="0" smtClean="0"/>
              <a:t>Follow-up ECCC Response</a:t>
            </a:r>
          </a:p>
          <a:p>
            <a:pPr lvl="1">
              <a:spcBef>
                <a:spcPts val="0"/>
              </a:spcBef>
              <a:spcAft>
                <a:spcPts val="0"/>
              </a:spcAft>
              <a:buFont typeface="Arial" panose="020B0604020202020204" pitchFamily="34" charset="0"/>
              <a:buChar char="─"/>
            </a:pPr>
            <a:r>
              <a:rPr lang="en-US" sz="1800" dirty="0" smtClean="0"/>
              <a:t>ECCC is satisfied with the response and considers this technical comment resolved.</a:t>
            </a:r>
          </a:p>
          <a:p>
            <a:pPr marL="0" indent="0">
              <a:spcBef>
                <a:spcPts val="0"/>
              </a:spcBef>
              <a:spcAft>
                <a:spcPts val="0"/>
              </a:spcAft>
              <a:buNone/>
            </a:pPr>
            <a:endParaRPr lang="en-US" sz="2200" dirty="0" smtClean="0"/>
          </a:p>
          <a:p>
            <a:pPr marL="0" lvl="0" indent="0">
              <a:lnSpc>
                <a:spcPct val="115000"/>
              </a:lnSpc>
              <a:spcBef>
                <a:spcPts val="0"/>
              </a:spcBef>
              <a:spcAft>
                <a:spcPts val="0"/>
              </a:spcAft>
              <a:buNone/>
              <a:tabLst>
                <a:tab pos="457200" algn="l"/>
              </a:tabLst>
            </a:pPr>
            <a:r>
              <a:rPr lang="iu-Cans-CA" sz="1600" dirty="0" smtClean="0">
                <a:latin typeface="+mn-lt"/>
                <a:ea typeface="Calibri"/>
                <a:cs typeface="Times New Roman"/>
              </a:rPr>
              <a:t> </a:t>
            </a:r>
            <a:endParaRPr lang="en-US" sz="1600" dirty="0" smtClean="0">
              <a:latin typeface="+mn-lt"/>
              <a:ea typeface="Calibri"/>
              <a:cs typeface="Times New Roman"/>
            </a:endParaRPr>
          </a:p>
          <a:p>
            <a:pPr marL="477837" lvl="1" indent="0">
              <a:spcBef>
                <a:spcPts val="0"/>
              </a:spcBef>
              <a:spcAft>
                <a:spcPts val="0"/>
              </a:spcAft>
              <a:buClrTx/>
              <a:buNone/>
            </a:pPr>
            <a:r>
              <a:rPr lang="en-US" sz="1800" dirty="0" smtClean="0">
                <a:latin typeface="+mn-lt"/>
              </a:rPr>
              <a:t> </a:t>
            </a:r>
          </a:p>
          <a:p>
            <a:pPr>
              <a:spcBef>
                <a:spcPts val="0"/>
              </a:spcBef>
              <a:spcAft>
                <a:spcPts val="0"/>
              </a:spcAft>
            </a:pPr>
            <a:endParaRPr lang="en-US" sz="1800" dirty="0">
              <a:latin typeface="+mn-lt"/>
            </a:endParaRPr>
          </a:p>
          <a:p>
            <a:pPr marL="820737" lvl="1" indent="-342900">
              <a:spcBef>
                <a:spcPts val="0"/>
              </a:spcBef>
              <a:spcAft>
                <a:spcPts val="0"/>
              </a:spcAft>
              <a:buFont typeface="+mj-lt"/>
              <a:buAutoNum type="alphaLcParenR"/>
            </a:pPr>
            <a:endParaRPr lang="en-US" sz="1800" dirty="0">
              <a:latin typeface="+mn-lt"/>
            </a:endParaRPr>
          </a:p>
        </p:txBody>
      </p:sp>
    </p:spTree>
    <p:extLst>
      <p:ext uri="{BB962C8B-B14F-4D97-AF65-F5344CB8AC3E}">
        <p14:creationId xmlns:p14="http://schemas.microsoft.com/office/powerpoint/2010/main" val="1363713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ECCC#13</a:t>
            </a:r>
            <a:r>
              <a:rPr lang="en-CA" sz="2400" dirty="0" smtClean="0"/>
              <a:t> </a:t>
            </a:r>
            <a:r>
              <a:rPr lang="en-CA" sz="2000" dirty="0" smtClean="0"/>
              <a:t>– Water Quality Predictions</a:t>
            </a:r>
            <a:br>
              <a:rPr lang="en-CA" sz="2000" dirty="0" smtClean="0"/>
            </a:br>
            <a:r>
              <a:rPr lang="en-CA" sz="2000" dirty="0" smtClean="0">
                <a:ea typeface="Calibri"/>
                <a:cs typeface="Times New Roman"/>
              </a:rPr>
              <a:t>ECCC#13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smtClean="0"/>
          </a:p>
          <a:p>
            <a:pPr marL="0" lvl="0" indent="0">
              <a:spcBef>
                <a:spcPts val="0"/>
              </a:spcBef>
              <a:spcAft>
                <a:spcPts val="0"/>
              </a:spcAft>
              <a:buNone/>
            </a:pPr>
            <a:r>
              <a:rPr lang="en-US" sz="1800" dirty="0" smtClean="0"/>
              <a:t>   ECCC recommends that the Proponent</a:t>
            </a:r>
          </a:p>
          <a:p>
            <a:pPr lvl="1">
              <a:spcBef>
                <a:spcPts val="0"/>
              </a:spcBef>
              <a:spcAft>
                <a:spcPts val="0"/>
              </a:spcAft>
              <a:buClrTx/>
              <a:buFont typeface="Arial" panose="020B0604020202020204" pitchFamily="34" charset="0"/>
              <a:buChar char="─"/>
            </a:pPr>
            <a:r>
              <a:rPr lang="en-US" sz="1800" dirty="0" smtClean="0"/>
              <a:t>Explain </a:t>
            </a:r>
            <a:r>
              <a:rPr lang="en-US" sz="1800" dirty="0"/>
              <a:t>the inconsistencies of the water quality model</a:t>
            </a:r>
          </a:p>
          <a:p>
            <a:pPr lvl="1">
              <a:spcBef>
                <a:spcPts val="0"/>
              </a:spcBef>
              <a:spcAft>
                <a:spcPts val="0"/>
              </a:spcAft>
              <a:buClrTx/>
              <a:buFont typeface="Arial" panose="020B0604020202020204" pitchFamily="34" charset="0"/>
              <a:buChar char="─"/>
            </a:pPr>
            <a:r>
              <a:rPr lang="en-US" sz="1800" dirty="0" smtClean="0"/>
              <a:t>Identify </a:t>
            </a:r>
            <a:r>
              <a:rPr lang="en-US" sz="1800" dirty="0"/>
              <a:t>options to refine and/or calibrate the </a:t>
            </a:r>
            <a:r>
              <a:rPr lang="en-US" sz="1800" dirty="0" smtClean="0"/>
              <a:t>model</a:t>
            </a:r>
          </a:p>
          <a:p>
            <a:pPr marL="0" indent="0">
              <a:spcBef>
                <a:spcPts val="0"/>
              </a:spcBef>
              <a:buNone/>
            </a:pPr>
            <a:r>
              <a:rPr lang="en-US" sz="1800" b="1" dirty="0" smtClean="0"/>
              <a:t>Proponent’s </a:t>
            </a:r>
            <a:r>
              <a:rPr lang="en-US" sz="1800" b="1" dirty="0"/>
              <a:t>Response</a:t>
            </a:r>
          </a:p>
          <a:p>
            <a:pPr lvl="1">
              <a:spcBef>
                <a:spcPts val="0"/>
              </a:spcBef>
              <a:spcAft>
                <a:spcPts val="0"/>
              </a:spcAft>
              <a:buClrTx/>
              <a:buFont typeface="Arial" panose="020B0604020202020204" pitchFamily="34" charset="0"/>
              <a:buChar char="─"/>
            </a:pPr>
            <a:r>
              <a:rPr lang="en-US" sz="1800" dirty="0" smtClean="0"/>
              <a:t>The Proponent acknowledges the inconsistencies, but has provided updated information in an Appendix to address these.</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a:p>
          <a:p>
            <a:pPr marL="0" indent="0">
              <a:spcBef>
                <a:spcPts val="0"/>
              </a:spcBef>
              <a:spcAft>
                <a:spcPts val="0"/>
              </a:spcAft>
              <a:buClrTx/>
              <a:buNone/>
            </a:pPr>
            <a:endParaRPr lang="en-US" sz="1800" dirty="0"/>
          </a:p>
          <a:p>
            <a:pPr marL="0" indent="0">
              <a:spcBef>
                <a:spcPts val="0"/>
              </a:spcBef>
              <a:spcAft>
                <a:spcPts val="0"/>
              </a:spcAft>
              <a:buNone/>
            </a:pPr>
            <a:endParaRPr lang="en-US" sz="1800" dirty="0" smtClean="0"/>
          </a:p>
          <a:p>
            <a:pPr marL="0" lvl="0" indent="0">
              <a:lnSpc>
                <a:spcPct val="115000"/>
              </a:lnSpc>
              <a:spcBef>
                <a:spcPts val="0"/>
              </a:spcBef>
              <a:spcAft>
                <a:spcPts val="0"/>
              </a:spcAft>
              <a:buNone/>
              <a:tabLst>
                <a:tab pos="457200" algn="l"/>
              </a:tabLst>
            </a:pPr>
            <a:r>
              <a:rPr lang="iu-Cans-CA" sz="1800" dirty="0" smtClean="0">
                <a:ea typeface="Calibri"/>
                <a:cs typeface="Times New Roman"/>
              </a:rPr>
              <a:t> </a:t>
            </a:r>
            <a:endParaRPr lang="en-US" sz="1800" dirty="0" smtClean="0">
              <a:ea typeface="Calibri"/>
              <a:cs typeface="Times New Roman"/>
            </a:endParaRPr>
          </a:p>
          <a:p>
            <a:pPr marL="477837" lvl="1" indent="0">
              <a:spcBef>
                <a:spcPts val="0"/>
              </a:spcBef>
              <a:spcAft>
                <a:spcPts val="0"/>
              </a:spcAft>
              <a:buClrTx/>
              <a:buNone/>
            </a:pPr>
            <a:r>
              <a:rPr lang="en-US" sz="1800" dirty="0" smtClean="0"/>
              <a:t> </a:t>
            </a:r>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3817751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487" y="404664"/>
            <a:ext cx="8661648" cy="864096"/>
          </a:xfrm>
        </p:spPr>
        <p:txBody>
          <a:bodyPr anchor="t"/>
          <a:lstStyle/>
          <a:p>
            <a:pPr>
              <a:lnSpc>
                <a:spcPct val="115000"/>
              </a:lnSpc>
              <a:spcBef>
                <a:spcPts val="0"/>
              </a:spcBef>
              <a:spcAft>
                <a:spcPts val="0"/>
              </a:spcAft>
            </a:pPr>
            <a:r>
              <a:rPr lang="en-CA" sz="2000" dirty="0" smtClean="0"/>
              <a:t>ECCC#14</a:t>
            </a:r>
            <a:r>
              <a:rPr lang="en-CA" sz="2400" dirty="0" smtClean="0"/>
              <a:t> </a:t>
            </a:r>
            <a:r>
              <a:rPr lang="en-CA" sz="2000" dirty="0" smtClean="0"/>
              <a:t>– Nitrite</a:t>
            </a:r>
            <a:br>
              <a:rPr lang="en-CA" sz="2000" dirty="0" smtClean="0"/>
            </a:br>
            <a:r>
              <a:rPr lang="en-CA" sz="2000" dirty="0" smtClean="0">
                <a:ea typeface="Calibri"/>
                <a:cs typeface="Times New Roman"/>
              </a:rPr>
              <a:t>ECCC#14 –</a:t>
            </a:r>
            <a:r>
              <a:rPr lang="iu-Cans-CA" sz="2000" dirty="0" smtClean="0">
                <a:ea typeface="Calibri"/>
                <a:cs typeface="Times New Roman"/>
              </a:rPr>
              <a:t> </a:t>
            </a:r>
            <a:r>
              <a:rPr lang="en-US" sz="2000" dirty="0">
                <a:ea typeface="Calibri"/>
                <a:cs typeface="Times New Roman"/>
              </a:rPr>
              <a:t/>
            </a:r>
            <a:br>
              <a:rPr lang="en-US" sz="2000" dirty="0">
                <a:ea typeface="Calibri"/>
                <a:cs typeface="Times New Roman"/>
              </a:rPr>
            </a:br>
            <a:endParaRPr lang="en-US" sz="2000" dirty="0"/>
          </a:p>
        </p:txBody>
      </p:sp>
      <p:sp>
        <p:nvSpPr>
          <p:cNvPr id="3" name="Content Placeholder 2"/>
          <p:cNvSpPr>
            <a:spLocks noGrp="1"/>
          </p:cNvSpPr>
          <p:nvPr>
            <p:ph idx="1"/>
          </p:nvPr>
        </p:nvSpPr>
        <p:spPr>
          <a:xfrm>
            <a:off x="722694" y="1268760"/>
            <a:ext cx="8409112" cy="5040560"/>
          </a:xfrm>
        </p:spPr>
        <p:txBody>
          <a:bodyPr/>
          <a:lstStyle/>
          <a:p>
            <a:pPr marL="0" lvl="0" indent="0">
              <a:spcBef>
                <a:spcPts val="0"/>
              </a:spcBef>
              <a:spcAft>
                <a:spcPts val="0"/>
              </a:spcAft>
              <a:buNone/>
            </a:pPr>
            <a:r>
              <a:rPr lang="en-CA" sz="1800" b="1" dirty="0" smtClean="0"/>
              <a:t>ECCC Recommendations</a:t>
            </a:r>
            <a:endParaRPr lang="en-US" sz="1800" dirty="0" smtClean="0"/>
          </a:p>
          <a:p>
            <a:pPr lvl="1">
              <a:spcBef>
                <a:spcPts val="0"/>
              </a:spcBef>
              <a:spcAft>
                <a:spcPts val="0"/>
              </a:spcAft>
              <a:buClrTx/>
              <a:buFont typeface="Arial" panose="020B0604020202020204" pitchFamily="34" charset="0"/>
              <a:buChar char="─"/>
            </a:pPr>
            <a:r>
              <a:rPr lang="en-US" sz="1800" dirty="0"/>
              <a:t>ECCC recommends that the Proponent review the input values used for nitrite and revise the Water and Load Balance model as </a:t>
            </a:r>
            <a:r>
              <a:rPr lang="en-US" sz="1800" dirty="0" smtClean="0"/>
              <a:t>appropriate.</a:t>
            </a:r>
          </a:p>
          <a:p>
            <a:pPr marL="0" indent="0">
              <a:spcBef>
                <a:spcPts val="0"/>
              </a:spcBef>
              <a:buNone/>
            </a:pPr>
            <a:r>
              <a:rPr lang="en-US" sz="1800" b="1" dirty="0" smtClean="0"/>
              <a:t>Proponent’s Response</a:t>
            </a:r>
          </a:p>
          <a:p>
            <a:pPr lvl="1">
              <a:spcBef>
                <a:spcPts val="0"/>
              </a:spcBef>
              <a:spcAft>
                <a:spcPts val="0"/>
              </a:spcAft>
              <a:buClrTx/>
              <a:buFont typeface="Arial" panose="020B0604020202020204" pitchFamily="34" charset="0"/>
              <a:buChar char="─"/>
            </a:pPr>
            <a:r>
              <a:rPr lang="en-US" sz="1800" dirty="0" smtClean="0"/>
              <a:t>The Proponent stated that the model incorporates conservatism and therefore utilizes the minimum process guarantee for nitrite, which means it likely overestimates the actual concentration of nitrite in the effluent.</a:t>
            </a:r>
          </a:p>
          <a:p>
            <a:pPr lvl="1">
              <a:spcBef>
                <a:spcPts val="0"/>
              </a:spcBef>
              <a:spcAft>
                <a:spcPts val="0"/>
              </a:spcAft>
              <a:buClrTx/>
              <a:buFont typeface="Arial" panose="020B0604020202020204" pitchFamily="34" charset="0"/>
              <a:buChar char="─"/>
            </a:pPr>
            <a:r>
              <a:rPr lang="en-US" sz="1800" dirty="0" smtClean="0"/>
              <a:t>The Proponent does not believe it is necessary to use realistic lower nitrite source terms in the water and load balance model</a:t>
            </a:r>
          </a:p>
          <a:p>
            <a:pPr marL="0" indent="0">
              <a:spcBef>
                <a:spcPts val="0"/>
              </a:spcBef>
              <a:spcAft>
                <a:spcPts val="0"/>
              </a:spcAft>
              <a:buClrTx/>
              <a:buNone/>
            </a:pPr>
            <a:r>
              <a:rPr lang="en-US" sz="1800" b="1" dirty="0"/>
              <a:t>Follow-up ECCC Response </a:t>
            </a:r>
          </a:p>
          <a:p>
            <a:pPr marL="0" indent="0">
              <a:spcBef>
                <a:spcPts val="0"/>
              </a:spcBef>
              <a:spcAft>
                <a:spcPts val="0"/>
              </a:spcAft>
              <a:buClrTx/>
              <a:buNone/>
            </a:pPr>
            <a:endParaRPr lang="en-US" sz="1800" dirty="0"/>
          </a:p>
          <a:p>
            <a:pPr marL="0" indent="0">
              <a:spcBef>
                <a:spcPts val="0"/>
              </a:spcBef>
              <a:spcAft>
                <a:spcPts val="0"/>
              </a:spcAft>
              <a:buClrTx/>
              <a:buNone/>
            </a:pPr>
            <a:endParaRPr lang="en-US" sz="1800" dirty="0" smtClean="0"/>
          </a:p>
          <a:p>
            <a:pPr lvl="1">
              <a:spcBef>
                <a:spcPts val="0"/>
              </a:spcBef>
              <a:spcAft>
                <a:spcPts val="0"/>
              </a:spcAft>
              <a:buClrTx/>
              <a:buFont typeface="Arial" panose="020B0604020202020204" pitchFamily="34" charset="0"/>
              <a:buChar char="─"/>
            </a:pPr>
            <a:endParaRPr lang="en-US" sz="1800" dirty="0" smtClean="0"/>
          </a:p>
          <a:p>
            <a:pPr marL="0" lvl="0" indent="0">
              <a:lnSpc>
                <a:spcPct val="115000"/>
              </a:lnSpc>
              <a:spcBef>
                <a:spcPts val="0"/>
              </a:spcBef>
              <a:spcAft>
                <a:spcPts val="0"/>
              </a:spcAft>
              <a:buNone/>
              <a:tabLst>
                <a:tab pos="457200" algn="l"/>
              </a:tabLst>
            </a:pPr>
            <a:r>
              <a:rPr lang="iu-Cans-CA" sz="1800" dirty="0" smtClean="0">
                <a:ea typeface="Calibri"/>
                <a:cs typeface="Times New Roman"/>
              </a:rPr>
              <a:t> </a:t>
            </a:r>
            <a:endParaRPr lang="en-US" sz="1800" dirty="0" smtClean="0">
              <a:ea typeface="Calibri"/>
              <a:cs typeface="Times New Roman"/>
            </a:endParaRPr>
          </a:p>
          <a:p>
            <a:pPr marL="477837" lvl="1" indent="0">
              <a:spcBef>
                <a:spcPts val="0"/>
              </a:spcBef>
              <a:spcAft>
                <a:spcPts val="0"/>
              </a:spcAft>
              <a:buClrTx/>
              <a:buNone/>
            </a:pPr>
            <a:r>
              <a:rPr lang="en-US" sz="1800" dirty="0" smtClean="0"/>
              <a:t> </a:t>
            </a:r>
          </a:p>
          <a:p>
            <a:pPr>
              <a:spcBef>
                <a:spcPts val="0"/>
              </a:spcBef>
              <a:spcAft>
                <a:spcPts val="0"/>
              </a:spcAft>
            </a:pPr>
            <a:endParaRPr lang="en-US" sz="1800" dirty="0"/>
          </a:p>
          <a:p>
            <a:pPr marL="820737" lvl="1" indent="-342900">
              <a:spcBef>
                <a:spcPts val="0"/>
              </a:spcBef>
              <a:spcAft>
                <a:spcPts val="0"/>
              </a:spcAft>
              <a:buFont typeface="+mj-lt"/>
              <a:buAutoNum type="alphaLcParenR"/>
            </a:pPr>
            <a:endParaRPr lang="en-US" sz="1800" dirty="0"/>
          </a:p>
        </p:txBody>
      </p:sp>
    </p:spTree>
    <p:extLst>
      <p:ext uri="{BB962C8B-B14F-4D97-AF65-F5344CB8AC3E}">
        <p14:creationId xmlns:p14="http://schemas.microsoft.com/office/powerpoint/2010/main" val="424064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332656"/>
            <a:ext cx="8229600" cy="926976"/>
          </a:xfrm>
        </p:spPr>
        <p:txBody>
          <a:bodyPr/>
          <a:lstStyle/>
          <a:p>
            <a:pPr>
              <a:lnSpc>
                <a:spcPct val="115000"/>
              </a:lnSpc>
              <a:spcBef>
                <a:spcPts val="0"/>
              </a:spcBef>
              <a:spcAft>
                <a:spcPts val="0"/>
              </a:spcAft>
            </a:pPr>
            <a:r>
              <a:rPr lang="en-CA" altLang="en-US" sz="2800" dirty="0" smtClean="0"/>
              <a:t>ECCC</a:t>
            </a:r>
            <a:r>
              <a:rPr lang="en-CA" altLang="en-US" sz="3200" dirty="0" smtClean="0"/>
              <a:t> </a:t>
            </a:r>
            <a:r>
              <a:rPr lang="en-CA" altLang="en-US" sz="2800" dirty="0" smtClean="0"/>
              <a:t>Mandate</a:t>
            </a:r>
            <a:br>
              <a:rPr lang="en-CA" altLang="en-US" sz="2800" dirty="0" smtClean="0"/>
            </a:br>
            <a:endParaRPr lang="en-US" sz="2800" dirty="0">
              <a:effectLst/>
              <a:ea typeface="Calibri"/>
              <a:cs typeface="Times New Roman"/>
            </a:endParaRPr>
          </a:p>
        </p:txBody>
      </p:sp>
      <p:sp>
        <p:nvSpPr>
          <p:cNvPr id="8195" name="Content Placeholder 2"/>
          <p:cNvSpPr>
            <a:spLocks noGrp="1"/>
          </p:cNvSpPr>
          <p:nvPr>
            <p:ph idx="1"/>
          </p:nvPr>
        </p:nvSpPr>
        <p:spPr>
          <a:xfrm>
            <a:off x="827584" y="1340768"/>
            <a:ext cx="8208912" cy="4679702"/>
          </a:xfrm>
        </p:spPr>
        <p:txBody>
          <a:bodyPr/>
          <a:lstStyle/>
          <a:p>
            <a:pPr>
              <a:spcBef>
                <a:spcPts val="0"/>
              </a:spcBef>
              <a:spcAft>
                <a:spcPts val="0"/>
              </a:spcAft>
              <a:defRPr/>
            </a:pPr>
            <a:r>
              <a:rPr lang="en-US" altLang="en-US" sz="2000" dirty="0"/>
              <a:t>Preserve and enhance the quality of the natural environment</a:t>
            </a:r>
          </a:p>
          <a:p>
            <a:pPr>
              <a:spcBef>
                <a:spcPts val="0"/>
              </a:spcBef>
              <a:spcAft>
                <a:spcPts val="0"/>
              </a:spcAft>
              <a:defRPr/>
            </a:pPr>
            <a:r>
              <a:rPr lang="en-US" altLang="en-US" sz="2000" dirty="0"/>
              <a:t>Conserve Canada’s renewable resources</a:t>
            </a:r>
          </a:p>
          <a:p>
            <a:pPr>
              <a:spcBef>
                <a:spcPts val="0"/>
              </a:spcBef>
              <a:spcAft>
                <a:spcPts val="0"/>
              </a:spcAft>
              <a:defRPr/>
            </a:pPr>
            <a:r>
              <a:rPr lang="en-US" altLang="en-US" sz="2000" dirty="0"/>
              <a:t>Conserve and protect Canada’s water resources</a:t>
            </a:r>
          </a:p>
          <a:p>
            <a:pPr>
              <a:spcBef>
                <a:spcPts val="0"/>
              </a:spcBef>
              <a:spcAft>
                <a:spcPts val="0"/>
              </a:spcAft>
              <a:defRPr/>
            </a:pPr>
            <a:r>
              <a:rPr lang="en-US" altLang="en-US" sz="2000" dirty="0"/>
              <a:t>Forecast daily weather conditions and warnings</a:t>
            </a:r>
          </a:p>
          <a:p>
            <a:pPr>
              <a:spcBef>
                <a:spcPts val="0"/>
              </a:spcBef>
              <a:spcAft>
                <a:spcPts val="0"/>
              </a:spcAft>
              <a:defRPr/>
            </a:pPr>
            <a:r>
              <a:rPr lang="en-US" altLang="en-US" sz="2000" dirty="0"/>
              <a:t>Enforce rules relating to boundary waters</a:t>
            </a:r>
          </a:p>
          <a:p>
            <a:pPr>
              <a:spcBef>
                <a:spcPts val="0"/>
              </a:spcBef>
              <a:spcAft>
                <a:spcPts val="0"/>
              </a:spcAft>
              <a:defRPr/>
            </a:pPr>
            <a:r>
              <a:rPr lang="en-US" altLang="en-US" sz="2000" dirty="0"/>
              <a:t>Coordinate environmental policies and programs for the federal government</a:t>
            </a:r>
          </a:p>
          <a:p>
            <a:pPr>
              <a:spcBef>
                <a:spcPts val="0"/>
              </a:spcBef>
              <a:spcAft>
                <a:spcPts val="0"/>
              </a:spcAft>
              <a:defRPr/>
            </a:pPr>
            <a:endParaRPr lang="en-CA" altLang="en-US" sz="2000" dirty="0">
              <a:latin typeface="+mn-lt"/>
            </a:endParaRPr>
          </a:p>
          <a:p>
            <a:pPr>
              <a:spcBef>
                <a:spcPts val="0"/>
              </a:spcBef>
              <a:spcAft>
                <a:spcPts val="0"/>
              </a:spcAft>
              <a:defRPr/>
            </a:pPr>
            <a:endParaRPr lang="en-CA" altLang="en-US" sz="2000" dirty="0" smtClean="0">
              <a:latin typeface="+mn-lt"/>
            </a:endParaRPr>
          </a:p>
          <a:p>
            <a:pPr marL="338137" lvl="1" indent="0">
              <a:spcBef>
                <a:spcPts val="0"/>
              </a:spcBef>
              <a:spcAft>
                <a:spcPts val="0"/>
              </a:spcAft>
              <a:buNone/>
              <a:defRPr/>
            </a:pPr>
            <a:endParaRPr lang="en-CA" altLang="en-US" dirty="0" smtClean="0">
              <a:latin typeface="+mn-lt"/>
            </a:endParaRPr>
          </a:p>
          <a:p>
            <a:pPr marL="625475" lvl="1">
              <a:spcBef>
                <a:spcPts val="0"/>
              </a:spcBef>
              <a:spcAft>
                <a:spcPts val="0"/>
              </a:spcAft>
              <a:defRPr/>
            </a:pPr>
            <a:endParaRPr lang="en-CA" altLang="en-US" sz="900" dirty="0" smtClean="0">
              <a:latin typeface="+mn-lt"/>
            </a:endParaRPr>
          </a:p>
        </p:txBody>
      </p:sp>
      <p:pic>
        <p:nvPicPr>
          <p:cNvPr id="4" name="Picture 2" descr="\\sr-wpg-file\epb\DahlM\My Documents\EA\Reviews\Baffinland\Site Visit\Photos\resave\120904 west drainage walk 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4882002"/>
            <a:ext cx="909414" cy="128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270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5650" y="116632"/>
            <a:ext cx="7931150" cy="1143000"/>
          </a:xfrm>
        </p:spPr>
        <p:txBody>
          <a:bodyPr/>
          <a:lstStyle/>
          <a:p>
            <a:pPr>
              <a:spcBef>
                <a:spcPts val="0"/>
              </a:spcBef>
              <a:spcAft>
                <a:spcPts val="0"/>
              </a:spcAft>
            </a:pPr>
            <a:r>
              <a:rPr lang="en-CA" altLang="en-US" dirty="0"/>
              <a:t>Thank you</a:t>
            </a:r>
            <a:r>
              <a:rPr lang="en-CA" altLang="en-US" dirty="0" smtClean="0"/>
              <a:t>!</a:t>
            </a:r>
            <a:br>
              <a:rPr lang="en-CA" altLang="en-US" dirty="0" smtClean="0"/>
            </a:br>
            <a:r>
              <a:rPr lang="iu-Cans-CA" altLang="en-US" dirty="0" smtClean="0"/>
              <a:t> </a:t>
            </a:r>
            <a:endParaRPr lang="en-US" altLang="en-US" dirty="0"/>
          </a:p>
        </p:txBody>
      </p:sp>
      <p:sp>
        <p:nvSpPr>
          <p:cNvPr id="11267" name="Content Placeholder 2"/>
          <p:cNvSpPr>
            <a:spLocks noGrp="1"/>
          </p:cNvSpPr>
          <p:nvPr>
            <p:ph idx="1"/>
          </p:nvPr>
        </p:nvSpPr>
        <p:spPr>
          <a:xfrm>
            <a:off x="755650" y="1340768"/>
            <a:ext cx="8280846" cy="4713288"/>
          </a:xfrm>
        </p:spPr>
        <p:txBody>
          <a:bodyPr/>
          <a:lstStyle/>
          <a:p>
            <a:pPr>
              <a:spcBef>
                <a:spcPts val="0"/>
              </a:spcBef>
              <a:spcAft>
                <a:spcPts val="0"/>
              </a:spcAft>
            </a:pPr>
            <a:r>
              <a:rPr lang="en-CA" altLang="en-US" dirty="0" smtClean="0">
                <a:latin typeface="+mn-lt"/>
              </a:rPr>
              <a:t>ECCC would like to say thank you for the opportunity to participate in this water licencing process</a:t>
            </a: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a:latin typeface="+mn-lt"/>
            </a:endParaRPr>
          </a:p>
          <a:p>
            <a:pPr>
              <a:spcBef>
                <a:spcPts val="0"/>
              </a:spcBef>
              <a:spcAft>
                <a:spcPts val="0"/>
              </a:spcAft>
            </a:pPr>
            <a:endParaRPr lang="en-CA" altLang="en-US" dirty="0" smtClean="0">
              <a:latin typeface="+mn-lt"/>
            </a:endParaRPr>
          </a:p>
          <a:p>
            <a:pPr>
              <a:spcBef>
                <a:spcPts val="0"/>
              </a:spcBef>
              <a:spcAft>
                <a:spcPts val="0"/>
              </a:spcAft>
            </a:pPr>
            <a:endParaRPr lang="iu-Cans-CA" altLang="en-US" dirty="0" smtClean="0">
              <a:latin typeface="+mn-lt"/>
            </a:endParaRPr>
          </a:p>
          <a:p>
            <a:pPr marL="0" lvl="0" indent="0">
              <a:spcBef>
                <a:spcPts val="0"/>
              </a:spcBef>
              <a:spcAft>
                <a:spcPts val="0"/>
              </a:spcAft>
              <a:buNone/>
            </a:pPr>
            <a:endParaRPr lang="fr-CA" altLang="en-US" dirty="0" smtClean="0">
              <a:solidFill>
                <a:srgbClr val="000000"/>
              </a:solidFill>
              <a:latin typeface="+mn-lt"/>
            </a:endParaRPr>
          </a:p>
          <a:p>
            <a:pPr lvl="0">
              <a:spcBef>
                <a:spcPts val="0"/>
              </a:spcBef>
              <a:spcAft>
                <a:spcPts val="0"/>
              </a:spcAft>
            </a:pPr>
            <a:endParaRPr lang="en-CA" altLang="en-US" dirty="0">
              <a:solidFill>
                <a:srgbClr val="000000"/>
              </a:solidFill>
              <a:latin typeface="+mn-lt"/>
            </a:endParaRPr>
          </a:p>
          <a:p>
            <a:pPr>
              <a:spcBef>
                <a:spcPts val="0"/>
              </a:spcBef>
              <a:spcAft>
                <a:spcPts val="0"/>
              </a:spcAft>
            </a:pPr>
            <a:endParaRPr lang="en-CA" altLang="en-US" dirty="0" smtClean="0">
              <a:latin typeface="+mn-lt"/>
            </a:endParaRPr>
          </a:p>
          <a:p>
            <a:pPr>
              <a:spcBef>
                <a:spcPts val="0"/>
              </a:spcBef>
              <a:spcAft>
                <a:spcPts val="0"/>
              </a:spcAft>
            </a:pPr>
            <a:endParaRPr lang="en-CA" altLang="en-US" dirty="0" smtClean="0">
              <a:latin typeface="+mn-lt"/>
            </a:endParaRPr>
          </a:p>
        </p:txBody>
      </p:sp>
      <p:sp>
        <p:nvSpPr>
          <p:cNvPr id="4" name="Title 1"/>
          <p:cNvSpPr txBox="1">
            <a:spLocks/>
          </p:cNvSpPr>
          <p:nvPr/>
        </p:nvSpPr>
        <p:spPr bwMode="auto">
          <a:xfrm>
            <a:off x="755650" y="3150096"/>
            <a:ext cx="7931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algn="ctr"/>
            <a:endParaRPr lang="en-US" altLang="en-US" sz="4000"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204864"/>
            <a:ext cx="4104456" cy="27376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06896" y="188640"/>
            <a:ext cx="8229600" cy="1143000"/>
          </a:xfrm>
        </p:spPr>
        <p:txBody>
          <a:bodyPr anchor="t"/>
          <a:lstStyle/>
          <a:p>
            <a:pPr>
              <a:lnSpc>
                <a:spcPct val="115000"/>
              </a:lnSpc>
              <a:spcBef>
                <a:spcPts val="0"/>
              </a:spcBef>
              <a:spcAft>
                <a:spcPts val="0"/>
              </a:spcAft>
            </a:pPr>
            <a:r>
              <a:rPr lang="en-CA" altLang="en-US" sz="2800" dirty="0" smtClean="0"/>
              <a:t>Relevant Acts and Regulations</a:t>
            </a:r>
            <a:br>
              <a:rPr lang="en-CA" altLang="en-US" sz="2800" dirty="0" smtClean="0"/>
            </a:br>
            <a:r>
              <a:rPr lang="en-US" sz="2800" dirty="0">
                <a:ea typeface="Calibri"/>
                <a:cs typeface="Times New Roman"/>
              </a:rPr>
              <a:t/>
            </a:r>
            <a:br>
              <a:rPr lang="en-US" sz="2800" dirty="0">
                <a:ea typeface="Calibri"/>
                <a:cs typeface="Times New Roman"/>
              </a:rPr>
            </a:br>
            <a:endParaRPr lang="en-US" altLang="en-US" sz="2800" dirty="0" smtClean="0"/>
          </a:p>
        </p:txBody>
      </p:sp>
      <p:sp>
        <p:nvSpPr>
          <p:cNvPr id="8195" name="Content Placeholder 2"/>
          <p:cNvSpPr>
            <a:spLocks noGrp="1"/>
          </p:cNvSpPr>
          <p:nvPr>
            <p:ph idx="1"/>
          </p:nvPr>
        </p:nvSpPr>
        <p:spPr>
          <a:xfrm>
            <a:off x="734890" y="1268760"/>
            <a:ext cx="6141366" cy="4680520"/>
          </a:xfrm>
        </p:spPr>
        <p:txBody>
          <a:bodyPr/>
          <a:lstStyle/>
          <a:p>
            <a:pPr>
              <a:spcBef>
                <a:spcPts val="0"/>
              </a:spcBef>
              <a:spcAft>
                <a:spcPts val="0"/>
              </a:spcAft>
              <a:defRPr/>
            </a:pPr>
            <a:r>
              <a:rPr lang="en-CA" altLang="en-US" sz="2000" i="1" dirty="0" smtClean="0">
                <a:latin typeface="+mn-lt"/>
              </a:rPr>
              <a:t>Department of the Environment Act </a:t>
            </a:r>
            <a:endParaRPr lang="en-CA" altLang="en-US" sz="2000" i="1" dirty="0">
              <a:latin typeface="+mn-lt"/>
            </a:endParaRPr>
          </a:p>
          <a:p>
            <a:pPr>
              <a:spcBef>
                <a:spcPts val="0"/>
              </a:spcBef>
              <a:spcAft>
                <a:spcPts val="0"/>
              </a:spcAft>
              <a:defRPr/>
            </a:pPr>
            <a:r>
              <a:rPr lang="en-CA" altLang="en-US" sz="2000" i="1" dirty="0" smtClean="0">
                <a:latin typeface="+mn-lt"/>
              </a:rPr>
              <a:t>Canadian Environmental Protection Act</a:t>
            </a:r>
          </a:p>
          <a:p>
            <a:pPr>
              <a:spcBef>
                <a:spcPts val="0"/>
              </a:spcBef>
              <a:spcAft>
                <a:spcPts val="0"/>
              </a:spcAft>
              <a:defRPr/>
            </a:pPr>
            <a:r>
              <a:rPr lang="en-CA" altLang="en-US" sz="2000" i="1" dirty="0" smtClean="0">
                <a:latin typeface="+mn-lt"/>
              </a:rPr>
              <a:t>Fisheries Act – </a:t>
            </a:r>
            <a:r>
              <a:rPr lang="en-CA" altLang="en-US" sz="2000" dirty="0" smtClean="0">
                <a:latin typeface="+mn-lt"/>
              </a:rPr>
              <a:t>Pollution Prevention Provisions &amp; Metal Mining Effluent Regulations</a:t>
            </a:r>
          </a:p>
          <a:p>
            <a:pPr>
              <a:spcBef>
                <a:spcPts val="0"/>
              </a:spcBef>
              <a:spcAft>
                <a:spcPts val="0"/>
              </a:spcAft>
              <a:defRPr/>
            </a:pPr>
            <a:endParaRPr lang="en-CA" altLang="en-US" sz="2000" i="1" dirty="0">
              <a:latin typeface="+mn-lt"/>
            </a:endParaRPr>
          </a:p>
          <a:p>
            <a:pPr>
              <a:spcBef>
                <a:spcPts val="0"/>
              </a:spcBef>
              <a:spcAft>
                <a:spcPts val="0"/>
              </a:spcAft>
              <a:defRPr/>
            </a:pPr>
            <a:endParaRPr lang="en-CA" altLang="en-US" sz="2000" i="1"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978" y="3717032"/>
            <a:ext cx="2467518" cy="165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483942"/>
            <a:ext cx="2310309" cy="172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88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755649" y="1340768"/>
            <a:ext cx="8137525" cy="4641850"/>
          </a:xfrm>
        </p:spPr>
        <p:txBody>
          <a:bodyPr/>
          <a:lstStyle/>
          <a:p>
            <a:r>
              <a:rPr lang="en-CA" altLang="en-US" sz="2000" dirty="0" smtClean="0"/>
              <a:t>Environment and Climate Change Canada provides scientific expertise within our mandate to the Nunavut Water Board </a:t>
            </a:r>
          </a:p>
          <a:p>
            <a:pPr lvl="1"/>
            <a:r>
              <a:rPr lang="en-CA" altLang="en-US" dirty="0" smtClean="0"/>
              <a:t>Freshwater Environment</a:t>
            </a:r>
          </a:p>
        </p:txBody>
      </p:sp>
      <p:sp>
        <p:nvSpPr>
          <p:cNvPr id="5" name="Title 1"/>
          <p:cNvSpPr txBox="1">
            <a:spLocks/>
          </p:cNvSpPr>
          <p:nvPr/>
        </p:nvSpPr>
        <p:spPr bwMode="auto">
          <a:xfrm>
            <a:off x="755649" y="476672"/>
            <a:ext cx="8137525" cy="7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t>Environment and Climate Change Canada’s Participation</a:t>
            </a:r>
            <a:br>
              <a:rPr kumimoji="1" lang="en-CA" altLang="en-US" sz="2200" b="1" i="0" u="none" strike="noStrike" kern="0" cap="none" spc="0" normalizeH="0" baseline="0" noProof="0" dirty="0" smtClean="0">
                <a:ln>
                  <a:noFill/>
                </a:ln>
                <a:solidFill>
                  <a:srgbClr val="3A601B"/>
                </a:solidFill>
                <a:effectLst/>
                <a:uLnTx/>
                <a:uFillTx/>
                <a:latin typeface="Arial"/>
                <a:ea typeface="Arial Unicode MS"/>
                <a:cs typeface="Arial Unicode MS"/>
              </a:rPr>
            </a:br>
            <a: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t/>
            </a:r>
            <a:br>
              <a:rPr kumimoji="1" lang="en-CA" altLang="en-US" sz="3600" b="1" i="0" u="none" strike="noStrike" kern="0" cap="none" spc="0" normalizeH="0" baseline="0" noProof="0" dirty="0" smtClean="0">
                <a:ln>
                  <a:noFill/>
                </a:ln>
                <a:solidFill>
                  <a:srgbClr val="3A601B"/>
                </a:solidFill>
                <a:effectLst/>
                <a:uLnTx/>
                <a:uFillTx/>
                <a:latin typeface="Arial"/>
                <a:ea typeface="Arial Unicode MS"/>
                <a:cs typeface="Arial Unicode MS"/>
              </a:rPr>
            </a:br>
            <a:endParaRPr kumimoji="1" lang="en-US" altLang="en-US" sz="3600" b="1" i="0" u="none" strike="noStrike" kern="0" cap="none" spc="0" normalizeH="0" baseline="0" noProof="0" dirty="0" smtClean="0">
              <a:ln>
                <a:noFill/>
              </a:ln>
              <a:solidFill>
                <a:srgbClr val="3A601B"/>
              </a:solidFill>
              <a:effectLst/>
              <a:uLnTx/>
              <a:uFillTx/>
              <a:latin typeface="Arial"/>
              <a:ea typeface="Arial Unicode MS"/>
              <a:cs typeface="Arial Unicode MS"/>
            </a:endParaRPr>
          </a:p>
        </p:txBody>
      </p:sp>
    </p:spTree>
    <p:extLst>
      <p:ext uri="{BB962C8B-B14F-4D97-AF65-F5344CB8AC3E}">
        <p14:creationId xmlns:p14="http://schemas.microsoft.com/office/powerpoint/2010/main" val="33960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55650" y="1268760"/>
            <a:ext cx="8137525" cy="4641850"/>
          </a:xfrm>
        </p:spPr>
        <p:txBody>
          <a:bodyPr/>
          <a:lstStyle/>
          <a:p>
            <a:pPr>
              <a:defRPr/>
            </a:pPr>
            <a:r>
              <a:rPr lang="en-CA" altLang="en-US" sz="1800" dirty="0" smtClean="0"/>
              <a:t>Environment and Climate Change Canada has participated in all phases of this review process thus far</a:t>
            </a:r>
          </a:p>
          <a:p>
            <a:pPr>
              <a:defRPr/>
            </a:pPr>
            <a:r>
              <a:rPr lang="en-CA" altLang="en-US" sz="1800" dirty="0" smtClean="0"/>
              <a:t>This presentation summarizes Environment and Climate Change Canada’s recommendations </a:t>
            </a:r>
          </a:p>
          <a:p>
            <a:pPr>
              <a:defRPr/>
            </a:pPr>
            <a:r>
              <a:rPr lang="en-CA" altLang="en-US" sz="1800" dirty="0" smtClean="0"/>
              <a:t>Environment and Climate Change Canada has reviewed the Proponent’s responses.</a:t>
            </a:r>
            <a:endParaRPr lang="en-CA" altLang="en-US" sz="1800" dirty="0" smtClean="0">
              <a:solidFill>
                <a:srgbClr val="FF0000"/>
              </a:solidFill>
            </a:endParaRPr>
          </a:p>
          <a:p>
            <a:pPr>
              <a:defRPr/>
            </a:pPr>
            <a:endParaRPr lang="en-CA" altLang="en-US" sz="1800" dirty="0" smtClean="0"/>
          </a:p>
          <a:p>
            <a:pPr marL="0" indent="0">
              <a:buNone/>
              <a:defRPr/>
            </a:pPr>
            <a:r>
              <a:rPr lang="fr-CA" sz="1800" dirty="0" smtClean="0"/>
              <a:t> </a:t>
            </a:r>
            <a:endParaRPr lang="en-US" sz="1800" dirty="0"/>
          </a:p>
          <a:p>
            <a:pPr>
              <a:defRPr/>
            </a:pPr>
            <a:endParaRPr lang="en-CA" altLang="en-US" sz="1050" dirty="0" smtClean="0"/>
          </a:p>
        </p:txBody>
      </p:sp>
      <p:sp>
        <p:nvSpPr>
          <p:cNvPr id="7" name="Title 1"/>
          <p:cNvSpPr>
            <a:spLocks noGrp="1"/>
          </p:cNvSpPr>
          <p:nvPr>
            <p:ph type="title"/>
          </p:nvPr>
        </p:nvSpPr>
        <p:spPr>
          <a:xfrm>
            <a:off x="755650" y="332656"/>
            <a:ext cx="8388350" cy="72008"/>
          </a:xfrm>
        </p:spPr>
        <p:txBody>
          <a:bodyPr/>
          <a:lstStyle/>
          <a:p>
            <a:r>
              <a:rPr lang="en-CA" altLang="en-US" dirty="0" smtClean="0"/>
              <a:t/>
            </a:r>
            <a:br>
              <a:rPr lang="en-CA" altLang="en-US" dirty="0" smtClean="0"/>
            </a:br>
            <a:r>
              <a:rPr lang="en-CA" altLang="en-US" dirty="0" smtClean="0"/>
              <a:t/>
            </a:r>
            <a:br>
              <a:rPr lang="en-CA" altLang="en-US" dirty="0" smtClean="0"/>
            </a:br>
            <a:r>
              <a:rPr lang="en-CA" altLang="en-US" sz="2000" dirty="0" smtClean="0"/>
              <a:t>Environment and Climate Change Canada’s Participation continued</a:t>
            </a:r>
            <a:br>
              <a:rPr lang="en-CA" altLang="en-US" sz="2000" dirty="0" smtClean="0"/>
            </a:br>
            <a:endParaRPr lang="en-US" altLang="en-US" dirty="0" smtClean="0"/>
          </a:p>
        </p:txBody>
      </p:sp>
    </p:spTree>
    <p:extLst>
      <p:ext uri="{BB962C8B-B14F-4D97-AF65-F5344CB8AC3E}">
        <p14:creationId xmlns:p14="http://schemas.microsoft.com/office/powerpoint/2010/main" val="83284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332656"/>
            <a:ext cx="8388350" cy="1080120"/>
          </a:xfrm>
        </p:spPr>
        <p:txBody>
          <a:bodyPr anchor="t"/>
          <a:lstStyle/>
          <a:p>
            <a:pPr>
              <a:lnSpc>
                <a:spcPct val="115000"/>
              </a:lnSpc>
              <a:spcBef>
                <a:spcPts val="0"/>
              </a:spcBef>
              <a:spcAft>
                <a:spcPts val="0"/>
              </a:spcAft>
            </a:pPr>
            <a:r>
              <a:rPr lang="en-CA" sz="2400" dirty="0" smtClean="0"/>
              <a:t>ECCC#1 – Seepage Collection</a:t>
            </a:r>
            <a:br>
              <a:rPr lang="en-CA" sz="2400" dirty="0" smtClean="0"/>
            </a:br>
            <a:r>
              <a:rPr lang="en-CA" sz="2400" dirty="0" smtClean="0">
                <a:ea typeface="Calibri"/>
                <a:cs typeface="Times New Roman"/>
              </a:rPr>
              <a:t>ECCC#1 </a:t>
            </a:r>
            <a:r>
              <a:rPr lang="en-CA" sz="2400" dirty="0">
                <a:ea typeface="Calibri"/>
                <a:cs typeface="Times New Roman"/>
              </a:rPr>
              <a:t>– </a:t>
            </a:r>
            <a:r>
              <a:rPr lang="en-US" sz="2400" dirty="0">
                <a:ea typeface="Calibri"/>
                <a:cs typeface="Times New Roman"/>
              </a:rPr>
              <a:t/>
            </a:r>
            <a:br>
              <a:rPr lang="en-US" sz="2400" dirty="0">
                <a:ea typeface="Calibri"/>
                <a:cs typeface="Times New Roman"/>
              </a:rPr>
            </a:br>
            <a:endParaRPr lang="en-US" altLang="en-US" sz="2400" dirty="0" smtClean="0"/>
          </a:p>
        </p:txBody>
      </p:sp>
      <p:sp>
        <p:nvSpPr>
          <p:cNvPr id="8195" name="Content Placeholder 2"/>
          <p:cNvSpPr>
            <a:spLocks noGrp="1"/>
          </p:cNvSpPr>
          <p:nvPr>
            <p:ph idx="1"/>
          </p:nvPr>
        </p:nvSpPr>
        <p:spPr>
          <a:xfrm>
            <a:off x="755650" y="1268760"/>
            <a:ext cx="8481120" cy="4896544"/>
          </a:xfrm>
        </p:spPr>
        <p:txBody>
          <a:bodyPr/>
          <a:lstStyle/>
          <a:p>
            <a:pPr marL="0" indent="0">
              <a:spcBef>
                <a:spcPts val="0"/>
              </a:spcBef>
              <a:spcAft>
                <a:spcPts val="0"/>
              </a:spcAft>
              <a:buNone/>
            </a:pPr>
            <a:r>
              <a:rPr lang="en-US" sz="1800" b="1" dirty="0" smtClean="0"/>
              <a:t>ECCC Recommendation</a:t>
            </a:r>
            <a:endParaRPr lang="en-US" sz="1800" b="1" dirty="0"/>
          </a:p>
          <a:p>
            <a:pPr lvl="1">
              <a:spcBef>
                <a:spcPts val="0"/>
              </a:spcBef>
              <a:spcAft>
                <a:spcPts val="0"/>
              </a:spcAft>
              <a:buClrTx/>
              <a:buFont typeface="Arial" panose="020B0604020202020204" pitchFamily="34" charset="0"/>
              <a:buChar char="─"/>
            </a:pPr>
            <a:r>
              <a:rPr lang="en-US" sz="1800" dirty="0"/>
              <a:t>ECCC recommends that the </a:t>
            </a:r>
            <a:r>
              <a:rPr lang="en-US" sz="1800" dirty="0" smtClean="0"/>
              <a:t>Proponent </a:t>
            </a:r>
            <a:r>
              <a:rPr lang="en-US" sz="1800" dirty="0"/>
              <a:t>develop a contingency plan to account for the potential impacts of climate change on structures like dry stack tailings post closure, and the increase to seepage that may occur should permafrost distribution change in the long-term.</a:t>
            </a:r>
            <a:endParaRPr lang="en-US" sz="2000" dirty="0">
              <a:latin typeface="+mn-lt"/>
            </a:endParaRPr>
          </a:p>
          <a:p>
            <a:pPr>
              <a:spcBef>
                <a:spcPts val="0"/>
              </a:spcBef>
              <a:spcAft>
                <a:spcPts val="0"/>
              </a:spcAft>
            </a:pPr>
            <a:endParaRPr lang="en-US" altLang="en-US" dirty="0">
              <a:latin typeface="+mn-lt"/>
            </a:endParaRPr>
          </a:p>
        </p:txBody>
      </p:sp>
    </p:spTree>
    <p:extLst>
      <p:ext uri="{BB962C8B-B14F-4D97-AF65-F5344CB8AC3E}">
        <p14:creationId xmlns:p14="http://schemas.microsoft.com/office/powerpoint/2010/main" val="411703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650" y="332656"/>
            <a:ext cx="8388350" cy="1080120"/>
          </a:xfrm>
        </p:spPr>
        <p:txBody>
          <a:bodyPr anchor="t"/>
          <a:lstStyle/>
          <a:p>
            <a:pPr>
              <a:lnSpc>
                <a:spcPct val="115000"/>
              </a:lnSpc>
              <a:spcBef>
                <a:spcPts val="0"/>
              </a:spcBef>
              <a:spcAft>
                <a:spcPts val="0"/>
              </a:spcAft>
            </a:pPr>
            <a:r>
              <a:rPr lang="en-CA" sz="2400" dirty="0" smtClean="0"/>
              <a:t>ECCC#1 – Seepage Collection continued</a:t>
            </a:r>
            <a:br>
              <a:rPr lang="en-CA" sz="2400" dirty="0" smtClean="0"/>
            </a:br>
            <a:r>
              <a:rPr lang="en-CA" sz="2400" dirty="0" smtClean="0">
                <a:ea typeface="Calibri"/>
                <a:cs typeface="Times New Roman"/>
              </a:rPr>
              <a:t>ECCC#1 </a:t>
            </a:r>
            <a:r>
              <a:rPr lang="en-CA" sz="2400" dirty="0">
                <a:ea typeface="Calibri"/>
                <a:cs typeface="Times New Roman"/>
              </a:rPr>
              <a:t>–  </a:t>
            </a:r>
            <a:r>
              <a:rPr lang="en-US" sz="2400" dirty="0">
                <a:ea typeface="Calibri"/>
                <a:cs typeface="Times New Roman"/>
              </a:rPr>
              <a:t/>
            </a:r>
            <a:br>
              <a:rPr lang="en-US" sz="2400" dirty="0">
                <a:ea typeface="Calibri"/>
                <a:cs typeface="Times New Roman"/>
              </a:rPr>
            </a:br>
            <a:endParaRPr lang="en-US" altLang="en-US" sz="2400" dirty="0" smtClean="0"/>
          </a:p>
        </p:txBody>
      </p:sp>
      <p:sp>
        <p:nvSpPr>
          <p:cNvPr id="8195" name="Content Placeholder 2"/>
          <p:cNvSpPr>
            <a:spLocks noGrp="1"/>
          </p:cNvSpPr>
          <p:nvPr>
            <p:ph idx="1"/>
          </p:nvPr>
        </p:nvSpPr>
        <p:spPr>
          <a:xfrm>
            <a:off x="662880" y="1268760"/>
            <a:ext cx="8481120" cy="4896544"/>
          </a:xfrm>
        </p:spPr>
        <p:txBody>
          <a:bodyPr/>
          <a:lstStyle/>
          <a:p>
            <a:pPr marL="0" indent="0">
              <a:spcBef>
                <a:spcPts val="0"/>
              </a:spcBef>
              <a:spcAft>
                <a:spcPts val="0"/>
              </a:spcAft>
              <a:buNone/>
            </a:pPr>
            <a:r>
              <a:rPr lang="en-US" sz="1800" b="1" dirty="0" smtClean="0"/>
              <a:t>Proponent’s Response</a:t>
            </a:r>
            <a:endParaRPr lang="en-US" sz="1800" b="1" dirty="0"/>
          </a:p>
          <a:p>
            <a:pPr lvl="1">
              <a:spcBef>
                <a:spcPts val="0"/>
              </a:spcBef>
              <a:spcAft>
                <a:spcPts val="0"/>
              </a:spcAft>
              <a:buClrTx/>
              <a:buFont typeface="Arial" panose="020B0604020202020204" pitchFamily="34" charset="0"/>
              <a:buChar char="─"/>
            </a:pPr>
            <a:r>
              <a:rPr lang="en-US" sz="1800" dirty="0" smtClean="0"/>
              <a:t>The Tailings Management Area has been designed taking climate change into account.</a:t>
            </a:r>
          </a:p>
          <a:p>
            <a:pPr lvl="1">
              <a:spcBef>
                <a:spcPts val="0"/>
              </a:spcBef>
              <a:spcAft>
                <a:spcPts val="0"/>
              </a:spcAft>
              <a:buClrTx/>
              <a:buFont typeface="Arial" panose="020B0604020202020204" pitchFamily="34" charset="0"/>
              <a:buChar char="─"/>
            </a:pPr>
            <a:r>
              <a:rPr lang="en-US" sz="1800" dirty="0" smtClean="0"/>
              <a:t>A thermal analysis to estimate active layer thickness and the water load and balance model concluded that a High Density Polyethylene line would limit infiltration.</a:t>
            </a:r>
          </a:p>
          <a:p>
            <a:pPr lvl="1">
              <a:spcBef>
                <a:spcPts val="0"/>
              </a:spcBef>
              <a:spcAft>
                <a:spcPts val="0"/>
              </a:spcAft>
              <a:buClrTx/>
              <a:buFont typeface="Arial" panose="020B0604020202020204" pitchFamily="34" charset="0"/>
              <a:buChar char="─"/>
            </a:pPr>
            <a:r>
              <a:rPr lang="en-US" sz="1800" dirty="0" smtClean="0"/>
              <a:t>Analysis confirms that long-term post-closure seepage is not a concern.</a:t>
            </a:r>
            <a:endParaRPr lang="en-US" sz="1800" dirty="0"/>
          </a:p>
          <a:p>
            <a:pPr marL="0" indent="0">
              <a:spcBef>
                <a:spcPts val="0"/>
              </a:spcBef>
              <a:spcAft>
                <a:spcPts val="0"/>
              </a:spcAft>
              <a:buNone/>
            </a:pPr>
            <a:r>
              <a:rPr lang="en-US" sz="1800" b="1" dirty="0"/>
              <a:t>Follow-up ECCC Response</a:t>
            </a:r>
          </a:p>
          <a:p>
            <a:pPr lvl="1">
              <a:spcBef>
                <a:spcPts val="0"/>
              </a:spcBef>
              <a:spcAft>
                <a:spcPts val="0"/>
              </a:spcAft>
              <a:buFont typeface="Arial" panose="020B0604020202020204" pitchFamily="34" charset="0"/>
              <a:buChar char="─"/>
            </a:pPr>
            <a:r>
              <a:rPr lang="en-US" sz="1800" dirty="0"/>
              <a:t>ECCC is satisfied with the response and considers this technical comment </a:t>
            </a:r>
            <a:r>
              <a:rPr lang="en-US" sz="1800" dirty="0" smtClean="0"/>
              <a:t>resolved.</a:t>
            </a:r>
            <a:endParaRPr lang="en-US" sz="1800" dirty="0"/>
          </a:p>
          <a:p>
            <a:pPr marL="0" indent="0">
              <a:spcBef>
                <a:spcPts val="0"/>
              </a:spcBef>
              <a:spcAft>
                <a:spcPts val="0"/>
              </a:spcAft>
              <a:buClrTx/>
              <a:buNone/>
            </a:pPr>
            <a:endParaRPr lang="en-US" sz="2000" dirty="0"/>
          </a:p>
          <a:p>
            <a:pPr marL="477837" lvl="1" indent="0">
              <a:spcBef>
                <a:spcPts val="0"/>
              </a:spcBef>
              <a:spcAft>
                <a:spcPts val="0"/>
              </a:spcAft>
              <a:buClrTx/>
              <a:buSzPct val="100000"/>
              <a:buNone/>
            </a:pPr>
            <a:endParaRPr lang="en-US" sz="1600" dirty="0"/>
          </a:p>
          <a:p>
            <a:pPr marL="477837" lvl="1" indent="0">
              <a:spcBef>
                <a:spcPts val="0"/>
              </a:spcBef>
              <a:spcAft>
                <a:spcPts val="0"/>
              </a:spcAft>
              <a:buClrTx/>
              <a:buSzPct val="100000"/>
              <a:buNone/>
            </a:pPr>
            <a:endParaRPr lang="en-US" sz="1600" dirty="0" smtClean="0">
              <a:latin typeface="+mn-lt"/>
            </a:endParaRPr>
          </a:p>
          <a:p>
            <a:pPr marL="477837" lvl="1" indent="0">
              <a:spcBef>
                <a:spcPts val="0"/>
              </a:spcBef>
              <a:spcAft>
                <a:spcPts val="0"/>
              </a:spcAft>
              <a:buClrTx/>
              <a:buSzPct val="100000"/>
              <a:buNone/>
            </a:pPr>
            <a:endParaRPr lang="en-US" sz="1600" dirty="0"/>
          </a:p>
          <a:p>
            <a:pPr marL="477837" lvl="1" indent="0">
              <a:spcBef>
                <a:spcPts val="0"/>
              </a:spcBef>
              <a:spcAft>
                <a:spcPts val="0"/>
              </a:spcAft>
              <a:buClrTx/>
              <a:buSzPct val="100000"/>
              <a:buNone/>
            </a:pPr>
            <a:endParaRPr lang="en-US" sz="1600" dirty="0" smtClean="0">
              <a:latin typeface="+mn-lt"/>
            </a:endParaRPr>
          </a:p>
          <a:p>
            <a:pPr marL="477837" lvl="1" indent="0">
              <a:spcBef>
                <a:spcPts val="0"/>
              </a:spcBef>
              <a:spcAft>
                <a:spcPts val="0"/>
              </a:spcAft>
              <a:buClrTx/>
              <a:buSzPct val="100000"/>
              <a:buNone/>
            </a:pPr>
            <a:endParaRPr lang="en-US" sz="1600" dirty="0" smtClean="0">
              <a:latin typeface="+mn-lt"/>
            </a:endParaRPr>
          </a:p>
          <a:p>
            <a:pPr marL="0" lvl="0" indent="0">
              <a:spcBef>
                <a:spcPts val="0"/>
              </a:spcBef>
              <a:spcAft>
                <a:spcPts val="0"/>
              </a:spcAft>
              <a:buNone/>
            </a:pPr>
            <a:endParaRPr lang="en-US" sz="1600" dirty="0" smtClean="0">
              <a:latin typeface="+mn-lt"/>
            </a:endParaRPr>
          </a:p>
          <a:p>
            <a:pPr lvl="0">
              <a:spcBef>
                <a:spcPts val="0"/>
              </a:spcBef>
              <a:spcAft>
                <a:spcPts val="0"/>
              </a:spcAft>
            </a:pPr>
            <a:endParaRPr lang="en-US" sz="2000" dirty="0">
              <a:latin typeface="+mn-lt"/>
            </a:endParaRPr>
          </a:p>
          <a:p>
            <a:pPr>
              <a:spcBef>
                <a:spcPts val="0"/>
              </a:spcBef>
              <a:spcAft>
                <a:spcPts val="0"/>
              </a:spcAft>
            </a:pPr>
            <a:endParaRPr lang="en-US" altLang="en-US" dirty="0">
              <a:latin typeface="+mn-lt"/>
            </a:endParaRPr>
          </a:p>
        </p:txBody>
      </p:sp>
    </p:spTree>
    <p:extLst>
      <p:ext uri="{BB962C8B-B14F-4D97-AF65-F5344CB8AC3E}">
        <p14:creationId xmlns:p14="http://schemas.microsoft.com/office/powerpoint/2010/main" val="97722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90464" y="404664"/>
            <a:ext cx="8856910" cy="1012974"/>
          </a:xfrm>
        </p:spPr>
        <p:txBody>
          <a:bodyPr anchor="t"/>
          <a:lstStyle/>
          <a:p>
            <a:pPr>
              <a:lnSpc>
                <a:spcPct val="115000"/>
              </a:lnSpc>
              <a:spcBef>
                <a:spcPts val="0"/>
              </a:spcBef>
              <a:spcAft>
                <a:spcPts val="0"/>
              </a:spcAft>
            </a:pPr>
            <a:r>
              <a:rPr lang="en-CA" sz="2400" dirty="0" smtClean="0"/>
              <a:t>ECCC#2 – Seepage Surveys</a:t>
            </a:r>
            <a:br>
              <a:rPr lang="en-CA" sz="2400" dirty="0" smtClean="0"/>
            </a:br>
            <a:r>
              <a:rPr lang="en-CA" sz="2400" dirty="0">
                <a:ea typeface="Calibri"/>
                <a:cs typeface="Times New Roman"/>
              </a:rPr>
              <a:t>ECCC#2 – </a:t>
            </a:r>
            <a:r>
              <a:rPr lang="en-US" sz="1800" dirty="0">
                <a:ea typeface="Calibri"/>
                <a:cs typeface="Times New Roman"/>
              </a:rPr>
              <a:t/>
            </a:r>
            <a:br>
              <a:rPr lang="en-US" sz="1800" dirty="0">
                <a:ea typeface="Calibri"/>
                <a:cs typeface="Times New Roman"/>
              </a:rPr>
            </a:br>
            <a:r>
              <a:rPr lang="en-US" sz="1800" dirty="0" smtClean="0"/>
              <a:t>						</a:t>
            </a:r>
            <a:endParaRPr lang="en-US" altLang="en-US" sz="1800" dirty="0" smtClean="0">
              <a:solidFill>
                <a:schemeClr val="accent1">
                  <a:lumMod val="50000"/>
                </a:schemeClr>
              </a:solidFill>
            </a:endParaRPr>
          </a:p>
        </p:txBody>
      </p:sp>
      <p:sp>
        <p:nvSpPr>
          <p:cNvPr id="4" name="Content Placeholder 2"/>
          <p:cNvSpPr txBox="1">
            <a:spLocks/>
          </p:cNvSpPr>
          <p:nvPr/>
        </p:nvSpPr>
        <p:spPr bwMode="auto">
          <a:xfrm>
            <a:off x="683568" y="1268760"/>
            <a:ext cx="84604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spcBef>
                <a:spcPts val="0"/>
              </a:spcBef>
              <a:spcAft>
                <a:spcPts val="0"/>
              </a:spcAft>
              <a:buNone/>
            </a:pPr>
            <a:r>
              <a:rPr lang="en-US" sz="1800" b="1" dirty="0"/>
              <a:t>ECCC Recommendation</a:t>
            </a:r>
          </a:p>
          <a:p>
            <a:pPr lvl="1">
              <a:spcBef>
                <a:spcPts val="0"/>
              </a:spcBef>
              <a:spcAft>
                <a:spcPts val="0"/>
              </a:spcAft>
              <a:buClrTx/>
              <a:buFont typeface="Arial" panose="020B0604020202020204" pitchFamily="34" charset="0"/>
              <a:buChar char="─"/>
            </a:pPr>
            <a:r>
              <a:rPr lang="en-US" sz="1800" dirty="0"/>
              <a:t>ECCC recommends that the Proponent develop a Seepage Survey plan (either as a separate document or as a section of the Water Management Plan) for all waste rock storage areas and tailings management areas.  This should include, at a minimum, spring and fall surveys.</a:t>
            </a:r>
            <a:endParaRPr lang="en-US" sz="2200" kern="0" dirty="0">
              <a:solidFill>
                <a:srgbClr val="000000"/>
              </a:solidFill>
            </a:endParaRPr>
          </a:p>
          <a:p>
            <a:pPr>
              <a:spcAft>
                <a:spcPts val="600"/>
              </a:spcAft>
              <a:buFont typeface="Arial" panose="020B0604020202020204" pitchFamily="34" charset="0"/>
              <a:buChar char="•"/>
            </a:pPr>
            <a:endParaRPr lang="en-US" sz="1800" kern="0" dirty="0" smtClean="0"/>
          </a:p>
          <a:p>
            <a:pPr>
              <a:spcAft>
                <a:spcPts val="600"/>
              </a:spcAft>
              <a:buFont typeface="Arial" panose="020B0604020202020204" pitchFamily="34" charset="0"/>
              <a:buChar char="•"/>
            </a:pPr>
            <a:endParaRPr lang="en-US" sz="1800" kern="0" dirty="0" smtClean="0"/>
          </a:p>
          <a:p>
            <a:pPr>
              <a:spcAft>
                <a:spcPts val="600"/>
              </a:spcAft>
            </a:pPr>
            <a:endParaRPr lang="en-US" sz="1800" kern="0" dirty="0" smtClean="0"/>
          </a:p>
          <a:p>
            <a:endParaRPr lang="en-US" altLang="en-US" sz="1800" kern="0" dirty="0"/>
          </a:p>
        </p:txBody>
      </p:sp>
    </p:spTree>
    <p:extLst>
      <p:ext uri="{BB962C8B-B14F-4D97-AF65-F5344CB8AC3E}">
        <p14:creationId xmlns:p14="http://schemas.microsoft.com/office/powerpoint/2010/main" val="2406135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Props1.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3.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4.xml><?xml version="1.0" encoding="utf-8"?>
<ds:datastoreItem xmlns:ds="http://schemas.openxmlformats.org/officeDocument/2006/customXml" ds:itemID="{3D4FDEAF-37CE-4C61-BE7E-D69E49C11CCD}">
  <ds:schemaRefs>
    <ds:schemaRef ds:uri="http://purl.org/dc/dcmitype/"/>
    <ds:schemaRef ds:uri="http://purl.org/dc/elements/1.1/"/>
    <ds:schemaRef ds:uri="http://schemas.microsoft.com/office/2006/metadata/properties"/>
    <ds:schemaRef ds:uri="3f98e56d-1113-4a65-a9e4-9f7ab45ff7e1"/>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23322</TotalTime>
  <Words>1981</Words>
  <Application>Microsoft Office PowerPoint</Application>
  <PresentationFormat>On-screen Show (4:3)</PresentationFormat>
  <Paragraphs>252</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Minion Pro</vt:lpstr>
      <vt:lpstr>Times New Roman</vt:lpstr>
      <vt:lpstr>Arial Unicode MS</vt:lpstr>
      <vt:lpstr>Gadugi</vt:lpstr>
      <vt:lpstr>Calibri</vt:lpstr>
      <vt:lpstr>Default Design</vt:lpstr>
      <vt:lpstr>1_Default Design</vt:lpstr>
      <vt:lpstr>Environment and Climate Change Canada’s Presentation to the Nunavut Water Board Concerning TMAC Resources Inc. Hope Bay Phase 2 Project Type A Water Licence Amendment &amp; Application Technical Review   </vt:lpstr>
      <vt:lpstr>Overview  </vt:lpstr>
      <vt:lpstr>ECCC Mandate </vt:lpstr>
      <vt:lpstr>Relevant Acts and Regulations  </vt:lpstr>
      <vt:lpstr>PowerPoint Presentation</vt:lpstr>
      <vt:lpstr>  Environment and Climate Change Canada’s Participation continued </vt:lpstr>
      <vt:lpstr>ECCC#1 – Seepage Collection ECCC#1 –  </vt:lpstr>
      <vt:lpstr>ECCC#1 – Seepage Collection continued ECCC#1 –   </vt:lpstr>
      <vt:lpstr>ECCC#2 – Seepage Surveys ECCC#2 –        </vt:lpstr>
      <vt:lpstr>ECCC#2 – Seepage Surveys continued ECCC#2 –       </vt:lpstr>
      <vt:lpstr>ECCC#3 – Wastewater Treatment Plant – Contingency and Required Upgrades  ECCC#3 –       </vt:lpstr>
      <vt:lpstr>PowerPoint Presentation</vt:lpstr>
      <vt:lpstr>ECCC#4 – Boston Contact Water Pond #2 &amp; Surge Pond ECCC#4 – </vt:lpstr>
      <vt:lpstr>ECCC#4 – Boston Contact Water Pond #2 &amp; Surge Pond continued ECCC#4 – </vt:lpstr>
      <vt:lpstr>ECCC#5 – Water Management Ponds – Monitoring and Dewatering ECCC#5 – </vt:lpstr>
      <vt:lpstr>ECCC#5 – Water Management Ponds – Monitoring and Dewatering continued ECCC#5 – </vt:lpstr>
      <vt:lpstr>ECCC#6 – Quarries with High Risk of Acid Rock Drainage (ARD) ECCC#6 –</vt:lpstr>
      <vt:lpstr>ECCC#6 – Quarries with High Risk of Acid Rock Drainage (ARD) continued ECCC#6 –</vt:lpstr>
      <vt:lpstr>ECCC#7 – Aquatic Effects Monitoring Program ECCC#7 –  </vt:lpstr>
      <vt:lpstr>ECCC#8 – Post-Audit of Water Quality Monitoring ECCC#8 –  </vt:lpstr>
      <vt:lpstr>ECCC#9 – Mitigation and Monitoring for in Water Works ECCC#9 –  </vt:lpstr>
      <vt:lpstr>ECCC#10 – Tailings Pipeline Catch Basins ECCC#10 –   </vt:lpstr>
      <vt:lpstr>ECCC#10 – Tailings Pipeline Catch Basins continued ECCC#10 –   </vt:lpstr>
      <vt:lpstr>ECCC#11 – Copper ECCC#11 –  </vt:lpstr>
      <vt:lpstr>ECCC#11 – Copper continued ECCC#11 –  </vt:lpstr>
      <vt:lpstr>ECCC#12 – Arsenic ECCC#12 –  </vt:lpstr>
      <vt:lpstr>ECCC#12 – Arsenic continued ECCC#12 –  </vt:lpstr>
      <vt:lpstr>ECCC#13 – Water Quality Predictions ECCC#13 –  </vt:lpstr>
      <vt:lpstr>ECCC#14 – Nitrite ECCC#14 –  </vt:lpstr>
      <vt:lpstr>Thank you!  </vt:lpstr>
    </vt:vector>
  </TitlesOfParts>
  <Company>Environnement Canada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Bernard-Lacaille,Gabriel [Yel]</cp:lastModifiedBy>
  <cp:revision>549</cp:revision>
  <cp:lastPrinted>2018-04-20T15:45:47Z</cp:lastPrinted>
  <dcterms:created xsi:type="dcterms:W3CDTF">2006-02-27T19:58:49Z</dcterms:created>
  <dcterms:modified xsi:type="dcterms:W3CDTF">2018-05-03T17:54:40Z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