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8" r:id="rId3"/>
    <p:sldId id="257" r:id="rId4"/>
    <p:sldId id="259" r:id="rId5"/>
    <p:sldId id="260" r:id="rId6"/>
    <p:sldId id="276" r:id="rId7"/>
    <p:sldId id="288" r:id="rId8"/>
    <p:sldId id="278" r:id="rId9"/>
    <p:sldId id="281" r:id="rId10"/>
    <p:sldId id="283" r:id="rId11"/>
    <p:sldId id="286" r:id="rId12"/>
    <p:sldId id="269" r:id="rId13"/>
    <p:sldId id="284" r:id="rId14"/>
    <p:sldId id="273" r:id="rId15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160520" cy="365760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60" y="1"/>
            <a:ext cx="4160520" cy="365760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r">
              <a:defRPr sz="1300"/>
            </a:lvl1pPr>
          </a:lstStyle>
          <a:p>
            <a:fld id="{FD4E7D70-DFDB-4851-9A1C-27583D3BA917}" type="datetimeFigureOut">
              <a:rPr lang="en-CA" smtClean="0"/>
              <a:t>2018-05-14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948171"/>
            <a:ext cx="4160520" cy="365760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60" y="6948171"/>
            <a:ext cx="4160520" cy="365760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r">
              <a:defRPr sz="1300"/>
            </a:lvl1pPr>
          </a:lstStyle>
          <a:p>
            <a:fld id="{F263C501-6AEE-4F3C-816C-882ABFA855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246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_canada-wordmark_col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2920" y="6529217"/>
            <a:ext cx="929640" cy="2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:\LOGOS\00-ALL FIPS\FIPS - Government of Canada\PNG\logo_GOC_col_eng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" y="152400"/>
            <a:ext cx="1752599" cy="16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0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92608" y="762000"/>
            <a:ext cx="4203192" cy="57150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TMAC Resources Ltd.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Water Licence Applications for the Hope Bay Phase 2 Project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Renewal/Amendment #2 for 2AM-DOH1323  and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New for 2AM-BOS----</a:t>
            </a:r>
            <a:endParaRPr lang="en-CA" alt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Nunavut Water Board Technical Meeting</a:t>
            </a:r>
            <a:endParaRPr lang="en-CA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16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Cambridge Bay, May 14-15, 2018</a:t>
            </a:r>
            <a:endParaRPr lang="en-C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648200" y="762000"/>
            <a:ext cx="4279392" cy="57150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iu-Cans-CA" altLang="en-US" sz="3900" b="1">
                <a:latin typeface="Arial" panose="020B0604020202020204" pitchFamily="34" charset="0"/>
                <a:cs typeface="Arial" panose="020B0604020202020204" pitchFamily="34" charset="0"/>
              </a:rPr>
              <a:t>ᑖᒃᑯᐊ ᐱᓕᕆᔪᑦ </a:t>
            </a:r>
            <a:r>
              <a:rPr lang="en-CA" altLang="en-US" sz="3900" b="1">
                <a:latin typeface="Arial" panose="020B0604020202020204" pitchFamily="34" charset="0"/>
                <a:cs typeface="Arial" panose="020B0604020202020204" pitchFamily="34" charset="0"/>
              </a:rPr>
              <a:t>TMAC Resources Ltd. TECHNICAL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iu-Cans-CA" altLang="en-US" sz="3900" b="1">
                <a:latin typeface="Arial" panose="020B0604020202020204" pitchFamily="34" charset="0"/>
                <a:cs typeface="Arial" panose="020B0604020202020204" pitchFamily="34" charset="0"/>
              </a:rPr>
              <a:t>ᐃᒪᕐᒧᑦ ᓚᐃᓴᓐᓯᑕᕋᓱᐊᕐᓂᕐᒧᑦ ᑕᑕᑎᕆᐊᓖᑦ </a:t>
            </a:r>
            <a:r>
              <a:rPr lang="en-CA" altLang="en-US" sz="3900" b="1">
                <a:latin typeface="Arial" panose="020B0604020202020204" pitchFamily="34" charset="0"/>
                <a:cs typeface="Arial" panose="020B0604020202020204" pitchFamily="34" charset="0"/>
              </a:rPr>
              <a:t>Hope Bay,</a:t>
            </a:r>
            <a:r>
              <a:rPr lang="iu-Cans-CA" altLang="en-US" sz="3900" b="1">
                <a:latin typeface="Arial" panose="020B0604020202020204" pitchFamily="34" charset="0"/>
                <a:cs typeface="Arial" panose="020B0604020202020204" pitchFamily="34" charset="0"/>
              </a:rPr>
              <a:t>ᒥ ᑐᓪᓕᕆᓕᕐᑕᖓᓂ ᐱᓕᕆᐊᒧᑦ  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iu-Cans-CA" altLang="en-US" sz="3900" b="1">
                <a:latin typeface="Arial" panose="020B0604020202020204" pitchFamily="34" charset="0"/>
                <a:cs typeface="Arial" panose="020B0604020202020204" pitchFamily="34" charset="0"/>
              </a:rPr>
              <a:t>ᓄᑕᐅᓕᕐᑎᑦᓯᓂᖅ/ᐋᖅᑭᒃᓱᐃᒋᐊᕐᓂᖅ #2 </a:t>
            </a:r>
            <a:r>
              <a:rPr lang="en-CA" altLang="en-US" sz="3900" b="1">
                <a:latin typeface="Arial" panose="020B0604020202020204" pitchFamily="34" charset="0"/>
                <a:cs typeface="Arial" panose="020B0604020202020204" pitchFamily="34" charset="0"/>
              </a:rPr>
              <a:t>for 2AM-DOH1323 </a:t>
            </a:r>
            <a:r>
              <a:rPr lang="iu-Cans-CA" altLang="en-US" sz="3900" b="1">
                <a:latin typeface="Arial" panose="020B0604020202020204" pitchFamily="34" charset="0"/>
                <a:cs typeface="Arial" panose="020B0604020202020204" pitchFamily="34" charset="0"/>
              </a:rPr>
              <a:t>ᐊᒻᒪ ᓄᑖᑦ ᐆᒧᖓ 2</a:t>
            </a:r>
            <a:r>
              <a:rPr lang="en-CA" altLang="en-US" sz="3900" b="1">
                <a:latin typeface="Arial" panose="020B0604020202020204" pitchFamily="34" charset="0"/>
                <a:cs typeface="Arial" panose="020B0604020202020204" pitchFamily="34" charset="0"/>
              </a:rPr>
              <a:t>AM-BOS----</a:t>
            </a:r>
            <a:endParaRPr lang="iu-Cans-CA" altLang="en-US" sz="39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iu-Cans-CA" altLang="en-US" sz="3100" b="1">
                <a:latin typeface="Arial" panose="020B0604020202020204" pitchFamily="34" charset="0"/>
                <a:cs typeface="Arial" panose="020B0604020202020204" pitchFamily="34" charset="0"/>
              </a:rPr>
              <a:t>ᓄᓇᕗᒻᒥ ᐃᒪᓕᕆᓂᕐᒧᑦ ᑲᑎᒪᔨᐅᔪᑦ ᑲᑎᒪᓂᖓ 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iu-Cans-CA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iu-Cans-CA" altLang="en-US" sz="2700" b="1">
                <a:latin typeface="Arial" panose="020B0604020202020204" pitchFamily="34" charset="0"/>
                <a:cs typeface="Arial" panose="020B0604020202020204" pitchFamily="34" charset="0"/>
              </a:rPr>
              <a:t>ᐃᖃᓗᑦᑑᑦᑎᐊᖅ, ᒪᐃ 14-15, </a:t>
            </a:r>
            <a:r>
              <a:rPr lang="iu-Cans-CA" altLang="en-US" sz="2700" b="1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fr-CA" altLang="en-US" sz="2700" b="1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CA" alt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4. Closure &amp; reclamation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Topics discussed include: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Requirements of closure plan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Effects of climate change on closed site in the long term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iu-Cans-CA" altLang="en-US" sz="2200">
                <a:latin typeface="Arial" panose="020B0604020202020204" pitchFamily="34" charset="0"/>
                <a:cs typeface="Arial" panose="020B0604020202020204" pitchFamily="34" charset="0"/>
              </a:rPr>
              <a:t>ᐅᓂᒃᑳᕐᑕᐅᓂᐊᖅᑐᑦ</a:t>
            </a:r>
            <a:r>
              <a:rPr lang="en-CA" altLang="en-US" sz="22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ᐸᕐᓇᓐᓂᖅ ᒪᑐᓂᐊᓄᑦ ᐊᒻᒪ ᓱᓕᕆᒋᐊᖃᓂᖅ 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ᐊᑯᓂᐅᔪᒧᑦ ᓯᓚᐅᑉ ᐊᓯᔾᔨᕐᐸᓪᓕᐊᓂᐊᓄᑦ </a:t>
            </a:r>
            <a:r>
              <a:rPr lang="iu-Cans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ᐊᒃᑐᕐᑕᐅᓂᖅ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10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712208" y="838200"/>
            <a:ext cx="3974592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iu-Cans-CA" sz="2800" b="1" smtClean="0">
                <a:latin typeface="Arial" panose="020B0604020202020204" pitchFamily="34" charset="0"/>
                <a:cs typeface="Arial" panose="020B0604020202020204" pitchFamily="34" charset="0"/>
              </a:rPr>
              <a:t>ᒪᑐᓂᖓ ᐊᒻᒪ ᐅᑎᕐᑎᑕᐅᓂᐊ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. Additional components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Topics discussed include: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Administrative issues, such as the number of water licences for Hope Bay Belt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Monitoring plans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Reclamation cost estimate, which is used to set security under the water licences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iu-Cans-CA" altLang="en-US" sz="2200">
                <a:latin typeface="Arial" panose="020B0604020202020204" pitchFamily="34" charset="0"/>
                <a:cs typeface="Arial" panose="020B0604020202020204" pitchFamily="34" charset="0"/>
              </a:rPr>
              <a:t>ᐅᓂᒃᑳᕐᑕᐅᓂᐊᖅᑐᑦ</a:t>
            </a:r>
            <a:r>
              <a:rPr lang="en-CA" altLang="en-US" sz="22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ᐊᓪᓚᑦᑕᐅᓯᒪᓂᖏᑦᑕ ᓈᒻᒪᖏᓐᓂᖏ, ᐆᑦᑑᑎᒋᓗᒍ ᐃᒪᕐᒧᑦ ᓚᐃᓴᓐᓯᑕᕋᓱᐊᖅᓯᒪᓂᖏᑦ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 Hope Bay Belt</a:t>
            </a: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,ᒥ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ᖃᐅᔨᓴᕐᓂᖅ ᓱᕈᔪᓐᓇᕐᑐᓂᒃ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ᐅᑎᕐᑎᑦᓯᓂᕐᒧᑦ ᐊᑭᒋᒐᔭᕐᑕᖓᓂᒃ ᓇᓚᐅᒃᓵᕐᓂᖅ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11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648200" y="9144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CA" sz="2800" b="1" smtClean="0"/>
              <a:t>ᐊᓯᖏᑦ ᐱᓕᕆᐊᒃᓴᑦ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Field Operations\2016 Inspections\2AM-DOH 16.11.4-6 EP\DSC063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03"/>
            <a:ext cx="9144001" cy="685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12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Closing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The department is confident that concerns brought forward can and will be addressed by TMAC to the satisfaction of the department before a Public Hearing</a:t>
            </a: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1775" lvl="0" indent="-231775"/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lvl="0" indent="-231775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The department will be submitting further evidence to the Board regarding reclamation closure costs following further discussions with all parties</a:t>
            </a: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31775" lvl="0" indent="-231775"/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ᐃᓄᓕᕆᔨᑐᖃᒃᑯᑦ ᐅᒃᐱᕈᓱᑦᑐᑦ ᐃᓱᒫᓗᒍᑕᐅᔪᒃ ᑲᒪᒋᔭᐅᒐᔭᕐᓂᖏᓐᓂᒃ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TMAC,</a:t>
            </a: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ᑯᓐᓄᑦ ᐸᕐᓇᑦᓯᒪᑦᓯᐊᖁᓪᓗᒋᑦ ᑲᑎᒪᑎᑦᓯᓚᐅᖏᓐᓂᖏᓐᓂ ᐃᓄᓐᓂᒃ. </a:t>
            </a:r>
          </a:p>
          <a:p>
            <a:pPr marL="231775" lvl="0" indent="-231775"/>
            <a:endParaRPr lang="iu-Cans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lvl="0" indent="-231775"/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ᐃᓄᓕᕆᔨᑐᖃᒃᑯᑦ ᑐᓂᓯᒐᔭᕐᑐᑦ ᖃᐅᔨᔭᐅᕙᓪᓕᐊᔪᓂᒃ ᑲᑎᒪᔨᓄᑦ ᐅᑎᕐᑎᑦᓯᓂᐅᑉ ᒪᑐᔭᐅᒃᐸᑦ ᐊᑭᒋᒐᔭᕐᑕᖏᑕ ᒥᒃᓵᓄᑦ  ᐃᓱᒪᒃᓴᕐᓯᐅᕈᑎᒋᔭᐅᖅᑳᓚᐅᕐᑎᓪᓗᒍ ᑕᒪᐃᓐᓄᑦ ᐱᓕᕆᖃᑎᒌᑦᑐᓄᑦ. </a:t>
            </a:r>
            <a:endParaRPr lang="iu-Cans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13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u-Cans-CA" sz="2800" b="1" smtClean="0">
                <a:latin typeface="Arial" panose="020B0604020202020204" pitchFamily="34" charset="0"/>
                <a:cs typeface="Arial" panose="020B0604020202020204" pitchFamily="34" charset="0"/>
              </a:rPr>
              <a:t>ᒪᑐᓂᖅ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F21849B-4814-4A3E-99E7-0243B0D8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lvl="0" indent="-190500" algn="ctr">
              <a:lnSpc>
                <a:spcPct val="100000"/>
              </a:lnSpc>
              <a:tabLst>
                <a:tab pos="5715000" algn="l"/>
              </a:tabLst>
              <a:defRPr/>
            </a:pPr>
            <a:endParaRPr lang="en-CA" sz="3600" b="1" kern="0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14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Nakurmiik </a:t>
            </a:r>
          </a:p>
          <a:p>
            <a:pPr algn="ctr">
              <a:defRPr/>
            </a:pPr>
            <a:r>
              <a:rPr lang="en-US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>
              <a:buFontTx/>
              <a:buNone/>
              <a:defRPr/>
            </a:pPr>
            <a:r>
              <a:rPr lang="en-US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600" b="1">
                <a:solidFill>
                  <a:srgbClr val="FFCC00"/>
                </a:solidFill>
                <a:latin typeface="Pigiarniq Light"/>
                <a:cs typeface="Arial" panose="020B0604020202020204" pitchFamily="34" charset="0"/>
              </a:rPr>
              <a:t>ᓇ</a:t>
            </a:r>
            <a:r>
              <a:rPr lang="iu-Cans-CA" sz="3600" b="1">
                <a:solidFill>
                  <a:srgbClr val="FFCC00"/>
                </a:solidFill>
                <a:latin typeface="Pigiarniq Light"/>
                <a:cs typeface="Arial" panose="020B0604020202020204" pitchFamily="34" charset="0"/>
              </a:rPr>
              <a:t>ᑯᕐ</a:t>
            </a:r>
            <a:r>
              <a:rPr lang="en-CA" sz="3600" b="1">
                <a:solidFill>
                  <a:srgbClr val="FFCC00"/>
                </a:solidFill>
                <a:latin typeface="Pigiarniq Light"/>
                <a:cs typeface="Arial" panose="020B0604020202020204" pitchFamily="34" charset="0"/>
              </a:rPr>
              <a:t>ᒦᒃ</a:t>
            </a:r>
          </a:p>
          <a:p>
            <a:pPr algn="ctr">
              <a:defRPr/>
            </a:pPr>
            <a:r>
              <a:rPr lang="en-CA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endParaRPr lang="en-CA" sz="36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Field Operations\2017 Inspections\Eva Paul 2017\2AM-DOH 17.07.08 EP\DSC068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 eaLnBrk="1" hangingPunct="1"/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Roles and responsibilities</a:t>
            </a:r>
          </a:p>
          <a:p>
            <a:pPr marL="231775" lvl="0" indent="-231775" eaLnBrk="1" hangingPunct="1"/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Contributions to the application review</a:t>
            </a:r>
          </a:p>
          <a:p>
            <a:pPr marL="231775" lvl="0" indent="-231775" eaLnBrk="1" hangingPunct="1"/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Topics discussed: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anagement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Tailings management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Closure &amp; reclamation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lvl="0" indent="-231775" eaLnBrk="1" hangingPunct="1"/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Closing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231775" lvl="0" indent="-231775"/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ᓱᓕᕆᔪᒃᓴᐅᓂᖏᑦ ᐊᒻᒪ ᐱᓕᕆᐊᒃᓴᖏᑦ </a:t>
            </a:r>
          </a:p>
          <a:p>
            <a:pPr marL="231775" lvl="0" indent="-231775"/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ᐃᑲᔫᑏᑦ ᓄᑖᕐᓂ ᑕᑕᒥᕆᐊᓕᓂᓪᓗᕿᒥᕐᕈᓂᕐᒧᑦ</a:t>
            </a:r>
          </a:p>
          <a:p>
            <a:pPr marL="231775" lvl="0" indent="-231775"/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ᐅᓂᒃᑳᕐᑕᐅᓂᐊᖅᑐᑦ</a:t>
            </a:r>
          </a:p>
          <a:p>
            <a:pPr lvl="1" indent="-342900">
              <a:buFont typeface="+mj-lt"/>
              <a:buAutoNum type="arabicPeriod"/>
            </a:pP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ᐃᒪᕐᒥᑦ ᒥᐊᓂᕐᓯᓂᖅ</a:t>
            </a:r>
          </a:p>
          <a:p>
            <a:pPr lvl="1" indent="-342900">
              <a:buFont typeface="+mj-lt"/>
              <a:buAutoNum type="arabicPeriod"/>
            </a:pP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ᒪᕐᓗᑯᓂ ᒥᐊᓂᖅᓯᓂᖅ</a:t>
            </a:r>
          </a:p>
          <a:p>
            <a:pPr lvl="1" indent="-342900">
              <a:buFont typeface="+mj-lt"/>
              <a:buAutoNum type="arabicPeriod"/>
            </a:pP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ᐃᒪᑐᖃᕐᓂᖅ ᒥᐊᓂᕐᓯᓂᖅ</a:t>
            </a:r>
          </a:p>
          <a:p>
            <a:pPr lvl="1" indent="-342900">
              <a:buFont typeface="+mj-lt"/>
              <a:buAutoNum type="arabicPeriod"/>
            </a:pP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ᒪᑐᓂᖓ ᐊᒻᒪ ᐅᑎᕐᑎᑕᐅᓂᖓ</a:t>
            </a:r>
          </a:p>
          <a:p>
            <a:pPr lvl="1" indent="-342900">
              <a:buFont typeface="+mj-lt"/>
              <a:buAutoNum type="arabicPeriod"/>
            </a:pP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ᐊᓯᖏᑦ ᐱᓕᕆᐊᑦ</a:t>
            </a:r>
          </a:p>
          <a:p>
            <a:pPr marL="231775" lvl="0" indent="-231775"/>
            <a:r>
              <a:rPr lang="iu-Cans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ᒪᑐᓂᖅ</a:t>
            </a:r>
            <a:endParaRPr lang="iu-Cans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u-Cans-CA" sz="2800" b="1" smtClean="0">
                <a:latin typeface="AiNunavik" panose="02000400000000000000" pitchFamily="2" charset="0"/>
                <a:cs typeface="Arial" panose="020B0604020202020204" pitchFamily="34" charset="0"/>
              </a:rPr>
              <a:t>ᐃᓗᓕᖏᑦ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Roles and responsibilities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eaLnBrk="1" hangingPunct="1"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Indigenous and Northern Affairs Canada’s (INAC) responsibilities, mandate, and obligations stem from the following: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Department of Indian Affairs and Northern Development Act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 eaLnBrk="1" hangingPunct="1"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Nunavut Agreement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Land Claims Agreement Act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Waters and Nunavut Surface Rights Tribunal Act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Planning and Project Assessment Act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Territorial Lands Act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Arctic Waters Pollution Prevention Act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CA" sz="1800"/>
              <a:t>ᐃᓄᓕᕆᔨᑐᖃᒃᑯᑦᑦ ᐱᓕᕆᐊᒃᓴᖏᑦ, ᐱᓂᐊᕐᓂᖓ, ᐊᑐᕆᐊᖃᕐᑕᖏᑦ ᐅᑯᓇᖓᑦ: </a:t>
            </a:r>
            <a:endParaRPr lang="en-US" sz="1800"/>
          </a:p>
          <a:p>
            <a:r>
              <a:rPr lang="en-CA" sz="1800"/>
              <a:t>ᐃᓄᓕᕆᔨᑐᖃᒃᑯᑦ ᐱᖁᔭᖓᑦ</a:t>
            </a:r>
            <a:endParaRPr lang="en-US" sz="1800"/>
          </a:p>
          <a:p>
            <a:r>
              <a:rPr lang="en-CA" sz="1800"/>
              <a:t>ᓄᓇᕗᑦᑕᕐᓯᒪᓂᕐᒧᑦ ᐊᖏᖃᑎᒌᒍᑎᒃ  </a:t>
            </a:r>
            <a:endParaRPr lang="en-US" sz="1800"/>
          </a:p>
          <a:p>
            <a:r>
              <a:rPr lang="en-CA" sz="1800"/>
              <a:t>ᓄᓇᕗᑦᑖᕐᓯᒪᓂᕐᒧᑦ ᐊᖏᖃᑎᒌᒍᑎᒧᑦ ᐱᖁᔭᖅ </a:t>
            </a:r>
            <a:endParaRPr lang="en-US" sz="1800"/>
          </a:p>
          <a:p>
            <a:r>
              <a:rPr lang="en-CA" sz="1800"/>
              <a:t>ᓄᓇᕗᒻᒥ ᐃᒪᓕᕆᓂᕐᒧᑦ ᐊᒻᒪ ᓄᓇᕗᒻᒥ ᐱᕙᓪᓕᐊᔪᓄᑦ ᐱᔪᓐᓇᐅᑎᓄᑦ ᐱᖁᔭᖅ ᐊᒻᒪ ᐊᓯᖏᑦ ᒪᓕᒐᐃᑦ </a:t>
            </a:r>
            <a:endParaRPr lang="en-US" sz="1800"/>
          </a:p>
          <a:p>
            <a:r>
              <a:rPr lang="en-CA" sz="1800"/>
              <a:t>ᓄᓇᕗᒻᒥ ᐸᕐᓇᐃᓂᕐᒧᑦ ᐊᒻᒪ ᐱᓕᕆᐊᓂᐊᒃ ᕿᒥᕐᕈᓂᕐᒧᑦ ᐱᖁᔭᖅ </a:t>
            </a:r>
            <a:endParaRPr lang="en-US" sz="1800"/>
          </a:p>
          <a:p>
            <a:r>
              <a:rPr lang="en-CA" sz="1800"/>
              <a:t>ᐅᑭᐅᕐᑕᕐᑐᒥ ᓄᓇᓄᑦ ᐱᖁᔭᖅ ᐊᒻᒪ ᐊᓯᖏᑦ ᒪᓕᒐᐃᑦ </a:t>
            </a:r>
            <a:endParaRPr lang="en-US" sz="1800"/>
          </a:p>
          <a:p>
            <a:r>
              <a:rPr lang="en-CA" sz="1800"/>
              <a:t>ᐃᒪᕐᒧᑦ ᓱᕈᔪᑐᖃᕐᑕᐃᓕᓂᕐᒧᑦ ᐱᖁᔭᖅ </a:t>
            </a:r>
            <a:endParaRPr lang="en-US" sz="18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u-Cans-CA" alt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ᓱᓕᕆᔭᒃᓴᖏᑦ ᐊᒻᒪ ᐱᓕᕆᐊᒃᓴᖏᑦ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4038600" cy="609600"/>
          </a:xfrm>
        </p:spPr>
        <p:txBody>
          <a:bodyPr>
            <a:noAutofit/>
          </a:bodyPr>
          <a:lstStyle/>
          <a:p>
            <a:pPr algn="l"/>
            <a: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Contributions to the application review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724401"/>
          </a:xfrm>
        </p:spPr>
        <p:txBody>
          <a:bodyPr>
            <a:normAutofit/>
          </a:bodyPr>
          <a:lstStyle/>
          <a:p>
            <a:pPr marL="0" lvl="0" indent="0" eaLnBrk="1" hangingPunct="1">
              <a:spcAft>
                <a:spcPts val="1800"/>
              </a:spcAft>
              <a:buNone/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INAC made the following submissions to the Nunavut Water Board:</a:t>
            </a:r>
          </a:p>
          <a:p>
            <a:pPr marL="342900" lvl="0" indent="-342900" eaLnBrk="1" hangingPunct="1">
              <a:spcAft>
                <a:spcPts val="1800"/>
              </a:spcAft>
              <a:buFontTx/>
              <a:buAutoNum type="arabicPeriod"/>
              <a:defRPr/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February 14,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Preliminary completeness review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1" hangingPunct="1">
              <a:spcAft>
                <a:spcPts val="1800"/>
              </a:spcAft>
              <a:buFontTx/>
              <a:buAutoNum type="arabicPeriod"/>
              <a:defRPr/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March 29,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2018–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Technical r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eview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comments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information requests and recommendations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200"/>
              <a:t>ᐃᓄᓕᕆᔨᑐᖃᒃᑯᑦ ᐅᑯᓂᖓ ᑐᓂᓯᓯᒪᒧᑦ ᓄᓇᕗᒻᒥ ᐃᒪᕐᒥᐅᑕᓕᕆᓂᕐᒧᑦ ᑲᑎᒪᔨᓄᑦ: </a:t>
            </a:r>
            <a:endParaRPr lang="iu-Cans-CA" sz="2200"/>
          </a:p>
          <a:p>
            <a:pPr marL="0" indent="0">
              <a:buNone/>
            </a:pPr>
            <a:endParaRPr lang="en-US" sz="2200"/>
          </a:p>
          <a:p>
            <a:pPr marL="457200" indent="-457200">
              <a:buFont typeface="+mj-lt"/>
              <a:buAutoNum type="arabicPeriod"/>
            </a:pPr>
            <a:r>
              <a:rPr lang="en-CA" sz="2200"/>
              <a:t>ᕕᕗᐊᕆ 14, 2018 – ᓯᕗᓪᓕᕐᒥ ᐱᐊᓂᑦᑕᐅᔪᓂᒃ ᕿᒥᕐᕈᓂᖅ  </a:t>
            </a:r>
            <a:endParaRPr lang="iu-Cans-CA" sz="2200"/>
          </a:p>
          <a:p>
            <a:pPr marL="457200" indent="-457200">
              <a:buFont typeface="+mj-lt"/>
              <a:buAutoNum type="arabicPeriod"/>
            </a:pPr>
            <a:endParaRPr lang="en-US" sz="2200"/>
          </a:p>
          <a:p>
            <a:pPr marL="457200" indent="-457200">
              <a:buFont typeface="+mj-lt"/>
              <a:buAutoNum type="arabicPeriod"/>
            </a:pPr>
            <a:r>
              <a:rPr lang="en-CA" sz="2200"/>
              <a:t>ᒪᕐᔨ 29, 2018– Tᕿᒥᕐᕈᓂᖅ ᐅᖃᐅᓯᐅᓯᒪᔪᓂᒃ ᑐᑭᓯᒋᐊᕐᕕᒃᓴᓂᒃ ᑐᒃᓯᕋᕐᑕᐅᓯᒪᔪᓂᒃ ᐊᒻᒪ ᐊᑐᓕᖁᔨᕗᖔᕈᑏᑦ </a:t>
            </a:r>
            <a:endParaRPr lang="en-US" sz="22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5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24400" y="609600"/>
            <a:ext cx="396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u-Cans-CA" alt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ᐃᑲᔪᕈᑎᑦᓴᐃᑦ ᑕᑕᑎᕆᐊᓕᓐᓂᒃ ᕿᒥᕐᕈᓂᕐᒧᑦ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1. Site water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Most of our technical comments pertain to water management</a:t>
            </a:r>
          </a:p>
          <a:p>
            <a:pPr marL="231775" lvl="0" indent="-231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Topics discussed include: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Amount of water to be used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Handling and treatment of minewater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Design of water containment structures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iu-Cans-CA" altLang="en-US" sz="2200">
                <a:latin typeface="AiNunavik" panose="02000400000000000000" pitchFamily="2" charset="0"/>
                <a:cs typeface="Arial" panose="020B0604020202020204" pitchFamily="34" charset="0"/>
              </a:rPr>
              <a:t>ᐅᖃᐅᓰᑦ ᑕᕝᕙᓂ ᐊᑐᖅᑕᐅᔪᐃᑦ ᑐᑭᓕᐊᕐᓂᕐᓴᐃᑦ ᖃᐅᔨᒪᔪᓄᑦ ᐃᒪᕐᒥ ᒥᓂᐊᓂᕐᓯᓂᕐᒥᑦ</a:t>
            </a:r>
            <a:endParaRPr lang="en-CA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iu-Cans-CA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ᐅᓂᒃᑳᕐᑕᐅᓂᐊᖅᑐᑦ</a:t>
            </a:r>
            <a:r>
              <a:rPr lang="fr-CA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u-Cans-CA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ᐊᖏᓂᖓᑕ ᐃᒪᐅᑉ ᐊᑐᕐᑕᐅᓂᐊᕐᑑᑉ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ᒥᐊᓂᕐᓯᓂ ᐅᔭᕋᖅᓂᐊᕐᕕᒻᒥ ᐃᒪᐅᔪᓂ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ᓴᓇᓂᕐᒧᑦ ᐃᒪᕐᓗᒥ </a:t>
            </a:r>
            <a:r>
              <a:rPr lang="iu-Cans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ᓴᓗᒻᒪᖅᓴᓂᒥ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6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CA" sz="2800" b="1" dirty="0" err="1" smtClean="0"/>
              <a:t>ᐃᒪᕐᒥᒃ</a:t>
            </a:r>
            <a:r>
              <a:rPr lang="en-CA" sz="2800" b="1" dirty="0" smtClean="0"/>
              <a:t> </a:t>
            </a:r>
            <a:r>
              <a:rPr lang="en-CA" sz="2800" b="1" dirty="0" err="1" smtClean="0"/>
              <a:t>ᒥᐊᓂᕐᓯᓂᖅ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29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X:\Field Operations\2017 Inspections\Eva Paul 2017\2AM-DOH 17.07.08 EP\DSC068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03"/>
            <a:ext cx="9144000" cy="685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81000" y="54864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2. Tailings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495800" y="54864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CA" sz="2800"/>
              <a:t>ᒪᕐᓗᑯᓂᒃ ᒥᐊᓂᕐᓯᓂᖅ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5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2. Tailings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Topics discussed include: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Closure and post-closure performance of Doris tailings impoundment area &amp; Boston tailings management area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Placement of tailings in the underground mines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iu-Cans-CA" altLang="en-US" sz="2200">
                <a:latin typeface="Arial" panose="020B0604020202020204" pitchFamily="34" charset="0"/>
                <a:cs typeface="Arial" panose="020B0604020202020204" pitchFamily="34" charset="0"/>
              </a:rPr>
              <a:t>ᐅᓂᒃᑳᕐᑕᐅᓂᐊᖅᑐᑦ</a:t>
            </a:r>
            <a:r>
              <a:rPr lang="en-CA" altLang="en-US" sz="22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ᒪᑐᔭᐅᒐᔭᕐᓂᖏᓐᓄᑦ ᐊᒻᒪᓗ ᒪᑐᔭᐅᓂᖓᓄᑦ   ᐸᕐᓇᐃᓂᖅ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Doris,</a:t>
            </a: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ᒥ ᒪᕐᓗᑯᐃᑦ ᐊᒻᒪᓗ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Boston,</a:t>
            </a: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ᒥ ᒪᕐᓗᑯᐃᑦ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ᐃᓕᔭᐅᓂᖏᑦ ᒪᕐᓗᑯᐃᑦ ᐅᔭᕋᕐᓂᐊᕐᕕᐅᑉ </a:t>
            </a:r>
            <a:r>
              <a:rPr lang="iu-Cans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ᐊᑖᓂ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8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648200" y="9906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CA" sz="2800" b="1" smtClean="0"/>
              <a:t>ᒪᕐᓗᑯᓂᒃ ᒥᐊᓂᕐᓯᓂᖅ </a:t>
            </a:r>
            <a:r>
              <a:rPr lang="en-US" sz="2800" smtClean="0"/>
              <a:t/>
            </a:r>
            <a:br>
              <a:rPr lang="en-US" sz="2800" smtClean="0"/>
            </a:b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3. Waste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Timing of landfill construction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fr-CA" sz="2200"/>
              <a:t>ᐊᑦᑕᓇᖏᑦᑐᓂᒃ ᓱᕈᓂᖅ </a:t>
            </a:r>
            <a:r>
              <a:rPr lang="fr-CA" sz="2200" smtClean="0"/>
              <a:t>ᒪᕐᓗᑯᖃᕕᒃ</a:t>
            </a:r>
            <a:endParaRPr lang="en-CA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9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X:\Field Operations\2017 Inspections\Eva Paul 2017\2AM-DOH 17.07.08 EP\DSC0690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800" y="3505200"/>
            <a:ext cx="7086743" cy="31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u-Cans-CA" sz="2800" b="1" smtClean="0">
                <a:latin typeface="Arial" panose="020B0604020202020204" pitchFamily="34" charset="0"/>
                <a:cs typeface="Arial" panose="020B0604020202020204" pitchFamily="34" charset="0"/>
              </a:rPr>
              <a:t>ᓱᕈᓂᒃ ᒥᐊᓂᕐᓯᓂᖅ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614</Words>
  <Application>Microsoft Office PowerPoint</Application>
  <PresentationFormat>On-screen Show (4:3)</PresentationFormat>
  <Paragraphs>133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AiNunavik</vt:lpstr>
      <vt:lpstr>Arial</vt:lpstr>
      <vt:lpstr>Calibri</vt:lpstr>
      <vt:lpstr>Euphemia</vt:lpstr>
      <vt:lpstr>Pigiarniq Light</vt:lpstr>
      <vt:lpstr>Office Theme</vt:lpstr>
      <vt:lpstr>PowerPoint Presentation</vt:lpstr>
      <vt:lpstr>PowerPoint Presentation</vt:lpstr>
      <vt:lpstr>Outline</vt:lpstr>
      <vt:lpstr>Roles and responsibilities</vt:lpstr>
      <vt:lpstr>Contributions to the application review</vt:lpstr>
      <vt:lpstr>1. Site water management</vt:lpstr>
      <vt:lpstr>2. Tailings management</vt:lpstr>
      <vt:lpstr>2. Tailings management</vt:lpstr>
      <vt:lpstr>3. Waste management</vt:lpstr>
      <vt:lpstr>4. Closure &amp; reclamation</vt:lpstr>
      <vt:lpstr>5. Additional components</vt:lpstr>
      <vt:lpstr>PowerPoint Presentation</vt:lpstr>
      <vt:lpstr>Closing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Anne Forté</dc:creator>
  <cp:lastModifiedBy>Richard Dwyer.</cp:lastModifiedBy>
  <cp:revision>20</cp:revision>
  <cp:lastPrinted>2018-05-11T21:13:41Z</cp:lastPrinted>
  <dcterms:created xsi:type="dcterms:W3CDTF">2006-08-16T00:00:00Z</dcterms:created>
  <dcterms:modified xsi:type="dcterms:W3CDTF">2018-05-14T14:53:41Z</dcterms:modified>
</cp:coreProperties>
</file>