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86" r:id="rId2"/>
    <p:sldId id="258" r:id="rId3"/>
    <p:sldId id="287" r:id="rId4"/>
    <p:sldId id="288" r:id="rId5"/>
    <p:sldId id="289" r:id="rId6"/>
    <p:sldId id="274" r:id="rId7"/>
    <p:sldId id="275" r:id="rId8"/>
    <p:sldId id="280" r:id="rId9"/>
    <p:sldId id="277" r:id="rId10"/>
    <p:sldId id="279" r:id="rId11"/>
    <p:sldId id="282" r:id="rId12"/>
    <p:sldId id="285" r:id="rId13"/>
    <p:sldId id="269" r:id="rId14"/>
    <p:sldId id="290" r:id="rId15"/>
    <p:sldId id="273" r:id="rId16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FD4E7D70-DFDB-4851-9A1C-27583D3BA917}" type="datetimeFigureOut">
              <a:rPr lang="en-CA" smtClean="0"/>
              <a:t>2018-05-14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F263C501-6AEE-4F3C-816C-882ABFA855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6246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ogo_canada-wordmark_col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2920" y="6529217"/>
            <a:ext cx="929640" cy="23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S:\LOGOS\00-ALL FIPS\FIPS - Government of Canada\PNG\logo_GOC_col_eng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7" y="152400"/>
            <a:ext cx="1752599" cy="16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504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292608" y="762000"/>
            <a:ext cx="4203192" cy="571500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ct val="0"/>
              </a:spcAft>
              <a:buFontTx/>
              <a:buNone/>
            </a:pPr>
            <a:r>
              <a:rPr lang="en-CA" altLang="en-US" sz="3000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TMAC Resources Ltd.</a:t>
            </a:r>
          </a:p>
          <a:p>
            <a:pPr marL="0" indent="0" algn="ctr">
              <a:lnSpc>
                <a:spcPct val="107000"/>
              </a:lnSpc>
              <a:spcAft>
                <a:spcPct val="0"/>
              </a:spcAft>
              <a:buFontTx/>
              <a:buNone/>
            </a:pPr>
            <a:r>
              <a:rPr lang="en-CA" altLang="en-US" sz="3000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Licence Applications for the Hope Bay Phase 2 Project</a:t>
            </a:r>
          </a:p>
          <a:p>
            <a:pPr marL="0" indent="0" algn="ctr">
              <a:lnSpc>
                <a:spcPct val="107000"/>
              </a:lnSpc>
              <a:spcAft>
                <a:spcPct val="0"/>
              </a:spcAft>
              <a:buFontTx/>
              <a:buNone/>
            </a:pPr>
            <a:r>
              <a:rPr lang="en-CA" altLang="en-US" sz="3000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Renewal/Amendment #2 for 2AM-DOH1323  and</a:t>
            </a:r>
          </a:p>
          <a:p>
            <a:pPr marL="0" indent="0" algn="ctr">
              <a:lnSpc>
                <a:spcPct val="107000"/>
              </a:lnSpc>
              <a:spcAft>
                <a:spcPct val="0"/>
              </a:spcAft>
              <a:buFontTx/>
              <a:buNone/>
            </a:pPr>
            <a:r>
              <a:rPr lang="en-CA" altLang="en-US" sz="3000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for 2AM-BOS----</a:t>
            </a:r>
            <a:endParaRPr lang="en-CA" altLang="en-US" sz="2400" b="1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7000"/>
              </a:lnSpc>
              <a:spcAft>
                <a:spcPct val="0"/>
              </a:spcAft>
              <a:buFontTx/>
              <a:buNone/>
            </a:pPr>
            <a:endParaRPr lang="en-US" altLang="en-US" sz="240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7000"/>
              </a:lnSpc>
              <a:spcAft>
                <a:spcPct val="0"/>
              </a:spcAft>
              <a:buFontTx/>
              <a:buNone/>
            </a:pPr>
            <a:r>
              <a:rPr lang="en-US" altLang="en-US" sz="24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Nunavut Water Board Technical Meeting</a:t>
            </a:r>
            <a:endParaRPr lang="en-CA" altLang="en-US" sz="240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7000"/>
              </a:lnSpc>
              <a:spcAft>
                <a:spcPct val="0"/>
              </a:spcAft>
              <a:buFontTx/>
              <a:buNone/>
            </a:pPr>
            <a:endParaRPr lang="en-CA" altLang="en-US" sz="160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7000"/>
              </a:lnSpc>
              <a:spcAft>
                <a:spcPct val="0"/>
              </a:spcAft>
              <a:buFontTx/>
              <a:buNone/>
            </a:pPr>
            <a:r>
              <a:rPr lang="en-CA" altLang="en-US" sz="20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Cambridge Bay, May 14-15, 2018</a:t>
            </a:r>
            <a:endParaRPr lang="en-CA" altLang="en-US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648200" y="762000"/>
            <a:ext cx="4279392" cy="571500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ct val="0"/>
              </a:spcAft>
              <a:buFontTx/>
              <a:buNone/>
            </a:pPr>
            <a:r>
              <a:rPr lang="iu-Cans-CA" altLang="en-US" sz="39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ᑖᒃᑯᐊ ᐱᓕᕆᔪᑦ </a:t>
            </a:r>
            <a:r>
              <a:rPr lang="en-CA" altLang="en-US" sz="39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TMAC Resources Ltd. TECHNICAL</a:t>
            </a:r>
          </a:p>
          <a:p>
            <a:pPr marL="0" indent="0" algn="ctr">
              <a:lnSpc>
                <a:spcPct val="107000"/>
              </a:lnSpc>
              <a:spcAft>
                <a:spcPct val="0"/>
              </a:spcAft>
              <a:buFontTx/>
              <a:buNone/>
            </a:pPr>
            <a:r>
              <a:rPr lang="iu-Cans-CA" altLang="en-US" sz="39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ᐃᒪᕐᒧᑦ ᓚᐃᓴᓐᓯᑕᕋᓱᐊᕐᓂᕐᒧᑦ ᑕᑕᑎᕆᐊᓖᑦ </a:t>
            </a:r>
            <a:r>
              <a:rPr lang="en-CA" altLang="en-US" sz="39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Hope Bay,</a:t>
            </a:r>
            <a:r>
              <a:rPr lang="iu-Cans-CA" altLang="en-US" sz="39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ᒥ ᑐᓪᓕᕆᓕᕐᑕᖓᓂ ᐱᓕᕆᐊᒧᑦ  </a:t>
            </a:r>
          </a:p>
          <a:p>
            <a:pPr marL="0" indent="0" algn="ctr">
              <a:lnSpc>
                <a:spcPct val="107000"/>
              </a:lnSpc>
              <a:spcAft>
                <a:spcPct val="0"/>
              </a:spcAft>
              <a:buFontTx/>
              <a:buNone/>
            </a:pPr>
            <a:r>
              <a:rPr lang="iu-Cans-CA" altLang="en-US" sz="39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ᓄᑕᐅᓕᕐᑎᑦᓯᓂᖅ/ᐋᖅᑭᒃᓱᐃᒋᐊᕐᓂᖅ #2 </a:t>
            </a:r>
            <a:r>
              <a:rPr lang="en-CA" altLang="en-US" sz="39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2AM-DOH1323 </a:t>
            </a:r>
            <a:r>
              <a:rPr lang="iu-Cans-CA" altLang="en-US" sz="39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ᐊᒻᒪ ᓄᑖᑦ ᐆᒧᖓ 2</a:t>
            </a:r>
            <a:r>
              <a:rPr lang="en-CA" altLang="en-US" sz="39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AM-BOS----</a:t>
            </a:r>
            <a:endParaRPr lang="iu-Cans-CA" altLang="en-US" sz="39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7000"/>
              </a:lnSpc>
              <a:spcAft>
                <a:spcPct val="0"/>
              </a:spcAft>
              <a:buFontTx/>
              <a:buNone/>
            </a:pPr>
            <a:endParaRPr lang="en-CA" altLang="en-US" sz="20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7000"/>
              </a:lnSpc>
              <a:spcAft>
                <a:spcPct val="0"/>
              </a:spcAft>
              <a:buFontTx/>
              <a:buNone/>
            </a:pPr>
            <a:r>
              <a:rPr lang="iu-Cans-CA" altLang="en-US" sz="31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ᓄᓇᕗᒻᒥ ᐃᒪᓕᕆᓂᕐᒧᑦ ᑲᑎᒪᔨᐅᔪᑦ ᑲᑎᒪᓂᖓ </a:t>
            </a:r>
          </a:p>
          <a:p>
            <a:pPr marL="0" indent="0" algn="ctr">
              <a:lnSpc>
                <a:spcPct val="107000"/>
              </a:lnSpc>
              <a:spcAft>
                <a:spcPct val="0"/>
              </a:spcAft>
              <a:buFontTx/>
              <a:buNone/>
            </a:pPr>
            <a:endParaRPr lang="iu-Cans-CA" altLang="en-US" sz="20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7000"/>
              </a:lnSpc>
              <a:spcAft>
                <a:spcPct val="0"/>
              </a:spcAft>
              <a:buFontTx/>
              <a:buNone/>
            </a:pPr>
            <a:r>
              <a:rPr lang="iu-Cans-CA" altLang="en-US" sz="27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ᐃᖃᓗᑦᑑᑦᑎᐊᖅ, ᒪᐃ 14-15, </a:t>
            </a:r>
            <a:r>
              <a:rPr lang="iu-Cans-CA" altLang="en-US" sz="2700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fr-CA" altLang="en-US" sz="2700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CA" altLang="en-US" sz="27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61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838200"/>
            <a:ext cx="4038600" cy="304800"/>
          </a:xfrm>
        </p:spPr>
        <p:txBody>
          <a:bodyPr>
            <a:noAutofit/>
          </a:bodyPr>
          <a:lstStyle/>
          <a:p>
            <a:pPr algn="l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3. Waste management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31775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Non-hazardous waste </a:t>
            </a: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disposal (comment </a:t>
            </a: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#20)</a:t>
            </a:r>
            <a:endParaRPr lang="en-CA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r-CA" sz="2100"/>
              <a:t>ᐊᑦᑕᓇᖏᑦᑐᓂᒃ ᓱᕈᓂᖅ ᒪᕐᓗᑯᖃᕕᒃ (ᐅᖃᐅᓯᖅ #20)</a:t>
            </a:r>
            <a:endParaRPr lang="en-US" sz="2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10</a:t>
            </a:fld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2208" y="838200"/>
            <a:ext cx="389521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X:\Field Operations\2017 Inspections\Eva Paul 2017\2AM-DOH 17.07.08 EP\DSC06908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66800" y="3505200"/>
            <a:ext cx="7086743" cy="313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4724400" y="838200"/>
            <a:ext cx="40386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iu-Cans-CA" sz="2800" b="1" smtClean="0">
                <a:latin typeface="Arial" panose="020B0604020202020204" pitchFamily="34" charset="0"/>
                <a:cs typeface="Arial" panose="020B0604020202020204" pitchFamily="34" charset="0"/>
              </a:rPr>
              <a:t>ᓱᕈᓂᒃ ᒥᐊᓂᕐᓯᓂᖅ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37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838200"/>
            <a:ext cx="4038600" cy="304800"/>
          </a:xfrm>
        </p:spPr>
        <p:txBody>
          <a:bodyPr>
            <a:noAutofit/>
          </a:bodyPr>
          <a:lstStyle/>
          <a:p>
            <a:pPr algn="l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4. Closure &amp; reclamation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31775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Closure planning and </a:t>
            </a: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requirements (comment </a:t>
            </a: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#3)</a:t>
            </a:r>
          </a:p>
          <a:p>
            <a:pPr marL="231775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Long term climate change </a:t>
            </a: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effects (comment </a:t>
            </a: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#6)</a:t>
            </a:r>
            <a:endParaRPr lang="en-CA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231775" indent="-231775">
              <a:spcBef>
                <a:spcPts val="1200"/>
              </a:spcBef>
              <a:spcAft>
                <a:spcPts val="1200"/>
              </a:spcAft>
            </a:pPr>
            <a:r>
              <a:rPr lang="iu-Cans-CA" altLang="en-US" sz="2100">
                <a:latin typeface="Arial" panose="020B0604020202020204" pitchFamily="34" charset="0"/>
                <a:cs typeface="Arial" panose="020B0604020202020204" pitchFamily="34" charset="0"/>
              </a:rPr>
              <a:t>ᐸᕐᓇᓐᓂᖅ ᒪᑐᓂᐊᓄᑦ ᐊᒻᒪ ᓱᓕᕆᒋᐊᖃᓂᖅ (ᐅᖃᐅᓯᖅ #3)</a:t>
            </a:r>
          </a:p>
          <a:p>
            <a:pPr marL="231775" indent="-231775">
              <a:spcBef>
                <a:spcPts val="1200"/>
              </a:spcBef>
              <a:spcAft>
                <a:spcPts val="1200"/>
              </a:spcAft>
            </a:pPr>
            <a:r>
              <a:rPr lang="iu-Cans-CA" altLang="en-US" sz="2100">
                <a:latin typeface="Arial" panose="020B0604020202020204" pitchFamily="34" charset="0"/>
                <a:cs typeface="Arial" panose="020B0604020202020204" pitchFamily="34" charset="0"/>
              </a:rPr>
              <a:t>ᐊᑯᓂᐅᔪᒧᑦ ᓯᓚᐅᑉ ᐊᓯᔾᔨᕐᐸᓪᓕᐊᓂᐊᓄᑦ ᐊᒃᑐᕐᑕᐅᓂᖅ (ᐅᖃᐅᓯᖅ #6</a:t>
            </a:r>
            <a:r>
              <a:rPr lang="iu-Cans-CA" altLang="en-US" sz="210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u-Cans-CA" altLang="en-US" sz="2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11</a:t>
            </a:fld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2208" y="838200"/>
            <a:ext cx="389521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4648200" y="838200"/>
            <a:ext cx="40386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iu-Cans-CA" sz="2800" b="1" smtClean="0">
                <a:latin typeface="Arial" panose="020B0604020202020204" pitchFamily="34" charset="0"/>
                <a:cs typeface="Arial" panose="020B0604020202020204" pitchFamily="34" charset="0"/>
              </a:rPr>
              <a:t>ᒪᑐᓂᖓ ᐊᒻᒪ ᐅᑎᕐᑎᑕᐅᓂᐊ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72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838200"/>
            <a:ext cx="4038600" cy="304800"/>
          </a:xfrm>
        </p:spPr>
        <p:txBody>
          <a:bodyPr>
            <a:noAutofit/>
          </a:bodyPr>
          <a:lstStyle/>
          <a:p>
            <a:pPr algn="l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. Additional components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31775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Water licences for Hope Bay </a:t>
            </a: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Belt (comment </a:t>
            </a: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#8)</a:t>
            </a:r>
          </a:p>
          <a:p>
            <a:pPr marL="231775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Aquatic effects monitoring </a:t>
            </a: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plans (comment </a:t>
            </a: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#11)</a:t>
            </a:r>
          </a:p>
          <a:p>
            <a:pPr marL="231775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Cyanide </a:t>
            </a: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testing (comment </a:t>
            </a: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#13)</a:t>
            </a:r>
          </a:p>
          <a:p>
            <a:pPr marL="231775" lvl="0" indent="-231775"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Reclamation cost estimate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231775" indent="-231775">
              <a:spcBef>
                <a:spcPts val="1200"/>
              </a:spcBef>
              <a:spcAft>
                <a:spcPts val="1200"/>
              </a:spcAft>
            </a:pPr>
            <a:r>
              <a:rPr lang="iu-Cans-CA" altLang="en-US" sz="2100">
                <a:latin typeface="Arial" panose="020B0604020202020204" pitchFamily="34" charset="0"/>
                <a:cs typeface="Arial" panose="020B0604020202020204" pitchFamily="34" charset="0"/>
              </a:rPr>
              <a:t>ᐃᒪᓕᕆᓂᕐᒧᑦ ᓚᐃᓴᓐᓯᑦ </a:t>
            </a:r>
            <a:r>
              <a:rPr lang="en-CA" altLang="en-US" sz="2100">
                <a:latin typeface="Arial" panose="020B0604020202020204" pitchFamily="34" charset="0"/>
                <a:cs typeface="Arial" panose="020B0604020202020204" pitchFamily="34" charset="0"/>
              </a:rPr>
              <a:t>Hope Bay Belt,</a:t>
            </a:r>
            <a:r>
              <a:rPr lang="iu-Cans-CA" altLang="en-US" sz="2100">
                <a:latin typeface="Arial" panose="020B0604020202020204" pitchFamily="34" charset="0"/>
                <a:cs typeface="Arial" panose="020B0604020202020204" pitchFamily="34" charset="0"/>
              </a:rPr>
              <a:t>ᒥ  (ᐅᖃᐅᓯᖅ  #8)</a:t>
            </a:r>
          </a:p>
          <a:p>
            <a:pPr marL="231775" indent="-231775">
              <a:spcBef>
                <a:spcPts val="1200"/>
              </a:spcBef>
              <a:spcAft>
                <a:spcPts val="1200"/>
              </a:spcAft>
            </a:pPr>
            <a:r>
              <a:rPr lang="iu-Cans-CA" altLang="en-US" sz="2100">
                <a:latin typeface="Arial" panose="020B0604020202020204" pitchFamily="34" charset="0"/>
                <a:cs typeface="Arial" panose="020B0604020202020204" pitchFamily="34" charset="0"/>
              </a:rPr>
              <a:t>ᐃᒪᕐᒥᐅᑕᓂᒃ ᐆᒪᔪᓂᒃ ᒥᐊᓂᕐᓯᓂᕐᒧᑦ ᐸᕐᓇᒃᑕᐅᔪᑦ (ᐅᖃᐅᓯᖅ #11)</a:t>
            </a:r>
          </a:p>
          <a:p>
            <a:pPr marL="231775" indent="-231775">
              <a:spcBef>
                <a:spcPts val="1200"/>
              </a:spcBef>
              <a:spcAft>
                <a:spcPts val="1200"/>
              </a:spcAft>
            </a:pPr>
            <a:r>
              <a:rPr lang="iu-Cans-CA" altLang="en-US" sz="2100">
                <a:latin typeface="Arial" panose="020B0604020202020204" pitchFamily="34" charset="0"/>
                <a:cs typeface="Arial" panose="020B0604020202020204" pitchFamily="34" charset="0"/>
              </a:rPr>
              <a:t>ᖃᐅᔨᓴᕐᓂᖅ ᓱᕈᔪᓐᓇᕐᑐᓂᒃ (ᐅᖃᐅᓯᖅ #13)</a:t>
            </a:r>
          </a:p>
          <a:p>
            <a:pPr marL="231775" indent="-231775">
              <a:spcBef>
                <a:spcPts val="1200"/>
              </a:spcBef>
              <a:spcAft>
                <a:spcPts val="1200"/>
              </a:spcAft>
            </a:pPr>
            <a:r>
              <a:rPr lang="iu-Cans-CA" altLang="en-US" sz="2100">
                <a:latin typeface="Arial" panose="020B0604020202020204" pitchFamily="34" charset="0"/>
                <a:cs typeface="Arial" panose="020B0604020202020204" pitchFamily="34" charset="0"/>
              </a:rPr>
              <a:t>ᐅᑎᕐᑎᑦᓯᓂᕐᒧᑦ ᐊᑭᒋᒐᔭᕐᑕᖓᓂᒃ ᓇᓚᐅᒃᓵᕐᓂᖅ </a:t>
            </a:r>
            <a:endParaRPr lang="iu-Cans-CA" alt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12</a:t>
            </a:fld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2208" y="838200"/>
            <a:ext cx="389521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4648200" y="990600"/>
            <a:ext cx="40386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CA" sz="2800" smtClean="0"/>
              <a:t>ᐊᓯᖏᑦ ᐱᓕᕆᐊᒃᓴᑦ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036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X:\Field Operations\2016 Inspections\2AM-DOH 16.11.4-6 EP\DSC0633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803"/>
            <a:ext cx="9144001" cy="685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13</a:t>
            </a:fld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12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838200"/>
            <a:ext cx="4038600" cy="304800"/>
          </a:xfrm>
        </p:spPr>
        <p:txBody>
          <a:bodyPr>
            <a:noAutofit/>
          </a:bodyPr>
          <a:lstStyle/>
          <a:p>
            <a:pPr algn="l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Closing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31775" lvl="0" indent="-231775"/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The department is confident that concerns brought forward can and will be addressed by TMAC to the satisfaction of the department before a Public Hearing</a:t>
            </a:r>
            <a:r>
              <a:rPr lang="en-US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31775" lvl="0" indent="-231775"/>
            <a:endParaRPr lang="en-US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1775" lvl="0" indent="-231775"/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The department will be submitting further evidence to the Board regarding reclamation closure costs following further discussions with all parties</a:t>
            </a:r>
            <a:r>
              <a:rPr lang="en-US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231775" lvl="0" indent="-231775"/>
            <a:r>
              <a:rPr lang="iu-Cans-CA" altLang="en-US" sz="2000">
                <a:latin typeface="Arial" panose="020B0604020202020204" pitchFamily="34" charset="0"/>
                <a:cs typeface="Arial" panose="020B0604020202020204" pitchFamily="34" charset="0"/>
              </a:rPr>
              <a:t>ᐃᓄᓕᕆᔨᑐᖃᒃᑯᑦ ᐅᒃᐱᕈᓱᑦᑐᑦ ᐃᓱᒫᓗᒍᑕᐅᔪᒃ ᑲᒪᒋᔭᐅᒐᔭᕐᓂᖏᓐᓂᒃ 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TMAC,</a:t>
            </a:r>
            <a:r>
              <a:rPr lang="iu-Cans-CA" altLang="en-US" sz="2000">
                <a:latin typeface="Arial" panose="020B0604020202020204" pitchFamily="34" charset="0"/>
                <a:cs typeface="Arial" panose="020B0604020202020204" pitchFamily="34" charset="0"/>
              </a:rPr>
              <a:t>ᑯᓐᓄᑦ ᐸᕐᓇᑦᓯᒪᑦᓯᐊᖁᓪᓗᒋᑦ ᑲᑎᒪᑎᑦᓯᓚᐅᖏᓐᓂᖏᓐᓂ ᐃᓄᓐᓂᒃ. </a:t>
            </a:r>
          </a:p>
          <a:p>
            <a:pPr marL="231775" lvl="0" indent="-231775"/>
            <a:endParaRPr lang="iu-Cans-CA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1775" lvl="0" indent="-231775"/>
            <a:r>
              <a:rPr lang="iu-Cans-CA" altLang="en-US" sz="2000">
                <a:latin typeface="Arial" panose="020B0604020202020204" pitchFamily="34" charset="0"/>
                <a:cs typeface="Arial" panose="020B0604020202020204" pitchFamily="34" charset="0"/>
              </a:rPr>
              <a:t>ᐃᓄᓕᕆᔨᑐᖃᒃᑯᑦ ᑐᓂᓯᒐᔭᕐᑐᑦ ᖃᐅᔨᔭᐅᕙᓪᓕᐊᔪᓂᒃ ᑲᑎᒪᔨᓄᑦ ᐅᑎᕐᑎᑦᓯᓂᐅᑉ ᒪᑐᔭᐅᒃᐸᑦ ᐊᑭᒋᒐᔭᕐᑕᖏᑕ ᒥᒃᓵᓄᑦ  ᐃᓱᒪᒃᓴᕐᓯᐅᕈᑎᒋᔭᐅᖅᑳᓚᐅᕐᑎᓪᓗᒍ ᑕᒪᐃᓐᓄᑦ ᐱᓕᕆᖃᑎᒌᑦᑐᓄᑦ. </a:t>
            </a:r>
            <a:endParaRPr lang="iu-Cans-CA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14</a:t>
            </a:fld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2208" y="838200"/>
            <a:ext cx="389521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4648200" y="838200"/>
            <a:ext cx="40386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u-Cans-CA" sz="2800" b="1" smtClean="0">
                <a:latin typeface="Arial" panose="020B0604020202020204" pitchFamily="34" charset="0"/>
                <a:cs typeface="Arial" panose="020B0604020202020204" pitchFamily="34" charset="0"/>
              </a:rPr>
              <a:t>ᒪᑐᓂᖅ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03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15</a:t>
            </a:fld>
            <a:endParaRPr lang="en-CA" dirty="0"/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FF21849B-4814-4A3E-99E7-0243B0D80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14800" y="1143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90500" lvl="0" indent="-190500" algn="ctr">
              <a:lnSpc>
                <a:spcPct val="100000"/>
              </a:lnSpc>
              <a:tabLst>
                <a:tab pos="5715000" algn="l"/>
              </a:tabLst>
              <a:defRPr/>
            </a:pPr>
            <a:endParaRPr lang="en-CA" sz="3600" b="1" kern="0" dirty="0">
              <a:solidFill>
                <a:srgbClr val="FFCC00"/>
              </a:solidFill>
              <a:latin typeface="Arial"/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15</a:t>
            </a:fld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9906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Nakurmiik </a:t>
            </a:r>
          </a:p>
          <a:p>
            <a:pPr algn="ctr">
              <a:defRPr/>
            </a:pPr>
            <a:r>
              <a:rPr lang="en-US" sz="3600" b="1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  <a:p>
            <a:pPr algn="ctr">
              <a:buFontTx/>
              <a:buNone/>
              <a:defRPr/>
            </a:pPr>
            <a:r>
              <a:rPr lang="en-US" sz="3600" b="1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3600" b="1">
                <a:solidFill>
                  <a:srgbClr val="FFCC00"/>
                </a:solidFill>
                <a:latin typeface="Pigiarniq Light"/>
                <a:cs typeface="Arial" panose="020B0604020202020204" pitchFamily="34" charset="0"/>
              </a:rPr>
              <a:t>ᓇ</a:t>
            </a:r>
            <a:r>
              <a:rPr lang="iu-Cans-CA" sz="3600" b="1">
                <a:solidFill>
                  <a:srgbClr val="FFCC00"/>
                </a:solidFill>
                <a:latin typeface="Pigiarniq Light"/>
                <a:cs typeface="Arial" panose="020B0604020202020204" pitchFamily="34" charset="0"/>
              </a:rPr>
              <a:t>ᑯᕐ</a:t>
            </a:r>
            <a:r>
              <a:rPr lang="en-CA" sz="3600" b="1">
                <a:solidFill>
                  <a:srgbClr val="FFCC00"/>
                </a:solidFill>
                <a:latin typeface="Pigiarniq Light"/>
                <a:cs typeface="Arial" panose="020B0604020202020204" pitchFamily="34" charset="0"/>
              </a:rPr>
              <a:t>ᒦᒃ</a:t>
            </a:r>
          </a:p>
          <a:p>
            <a:pPr algn="ctr">
              <a:defRPr/>
            </a:pPr>
            <a:r>
              <a:rPr lang="en-CA" sz="3600" b="1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Merci</a:t>
            </a:r>
            <a:endParaRPr lang="en-CA" sz="3600" b="1" dirty="0">
              <a:solidFill>
                <a:srgbClr val="FF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63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X:\Field Operations\2017 Inspections\Eva Paul 2017\2AM-DOH 17.07.08 EP\DSC0686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9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2</a:t>
            </a:fld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30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838200"/>
            <a:ext cx="4038600" cy="3048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31775" lvl="0" indent="-231775" eaLnBrk="1" hangingPunct="1"/>
            <a:r>
              <a:rPr lang="en-C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Roles and responsibilities</a:t>
            </a:r>
          </a:p>
          <a:p>
            <a:pPr marL="231775" lvl="0" indent="-231775" eaLnBrk="1" hangingPunct="1"/>
            <a:r>
              <a:rPr lang="en-C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Contributions to the application review</a:t>
            </a:r>
          </a:p>
          <a:p>
            <a:pPr marL="231775" lvl="0" indent="-231775" eaLnBrk="1" hangingPunct="1"/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Topics discussed:</a:t>
            </a:r>
            <a:endParaRPr lang="en-CA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3275" lvl="2" indent="-346075" eaLnBrk="1" hangingPunct="1">
              <a:buFontTx/>
              <a:buAutoNum type="arabicPeriod"/>
            </a:pPr>
            <a:r>
              <a:rPr lang="en-CA" altLang="en-US">
                <a:latin typeface="Arial" panose="020B0604020202020204" pitchFamily="34" charset="0"/>
                <a:cs typeface="Arial" panose="020B0604020202020204" pitchFamily="34" charset="0"/>
              </a:rPr>
              <a:t>Site </a:t>
            </a:r>
            <a:r>
              <a:rPr lang="en-CA" altLang="en-US" smtClean="0">
                <a:latin typeface="Arial" panose="020B0604020202020204" pitchFamily="34" charset="0"/>
                <a:cs typeface="Arial" panose="020B0604020202020204" pitchFamily="34" charset="0"/>
              </a:rPr>
              <a:t>water </a:t>
            </a:r>
            <a:r>
              <a:rPr lang="en-CA" altLang="en-US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CA" altLang="en-US" smtClean="0">
                <a:latin typeface="Arial" panose="020B0604020202020204" pitchFamily="34" charset="0"/>
                <a:cs typeface="Arial" panose="020B0604020202020204" pitchFamily="34" charset="0"/>
              </a:rPr>
              <a:t>anagement</a:t>
            </a:r>
            <a:endParaRPr lang="en-CA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3275" lvl="2" indent="-346075" eaLnBrk="1" hangingPunct="1">
              <a:buFontTx/>
              <a:buAutoNum type="arabicPeriod"/>
            </a:pPr>
            <a:r>
              <a:rPr lang="en-CA" altLang="en-US" smtClean="0">
                <a:latin typeface="Arial" panose="020B0604020202020204" pitchFamily="34" charset="0"/>
                <a:cs typeface="Arial" panose="020B0604020202020204" pitchFamily="34" charset="0"/>
              </a:rPr>
              <a:t>Tailings management</a:t>
            </a:r>
            <a:endParaRPr lang="en-CA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3275" lvl="2" indent="-346075" eaLnBrk="1" hangingPunct="1">
              <a:buFontTx/>
              <a:buAutoNum type="arabicPeriod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Waste 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endParaRPr lang="en-CA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3275" lvl="2" indent="-346075" eaLnBrk="1" hangingPunct="1">
              <a:buFontTx/>
              <a:buAutoNum type="arabicPeriod"/>
            </a:pPr>
            <a:r>
              <a:rPr lang="en-CA" altLang="en-US" smtClean="0">
                <a:latin typeface="Arial" panose="020B0604020202020204" pitchFamily="34" charset="0"/>
                <a:cs typeface="Arial" panose="020B0604020202020204" pitchFamily="34" charset="0"/>
              </a:rPr>
              <a:t>Closure &amp; reclamation</a:t>
            </a:r>
            <a:endParaRPr lang="en-CA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3275" lvl="2" indent="-346075" eaLnBrk="1" hangingPunct="1">
              <a:buFontTx/>
              <a:buAutoNum type="arabicPeriod"/>
            </a:pPr>
            <a:r>
              <a:rPr lang="en-CA" altLang="en-US">
                <a:latin typeface="Arial" panose="020B0604020202020204" pitchFamily="34" charset="0"/>
                <a:cs typeface="Arial" panose="020B0604020202020204" pitchFamily="34" charset="0"/>
              </a:rPr>
              <a:t>Additional </a:t>
            </a:r>
            <a:r>
              <a:rPr lang="en-CA" altLang="en-US" smtClean="0">
                <a:latin typeface="Arial" panose="020B0604020202020204" pitchFamily="34" charset="0"/>
                <a:cs typeface="Arial" panose="020B0604020202020204" pitchFamily="34" charset="0"/>
              </a:rPr>
              <a:t>components</a:t>
            </a:r>
            <a:endParaRPr lang="en-CA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1775" lvl="0" indent="-231775" eaLnBrk="1" hangingPunct="1"/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Closing</a:t>
            </a:r>
            <a:endParaRPr lang="en-CA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231775" lvl="0" indent="-231775"/>
            <a:r>
              <a:rPr lang="iu-Cans-CA" altLang="en-US" sz="2000">
                <a:latin typeface="Arial" panose="020B0604020202020204" pitchFamily="34" charset="0"/>
                <a:cs typeface="Arial" panose="020B0604020202020204" pitchFamily="34" charset="0"/>
              </a:rPr>
              <a:t>ᓱᓕᕆᔪᒃᓴᐅᓂᖏᑦ ᐊᒻᒪ ᐱᓕᕆᐊᒃᓴᖏᑦ </a:t>
            </a:r>
          </a:p>
          <a:p>
            <a:pPr marL="231775" lvl="0" indent="-231775"/>
            <a:r>
              <a:rPr lang="iu-Cans-CA" altLang="en-US" sz="2000">
                <a:latin typeface="Arial" panose="020B0604020202020204" pitchFamily="34" charset="0"/>
                <a:cs typeface="Arial" panose="020B0604020202020204" pitchFamily="34" charset="0"/>
              </a:rPr>
              <a:t>ᐃᑲᔫᑏᑦ ᓄᑖᕐᓂ ᑕᑕᒥᕆᐊᓕᓂᓪᓗᕿᒥᕐᕈᓂᕐᒧᑦ</a:t>
            </a:r>
          </a:p>
          <a:p>
            <a:pPr marL="231775" lvl="0" indent="-231775"/>
            <a:r>
              <a:rPr lang="iu-Cans-CA" altLang="en-US" sz="2000">
                <a:latin typeface="Arial" panose="020B0604020202020204" pitchFamily="34" charset="0"/>
                <a:cs typeface="Arial" panose="020B0604020202020204" pitchFamily="34" charset="0"/>
              </a:rPr>
              <a:t>ᐅᓂᒃᑳᕐᑕᐅᓂᐊᖅᑐᑦ</a:t>
            </a:r>
          </a:p>
          <a:p>
            <a:pPr lvl="1" indent="-342900">
              <a:buFont typeface="+mj-lt"/>
              <a:buAutoNum type="arabicPeriod"/>
            </a:pPr>
            <a:r>
              <a:rPr lang="iu-Cans-CA" altLang="en-US" sz="2000">
                <a:latin typeface="Arial" panose="020B0604020202020204" pitchFamily="34" charset="0"/>
                <a:cs typeface="Arial" panose="020B0604020202020204" pitchFamily="34" charset="0"/>
              </a:rPr>
              <a:t>ᐃᒪᕐᒥᑦ ᒥᐊᓂᕐᓯᓂᖅ</a:t>
            </a:r>
          </a:p>
          <a:p>
            <a:pPr lvl="1" indent="-342900">
              <a:buFont typeface="+mj-lt"/>
              <a:buAutoNum type="arabicPeriod"/>
            </a:pPr>
            <a:r>
              <a:rPr lang="iu-Cans-CA" altLang="en-US" sz="2000">
                <a:latin typeface="Arial" panose="020B0604020202020204" pitchFamily="34" charset="0"/>
                <a:cs typeface="Arial" panose="020B0604020202020204" pitchFamily="34" charset="0"/>
              </a:rPr>
              <a:t>ᒪᕐᓗᑯᓂ ᒥᐊᓂᖅᓯᓂᖅ</a:t>
            </a:r>
          </a:p>
          <a:p>
            <a:pPr lvl="1" indent="-342900">
              <a:buFont typeface="+mj-lt"/>
              <a:buAutoNum type="arabicPeriod"/>
            </a:pPr>
            <a:r>
              <a:rPr lang="iu-Cans-CA" altLang="en-US" sz="2000">
                <a:latin typeface="Arial" panose="020B0604020202020204" pitchFamily="34" charset="0"/>
                <a:cs typeface="Arial" panose="020B0604020202020204" pitchFamily="34" charset="0"/>
              </a:rPr>
              <a:t>ᐃᒪᑐᖃᕐᓂᖅ ᒥᐊᓂᕐᓯᓂᖅ</a:t>
            </a:r>
          </a:p>
          <a:p>
            <a:pPr lvl="1" indent="-342900">
              <a:buFont typeface="+mj-lt"/>
              <a:buAutoNum type="arabicPeriod"/>
            </a:pPr>
            <a:r>
              <a:rPr lang="iu-Cans-CA" altLang="en-US" sz="2000">
                <a:latin typeface="Arial" panose="020B0604020202020204" pitchFamily="34" charset="0"/>
                <a:cs typeface="Arial" panose="020B0604020202020204" pitchFamily="34" charset="0"/>
              </a:rPr>
              <a:t>ᒪᑐᓂᖓ ᐊᒻᒪ ᐅᑎᕐᑎᑕᐅᓂᖓ</a:t>
            </a:r>
          </a:p>
          <a:p>
            <a:pPr lvl="1" indent="-342900">
              <a:buFont typeface="+mj-lt"/>
              <a:buAutoNum type="arabicPeriod"/>
            </a:pPr>
            <a:r>
              <a:rPr lang="iu-Cans-CA" altLang="en-US" sz="2000">
                <a:latin typeface="Arial" panose="020B0604020202020204" pitchFamily="34" charset="0"/>
                <a:cs typeface="Arial" panose="020B0604020202020204" pitchFamily="34" charset="0"/>
              </a:rPr>
              <a:t>ᐊᓯᖏᑦ ᐱᓕᕆᐊᑦ</a:t>
            </a:r>
          </a:p>
          <a:p>
            <a:pPr marL="231775" lvl="0" indent="-231775"/>
            <a:r>
              <a:rPr lang="iu-Cans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ᒪᑐᓂᖅ</a:t>
            </a:r>
            <a:endParaRPr lang="iu-Cans-CA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3</a:t>
            </a:fld>
            <a:endParaRPr lang="en-CA" sz="16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2208" y="838200"/>
            <a:ext cx="389521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4648200" y="838200"/>
            <a:ext cx="40386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u-Cans-CA" sz="2800" b="1" smtClean="0">
                <a:solidFill>
                  <a:prstClr val="black"/>
                </a:solidFill>
                <a:latin typeface="AiNunavik" panose="02000400000000000000" pitchFamily="2" charset="0"/>
                <a:cs typeface="Arial" panose="020B0604020202020204" pitchFamily="34" charset="0"/>
              </a:rPr>
              <a:t>ᐃᓗᓕᖏᑦ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63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838200"/>
            <a:ext cx="4038600" cy="304800"/>
          </a:xfrm>
        </p:spPr>
        <p:txBody>
          <a:bodyPr>
            <a:noAutofit/>
          </a:bodyPr>
          <a:lstStyle/>
          <a:p>
            <a:pPr algn="l"/>
            <a:r>
              <a:rPr lang="en-CA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Roles and responsibilities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 eaLnBrk="1" hangingPunct="1">
              <a:buNone/>
              <a:defRPr/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Indigenous and Northern Affairs Canada’s (INAC) responsibilities, mandate, and obligations stem from the following:</a:t>
            </a:r>
          </a:p>
          <a:p>
            <a:pPr marL="512763" lvl="0" indent="-277813" eaLnBrk="1" hangingPunct="1">
              <a:defRPr/>
            </a:pPr>
            <a:r>
              <a:rPr lang="en-CA" sz="1800" i="1" dirty="0">
                <a:latin typeface="Arial" panose="020B0604020202020204" pitchFamily="34" charset="0"/>
                <a:cs typeface="Arial" panose="020B0604020202020204" pitchFamily="34" charset="0"/>
              </a:rPr>
              <a:t>Department of Indian Affairs and Northern Development Act</a:t>
            </a:r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2763" lvl="0" indent="-277813" eaLnBrk="1" hangingPunct="1">
              <a:defRPr/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Nunavut Agreement</a:t>
            </a:r>
          </a:p>
          <a:p>
            <a:pPr marL="512763" lvl="0" indent="-277813" eaLnBrk="1" hangingPunct="1">
              <a:defRPr/>
            </a:pPr>
            <a:r>
              <a:rPr lang="en-CA" sz="1800" i="1" dirty="0">
                <a:latin typeface="Arial" panose="020B0604020202020204" pitchFamily="34" charset="0"/>
                <a:cs typeface="Arial" panose="020B0604020202020204" pitchFamily="34" charset="0"/>
              </a:rPr>
              <a:t>Nunavut Land Claims Agreement Act</a:t>
            </a:r>
          </a:p>
          <a:p>
            <a:pPr marL="512763" lvl="0" indent="-277813" eaLnBrk="1" hangingPunct="1">
              <a:defRPr/>
            </a:pPr>
            <a:r>
              <a:rPr lang="en-CA" sz="1800" i="1" dirty="0">
                <a:latin typeface="Arial" panose="020B0604020202020204" pitchFamily="34" charset="0"/>
                <a:cs typeface="Arial" panose="020B0604020202020204" pitchFamily="34" charset="0"/>
              </a:rPr>
              <a:t>Nunavut Waters and Nunavut Surface Rights Tribunal Act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and the associated regulations</a:t>
            </a:r>
          </a:p>
          <a:p>
            <a:pPr marL="512763" lvl="0" indent="-277813" eaLnBrk="1" hangingPunct="1">
              <a:defRPr/>
            </a:pPr>
            <a:r>
              <a:rPr lang="en-CA" sz="1800" i="1" dirty="0">
                <a:latin typeface="Arial" panose="020B0604020202020204" pitchFamily="34" charset="0"/>
                <a:cs typeface="Arial" panose="020B0604020202020204" pitchFamily="34" charset="0"/>
              </a:rPr>
              <a:t>Nunavut Planning and Project Assessment Act</a:t>
            </a:r>
          </a:p>
          <a:p>
            <a:pPr marL="512763" lvl="0" indent="-277813" eaLnBrk="1" hangingPunct="1">
              <a:defRPr/>
            </a:pPr>
            <a:r>
              <a:rPr lang="en-CA" sz="1800" i="1" dirty="0">
                <a:latin typeface="Arial" panose="020B0604020202020204" pitchFamily="34" charset="0"/>
                <a:cs typeface="Arial" panose="020B0604020202020204" pitchFamily="34" charset="0"/>
              </a:rPr>
              <a:t>Territorial Lands Act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and the associated regulations</a:t>
            </a:r>
          </a:p>
          <a:p>
            <a:pPr marL="512763" lvl="0" indent="-277813" eaLnBrk="1" hangingPunct="1">
              <a:defRPr/>
            </a:pPr>
            <a:r>
              <a:rPr lang="en-CA" sz="1800" i="1" dirty="0">
                <a:latin typeface="Arial" panose="020B0604020202020204" pitchFamily="34" charset="0"/>
                <a:cs typeface="Arial" panose="020B0604020202020204" pitchFamily="34" charset="0"/>
              </a:rPr>
              <a:t>Arctic Waters Pollution Prevention Act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CA" sz="1800"/>
              <a:t>ᐃᓄᓕᕆᔨᑐᖃᒃᑯᑦᑦ ᐱᓕᕆᐊᒃᓴᖏᑦ, ᐱᓂᐊᕐᓂᖓ, ᐊᑐᕆᐊᖃᕐᑕᖏᑦ ᐅᑯᓇᖓᑦ: </a:t>
            </a:r>
            <a:endParaRPr lang="en-US" sz="1800"/>
          </a:p>
          <a:p>
            <a:r>
              <a:rPr lang="en-CA" sz="1800"/>
              <a:t>ᐃᓄᓕᕆᔨᑐᖃᒃᑯᑦ ᐱᖁᔭᖓᑦ</a:t>
            </a:r>
            <a:endParaRPr lang="en-US" sz="1800"/>
          </a:p>
          <a:p>
            <a:r>
              <a:rPr lang="en-CA" sz="1800"/>
              <a:t>ᓄᓇᕗᑦᑕᕐᓯᒪᓂᕐᒧᑦ ᐊᖏᖃᑎᒌᒍᑎᒃ  </a:t>
            </a:r>
            <a:endParaRPr lang="en-US" sz="1800"/>
          </a:p>
          <a:p>
            <a:r>
              <a:rPr lang="en-CA" sz="1800"/>
              <a:t>ᓄᓇᕗᑦᑖᕐᓯᒪᓂᕐᒧᑦ ᐊᖏᖃᑎᒌᒍᑎᒧᑦ ᐱᖁᔭᖅ </a:t>
            </a:r>
            <a:endParaRPr lang="en-US" sz="1800"/>
          </a:p>
          <a:p>
            <a:r>
              <a:rPr lang="en-CA" sz="1800"/>
              <a:t>ᓄᓇᕗᒻᒥ ᐃᒪᓕᕆᓂᕐᒧᑦ ᐊᒻᒪ ᓄᓇᕗᒻᒥ ᐱᕙᓪᓕᐊᔪᓄᑦ ᐱᔪᓐᓇᐅᑎᓄᑦ ᐱᖁᔭᖅ ᐊᒻᒪ ᐊᓯᖏᑦ ᒪᓕᒐᐃᑦ </a:t>
            </a:r>
            <a:endParaRPr lang="en-US" sz="1800"/>
          </a:p>
          <a:p>
            <a:r>
              <a:rPr lang="en-CA" sz="1800"/>
              <a:t>ᓄᓇᕗᒻᒥ ᐸᕐᓇᐃᓂᕐᒧᑦ ᐊᒻᒪ ᐱᓕᕆᐊᓂᐊᒃ ᕿᒥᕐᕈᓂᕐᒧᑦ ᐱᖁᔭᖅ </a:t>
            </a:r>
            <a:endParaRPr lang="en-US" sz="1800"/>
          </a:p>
          <a:p>
            <a:r>
              <a:rPr lang="en-CA" sz="1800"/>
              <a:t>ᐅᑭᐅᕐᑕᕐᑐᒥ ᓄᓇᓄᑦ ᐱᖁᔭᖅ ᐊᒻᒪ ᐊᓯᖏᑦ ᒪᓕᒐᐃᑦ </a:t>
            </a:r>
            <a:endParaRPr lang="en-US" sz="1800"/>
          </a:p>
          <a:p>
            <a:r>
              <a:rPr lang="en-CA" sz="1800"/>
              <a:t>ᐃᒪᕐᒧᑦ ᓱᕈᔪᑐᖃᕐᑕᐃᓕᓂᕐᒧᑦ ᐱᖁᔭᖅ </a:t>
            </a:r>
            <a:endParaRPr lang="en-US" sz="180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2208" y="838200"/>
            <a:ext cx="389521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4</a:t>
            </a:fld>
            <a:endParaRPr lang="en-CA" sz="16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648200" y="838200"/>
            <a:ext cx="40386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u-Cans-CA" altLang="en-US" sz="2800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ᓱᓕᕆᔭᒃᓴᖏᑦ ᐊᒻᒪ ᐱᓕᕆᐊᒃᓴᖏᑦ 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1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609600"/>
            <a:ext cx="4038600" cy="609600"/>
          </a:xfrm>
        </p:spPr>
        <p:txBody>
          <a:bodyPr>
            <a:noAutofit/>
          </a:bodyPr>
          <a:lstStyle/>
          <a:p>
            <a:pPr algn="l"/>
            <a:r>
              <a:rPr lang="en-CA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Contributions to the application review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4114800" cy="4724401"/>
          </a:xfrm>
        </p:spPr>
        <p:txBody>
          <a:bodyPr>
            <a:normAutofit/>
          </a:bodyPr>
          <a:lstStyle/>
          <a:p>
            <a:pPr marL="0" lvl="0" indent="0" eaLnBrk="1" hangingPunct="1">
              <a:spcAft>
                <a:spcPts val="1800"/>
              </a:spcAft>
              <a:buNone/>
              <a:defRPr/>
            </a:pPr>
            <a:r>
              <a:rPr lang="en-C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INAC made the following submissions to the Nunavut Water Board:</a:t>
            </a:r>
          </a:p>
          <a:p>
            <a:pPr marL="342900" lvl="0" indent="-342900" eaLnBrk="1" hangingPunct="1">
              <a:spcAft>
                <a:spcPts val="1800"/>
              </a:spcAft>
              <a:buFontTx/>
              <a:buAutoNum type="arabicPeriod"/>
              <a:defRPr/>
            </a:pP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February 14, </a:t>
            </a:r>
            <a:r>
              <a:rPr lang="en-C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Preliminary completeness review</a:t>
            </a:r>
            <a:endParaRPr lang="en-CA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eaLnBrk="1" hangingPunct="1">
              <a:spcAft>
                <a:spcPts val="1800"/>
              </a:spcAft>
              <a:buFontTx/>
              <a:buAutoNum type="arabicPeriod"/>
              <a:defRPr/>
            </a:pP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March 29, </a:t>
            </a:r>
            <a:r>
              <a:rPr lang="en-C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2018– </a:t>
            </a: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Technical r</a:t>
            </a: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eview </a:t>
            </a:r>
            <a:r>
              <a:rPr lang="en-C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comments </a:t>
            </a: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information requests and recommendations</a:t>
            </a:r>
            <a:endParaRPr lang="en-CA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2200"/>
              <a:t>ᐃᓄᓕᕆᔨᑐᖃᒃᑯᑦ ᐅᑯᓂᖓ ᑐᓂᓯᓯᒪᒧᑦ ᓄᓇᕗᒻᒥ ᐃᒪᕐᒥᐅᑕᓕᕆᓂᕐᒧᑦ ᑲᑎᒪᔨᓄᑦ: </a:t>
            </a:r>
            <a:endParaRPr lang="iu-Cans-CA" sz="2200"/>
          </a:p>
          <a:p>
            <a:pPr marL="0" indent="0">
              <a:buNone/>
            </a:pPr>
            <a:endParaRPr lang="en-US" sz="2200"/>
          </a:p>
          <a:p>
            <a:pPr marL="457200" indent="-457200">
              <a:buFont typeface="+mj-lt"/>
              <a:buAutoNum type="arabicPeriod"/>
            </a:pPr>
            <a:r>
              <a:rPr lang="en-CA" sz="2200"/>
              <a:t>ᕕᕗᐊᕆ 14, 2018 – ᓯᕗᓪᓕᕐᒥ ᐱᐊᓂᑦᑕᐅᔪᓂᒃ ᕿᒥᕐᕈᓂᖅ  </a:t>
            </a:r>
            <a:endParaRPr lang="iu-Cans-CA" sz="2200"/>
          </a:p>
          <a:p>
            <a:pPr marL="457200" indent="-457200">
              <a:buFont typeface="+mj-lt"/>
              <a:buAutoNum type="arabicPeriod"/>
            </a:pPr>
            <a:endParaRPr lang="en-US" sz="2200"/>
          </a:p>
          <a:p>
            <a:pPr marL="457200" indent="-457200">
              <a:buFont typeface="+mj-lt"/>
              <a:buAutoNum type="arabicPeriod"/>
            </a:pPr>
            <a:r>
              <a:rPr lang="en-CA" sz="2200"/>
              <a:t>ᒪᕐᔨ 29, 2018– Tᕿᒥᕐᕈᓂᖅ ᐅᖃᐅᓯᐅᓯᒪᔪᓂᒃ ᑐᑭᓯᒋᐊᕐᕕᒃᓴᓂᒃ ᑐᒃᓯᕋᕐᑕᐅᓯᒪᔪᓂᒃ ᐊᒻᒪ ᐊᑐᓕᖁᔨᕗᖔᕈᑏᑦ </a:t>
            </a:r>
            <a:endParaRPr lang="en-US" sz="220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762000"/>
            <a:ext cx="389521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5</a:t>
            </a:fld>
            <a:endParaRPr lang="en-CA" sz="16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724400" y="609600"/>
            <a:ext cx="3962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u-Cans-CA" altLang="en-US" sz="2800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ᐃᑲᔪᕈᑎᑦᓴᐃᑦ ᑕᑕᑎᕆᐊᓕᓐᓂᒃ ᕿᒥᕐᕈᓂᕐᒧᑦ 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54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838200"/>
            <a:ext cx="4038600" cy="304800"/>
          </a:xfrm>
        </p:spPr>
        <p:txBody>
          <a:bodyPr>
            <a:noAutofit/>
          </a:bodyPr>
          <a:lstStyle/>
          <a:p>
            <a:pPr algn="l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1. Site water management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231775" lvl="0" indent="-231775"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Boston water treatment plant effluent quality (comment #4)</a:t>
            </a:r>
          </a:p>
          <a:p>
            <a:pPr marL="231775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Release of saline minewater to tundra through pipeline </a:t>
            </a: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failure (comment </a:t>
            </a: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#7)</a:t>
            </a:r>
          </a:p>
          <a:p>
            <a:pPr marL="231775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Industrial water treatment plant at </a:t>
            </a: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Doris (comment </a:t>
            </a: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#9)</a:t>
            </a:r>
          </a:p>
          <a:p>
            <a:pPr marL="231775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Water &amp; load balance model </a:t>
            </a: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validation (comment </a:t>
            </a: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#10)</a:t>
            </a:r>
          </a:p>
          <a:p>
            <a:pPr marL="231775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Contact water pond </a:t>
            </a: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design (comment </a:t>
            </a: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#12)</a:t>
            </a:r>
            <a:endParaRPr lang="en-CA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19600" y="1600200"/>
            <a:ext cx="4267200" cy="4525963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CA" sz="2100"/>
              <a:t>Boston,ᒥ ᐃᒪᕐᒧᑦ ᓴᓗᒻᒪᕐᓴᐃᑦᔪᑕᐅᑉ ᖃᓄᐃᓐᓂᖓ   (ᐅᖃᐅᓯᖅ #</a:t>
            </a:r>
            <a:r>
              <a:rPr lang="en-CA" sz="2100" smtClean="0"/>
              <a:t>4)</a:t>
            </a:r>
            <a:endParaRPr lang="en-US" sz="2100"/>
          </a:p>
          <a:p>
            <a:pPr>
              <a:spcAft>
                <a:spcPts val="600"/>
              </a:spcAft>
            </a:pPr>
            <a:r>
              <a:rPr lang="en-CA" sz="2100"/>
              <a:t>ᓴᖅᑭᑎᑦᓯᓂᖅ ᓴᓗᒻᒪᕐᓴᐃᔾᔪᑎᒥᒃ ᐅᔭᕋᓐᓂᐊᕐᓂᕐᒧᑦ ᐃᒪᕐᓗᒻᒥᒃ ᓄᓇᒧᑦ ᓱᓪᓗᑯᑖᒃᑯ ᖃᓄᐃᓕᔪᓂᕐᐸᑦ (ᐅᖃᐅᓯᖅ #7</a:t>
            </a:r>
            <a:r>
              <a:rPr lang="en-CA" sz="2100" smtClean="0"/>
              <a:t>)</a:t>
            </a:r>
            <a:endParaRPr lang="en-US" sz="2100"/>
          </a:p>
          <a:p>
            <a:pPr>
              <a:spcAft>
                <a:spcPts val="600"/>
              </a:spcAft>
            </a:pPr>
            <a:r>
              <a:rPr lang="en-CA" sz="2100"/>
              <a:t>ᐱᓕᕆᓂᕐᒧᑦ ᐃᒪᕐᓗᒻᒥᒃ ᓴᓗᒻᒪᕐᓴᐃᔾᔪᑎᒃ Doris,ᒥ (ᐅᖃᐅᓯᖅ #9</a:t>
            </a:r>
            <a:r>
              <a:rPr lang="en-CA" sz="2100" smtClean="0"/>
              <a:t>)</a:t>
            </a:r>
            <a:endParaRPr lang="en-US" sz="2100"/>
          </a:p>
          <a:p>
            <a:pPr>
              <a:spcAft>
                <a:spcPts val="600"/>
              </a:spcAft>
            </a:pPr>
            <a:r>
              <a:rPr lang="en-CA" sz="2100"/>
              <a:t>ᐃᒪᖅ ᐊᒻᒪ ᖃᓄᐃᓪᓕᐊᕐᓂᖓᓂᒃ ᓇᓗᓇᐃᕐᓯᓂᖅ (ᐅᖃᐅᓯᖅ  #10</a:t>
            </a:r>
            <a:r>
              <a:rPr lang="en-CA" sz="2100" smtClean="0"/>
              <a:t>)</a:t>
            </a:r>
            <a:endParaRPr lang="en-US" sz="2100"/>
          </a:p>
          <a:p>
            <a:pPr>
              <a:spcAft>
                <a:spcPts val="600"/>
              </a:spcAft>
            </a:pPr>
            <a:r>
              <a:rPr lang="en-CA" sz="2100"/>
              <a:t>ᐱᓕᕆᓂᖅ ᐃᒪᕐᒥᒃ ᑕᓯᕐᒥ (ᐅᖃᐅᓯᖅ #12</a:t>
            </a:r>
            <a:r>
              <a:rPr lang="en-CA" sz="2100" smtClean="0"/>
              <a:t>)</a:t>
            </a:r>
            <a:endParaRPr lang="en-US" sz="21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6</a:t>
            </a:fld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2208" y="838200"/>
            <a:ext cx="389521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4648200" y="838200"/>
            <a:ext cx="40386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CA" sz="2800" b="1" smtClean="0"/>
              <a:t>ᐃᒪᕐᒥᒃ ᒥᐊᓂᕐᓯᓂᖅ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1202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838200"/>
            <a:ext cx="4038600" cy="304800"/>
          </a:xfrm>
        </p:spPr>
        <p:txBody>
          <a:bodyPr>
            <a:noAutofit/>
          </a:bodyPr>
          <a:lstStyle/>
          <a:p>
            <a:pPr algn="l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1. Site water management (continued)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231775" lvl="0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Maximum </a:t>
            </a: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camp size at Doris (comment </a:t>
            </a: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#14)</a:t>
            </a:r>
            <a:endParaRPr lang="en-CA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1775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Requested water </a:t>
            </a: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volumes (comment </a:t>
            </a: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#15)</a:t>
            </a:r>
          </a:p>
          <a:p>
            <a:pPr marL="231775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Minewater at </a:t>
            </a: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Boston (comment </a:t>
            </a: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#18)</a:t>
            </a:r>
          </a:p>
          <a:p>
            <a:pPr marL="231775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Madrid minewater </a:t>
            </a: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transport (comment </a:t>
            </a: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#19)</a:t>
            </a:r>
          </a:p>
          <a:p>
            <a:pPr marL="231775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Effect of saline water in tailings impoundment area on frozen core </a:t>
            </a: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dam (comment </a:t>
            </a: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#21)</a:t>
            </a:r>
            <a:endParaRPr lang="en-CA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4191000" cy="4525963"/>
          </a:xfrm>
        </p:spPr>
        <p:txBody>
          <a:bodyPr>
            <a:noAutofit/>
          </a:bodyPr>
          <a:lstStyle/>
          <a:p>
            <a:pPr marL="231775" lvl="0" indent="-231775">
              <a:spcBef>
                <a:spcPts val="600"/>
              </a:spcBef>
              <a:spcAft>
                <a:spcPts val="1200"/>
              </a:spcAft>
            </a:pPr>
            <a:r>
              <a:rPr lang="iu-Cans-CA" altLang="en-US" sz="2100">
                <a:latin typeface="Arial" panose="020B0604020202020204" pitchFamily="34" charset="0"/>
                <a:cs typeface="Arial" panose="020B0604020202020204" pitchFamily="34" charset="0"/>
              </a:rPr>
              <a:t>ᐊᖏᓂᖓ ᐱᓕᕆᕕᐅᑉ </a:t>
            </a:r>
            <a:r>
              <a:rPr lang="en-CA" altLang="en-US" sz="2100">
                <a:latin typeface="Arial" panose="020B0604020202020204" pitchFamily="34" charset="0"/>
                <a:cs typeface="Arial" panose="020B0604020202020204" pitchFamily="34" charset="0"/>
              </a:rPr>
              <a:t>Doris,</a:t>
            </a:r>
            <a:r>
              <a:rPr lang="iu-Cans-CA" altLang="en-US" sz="2100">
                <a:latin typeface="Arial" panose="020B0604020202020204" pitchFamily="34" charset="0"/>
                <a:cs typeface="Arial" panose="020B0604020202020204" pitchFamily="34" charset="0"/>
              </a:rPr>
              <a:t>ᒥ (ᐅᖃᐅᓯᖅ </a:t>
            </a:r>
            <a:r>
              <a:rPr lang="en-CA" altLang="en-US" sz="2100">
                <a:latin typeface="Arial" panose="020B0604020202020204" pitchFamily="34" charset="0"/>
                <a:cs typeface="Arial" panose="020B0604020202020204" pitchFamily="34" charset="0"/>
              </a:rPr>
              <a:t>t #14)</a:t>
            </a:r>
          </a:p>
          <a:p>
            <a:pPr marL="231775" lvl="0" indent="-231775">
              <a:spcBef>
                <a:spcPts val="600"/>
              </a:spcBef>
              <a:spcAft>
                <a:spcPts val="1200"/>
              </a:spcAft>
            </a:pPr>
            <a:r>
              <a:rPr lang="iu-Cans-CA" altLang="en-US" sz="2100">
                <a:latin typeface="Arial" panose="020B0604020202020204" pitchFamily="34" charset="0"/>
                <a:cs typeface="Arial" panose="020B0604020202020204" pitchFamily="34" charset="0"/>
              </a:rPr>
              <a:t>ᖃᓄᐃᓪᓗᐊᕐᓂᖓ ᐃᒪᐅᑉ (ᐅᖃᐅᓯᖅ #15)</a:t>
            </a:r>
          </a:p>
          <a:p>
            <a:pPr marL="231775" lvl="0" indent="-231775">
              <a:spcBef>
                <a:spcPts val="600"/>
              </a:spcBef>
              <a:spcAft>
                <a:spcPts val="1200"/>
              </a:spcAft>
            </a:pPr>
            <a:r>
              <a:rPr lang="iu-Cans-CA" altLang="en-US" sz="2100">
                <a:latin typeface="Arial" panose="020B0604020202020204" pitchFamily="34" charset="0"/>
                <a:cs typeface="Arial" panose="020B0604020202020204" pitchFamily="34" charset="0"/>
              </a:rPr>
              <a:t>ᐅᔭᕋᓐᓂᐊᓂᕐᒧᑦ ᐃᒪᖅ </a:t>
            </a:r>
            <a:r>
              <a:rPr lang="en-CA" altLang="en-US" sz="2100">
                <a:latin typeface="Arial" panose="020B0604020202020204" pitchFamily="34" charset="0"/>
                <a:cs typeface="Arial" panose="020B0604020202020204" pitchFamily="34" charset="0"/>
              </a:rPr>
              <a:t>Boston,</a:t>
            </a:r>
            <a:r>
              <a:rPr lang="iu-Cans-CA" altLang="en-US" sz="2100">
                <a:latin typeface="Arial" panose="020B0604020202020204" pitchFamily="34" charset="0"/>
                <a:cs typeface="Arial" panose="020B0604020202020204" pitchFamily="34" charset="0"/>
              </a:rPr>
              <a:t>ᒥ  (ᐅᖃᐅᓯᖅ #18)</a:t>
            </a:r>
          </a:p>
          <a:p>
            <a:pPr marL="231775" lvl="0" indent="-231775">
              <a:spcBef>
                <a:spcPts val="600"/>
              </a:spcBef>
              <a:spcAft>
                <a:spcPts val="1200"/>
              </a:spcAft>
            </a:pPr>
            <a:r>
              <a:rPr lang="en-CA" altLang="en-US" sz="2100">
                <a:latin typeface="Arial" panose="020B0604020202020204" pitchFamily="34" charset="0"/>
                <a:cs typeface="Arial" panose="020B0604020202020204" pitchFamily="34" charset="0"/>
              </a:rPr>
              <a:t>Madrid,</a:t>
            </a:r>
            <a:r>
              <a:rPr lang="iu-Cans-CA" altLang="en-US" sz="2100">
                <a:latin typeface="Arial" panose="020B0604020202020204" pitchFamily="34" charset="0"/>
                <a:cs typeface="Arial" panose="020B0604020202020204" pitchFamily="34" charset="0"/>
              </a:rPr>
              <a:t>ᒥ ᐃᒪᖅ ᐊᔾᔭᕐᑕᐅᔭᑦᑐᖅ (ᐅᖃᐅᓯᖅ  #19)</a:t>
            </a:r>
          </a:p>
          <a:p>
            <a:pPr marL="231775" lvl="0" indent="-231775">
              <a:spcBef>
                <a:spcPts val="600"/>
              </a:spcBef>
              <a:spcAft>
                <a:spcPts val="1200"/>
              </a:spcAft>
            </a:pPr>
            <a:r>
              <a:rPr lang="iu-Cans-CA" altLang="en-US" sz="2100">
                <a:latin typeface="Arial" panose="020B0604020202020204" pitchFamily="34" charset="0"/>
                <a:cs typeface="Arial" panose="020B0604020202020204" pitchFamily="34" charset="0"/>
              </a:rPr>
              <a:t>ᐊᒃᑐᐃᓂᖓ ᐃᒪᕐᒥᒃ ᓴᓗᒻᒪᕐᓴᐃᒍᑎᐅᑉ ᒪᕐᓗᑯᓂᒃ ᖁᐊᖑᑎᓪᓗᒋᑦ ᐅᕝᕙᓘᓐᓃᑦ ᕿᐅᒃᑲᖓᑎᓪᓗᒋᑦ (ᐅᖃᐅᓯᖅ #21)</a:t>
            </a:r>
            <a:endParaRPr lang="iu-Cans-CA" alt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7</a:t>
            </a:fld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2208" y="838200"/>
            <a:ext cx="389521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4648200" y="990600"/>
            <a:ext cx="40386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iu-Cans-CA" sz="2800" b="1" smtClean="0">
                <a:latin typeface="Arial" panose="020B0604020202020204" pitchFamily="34" charset="0"/>
                <a:cs typeface="Arial" panose="020B0604020202020204" pitchFamily="34" charset="0"/>
              </a:rPr>
              <a:t>ᐃᒪᕐᒥᒃ ᒥᐊᓂᕐᓯᓂᖅ (ᓱᓕ)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47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X:\Field Operations\2017 Inspections\Eva Paul 2017\2AM-DOH 17.07.08 EP\DSC0687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803"/>
            <a:ext cx="9144000" cy="685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381000" y="5486400"/>
            <a:ext cx="4038600" cy="304800"/>
          </a:xfrm>
        </p:spPr>
        <p:txBody>
          <a:bodyPr>
            <a:noAutofit/>
          </a:bodyPr>
          <a:lstStyle/>
          <a:p>
            <a:pPr algn="l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2. Tailings management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8</a:t>
            </a:fld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876800" y="5638800"/>
            <a:ext cx="40386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CA" sz="2800" smtClean="0"/>
              <a:t>ᒪᕐᓗᑯᓂᒃ ᒥᐊᓂᕐᓯᓂᖅ </a:t>
            </a:r>
            <a:r>
              <a:rPr lang="en-US" sz="2800" smtClean="0"/>
              <a:t/>
            </a:r>
            <a:br>
              <a:rPr lang="en-US" sz="2800" smtClean="0"/>
            </a:b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170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838200"/>
            <a:ext cx="4038600" cy="304800"/>
          </a:xfrm>
        </p:spPr>
        <p:txBody>
          <a:bodyPr>
            <a:noAutofit/>
          </a:bodyPr>
          <a:lstStyle/>
          <a:p>
            <a:pPr algn="l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2. Tailings management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31775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Doris tailings impoundment area closure </a:t>
            </a: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plan (comment </a:t>
            </a: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#1)</a:t>
            </a:r>
          </a:p>
          <a:p>
            <a:pPr marL="231775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Boston tailings management area seepage </a:t>
            </a: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post-closure (comment </a:t>
            </a: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#2)</a:t>
            </a:r>
          </a:p>
          <a:p>
            <a:pPr marL="231775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Backfill </a:t>
            </a: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materials (comment </a:t>
            </a: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#5)</a:t>
            </a:r>
          </a:p>
          <a:p>
            <a:pPr marL="231775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Waste rock volumes in relation to void </a:t>
            </a: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volumes (comment </a:t>
            </a: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#16)</a:t>
            </a:r>
          </a:p>
          <a:p>
            <a:pPr marL="231775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Detoxified tailings deposition at </a:t>
            </a: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Madrid (comment </a:t>
            </a: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#17)</a:t>
            </a:r>
            <a:endParaRPr lang="en-CA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231775" indent="-231775">
              <a:spcBef>
                <a:spcPts val="1200"/>
              </a:spcBef>
              <a:spcAft>
                <a:spcPts val="600"/>
              </a:spcAft>
            </a:pPr>
            <a:r>
              <a:rPr lang="en-CA" altLang="en-US" sz="2100">
                <a:latin typeface="Arial" panose="020B0604020202020204" pitchFamily="34" charset="0"/>
                <a:cs typeface="Arial" panose="020B0604020202020204" pitchFamily="34" charset="0"/>
              </a:rPr>
              <a:t>Doris,</a:t>
            </a:r>
            <a:r>
              <a:rPr lang="iu-Cans-CA" altLang="en-US" sz="2100">
                <a:latin typeface="Arial" panose="020B0604020202020204" pitchFamily="34" charset="0"/>
                <a:cs typeface="Arial" panose="020B0604020202020204" pitchFamily="34" charset="0"/>
              </a:rPr>
              <a:t>ᒥ ᒪᕐᓗᑯᐃᑦ ᒪᑐᔭᐅᒐᔭᕐᓂᖏᓐᓄᑦ ᐸᕐᓇᐃᓂᖅ (ᐅᖃᐅᓯᖅ #1)</a:t>
            </a:r>
          </a:p>
          <a:p>
            <a:pPr marL="231775" indent="-231775">
              <a:spcBef>
                <a:spcPts val="1200"/>
              </a:spcBef>
              <a:spcAft>
                <a:spcPts val="600"/>
              </a:spcAft>
            </a:pPr>
            <a:r>
              <a:rPr lang="en-CA" altLang="en-US" sz="2100">
                <a:latin typeface="Arial" panose="020B0604020202020204" pitchFamily="34" charset="0"/>
                <a:cs typeface="Arial" panose="020B0604020202020204" pitchFamily="34" charset="0"/>
              </a:rPr>
              <a:t>Boston,</a:t>
            </a:r>
            <a:r>
              <a:rPr lang="iu-Cans-CA" altLang="en-US" sz="2100">
                <a:latin typeface="Arial" panose="020B0604020202020204" pitchFamily="34" charset="0"/>
                <a:cs typeface="Arial" panose="020B0604020202020204" pitchFamily="34" charset="0"/>
              </a:rPr>
              <a:t>ᒥ ᒪᕐᓗᑯᐃᑦ ᒥᐊᓂᕆᔭᐅᒐᔭᕐᓂᖏᑦ ᒪᑐᔭᐅᒃᐸᑦ (ᐅᖃᐅᓯᖅ #2)</a:t>
            </a:r>
          </a:p>
          <a:p>
            <a:pPr marL="231775" indent="-231775">
              <a:spcBef>
                <a:spcPts val="1200"/>
              </a:spcBef>
              <a:spcAft>
                <a:spcPts val="600"/>
              </a:spcAft>
            </a:pPr>
            <a:r>
              <a:rPr lang="iu-Cans-CA" altLang="en-US" sz="2100">
                <a:latin typeface="Arial" panose="020B0604020202020204" pitchFamily="34" charset="0"/>
                <a:cs typeface="Arial" panose="020B0604020202020204" pitchFamily="34" charset="0"/>
              </a:rPr>
              <a:t>ᓴᐅᔨᓂᖅ ᒪᕐᓗᑯᓂᒃ (ᐅᖃᐅᓯᖅ #5)</a:t>
            </a:r>
          </a:p>
          <a:p>
            <a:pPr marL="231775" indent="-231775">
              <a:spcBef>
                <a:spcPts val="1200"/>
              </a:spcBef>
              <a:spcAft>
                <a:spcPts val="600"/>
              </a:spcAft>
            </a:pPr>
            <a:r>
              <a:rPr lang="iu-Cans-CA" altLang="en-US" sz="2100">
                <a:latin typeface="Arial" panose="020B0604020202020204" pitchFamily="34" charset="0"/>
                <a:cs typeface="Arial" panose="020B0604020202020204" pitchFamily="34" charset="0"/>
              </a:rPr>
              <a:t>ᐅᔭᕋᐃᑦ ᒪᕐᓗᑯᐃᑦ ᐊᖏᓂᖏᑦ (ᐅᖃᐅᓯᖅ #16)</a:t>
            </a:r>
          </a:p>
          <a:p>
            <a:pPr marL="231775" indent="-231775">
              <a:spcBef>
                <a:spcPts val="1200"/>
              </a:spcBef>
              <a:spcAft>
                <a:spcPts val="600"/>
              </a:spcAft>
            </a:pPr>
            <a:r>
              <a:rPr lang="iu-Cans-CA" altLang="en-US" sz="2100">
                <a:latin typeface="Arial" panose="020B0604020202020204" pitchFamily="34" charset="0"/>
                <a:cs typeface="Arial" panose="020B0604020202020204" pitchFamily="34" charset="0"/>
              </a:rPr>
              <a:t>ᓴᓗᒻᒪᕐᓴᐃᓂᖅ ᒪᕐᓗᑯᓂᒃ ᐃᒋᑕᒃᓴᓂᒃ (ᐅᖃᐅᓯᖅ #17</a:t>
            </a:r>
            <a:r>
              <a:rPr lang="iu-Cans-CA" altLang="en-US" sz="210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u-Cans-CA" altLang="en-US" sz="2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9</a:t>
            </a:fld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2208" y="838200"/>
            <a:ext cx="389521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4648200" y="990600"/>
            <a:ext cx="40386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CA" sz="2800" smtClean="0"/>
              <a:t>ᒪᕐᓗᑯᓂᒃ ᒥᐊᓂᕐᓯᓂᖅ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5653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863</Words>
  <Application>Microsoft Office PowerPoint</Application>
  <PresentationFormat>On-screen Show (4:3)</PresentationFormat>
  <Paragraphs>148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AiNunavik</vt:lpstr>
      <vt:lpstr>Arial</vt:lpstr>
      <vt:lpstr>Calibri</vt:lpstr>
      <vt:lpstr>Euphemia</vt:lpstr>
      <vt:lpstr>Pigiarniq Light</vt:lpstr>
      <vt:lpstr>Office Theme</vt:lpstr>
      <vt:lpstr>PowerPoint Presentation</vt:lpstr>
      <vt:lpstr>PowerPoint Presentation</vt:lpstr>
      <vt:lpstr>Outline</vt:lpstr>
      <vt:lpstr>Roles and responsibilities</vt:lpstr>
      <vt:lpstr>Contributions to the application review</vt:lpstr>
      <vt:lpstr>1. Site water management</vt:lpstr>
      <vt:lpstr>1. Site water management (continued)</vt:lpstr>
      <vt:lpstr>2. Tailings management</vt:lpstr>
      <vt:lpstr>2. Tailings management</vt:lpstr>
      <vt:lpstr>3. Waste management</vt:lpstr>
      <vt:lpstr>4. Closure &amp; reclamation</vt:lpstr>
      <vt:lpstr>5. Additional components</vt:lpstr>
      <vt:lpstr>PowerPoint Presentation</vt:lpstr>
      <vt:lpstr>Closing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Anne Forté</dc:creator>
  <cp:lastModifiedBy>Richard Dwyer.</cp:lastModifiedBy>
  <cp:revision>20</cp:revision>
  <cp:lastPrinted>2018-04-30T17:07:41Z</cp:lastPrinted>
  <dcterms:created xsi:type="dcterms:W3CDTF">2006-08-16T00:00:00Z</dcterms:created>
  <dcterms:modified xsi:type="dcterms:W3CDTF">2018-05-14T14:55:18Z</dcterms:modified>
</cp:coreProperties>
</file>