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9" r:id="rId3"/>
    <p:sldId id="298" r:id="rId4"/>
    <p:sldId id="306" r:id="rId5"/>
    <p:sldId id="299" r:id="rId6"/>
    <p:sldId id="308" r:id="rId7"/>
    <p:sldId id="265" r:id="rId8"/>
    <p:sldId id="302" r:id="rId9"/>
    <p:sldId id="267" r:id="rId10"/>
    <p:sldId id="274" r:id="rId11"/>
    <p:sldId id="309" r:id="rId12"/>
    <p:sldId id="310" r:id="rId13"/>
    <p:sldId id="314" r:id="rId14"/>
    <p:sldId id="260" r:id="rId15"/>
    <p:sldId id="280" r:id="rId16"/>
    <p:sldId id="277" r:id="rId17"/>
    <p:sldId id="283" r:id="rId18"/>
    <p:sldId id="289" r:id="rId19"/>
    <p:sldId id="292" r:id="rId20"/>
    <p:sldId id="300" r:id="rId21"/>
    <p:sldId id="296" r:id="rId22"/>
    <p:sldId id="301" r:id="rId23"/>
    <p:sldId id="303" r:id="rId24"/>
    <p:sldId id="304" r:id="rId25"/>
    <p:sldId id="305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ady MacCarl" initials="BM" lastIdx="10" clrIdx="0"/>
  <p:cmAuthor id="1" name="Sonia Aredes" initials="SA" lastIdx="26" clrIdx="1"/>
  <p:cmAuthor id="2" name="Anais Powell" initials="AP" lastIdx="0" clrIdx="2"/>
  <p:cmAuthor id="3" name="Derek Donald" initials="DD" lastIdx="1" clrIdx="3">
    <p:extLst>
      <p:ext uri="{19B8F6BF-5375-455C-9EA6-DF929625EA0E}">
        <p15:presenceInfo xmlns:p15="http://schemas.microsoft.com/office/powerpoint/2012/main" userId="Derek Donal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553B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17" autoAdjust="0"/>
    <p:restoredTop sz="94660"/>
  </p:normalViewPr>
  <p:slideViewPr>
    <p:cSldViewPr>
      <p:cViewPr varScale="1">
        <p:scale>
          <a:sx n="78" d="100"/>
          <a:sy n="78" d="100"/>
        </p:scale>
        <p:origin x="108" y="30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74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BF1D6-DEA1-463F-9234-49CCD1677514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E1F92-D781-4ABE-882B-B6E761110F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492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Technical Meeting/Prehearing Conference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04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7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17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82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21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62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61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28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8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63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528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F3CF8-E5C5-4EB6-AFA0-ADDE14D289B9}" type="datetimeFigureOut">
              <a:rPr lang="en-US" smtClean="0"/>
              <a:t>5/11/2018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A49AC-0745-4FF6-91BC-F904C6F44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89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6.jpeg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4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jpeg"/><Relationship Id="rId5" Type="http://schemas.openxmlformats.org/officeDocument/2006/relationships/image" Target="../media/image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286000" y="838200"/>
            <a:ext cx="4144029" cy="1625098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Nunavut Water Board (NWB)</a:t>
            </a:r>
            <a:b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Nunavut Imaligiyit Katimayit</a:t>
            </a:r>
            <a:endParaRPr lang="en-US" sz="28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7" name="Picture 4" descr="http://www.nwb-oen.ca/sites/default/files/NWB%20Inukshuk%202006%20-%20Elu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838200"/>
            <a:ext cx="2166797" cy="1625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nwb-oen.ca/sites/default/files/cms_uploads/photos/IQ_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6" t="32036" b="21349"/>
          <a:stretch/>
        </p:blipFill>
        <p:spPr bwMode="auto">
          <a:xfrm>
            <a:off x="6325590" y="836984"/>
            <a:ext cx="2362200" cy="1626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2667000"/>
            <a:ext cx="3352800" cy="3581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2593098"/>
            <a:ext cx="38100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400" b="1" dirty="0">
                <a:cs typeface="Times New Roman" panose="02020603050405020304" pitchFamily="18" charset="0"/>
              </a:rPr>
              <a:t>Community </a:t>
            </a:r>
            <a:r>
              <a:rPr lang="en-US" sz="2400" b="1" dirty="0" smtClean="0">
                <a:cs typeface="Times New Roman" panose="02020603050405020304" pitchFamily="18" charset="0"/>
              </a:rPr>
              <a:t>Session</a:t>
            </a:r>
          </a:p>
          <a:p>
            <a:pPr algn="ctr">
              <a:spcAft>
                <a:spcPts val="1200"/>
              </a:spcAft>
            </a:pPr>
            <a:r>
              <a:rPr lang="en-US" sz="2400" b="1" dirty="0" smtClean="0">
                <a:cs typeface="Times New Roman" panose="02020603050405020304" pitchFamily="18" charset="0"/>
              </a:rPr>
              <a:t>Presentation</a:t>
            </a:r>
            <a:endParaRPr lang="en-US" sz="2400" b="1" dirty="0"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400" b="1" dirty="0" smtClean="0">
                <a:cs typeface="Times New Roman" panose="02020603050405020304" pitchFamily="18" charset="0"/>
              </a:rPr>
              <a:t>Type “A” Water Licence Applications</a:t>
            </a:r>
          </a:p>
          <a:p>
            <a:pPr algn="ctr">
              <a:spcAft>
                <a:spcPts val="1200"/>
              </a:spcAft>
            </a:pPr>
            <a:r>
              <a:rPr lang="en-US" sz="2400" b="1" dirty="0">
                <a:cs typeface="Times New Roman" panose="02020603050405020304" pitchFamily="18" charset="0"/>
              </a:rPr>
              <a:t>Amendment No. </a:t>
            </a:r>
            <a:r>
              <a:rPr lang="en-US" sz="2400" b="1" dirty="0" smtClean="0">
                <a:cs typeface="Times New Roman" panose="02020603050405020304" pitchFamily="18" charset="0"/>
              </a:rPr>
              <a:t>2 to </a:t>
            </a:r>
            <a:r>
              <a:rPr lang="en-US" sz="2400" b="1" dirty="0">
                <a:cs typeface="Times New Roman" panose="02020603050405020304" pitchFamily="18" charset="0"/>
              </a:rPr>
              <a:t>2AM-DOH1323</a:t>
            </a:r>
            <a:endParaRPr lang="en-US" sz="2400" b="1" dirty="0" smtClean="0"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400" b="1" dirty="0" smtClean="0">
                <a:cs typeface="Times New Roman" panose="02020603050405020304" pitchFamily="18" charset="0"/>
              </a:rPr>
              <a:t>and 2AM-BOS----.</a:t>
            </a:r>
          </a:p>
          <a:p>
            <a:pPr algn="ctr">
              <a:spcAft>
                <a:spcPts val="1200"/>
              </a:spcAft>
            </a:pPr>
            <a:r>
              <a:rPr lang="en-US" b="1" dirty="0" smtClean="0">
                <a:cs typeface="Times New Roman" panose="02020603050405020304" pitchFamily="18" charset="0"/>
              </a:rPr>
              <a:t>by</a:t>
            </a:r>
            <a:r>
              <a:rPr lang="en-US" sz="2400" b="1" dirty="0" smtClean="0">
                <a:cs typeface="Times New Roman" panose="02020603050405020304" pitchFamily="18" charset="0"/>
              </a:rPr>
              <a:t> TMAC Resources Inc.</a:t>
            </a:r>
            <a:r>
              <a:rPr lang="en-US" b="1" dirty="0" smtClean="0"/>
              <a:t> </a:t>
            </a:r>
            <a:endParaRPr lang="en-US" b="1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934842"/>
            <a:ext cx="536848" cy="43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5448" y="2593098"/>
            <a:ext cx="40351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400" b="1" dirty="0" smtClean="0">
                <a:cs typeface="Times New Roman" panose="02020603050405020304" pitchFamily="18" charset="0"/>
              </a:rPr>
              <a:t>Nunaliuyuni Katimaniq</a:t>
            </a:r>
            <a:endParaRPr lang="en-US" sz="2400" b="1" dirty="0"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400" b="1" dirty="0" smtClean="0">
                <a:cs typeface="Times New Roman" panose="02020603050405020304" pitchFamily="18" charset="0"/>
              </a:rPr>
              <a:t>Hatqiqtitat</a:t>
            </a:r>
            <a:endParaRPr lang="en-US" sz="2400" dirty="0"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200" b="1" dirty="0" smtClean="0">
                <a:cs typeface="Times New Roman" panose="02020603050405020304" pitchFamily="18" charset="0"/>
              </a:rPr>
              <a:t>Qanugittunia </a:t>
            </a:r>
            <a:r>
              <a:rPr lang="en-US" sz="2200" b="1" dirty="0">
                <a:cs typeface="Times New Roman" panose="02020603050405020304" pitchFamily="18" charset="0"/>
              </a:rPr>
              <a:t>“A” </a:t>
            </a:r>
            <a:r>
              <a:rPr lang="en-US" sz="2200" b="1" dirty="0" smtClean="0">
                <a:cs typeface="Times New Roman" panose="02020603050405020304" pitchFamily="18" charset="0"/>
              </a:rPr>
              <a:t>Imaqmun Laisa Tukhigautit</a:t>
            </a:r>
            <a:endParaRPr lang="en-US" sz="2200" b="1" dirty="0"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200" b="1" dirty="0" smtClean="0">
                <a:cs typeface="Times New Roman" panose="02020603050405020304" pitchFamily="18" charset="0"/>
              </a:rPr>
              <a:t>Ihuaqhigiagut Nappaa 2 taphumunga 2AM-DOH1323</a:t>
            </a:r>
            <a:endParaRPr lang="en-US" sz="2200" b="1" dirty="0"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200" b="1" dirty="0" smtClean="0">
                <a:cs typeface="Times New Roman" panose="02020603050405020304" pitchFamily="18" charset="0"/>
              </a:rPr>
              <a:t>Tanalu 2AM-BOS----</a:t>
            </a:r>
            <a:endParaRPr lang="en-US" sz="2200" b="1" dirty="0"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en-US" sz="2200" b="1" dirty="0" smtClean="0">
                <a:cs typeface="Times New Roman" panose="02020603050405020304" pitchFamily="18" charset="0"/>
              </a:rPr>
              <a:t>tapkunanga TMAC Risuasis Nanminiliknit</a:t>
            </a:r>
            <a:r>
              <a:rPr lang="en-US" sz="2200" dirty="0" smtClean="0"/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0667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marL="1371600"/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Licences Issued to the Project </a:t>
            </a:r>
            <a:b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Laisauyut Tuniyauyut Havanguyumun</a:t>
            </a:r>
            <a:r>
              <a:rPr lang="en-US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endParaRPr lang="en-US" sz="2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66090872"/>
              </p:ext>
            </p:extLst>
          </p:nvPr>
        </p:nvGraphicFramePr>
        <p:xfrm>
          <a:off x="457200" y="1524000"/>
          <a:ext cx="81534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9200"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1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2AM-DOH0713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Issued by the NWB on September 19, 2007 expired on September 30, 2013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Authorized use of Water of 480,000 m</a:t>
                      </a:r>
                      <a:r>
                        <a:rPr lang="en-US" sz="1800" b="0" u="none" kern="1200" baseline="300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/year and the deposit of Waste in support of a Mining and Milling undertaking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Three Amendments: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No. 1 relocation of the Explosives Mixing and Storage Facility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No. 2 infrastructure expansion, set new monitoring stations 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No.3 conditions applying to waste rock management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1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2AM-DOH0713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Tuniyauyuq tapkunanga NWB-kut talvani Saptaipa 19, 2007 nunguttuq talvani Saptaipa 30, 2013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Pilaqtitauyuq atuqnia imaq 480,000 cm/ukiumun iqaqnilu Iqakut ikayuqtuqhugu Uyagakhiurniq Havikhaliurniqlu havagiyauni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Pingahut angiqtauhimayut Ihuaqhigiagutit :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No. 1 nuktigutit Qagaqtautinut Akuttivik Tutqumaviklu Havagutit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No. 2 Havagutit attaqtuhivalliqni, ihuaqhini nutat munaqhityutit havakvit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No.3 ayugakhat atuqnilgit iqakunut uyaqat aulataunit</a:t>
                      </a:r>
                      <a:endParaRPr lang="en-US" sz="2000" b="0" u="none" kern="1200" baseline="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49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marL="1371600"/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Licences Issued to the Project (Cont.)</a:t>
            </a:r>
            <a:r>
              <a:rPr lang="en-US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chemeClr val="bg1"/>
                </a:solidFill>
                <a:cs typeface="Times New Roman" panose="02020603050405020304" pitchFamily="18" charset="0"/>
              </a:rPr>
              <a:t>Laisauyut Tuniyauyut </a:t>
            </a:r>
            <a:r>
              <a:rPr lang="en-US" sz="31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Havanguyumun (Huli)</a:t>
            </a:r>
            <a:r>
              <a:rPr lang="en-US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endParaRPr lang="en-US" sz="2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77596531"/>
              </p:ext>
            </p:extLst>
          </p:nvPr>
        </p:nvGraphicFramePr>
        <p:xfrm>
          <a:off x="457200" y="1524000"/>
          <a:ext cx="81534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920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2AM-DOH1323</a:t>
                      </a: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Issued by the NWB on August 16, 2013 will expiry on August 15, 2023</a:t>
                      </a: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Authorizes  the use of Water of 480,000 m</a:t>
                      </a:r>
                      <a:r>
                        <a:rPr kumimoji="0" lang="en-US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/year and Waste disposal</a:t>
                      </a: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 mining rate of 720 tonnes per day of ore</a:t>
                      </a: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subaqueous deposition of tailings into the Tail Lake (TIA as per Schedule 2 of MMER)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controlled discharge of effluent   to Doris Creek from the TIA 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Security furnished $13.090 million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1800" b="0" u="none" kern="1200" baseline="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2AM-DOH1323</a:t>
                      </a: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Tuniyauyuq tapkunanga NWB-kut talvani Aagasi 16, 2013 nungutniaq talvani Aagasi 15, 2023</a:t>
                      </a: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Pilagutit atuqninut 480,000 cm tapkuat imaq/ukiumun Iqakutlu iqaqni</a:t>
                      </a: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Uyagakhiurniqmun aktilat 720 tonnes ubluqmun havikhanik</a:t>
                      </a: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Tapkuat immap iluani ilauqaqnit uyagaktaqnikut talvunga Uyagaktaqnikut Tahiq (TIA-nga Atugakhalianga 2 tapkunani MMER)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Tamna munagiyauyuq kuvittaqvit imaqtait halumaittut talvunga Doris Kuugauyaq talvanga TIA-nga Nautiumatit pipkaqtat $13.090 milian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1800" b="0" u="none" kern="1200" baseline="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38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marL="1371600"/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Licences Issued to the Project (Cont.)</a:t>
            </a:r>
            <a:r>
              <a:rPr lang="en-US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chemeClr val="bg1"/>
                </a:solidFill>
                <a:cs typeface="Times New Roman" panose="02020603050405020304" pitchFamily="18" charset="0"/>
              </a:rPr>
              <a:t>Laisauyut Tuniyauyut </a:t>
            </a:r>
            <a:r>
              <a:rPr lang="en-US" sz="31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Havanguyumun (Huli)</a:t>
            </a:r>
            <a:r>
              <a:rPr lang="en-US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endParaRPr lang="en-US" sz="2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26680858"/>
              </p:ext>
            </p:extLst>
          </p:nvPr>
        </p:nvGraphicFramePr>
        <p:xfrm>
          <a:off x="457200" y="1524000"/>
          <a:ext cx="81534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920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2AM-DOH1323 Amendment No. 1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Approved November 4, 2016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Surface infrastructure expansion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Increase mining rate to 2,000 tonnes/day, and the addition of a mill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Subaerial deposition of floating tailings in the TIA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Discharge of TIA effluent to Doris Creek (pre tailings deposition) and Roberts Bay (post tailing deposition)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1800" b="0" u="none" kern="1200" baseline="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2AM-DOH1323 Ihuaqhigiagut Nappaa 1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Angiqtauyuq Nuvipa 4, 2016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Nunap qangani Havagut ilagiaqnia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Ilagiaqnia uyagakhiurniq aktilanga talvunga 2,000 tonnesit/ubluq, ilagiaqnialu havikhaliuqvik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Qangatayaqni kuvigaqni puktalaqtut uyagaktarnikunik kuvigaivik talvani Kuvigaivukmi </a:t>
                      </a:r>
                    </a:p>
                    <a:p>
                      <a:pPr marL="457200" marR="0" lvl="0" indent="-3476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Kuvititaunia tamna Kuvigaivik halumaittuq imaqtanga talvunga Doris Kuugauyaq (uyagaktaqnikunik kuvigaiviuniahaqtitlugu) tamnalu Roberts Bay (kuvigaiviuliqaqtitlugu uyagaktaqnikunik)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1800" b="0" u="none" kern="1200" baseline="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34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marL="1371600"/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Licences Issued to the Project (Cont.)</a:t>
            </a:r>
            <a:r>
              <a:rPr lang="en-US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chemeClr val="bg1"/>
                </a:solidFill>
                <a:cs typeface="Times New Roman" panose="02020603050405020304" pitchFamily="18" charset="0"/>
              </a:rPr>
              <a:t>Laisauyut Tuniyauyut </a:t>
            </a:r>
            <a:r>
              <a:rPr lang="en-US" sz="31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Havanguyumun (Huli)</a:t>
            </a:r>
            <a:r>
              <a:rPr lang="en-US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endParaRPr lang="en-US" sz="2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19773403"/>
              </p:ext>
            </p:extLst>
          </p:nvPr>
        </p:nvGraphicFramePr>
        <p:xfrm>
          <a:off x="457200" y="1524000"/>
          <a:ext cx="8229600" cy="543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920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2BB-MAE1727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Bulk sampling/Advanced exploration at Madrid site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2BB-BOS1727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Bulk sampling/Advanced exploration at Boston site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2BE-HOP1222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Exploration: drilling activities, bulk fuel storage, etc.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Doris and Windy camps and infrastructure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Temporary potable water for Doris camp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1800" b="0" u="none" kern="1200" baseline="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2BB-MAE1727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Angiyunik naunaiyainiq/Atukhaqni havikhaqhiurniq talvani Madrid havakviani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2BB-BOS1727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Angiyunik naunaiyainiq/Atukhaqni havikhaqhiurniq talvani Boston havakviani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2BE-HOP1222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Havikhaqhiurniq: ikuutarniqmun huliniit, angiyunik uqhukhat tutqumani, ahiilu.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Doris tamnalu Windy hiniktaqvit havagutailu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Atulakni imigaulat imait taphumunga Doris hiniktaqvik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1800" b="0" u="none" kern="1200" baseline="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09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  </a:t>
            </a:r>
            <a:r>
              <a:rPr lang="en-US" sz="22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Phase 2 Hope Bay Belt Project / </a:t>
            </a:r>
            <a:r>
              <a:rPr lang="en-US" sz="2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Tukligit </a:t>
            </a:r>
            <a:r>
              <a:rPr lang="en-US" sz="2200" b="1" dirty="0">
                <a:solidFill>
                  <a:schemeClr val="bg1"/>
                </a:solidFill>
                <a:cs typeface="Times New Roman" panose="02020603050405020304" pitchFamily="18" charset="0"/>
              </a:rPr>
              <a:t>2 Hope Bay </a:t>
            </a:r>
            <a:r>
              <a:rPr lang="en-US" sz="2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Qiminga Havanguyuq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                 Doris-Madrid-Boston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8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sonia.aredes\Documents\Sonia\Licencing\DN\presentations\Picture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7581900" cy="42957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743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prstClr val="white"/>
                </a:solidFill>
                <a:latin typeface="+mn-lt"/>
                <a:cs typeface="Times New Roman" pitchFamily="18" charset="0"/>
              </a:rPr>
              <a:t> Project </a:t>
            </a:r>
            <a:r>
              <a:rPr lang="en-US" sz="28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>Location</a:t>
            </a:r>
            <a:br>
              <a:rPr lang="en-US" sz="28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</a:br>
            <a:r>
              <a:rPr lang="en-US" sz="28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>Havap Inigiya</a:t>
            </a:r>
            <a:endParaRPr lang="en-US" sz="2800" b="1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901" y="1430854"/>
            <a:ext cx="3705225" cy="5172075"/>
          </a:xfrm>
          <a:prstGeom prst="rect">
            <a:avLst/>
          </a:prstGeom>
          <a:noFill/>
          <a:ln w="9525">
            <a:solidFill>
              <a:schemeClr val="tx1">
                <a:alpha val="77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1600200" y="3701997"/>
            <a:ext cx="1600200" cy="56520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500" y="3055666"/>
            <a:ext cx="2180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Doris North Project</a:t>
            </a:r>
          </a:p>
          <a:p>
            <a:r>
              <a:rPr lang="en-US" dirty="0" smtClean="0"/>
              <a:t>Doris North Havanga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02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31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prstClr val="white"/>
                </a:solidFill>
                <a:latin typeface="+mn-lt"/>
                <a:cs typeface="Times New Roman" pitchFamily="18" charset="0"/>
              </a:rPr>
              <a:t>Project </a:t>
            </a:r>
            <a:r>
              <a:rPr lang="en-US" sz="31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>Overview</a:t>
            </a:r>
            <a:br>
              <a:rPr lang="en-US" sz="31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</a:br>
            <a:r>
              <a:rPr lang="en-US" sz="31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>          Havanguyuq Tamaat Takunia</a:t>
            </a:r>
            <a:endParaRPr lang="en-US" dirty="0">
              <a:solidFill>
                <a:schemeClr val="bg1">
                  <a:lumMod val="75000"/>
                </a:schemeClr>
              </a:solidFill>
              <a:latin typeface="Berlin Sans FB" panose="020E0602020502020306" pitchFamily="34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457200" y="1524000"/>
            <a:ext cx="86106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b="1" dirty="0">
                <a:solidFill>
                  <a:prstClr val="black"/>
                </a:solidFill>
              </a:rPr>
              <a:t>Location: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sz="1400" dirty="0" smtClean="0"/>
              <a:t>The project is located on IOL in the Kitikmeot region extending South from Robert’s Bay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sz="1400" dirty="0" smtClean="0"/>
              <a:t>~ 150 km SW of Cambridge Bay on the way to Bay Chimo</a:t>
            </a:r>
            <a:r>
              <a:rPr lang="en-US" sz="1400" dirty="0"/>
              <a:t> (Umingmaktok) </a:t>
            </a:r>
            <a:endParaRPr lang="en-US" sz="1400" dirty="0" smtClean="0"/>
          </a:p>
          <a:p>
            <a:pPr lvl="0">
              <a:spcBef>
                <a:spcPct val="20000"/>
              </a:spcBef>
            </a:pPr>
            <a:r>
              <a:rPr lang="en-US" sz="1400" b="1" dirty="0" smtClean="0">
                <a:solidFill>
                  <a:prstClr val="black"/>
                </a:solidFill>
              </a:rPr>
              <a:t>General Description:</a:t>
            </a:r>
            <a:r>
              <a:rPr lang="en-US" sz="1400" dirty="0">
                <a:solidFill>
                  <a:prstClr val="black"/>
                </a:solidFill>
              </a:rPr>
              <a:t> </a:t>
            </a: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/>
              <a:t>U</a:t>
            </a:r>
            <a:r>
              <a:rPr lang="en-US" sz="1400" dirty="0" smtClean="0"/>
              <a:t>nderground gold mines: 1 operational, 3 applied for</a:t>
            </a: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/>
              <a:t>Current Life of Mine (LOM) is 3 years</a:t>
            </a: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/>
              <a:t>Plan to extend production from 2021 to 2032;  adds 11 years</a:t>
            </a: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/>
              <a:t>Water </a:t>
            </a:r>
            <a:r>
              <a:rPr lang="en-US" sz="1400" dirty="0" smtClean="0"/>
              <a:t>sources: Doris, Windy, and Aimaokatalok Lakes</a:t>
            </a:r>
            <a:endParaRPr lang="en-US" sz="1400" dirty="0"/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prstClr val="black"/>
                </a:solidFill>
              </a:rPr>
              <a:t>Cyanide leaching process </a:t>
            </a: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prstClr val="black"/>
                </a:solidFill>
              </a:rPr>
              <a:t>G</a:t>
            </a:r>
            <a:r>
              <a:rPr lang="en-US" sz="1400" dirty="0" smtClean="0">
                <a:solidFill>
                  <a:prstClr val="black"/>
                </a:solidFill>
              </a:rPr>
              <a:t>old Dore bars final product</a:t>
            </a:r>
            <a:endParaRPr lang="en-US" sz="1400" b="1" dirty="0" smtClean="0">
              <a:solidFill>
                <a:prstClr val="black"/>
              </a:solidFill>
            </a:endParaRPr>
          </a:p>
          <a:p>
            <a:pPr marL="109538" lvl="1">
              <a:spcBef>
                <a:spcPct val="20000"/>
              </a:spcBef>
            </a:pPr>
            <a:r>
              <a:rPr lang="en-US" sz="1400" b="1" dirty="0" smtClean="0">
                <a:solidFill>
                  <a:prstClr val="black"/>
                </a:solidFill>
              </a:rPr>
              <a:t>Inigiya: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sz="1400" dirty="0" smtClean="0"/>
              <a:t>Tamna havanguyuq inilik Inuit Nunani Nanminiani  Kitikmeotni uiguplugu Nigianut talvanga Robert’s </a:t>
            </a:r>
            <a:r>
              <a:rPr lang="en-US" sz="1400" dirty="0"/>
              <a:t>Bay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sz="1400" dirty="0"/>
              <a:t>~ 150 </a:t>
            </a:r>
            <a:r>
              <a:rPr lang="en-US" sz="1400" dirty="0" smtClean="0"/>
              <a:t>kilaamitat Nigiata Pingangnaani Ikaluktutiak mikhaanut Bay </a:t>
            </a:r>
            <a:r>
              <a:rPr lang="en-US" sz="1400" dirty="0"/>
              <a:t>Chimo (Umingmaktok) </a:t>
            </a:r>
          </a:p>
          <a:p>
            <a:pPr marL="109538" lvl="1">
              <a:spcBef>
                <a:spcPct val="20000"/>
              </a:spcBef>
            </a:pPr>
            <a:r>
              <a:rPr lang="en-US" sz="1400" b="1" dirty="0" smtClean="0">
                <a:solidFill>
                  <a:prstClr val="black"/>
                </a:solidFill>
              </a:rPr>
              <a:t>Tamaitnut </a:t>
            </a:r>
            <a:r>
              <a:rPr lang="en-US" sz="1400" b="1" dirty="0" smtClean="0">
                <a:solidFill>
                  <a:prstClr val="black"/>
                </a:solidFill>
              </a:rPr>
              <a:t>Unniqtutit:</a:t>
            </a:r>
            <a:endParaRPr lang="en-US" sz="1400" b="1" dirty="0">
              <a:solidFill>
                <a:prstClr val="black"/>
              </a:solidFill>
            </a:endParaRP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prstClr val="black"/>
                </a:solidFill>
              </a:rPr>
              <a:t>Nunap iluani guulinut </a:t>
            </a:r>
            <a:r>
              <a:rPr lang="en-US" sz="1400" dirty="0" smtClean="0">
                <a:solidFill>
                  <a:prstClr val="black"/>
                </a:solidFill>
              </a:rPr>
              <a:t>uyagakhiuqvit: 1 aulayuq, 3 tuhigutauyut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prstClr val="black"/>
                </a:solidFill>
              </a:rPr>
              <a:t>Tatya Atuqni Uyagakhiuqvik (LOM) 3 ukiut</a:t>
            </a: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prstClr val="black"/>
                </a:solidFill>
              </a:rPr>
              <a:t>Parnaut uigunia hanayauvia talvanga 2021 tikitlugu 2032; ilayat 11 ukiut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prstClr val="black"/>
                </a:solidFill>
              </a:rPr>
              <a:t>Imiqtaqviuyut: </a:t>
            </a:r>
            <a:r>
              <a:rPr lang="en-US" sz="1400" dirty="0" smtClean="0">
                <a:solidFill>
                  <a:prstClr val="black"/>
                </a:solidFill>
              </a:rPr>
              <a:t>Doris, Windy, </a:t>
            </a:r>
            <a:r>
              <a:rPr lang="en-US" sz="1400" dirty="0">
                <a:solidFill>
                  <a:prstClr val="black"/>
                </a:solidFill>
              </a:rPr>
              <a:t>tamnalu </a:t>
            </a:r>
            <a:r>
              <a:rPr lang="en-US" sz="1400" dirty="0" smtClean="0">
                <a:solidFill>
                  <a:prstClr val="black"/>
                </a:solidFill>
              </a:rPr>
              <a:t>AimaokatalokTahiit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prstClr val="black"/>
                </a:solidFill>
              </a:rPr>
              <a:t>Cyanide maqininut pityuhit</a:t>
            </a:r>
          </a:p>
          <a:p>
            <a:pPr marL="452438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prstClr val="black"/>
                </a:solidFill>
              </a:rPr>
              <a:t>Guulit Kikagiknit kingulliqpaq hanayat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54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31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>Project Overview (Cont.) </a:t>
            </a:r>
            <a:br>
              <a:rPr lang="en-US" sz="31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</a:br>
            <a:r>
              <a:rPr lang="en-US" sz="31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>    </a:t>
            </a:r>
            <a:r>
              <a:rPr lang="en-US" sz="3100" b="1" dirty="0" smtClean="0">
                <a:solidFill>
                  <a:prstClr val="white"/>
                </a:solidFill>
                <a:cs typeface="Times New Roman" pitchFamily="18" charset="0"/>
              </a:rPr>
              <a:t>Havanguyuq </a:t>
            </a:r>
            <a:r>
              <a:rPr lang="en-US" sz="3100" b="1" dirty="0">
                <a:solidFill>
                  <a:prstClr val="white"/>
                </a:solidFill>
                <a:cs typeface="Times New Roman" pitchFamily="18" charset="0"/>
              </a:rPr>
              <a:t>Tamaat </a:t>
            </a:r>
            <a:r>
              <a:rPr lang="en-US" sz="3100" b="1" dirty="0" smtClean="0">
                <a:solidFill>
                  <a:prstClr val="white"/>
                </a:solidFill>
                <a:cs typeface="Times New Roman" pitchFamily="18" charset="0"/>
              </a:rPr>
              <a:t>Takunia (huli)</a:t>
            </a:r>
            <a:r>
              <a:rPr lang="en-US" sz="31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  <a:t/>
            </a:r>
            <a:br>
              <a:rPr lang="en-US" sz="3100" b="1" dirty="0" smtClean="0">
                <a:solidFill>
                  <a:prstClr val="white"/>
                </a:solidFill>
                <a:latin typeface="+mn-lt"/>
                <a:cs typeface="Times New Roman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</a:t>
            </a:r>
            <a:endParaRPr lang="en-US" sz="3100" dirty="0">
              <a:solidFill>
                <a:schemeClr val="bg1">
                  <a:lumMod val="75000"/>
                </a:schemeClr>
              </a:solidFill>
              <a:latin typeface="Berlin Sans FB" panose="020E0602020502020306" pitchFamily="34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381000" y="1524000"/>
            <a:ext cx="8305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 smtClean="0">
                <a:solidFill>
                  <a:prstClr val="black"/>
                </a:solidFill>
              </a:rPr>
              <a:t>Recent History of the Project: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The Project was under C&amp;M (temporary closure) 2015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April 2015, TMAC provided the NWB notification to re-start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Construction begins in summer 2015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Operations started in 2017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December 20, 2017</a:t>
            </a:r>
            <a:r>
              <a:rPr lang="en-US" dirty="0"/>
              <a:t>; TMAC </a:t>
            </a:r>
            <a:r>
              <a:rPr lang="en-US" dirty="0" smtClean="0"/>
              <a:t>applies for two Type “A” Licences:</a:t>
            </a:r>
          </a:p>
          <a:p>
            <a:pPr marL="1023938" lvl="2" indent="-457200">
              <a:buFont typeface="+mj-lt"/>
              <a:buAutoNum type="arabicPeriod"/>
            </a:pPr>
            <a:r>
              <a:rPr lang="en-US" dirty="0" smtClean="0"/>
              <a:t>Amendment No. 2 – 2AM-DOH1323</a:t>
            </a:r>
          </a:p>
          <a:p>
            <a:pPr marL="1023938" lvl="2" indent="-457200">
              <a:buFont typeface="+mj-lt"/>
              <a:buAutoNum type="arabicPeriod"/>
            </a:pPr>
            <a:r>
              <a:rPr lang="en-US" dirty="0" smtClean="0"/>
              <a:t>New 2AM-BOS----</a:t>
            </a:r>
            <a:endParaRPr lang="en-US" dirty="0"/>
          </a:p>
          <a:p>
            <a:pPr lvl="0"/>
            <a:r>
              <a:rPr lang="en-US" b="1" dirty="0" smtClean="0"/>
              <a:t>Tatya qanugitni Havanguyup:</a:t>
            </a:r>
            <a:endParaRPr lang="en-US" b="1" dirty="0"/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Tamna Havanguyuq maliktai Munagiyauyuq Ihuaqhihimanitlu (umikhimallakni) </a:t>
            </a:r>
            <a:r>
              <a:rPr lang="en-US" dirty="0" smtClean="0"/>
              <a:t>2015</a:t>
            </a:r>
            <a:endParaRPr lang="en-US" dirty="0"/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Aipurumi </a:t>
            </a:r>
            <a:r>
              <a:rPr lang="en-US" dirty="0" smtClean="0"/>
              <a:t>2015, </a:t>
            </a:r>
            <a:r>
              <a:rPr lang="en-US" dirty="0"/>
              <a:t>TMAC </a:t>
            </a:r>
            <a:r>
              <a:rPr lang="en-US" dirty="0" smtClean="0"/>
              <a:t>piqaqtitai </a:t>
            </a:r>
            <a:r>
              <a:rPr lang="en-US" dirty="0" smtClean="0"/>
              <a:t>Imaligiyit </a:t>
            </a:r>
            <a:r>
              <a:rPr lang="en-US" dirty="0" smtClean="0"/>
              <a:t>tuhaqhitninik </a:t>
            </a:r>
            <a:r>
              <a:rPr lang="en-US" dirty="0" smtClean="0"/>
              <a:t>pigiaphaqniaqhimanianik</a:t>
            </a:r>
            <a:endParaRPr lang="en-US" dirty="0"/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Hanayaunia atulitqiktuq auyaani 2015</a:t>
            </a:r>
            <a:endParaRPr lang="en-US" dirty="0"/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Aulataunia pigiaqtukhaq </a:t>
            </a:r>
            <a:r>
              <a:rPr lang="en-US" dirty="0" smtClean="0"/>
              <a:t>2017mi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Tisaipa </a:t>
            </a:r>
            <a:r>
              <a:rPr lang="en-US" dirty="0"/>
              <a:t>20, 2017; TMAC </a:t>
            </a:r>
            <a:r>
              <a:rPr lang="en-US" dirty="0" smtClean="0"/>
              <a:t>tukhirtuq malguknik Qanugittunia “</a:t>
            </a:r>
            <a:r>
              <a:rPr lang="en-US" dirty="0"/>
              <a:t>A” </a:t>
            </a:r>
            <a:r>
              <a:rPr lang="en-US" dirty="0" smtClean="0"/>
              <a:t>Laisauyunik:</a:t>
            </a:r>
            <a:endParaRPr lang="en-US" dirty="0"/>
          </a:p>
          <a:p>
            <a:pPr marL="1023938" lvl="2" indent="-457200">
              <a:buFont typeface="+mj-lt"/>
              <a:buAutoNum type="arabicPeriod"/>
            </a:pPr>
            <a:r>
              <a:rPr lang="en-US" dirty="0" smtClean="0"/>
              <a:t>Ihuaqhigiagut Nappaa 2 </a:t>
            </a:r>
            <a:r>
              <a:rPr lang="en-US" dirty="0"/>
              <a:t>– 2AM-DOH1323</a:t>
            </a:r>
          </a:p>
          <a:p>
            <a:pPr marL="1023938" lvl="2" indent="-457200">
              <a:buFont typeface="+mj-lt"/>
              <a:buAutoNum type="arabicPeriod"/>
            </a:pPr>
            <a:r>
              <a:rPr lang="en-US" dirty="0" smtClean="0"/>
              <a:t>Nutaq </a:t>
            </a:r>
            <a:r>
              <a:rPr lang="en-US" dirty="0"/>
              <a:t>2AM-BOS----</a:t>
            </a:r>
          </a:p>
          <a:p>
            <a:pPr marL="452438" lvl="1" indent="-342900">
              <a:buFont typeface="Wingdings" panose="05000000000000000000" pitchFamily="2" charset="2"/>
              <a:buChar char="Ø"/>
            </a:pPr>
            <a:endParaRPr lang="en-US" sz="2200" dirty="0">
              <a:solidFill>
                <a:prstClr val="black"/>
              </a:solidFill>
            </a:endParaRPr>
          </a:p>
          <a:p>
            <a:pPr marL="109538" lvl="1"/>
            <a:endParaRPr lang="en-US" sz="24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8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t"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</a:t>
            </a: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Application Scope</a:t>
            </a:r>
            <a:b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                       Tukhigaut Havangi</a:t>
            </a:r>
            <a:endParaRPr lang="en-US" sz="3100" b="1" dirty="0">
              <a:solidFill>
                <a:schemeClr val="bg1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05800" cy="49529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sz="2100" b="1" dirty="0" smtClean="0"/>
              <a:t>Proposed Changes: 2AM-DOH1323 Amendment No. 2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en-US" sz="2100" dirty="0" smtClean="0"/>
              <a:t>Extend Licence to 2037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100" dirty="0" smtClean="0"/>
              <a:t>Expand Doris TIA from 2.5 to 18 million tonnes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100" dirty="0" smtClean="0"/>
              <a:t>Expand Doris camp from 280 to 400 persons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100" dirty="0" smtClean="0"/>
              <a:t>Increase water use from ½ million m</a:t>
            </a:r>
            <a:r>
              <a:rPr lang="it-IT" sz="2100" baseline="30000" dirty="0" smtClean="0"/>
              <a:t>3</a:t>
            </a:r>
            <a:r>
              <a:rPr lang="it-IT" sz="2100" dirty="0" smtClean="0"/>
              <a:t>/year to 4 million m</a:t>
            </a:r>
            <a:r>
              <a:rPr lang="it-IT" sz="1900" baseline="30000" dirty="0" smtClean="0"/>
              <a:t>3</a:t>
            </a:r>
            <a:r>
              <a:rPr lang="it-IT" sz="2000" dirty="0" smtClean="0"/>
              <a:t>/year </a:t>
            </a:r>
            <a:r>
              <a:rPr lang="it-IT" sz="1900" dirty="0" smtClean="0"/>
              <a:t>(Doris and Windy Lakes)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100" dirty="0" smtClean="0"/>
              <a:t>Start </a:t>
            </a:r>
            <a:r>
              <a:rPr lang="it-IT" sz="2100" dirty="0" smtClean="0"/>
              <a:t>commercial mining </a:t>
            </a:r>
            <a:r>
              <a:rPr lang="it-IT" sz="2100" dirty="0" smtClean="0"/>
              <a:t>at Madrid North and Madrid South, processed at Doris site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100" dirty="0" smtClean="0"/>
              <a:t>Expand additional infrastructure at Doris and Madrid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100" dirty="0" smtClean="0"/>
              <a:t>Build a cargo dock in Roberts Bay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100" dirty="0" smtClean="0"/>
              <a:t>Build an all weather road 50 km south to Boston</a:t>
            </a:r>
          </a:p>
          <a:p>
            <a:pPr marL="109538" indent="0">
              <a:buNone/>
            </a:pPr>
            <a:endParaRPr lang="en-US" sz="2100" b="1" dirty="0"/>
          </a:p>
          <a:p>
            <a:pPr marL="0" indent="0">
              <a:buNone/>
            </a:pPr>
            <a:r>
              <a:rPr lang="it-IT" sz="2000" b="1" dirty="0" smtClean="0"/>
              <a:t>Uuktutit Ahianguqnit: </a:t>
            </a:r>
            <a:r>
              <a:rPr lang="it-IT" sz="2000" b="1" dirty="0"/>
              <a:t>2AM-DOH1323 </a:t>
            </a:r>
            <a:r>
              <a:rPr lang="it-IT" sz="2000" b="1" dirty="0" smtClean="0"/>
              <a:t>Ihuaqhigiagut Nappaa 2</a:t>
            </a:r>
            <a:endParaRPr lang="it-IT" sz="2000" b="1" dirty="0"/>
          </a:p>
          <a:p>
            <a:pPr marL="452438">
              <a:buFont typeface="Wingdings" panose="05000000000000000000" pitchFamily="2" charset="2"/>
              <a:buChar char="Ø"/>
            </a:pPr>
            <a:r>
              <a:rPr lang="en-US" sz="2000" dirty="0" smtClean="0"/>
              <a:t>Uigunia Laisa talvunga 2037</a:t>
            </a:r>
            <a:endParaRPr lang="en-US" sz="2000" dirty="0"/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000" dirty="0" smtClean="0"/>
              <a:t>Attaqtuhigiaqnia </a:t>
            </a:r>
            <a:r>
              <a:rPr lang="it-IT" sz="2000" dirty="0"/>
              <a:t>Doris TIA </a:t>
            </a:r>
            <a:r>
              <a:rPr lang="it-IT" sz="2000" dirty="0" smtClean="0"/>
              <a:t>talvanga </a:t>
            </a:r>
            <a:r>
              <a:rPr lang="it-IT" sz="2000" dirty="0"/>
              <a:t>2.5 </a:t>
            </a:r>
            <a:r>
              <a:rPr lang="it-IT" sz="2000" dirty="0" smtClean="0"/>
              <a:t>tikitlugu </a:t>
            </a:r>
            <a:r>
              <a:rPr lang="it-IT" sz="2000" dirty="0"/>
              <a:t>18 </a:t>
            </a:r>
            <a:r>
              <a:rPr lang="it-IT" sz="2000" dirty="0" smtClean="0"/>
              <a:t>milian tonnesit</a:t>
            </a:r>
            <a:endParaRPr lang="it-IT" sz="2000" dirty="0"/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000" dirty="0" smtClean="0"/>
              <a:t>Attaqtuhigiaqnia </a:t>
            </a:r>
            <a:r>
              <a:rPr lang="it-IT" sz="2000" dirty="0"/>
              <a:t>Doris </a:t>
            </a:r>
            <a:r>
              <a:rPr lang="it-IT" sz="2000" dirty="0" smtClean="0"/>
              <a:t>hiniktaqvik talvanga 280 tikitlugu </a:t>
            </a:r>
            <a:r>
              <a:rPr lang="it-IT" sz="2000" dirty="0"/>
              <a:t>400 </a:t>
            </a:r>
            <a:r>
              <a:rPr lang="it-IT" sz="2000" dirty="0" smtClean="0"/>
              <a:t>inungnik</a:t>
            </a:r>
            <a:endParaRPr lang="it-IT" sz="2000" dirty="0"/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000" dirty="0" smtClean="0"/>
              <a:t>Ilagiaqnia imaq atuqnia talvanga ½ milian m</a:t>
            </a:r>
            <a:r>
              <a:rPr lang="it-IT" sz="2000" baseline="30000" dirty="0" smtClean="0"/>
              <a:t>3</a:t>
            </a:r>
            <a:r>
              <a:rPr lang="it-IT" sz="2000" dirty="0" smtClean="0"/>
              <a:t>/ukiumun talvunga </a:t>
            </a:r>
            <a:r>
              <a:rPr lang="it-IT" sz="2000" dirty="0"/>
              <a:t>4 </a:t>
            </a:r>
            <a:r>
              <a:rPr lang="it-IT" sz="2000" dirty="0" smtClean="0"/>
              <a:t>milian m</a:t>
            </a:r>
            <a:r>
              <a:rPr lang="it-IT" sz="1800" baseline="30000" dirty="0" smtClean="0"/>
              <a:t>3</a:t>
            </a:r>
            <a:r>
              <a:rPr lang="it-IT" sz="1800" dirty="0" smtClean="0"/>
              <a:t>/ukiumun </a:t>
            </a:r>
            <a:r>
              <a:rPr lang="it-IT" sz="1800" dirty="0"/>
              <a:t>(Doris </a:t>
            </a:r>
            <a:r>
              <a:rPr lang="it-IT" sz="1800" dirty="0" smtClean="0"/>
              <a:t>tamnalu </a:t>
            </a:r>
            <a:r>
              <a:rPr lang="it-IT" sz="1800" dirty="0"/>
              <a:t>Windy </a:t>
            </a:r>
            <a:r>
              <a:rPr lang="it-IT" sz="1800" dirty="0" smtClean="0"/>
              <a:t>tahiit)</a:t>
            </a:r>
            <a:endParaRPr lang="it-IT" sz="1800" dirty="0"/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000" dirty="0" smtClean="0"/>
              <a:t>Pigiaqnia maniliugutinut uyagakhiurniq talvani Madrid Ungala tam,nalu Madrid Nigia, hanayaulutik talvani Doris havakviani</a:t>
            </a:r>
            <a:endParaRPr lang="it-IT" sz="2000" dirty="0"/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000" dirty="0" smtClean="0"/>
              <a:t>Attaqtuhigiaqnia ilagiagut havagutit talvani Doris tamnalu </a:t>
            </a:r>
            <a:r>
              <a:rPr lang="it-IT" sz="2000" dirty="0"/>
              <a:t>Madrid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000" dirty="0" smtClean="0"/>
              <a:t>Hanania uhigiyauyut tulakvia talvani Roberts </a:t>
            </a:r>
            <a:r>
              <a:rPr lang="it-IT" sz="2000" dirty="0"/>
              <a:t>Bay</a:t>
            </a:r>
          </a:p>
          <a:p>
            <a:pPr marL="452438">
              <a:buFont typeface="Wingdings" panose="05000000000000000000" pitchFamily="2" charset="2"/>
              <a:buChar char="Ø"/>
            </a:pPr>
            <a:r>
              <a:rPr lang="it-IT" sz="2000" dirty="0" smtClean="0"/>
              <a:t>Hanania ukiuq tamaat apqut 50 kilaamitat nigiani Boston</a:t>
            </a:r>
            <a:endParaRPr lang="it-IT" sz="2000" dirty="0"/>
          </a:p>
          <a:p>
            <a:pPr marL="0" indent="0" algn="ctr">
              <a:buNone/>
            </a:pPr>
            <a:endParaRPr lang="en-US" sz="2000" b="1" dirty="0"/>
          </a:p>
          <a:p>
            <a:pPr marL="0" indent="0" algn="ctr">
              <a:buNone/>
            </a:pPr>
            <a:endParaRPr lang="en-US" sz="2000" b="1" dirty="0" smtClean="0"/>
          </a:p>
          <a:p>
            <a:pPr marL="0" indent="0" algn="ctr">
              <a:buNone/>
            </a:pPr>
            <a:endParaRPr lang="en-US" sz="2000" b="1" dirty="0"/>
          </a:p>
          <a:p>
            <a:pPr marL="0" indent="0" algn="ctr">
              <a:buNone/>
            </a:pPr>
            <a:endParaRPr lang="en-US" sz="2000" b="1" dirty="0" smtClean="0"/>
          </a:p>
        </p:txBody>
      </p:sp>
      <p:pic>
        <p:nvPicPr>
          <p:cNvPr id="8194" name="Picture 2" descr="C:\Users\sonia.aredes\Documents\Sonia\Licencing\DN\presentations\PictureNw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04800"/>
            <a:ext cx="13144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06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t"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Application  Scope</a:t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Tukhigaut Havakhai</a:t>
            </a:r>
            <a:endParaRPr lang="en-US" sz="2800" b="1" dirty="0">
              <a:solidFill>
                <a:schemeClr val="bg1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05800" cy="495299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100" b="1" dirty="0" smtClean="0"/>
              <a:t>Proposed for 2AM-BOS----:</a:t>
            </a:r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100" dirty="0" smtClean="0"/>
              <a:t>Start comercial mining</a:t>
            </a:r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100" dirty="0" smtClean="0"/>
              <a:t>Water use of ½ million m</a:t>
            </a:r>
            <a:r>
              <a:rPr lang="it-IT" sz="2100" baseline="30000" dirty="0" smtClean="0"/>
              <a:t>3</a:t>
            </a:r>
            <a:r>
              <a:rPr lang="it-IT" sz="2100" dirty="0" smtClean="0"/>
              <a:t>/year</a:t>
            </a:r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100" dirty="0" smtClean="0"/>
              <a:t>Build 300 person camp and facilities</a:t>
            </a:r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100" dirty="0"/>
              <a:t>C</a:t>
            </a:r>
            <a:r>
              <a:rPr lang="it-IT" sz="2100" dirty="0" smtClean="0"/>
              <a:t>onstruct a 2,400 tpd processing plant</a:t>
            </a:r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100" dirty="0" smtClean="0"/>
              <a:t>Dry stack tailings (TMA sized for 5.1 million tonnes)</a:t>
            </a:r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100" dirty="0"/>
              <a:t>Water source and discharge points are Aimaokatalok </a:t>
            </a:r>
            <a:r>
              <a:rPr lang="it-IT" sz="2100" dirty="0" smtClean="0"/>
              <a:t>Lake</a:t>
            </a:r>
          </a:p>
          <a:p>
            <a:pPr marL="109538" indent="0">
              <a:lnSpc>
                <a:spcPct val="110000"/>
              </a:lnSpc>
              <a:spcBef>
                <a:spcPts val="0"/>
              </a:spcBef>
              <a:buNone/>
            </a:pPr>
            <a:endParaRPr lang="it-IT" sz="21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i="1" u="sng" dirty="0" smtClean="0"/>
              <a:t>Effluent Discharge</a:t>
            </a:r>
            <a:r>
              <a:rPr lang="en-US" sz="2000" i="1" dirty="0" smtClean="0"/>
              <a:t>:</a:t>
            </a:r>
            <a:endParaRPr lang="en-US" sz="2000" i="1" dirty="0"/>
          </a:p>
          <a:p>
            <a:pPr marL="800100"/>
            <a:r>
              <a:rPr lang="en-US" sz="2000" dirty="0"/>
              <a:t>MMER-compliant at end of pipe </a:t>
            </a:r>
          </a:p>
          <a:p>
            <a:pPr marL="800100"/>
            <a:r>
              <a:rPr lang="en-US" sz="2000" dirty="0"/>
              <a:t>CCME PAL-compliant </a:t>
            </a:r>
            <a:r>
              <a:rPr lang="en-US" sz="2000" dirty="0" smtClean="0"/>
              <a:t>in </a:t>
            </a:r>
            <a:r>
              <a:rPr lang="en-US" sz="2000" dirty="0"/>
              <a:t>the </a:t>
            </a:r>
            <a:r>
              <a:rPr lang="en-US" sz="2000" dirty="0" smtClean="0"/>
              <a:t>receiving environment</a:t>
            </a:r>
            <a:endParaRPr lang="it-IT" sz="2000" dirty="0"/>
          </a:p>
          <a:p>
            <a:pPr marL="566738" indent="0">
              <a:lnSpc>
                <a:spcPct val="110000"/>
              </a:lnSpc>
              <a:spcBef>
                <a:spcPts val="0"/>
              </a:spcBef>
              <a:buNone/>
            </a:pPr>
            <a:endParaRPr lang="it-IT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000" b="1" dirty="0" smtClean="0"/>
              <a:t>Uuktugut taphumunga 2AM-BOS-</a:t>
            </a:r>
            <a:r>
              <a:rPr lang="it-IT" sz="2000" b="1" dirty="0"/>
              <a:t>---:</a:t>
            </a:r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000" dirty="0" smtClean="0"/>
              <a:t>Pigiaqnia maniliugut uyagakhiurniq</a:t>
            </a:r>
            <a:endParaRPr lang="it-IT" sz="2000" dirty="0"/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000" dirty="0" smtClean="0"/>
              <a:t>Imaq atuqnia taphuminga ½ milian m</a:t>
            </a:r>
            <a:r>
              <a:rPr lang="it-IT" sz="2000" baseline="30000" dirty="0" smtClean="0"/>
              <a:t>3</a:t>
            </a:r>
            <a:r>
              <a:rPr lang="it-IT" sz="2000" dirty="0" smtClean="0"/>
              <a:t>/ukiumun</a:t>
            </a:r>
            <a:endParaRPr lang="it-IT" sz="2000" dirty="0"/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000" dirty="0" smtClean="0"/>
              <a:t>Hanania </a:t>
            </a:r>
            <a:r>
              <a:rPr lang="it-IT" sz="2000" dirty="0"/>
              <a:t>300 </a:t>
            </a:r>
            <a:r>
              <a:rPr lang="it-IT" sz="2000" dirty="0" smtClean="0"/>
              <a:t>inungnut hiniktaqvik havagutailu</a:t>
            </a:r>
            <a:endParaRPr lang="it-IT" sz="2000" dirty="0"/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000" dirty="0" smtClean="0"/>
              <a:t>Hanayaunia tamna </a:t>
            </a:r>
            <a:r>
              <a:rPr lang="it-IT" sz="2000" dirty="0"/>
              <a:t>2,400 </a:t>
            </a:r>
            <a:r>
              <a:rPr lang="it-IT" sz="2000" dirty="0" smtClean="0"/>
              <a:t>tonnesit ubluqmun havikhaliuqvik</a:t>
            </a:r>
            <a:endParaRPr lang="it-IT" sz="2000" dirty="0"/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000" dirty="0" smtClean="0"/>
              <a:t>Paniumavik hiqluaq kuvigaiviknut (</a:t>
            </a:r>
            <a:r>
              <a:rPr lang="it-IT" sz="2000" dirty="0"/>
              <a:t>TMA </a:t>
            </a:r>
            <a:r>
              <a:rPr lang="it-IT" sz="2000" dirty="0" smtClean="0"/>
              <a:t>aktilanga taphumunga 5.1 milian tonnesit)</a:t>
            </a:r>
            <a:endParaRPr lang="it-IT" sz="2000" dirty="0"/>
          </a:p>
          <a:p>
            <a:pPr marL="452438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2000" dirty="0" smtClean="0"/>
              <a:t>Imiqtaqviuyuq kuvigaivitlu inai tapkuat Aimaokatalok tahiq</a:t>
            </a:r>
            <a:endParaRPr lang="it-IT" sz="2000" dirty="0"/>
          </a:p>
          <a:p>
            <a:pPr marL="109538" indent="0">
              <a:lnSpc>
                <a:spcPct val="110000"/>
              </a:lnSpc>
              <a:spcBef>
                <a:spcPts val="0"/>
              </a:spcBef>
              <a:buNone/>
            </a:pPr>
            <a:endParaRPr lang="it-IT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i="1" u="sng" dirty="0" smtClean="0"/>
              <a:t>Halumattut imaqtai kuvigaqni</a:t>
            </a:r>
            <a:r>
              <a:rPr lang="en-US" sz="1800" i="1" dirty="0" smtClean="0"/>
              <a:t>:</a:t>
            </a:r>
            <a:endParaRPr lang="en-US" sz="1800" i="1" dirty="0"/>
          </a:p>
          <a:p>
            <a:pPr marL="800100"/>
            <a:r>
              <a:rPr lang="en-US" sz="1800" dirty="0" smtClean="0"/>
              <a:t>MMER-malikhaqtut ihuani hublup</a:t>
            </a:r>
            <a:endParaRPr lang="en-US" sz="1800" dirty="0"/>
          </a:p>
          <a:p>
            <a:pPr marL="800100"/>
            <a:r>
              <a:rPr lang="en-US" sz="1800" dirty="0"/>
              <a:t>CCME </a:t>
            </a:r>
            <a:r>
              <a:rPr lang="en-US" sz="1800" dirty="0" smtClean="0"/>
              <a:t>PAL-malikhaqtut kuukviuninut avatigiyai</a:t>
            </a:r>
            <a:endParaRPr lang="it-IT" sz="1800" dirty="0"/>
          </a:p>
          <a:p>
            <a:pPr marL="0" indent="0" algn="ctr">
              <a:buNone/>
            </a:pPr>
            <a:endParaRPr lang="en-US" sz="2000" b="1" dirty="0"/>
          </a:p>
          <a:p>
            <a:pPr marL="0" indent="0" algn="ctr">
              <a:buNone/>
            </a:pPr>
            <a:endParaRPr lang="en-US" sz="2000" b="1" dirty="0" smtClean="0"/>
          </a:p>
          <a:p>
            <a:pPr marL="0" indent="0" algn="ctr">
              <a:buNone/>
            </a:pPr>
            <a:endParaRPr lang="en-US" sz="2000" b="1" dirty="0"/>
          </a:p>
          <a:p>
            <a:pPr marL="0" indent="0" algn="ctr">
              <a:buNone/>
            </a:pPr>
            <a:endParaRPr lang="en-US" sz="2000" b="1" dirty="0" smtClean="0"/>
          </a:p>
        </p:txBody>
      </p:sp>
      <p:pic>
        <p:nvPicPr>
          <p:cNvPr id="8194" name="Picture 2" descr="C:\Users\sonia.aredes\Documents\Sonia\Licencing\DN\presentations\PictureNw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04800"/>
            <a:ext cx="13144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386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List of Topics</a:t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Titiqat Pityutinut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NWB Background Info.</a:t>
            </a: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Authorizations NWB may Issue</a:t>
            </a: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NWB Type “A” Licensing </a:t>
            </a:r>
            <a:endParaRPr lang="en-US" sz="2200" dirty="0">
              <a:cs typeface="Times New Roman" panose="02020603050405020304" pitchFamily="18" charset="0"/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US" sz="2200" dirty="0" smtClean="0">
                <a:cs typeface="Times New Roman" panose="02020603050405020304" pitchFamily="18" charset="0"/>
              </a:rPr>
              <a:t>     Process</a:t>
            </a: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Licences Issued to the Project</a:t>
            </a: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Phase 2 Hope Bay Belt Project Overview</a:t>
            </a: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Scope of Application</a:t>
            </a: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Application Status</a:t>
            </a: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Next Steps </a:t>
            </a: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NWB Contact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53000"/>
          </a:xfrm>
        </p:spPr>
        <p:txBody>
          <a:bodyPr>
            <a:noAutofit/>
          </a:bodyPr>
          <a:lstStyle/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NWB-kut Unniqtutai Tuhaqhit</a:t>
            </a:r>
            <a:endParaRPr lang="en-US" sz="2200" dirty="0"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Pilagutit NWB-kut tunilaqtai</a:t>
            </a:r>
            <a:endParaRPr lang="en-US" sz="2200" dirty="0"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NWB-kut Qanugittunia </a:t>
            </a:r>
            <a:r>
              <a:rPr lang="en-US" sz="2200" dirty="0">
                <a:cs typeface="Times New Roman" panose="02020603050405020304" pitchFamily="18" charset="0"/>
              </a:rPr>
              <a:t>“A” </a:t>
            </a:r>
            <a:r>
              <a:rPr lang="en-US" sz="2200" dirty="0" smtClean="0">
                <a:cs typeface="Times New Roman" panose="02020603050405020304" pitchFamily="18" charset="0"/>
              </a:rPr>
              <a:t>Laisaliqutit Pityuhit </a:t>
            </a:r>
            <a:endParaRPr lang="en-US" sz="2200" dirty="0"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Laisauyut Tuniyai Havanguyumun </a:t>
            </a: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Tukligit 2 Hope Bay Qiminga Havanguyuq Tamaat Takunia</a:t>
            </a:r>
            <a:endParaRPr lang="en-US" sz="2200" dirty="0"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Havakhait Tukhigautip</a:t>
            </a:r>
            <a:endParaRPr lang="en-US" sz="2200" dirty="0"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Tukhigaut Qanugitnia</a:t>
            </a:r>
            <a:endParaRPr lang="en-US" sz="2200" dirty="0"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Tukliit Atuqtakhat</a:t>
            </a:r>
            <a:endParaRPr lang="en-US" sz="2200" dirty="0"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cs typeface="Times New Roman" panose="02020603050405020304" pitchFamily="18" charset="0"/>
              </a:rPr>
              <a:t>NWB-kut Tugagutai Tuhaqhit</a:t>
            </a:r>
            <a:endParaRPr lang="en-US" sz="2200" dirty="0"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834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t">
            <a:normAutofit/>
          </a:bodyPr>
          <a:lstStyle/>
          <a:p>
            <a:pPr marL="914400"/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Application Procedural History (Cont.)</a:t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bg1"/>
                </a:solidFill>
                <a:cs typeface="Times New Roman" panose="02020603050405020304" pitchFamily="18" charset="0"/>
              </a:rPr>
              <a:t>Tukhigaut Pitquhit </a:t>
            </a:r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Atuqhimani (Huli)</a:t>
            </a:r>
            <a:endParaRPr lang="en-US" sz="2800" b="1" dirty="0">
              <a:solidFill>
                <a:schemeClr val="bg1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05800" cy="49529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600" b="1" dirty="0" smtClean="0"/>
              <a:t>Current </a:t>
            </a:r>
            <a:r>
              <a:rPr lang="it-IT" sz="1600" b="1" dirty="0"/>
              <a:t>Status of the Application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dirty="0" smtClean="0"/>
              <a:t>On February 23, 2018 the NWB provided </a:t>
            </a:r>
            <a:r>
              <a:rPr lang="en-US" sz="1600" dirty="0"/>
              <a:t>notice </a:t>
            </a:r>
            <a:r>
              <a:rPr lang="en-US" sz="1600" dirty="0" smtClean="0"/>
              <a:t>that TMAC </a:t>
            </a:r>
            <a:r>
              <a:rPr lang="en-US" sz="1600" dirty="0"/>
              <a:t>submissions </a:t>
            </a:r>
            <a:r>
              <a:rPr lang="en-US" sz="1600" dirty="0" smtClean="0"/>
              <a:t>to the Board had </a:t>
            </a:r>
            <a:r>
              <a:rPr lang="en-US" sz="1600" dirty="0"/>
              <a:t>complied with </a:t>
            </a:r>
            <a:r>
              <a:rPr lang="en-US" sz="1600" dirty="0" smtClean="0"/>
              <a:t>the NWB requirements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dirty="0" smtClean="0"/>
              <a:t>As </a:t>
            </a:r>
            <a:r>
              <a:rPr lang="en-US" sz="1600" dirty="0"/>
              <a:t>a result, the </a:t>
            </a:r>
            <a:r>
              <a:rPr lang="en-US" sz="1600" dirty="0" smtClean="0"/>
              <a:t>NWB commenced the technical </a:t>
            </a:r>
            <a:r>
              <a:rPr lang="en-US" sz="1600" dirty="0"/>
              <a:t>review </a:t>
            </a:r>
            <a:r>
              <a:rPr lang="en-US" sz="1600" dirty="0" smtClean="0"/>
              <a:t>period for the public that ended on March 29, 2018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dirty="0" smtClean="0"/>
              <a:t>Details </a:t>
            </a:r>
            <a:r>
              <a:rPr lang="en-US" sz="1600" dirty="0"/>
              <a:t>of the submissions received for </a:t>
            </a:r>
            <a:r>
              <a:rPr lang="en-US" sz="1600" dirty="0" smtClean="0"/>
              <a:t>the </a:t>
            </a:r>
            <a:r>
              <a:rPr lang="en-US" sz="1600" dirty="0"/>
              <a:t>application </a:t>
            </a:r>
            <a:r>
              <a:rPr lang="en-US" sz="1600" dirty="0" smtClean="0"/>
              <a:t>were provided </a:t>
            </a:r>
            <a:r>
              <a:rPr lang="en-US" sz="1600" dirty="0"/>
              <a:t>during </a:t>
            </a:r>
            <a:r>
              <a:rPr lang="en-US" sz="1600" dirty="0" smtClean="0"/>
              <a:t>the </a:t>
            </a:r>
            <a:r>
              <a:rPr lang="en-US" sz="1600" dirty="0"/>
              <a:t>technical meeting today</a:t>
            </a:r>
          </a:p>
          <a:p>
            <a:pPr marL="109538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it-IT" sz="1600" b="1" dirty="0" smtClean="0"/>
              <a:t>Tatya Qanugitni Tukhigautip</a:t>
            </a:r>
            <a:endParaRPr lang="it-IT" sz="16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dirty="0" smtClean="0"/>
              <a:t>Talvani Fibruari </a:t>
            </a:r>
            <a:r>
              <a:rPr lang="en-US" sz="1600" dirty="0"/>
              <a:t>23, 2018 </a:t>
            </a:r>
            <a:r>
              <a:rPr lang="en-US" sz="1600" dirty="0" smtClean="0"/>
              <a:t>tapkuat NWB-kut piqaqtitat tuhaqhitauniaTMAC tuniyai Katimayinut malikhaqtut tapkununga NWB atugiaqaqtitainut</a:t>
            </a:r>
            <a:endParaRPr lang="en-US" sz="16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dirty="0" smtClean="0"/>
              <a:t>Piplugu, tapkuat NWB-kut pigiaqtat pitquhiliqutit naunaiyaqni pivikha inungnut nunguttuq talvani Matyi 29</a:t>
            </a:r>
            <a:r>
              <a:rPr lang="en-US" sz="1600" dirty="0"/>
              <a:t>, 2018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dirty="0" smtClean="0"/>
              <a:t>Unniqtuttiaqni tuniyauninut piyauyut tukhigautimun piqaqtitauyut atuqtitlugu tamna pitquhiliqutinut katimaniq ublumi</a:t>
            </a:r>
            <a:endParaRPr lang="en-US" sz="16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dirty="0" smtClean="0"/>
              <a:t>Unniqtuttiaqni tuniyauyut piyauni tukhigautmun piqaqtitauyut atuqtitlugu tamna pitquhiqnut katimaniq ublumi</a:t>
            </a:r>
            <a:endParaRPr lang="en-US" sz="1600" dirty="0"/>
          </a:p>
          <a:p>
            <a:pPr marL="109538" indent="0">
              <a:buNone/>
            </a:pPr>
            <a:endParaRPr lang="en-US" sz="2400" b="1" dirty="0"/>
          </a:p>
          <a:p>
            <a:pPr marL="0" indent="0" algn="ctr">
              <a:buNone/>
            </a:pPr>
            <a:endParaRPr lang="en-US" sz="2400" b="1" dirty="0" smtClean="0"/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endParaRPr lang="en-US" sz="2400" b="1" dirty="0" smtClean="0"/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endParaRPr lang="en-US" sz="2400" b="1" dirty="0" smtClean="0"/>
          </a:p>
        </p:txBody>
      </p:sp>
      <p:pic>
        <p:nvPicPr>
          <p:cNvPr id="8194" name="Picture 2" descr="C:\Users\sonia.aredes\Documents\Sonia\Licencing\DN\presentations\PictureNw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04800"/>
            <a:ext cx="13144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33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t">
            <a:normAutofit/>
          </a:bodyPr>
          <a:lstStyle/>
          <a:p>
            <a:pPr marL="914400"/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Interveners’ Participation</a:t>
            </a:r>
            <a:b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Pityutilgit Piqatauni</a:t>
            </a:r>
            <a:endParaRPr lang="en-US" sz="2800" b="1" dirty="0">
              <a:solidFill>
                <a:schemeClr val="bg1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05800" cy="495299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All </a:t>
            </a:r>
            <a:r>
              <a:rPr lang="en-US" sz="1800" dirty="0"/>
              <a:t>submission are available </a:t>
            </a:r>
            <a:r>
              <a:rPr lang="en-US" sz="1800" dirty="0" smtClean="0"/>
              <a:t>on the </a:t>
            </a:r>
            <a:r>
              <a:rPr lang="en-US" sz="1800" dirty="0"/>
              <a:t>NWB’s FTP </a:t>
            </a:r>
            <a:r>
              <a:rPr lang="en-US" sz="1800" dirty="0" smtClean="0"/>
              <a:t>site</a:t>
            </a:r>
          </a:p>
          <a:p>
            <a:pPr marL="0" indent="0">
              <a:buNone/>
            </a:pPr>
            <a:endParaRPr lang="en-US" sz="8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Throughout </a:t>
            </a:r>
            <a:r>
              <a:rPr lang="en-US" sz="1800" dirty="0"/>
              <a:t>the review </a:t>
            </a:r>
            <a:r>
              <a:rPr lang="en-US" sz="1800" dirty="0" smtClean="0"/>
              <a:t>process the Applicant, KIA, INAC, ECCC  and </a:t>
            </a:r>
            <a:r>
              <a:rPr lang="en-US" sz="1800" dirty="0"/>
              <a:t>DFO have all contributed in assisting </a:t>
            </a:r>
            <a:r>
              <a:rPr lang="en-US" sz="1800" dirty="0" smtClean="0"/>
              <a:t>the </a:t>
            </a:r>
            <a:r>
              <a:rPr lang="en-US" sz="1800" dirty="0"/>
              <a:t>NWB </a:t>
            </a:r>
            <a:r>
              <a:rPr lang="en-US" sz="1800" dirty="0" smtClean="0"/>
              <a:t>moving </a:t>
            </a:r>
            <a:r>
              <a:rPr lang="en-US" sz="1800" dirty="0"/>
              <a:t>the application to </a:t>
            </a:r>
            <a:r>
              <a:rPr lang="en-US" sz="1800" dirty="0" smtClean="0"/>
              <a:t>this </a:t>
            </a:r>
            <a:r>
              <a:rPr lang="en-US" sz="1800" dirty="0"/>
              <a:t>stage of the </a:t>
            </a:r>
            <a:r>
              <a:rPr lang="en-US" sz="1800" dirty="0" smtClean="0"/>
              <a:t>process</a:t>
            </a:r>
          </a:p>
          <a:p>
            <a:pPr marL="0" indent="0">
              <a:spcBef>
                <a:spcPts val="0"/>
              </a:spcBef>
              <a:buNone/>
            </a:pPr>
            <a:endParaRPr lang="en-US" sz="8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The </a:t>
            </a:r>
            <a:r>
              <a:rPr lang="en-US" sz="1800" dirty="0"/>
              <a:t>NWB recognizes and </a:t>
            </a:r>
            <a:r>
              <a:rPr lang="en-US" sz="1800" dirty="0" smtClean="0"/>
              <a:t>appreciates the participation </a:t>
            </a:r>
            <a:r>
              <a:rPr lang="en-US" sz="1800" dirty="0"/>
              <a:t>of the </a:t>
            </a:r>
            <a:r>
              <a:rPr lang="en-US" sz="1800" dirty="0" smtClean="0"/>
              <a:t>various </a:t>
            </a:r>
            <a:r>
              <a:rPr lang="en-US" sz="1800" dirty="0"/>
              <a:t>parties </a:t>
            </a:r>
            <a:r>
              <a:rPr lang="en-US" sz="1800" dirty="0" smtClean="0"/>
              <a:t>and </a:t>
            </a:r>
            <a:r>
              <a:rPr lang="en-US" sz="1800" dirty="0"/>
              <a:t>request </a:t>
            </a:r>
            <a:r>
              <a:rPr lang="en-US" sz="1800" dirty="0" smtClean="0"/>
              <a:t>that </a:t>
            </a:r>
            <a:r>
              <a:rPr lang="en-US" sz="1800" dirty="0"/>
              <a:t>they </a:t>
            </a:r>
            <a:r>
              <a:rPr lang="en-US" sz="1800" dirty="0" smtClean="0"/>
              <a:t>continue </a:t>
            </a:r>
            <a:r>
              <a:rPr lang="en-US" sz="1800" dirty="0"/>
              <a:t>to do </a:t>
            </a:r>
            <a:r>
              <a:rPr lang="en-US" sz="1800" dirty="0" smtClean="0"/>
              <a:t>so and work together for </a:t>
            </a:r>
            <a:r>
              <a:rPr lang="en-US" sz="1800" dirty="0"/>
              <a:t>the remaining </a:t>
            </a:r>
            <a:r>
              <a:rPr lang="en-US" sz="1800" dirty="0" smtClean="0"/>
              <a:t>stages </a:t>
            </a:r>
            <a:r>
              <a:rPr lang="en-US" sz="1800" dirty="0"/>
              <a:t>of the </a:t>
            </a:r>
            <a:r>
              <a:rPr lang="en-US" sz="1800" dirty="0" smtClean="0"/>
              <a:t>process </a:t>
            </a:r>
          </a:p>
          <a:p>
            <a:endParaRPr lang="en-US" sz="18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Tamaita tuniyauyut piyaulat talvani NWB-kut </a:t>
            </a:r>
            <a:r>
              <a:rPr lang="en-US" sz="1800" dirty="0"/>
              <a:t>FTP </a:t>
            </a:r>
            <a:r>
              <a:rPr lang="en-US" sz="1800" dirty="0" smtClean="0"/>
              <a:t>qagitauyakkuviani</a:t>
            </a:r>
            <a:endParaRPr lang="en-US" sz="1800" dirty="0"/>
          </a:p>
          <a:p>
            <a:pPr marL="0" indent="0">
              <a:buNone/>
            </a:pPr>
            <a:endParaRPr lang="en-US" sz="8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Atuqtitlugu naunaiyaqnia pityuhit tapkuat Tukhigaqtut, KIA-kut, INAC-kut, EC-kut tapkuatlu  DFO-kut tamaqmik tunihiyut</a:t>
            </a:r>
            <a:r>
              <a:rPr lang="en-US" sz="1800" dirty="0"/>
              <a:t> </a:t>
            </a:r>
            <a:r>
              <a:rPr lang="en-US" sz="1800" dirty="0" smtClean="0"/>
              <a:t>ikayutinik tapkununga NWB-kut nutitnia tukhigaut uumunga atugakhanut pityuhit</a:t>
            </a:r>
          </a:p>
          <a:p>
            <a:pPr marL="0" indent="0">
              <a:spcBef>
                <a:spcPts val="0"/>
              </a:spcBef>
              <a:buNone/>
            </a:pPr>
            <a:endParaRPr lang="en-US" sz="8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Tapkuat NWB-kut ilittugiyai quyagiyailu piqatauni allatqit piqatauyut taimainginaquplugitlu havaqatigiknit iniqhalugu tamna pityuhiq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endParaRPr lang="en-US" sz="2400" b="1" dirty="0" smtClean="0"/>
          </a:p>
        </p:txBody>
      </p:sp>
      <p:pic>
        <p:nvPicPr>
          <p:cNvPr id="8194" name="Picture 2" descr="C:\Users\sonia.aredes\Documents\Sonia\Licencing\DN\presentations\PictureNw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04800"/>
            <a:ext cx="13144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914400" y="3733800"/>
            <a:ext cx="7543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01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t">
            <a:normAutofit/>
          </a:bodyPr>
          <a:lstStyle/>
          <a:p>
            <a:pPr marL="914400"/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Public Participation</a:t>
            </a:r>
            <a:b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Inungnit Piqatauni</a:t>
            </a:r>
            <a:endParaRPr lang="en-US" sz="2800" b="1" dirty="0">
              <a:solidFill>
                <a:schemeClr val="bg1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05800" cy="495299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This </a:t>
            </a:r>
            <a:r>
              <a:rPr lang="en-US" sz="1800" dirty="0"/>
              <a:t>meeting is for the Board </a:t>
            </a:r>
            <a:r>
              <a:rPr lang="en-US" sz="1800" dirty="0" smtClean="0"/>
              <a:t>to obtain </a:t>
            </a:r>
            <a:r>
              <a:rPr lang="en-US" sz="1800" dirty="0"/>
              <a:t>feedback </a:t>
            </a:r>
            <a:r>
              <a:rPr lang="en-US" sz="1800" dirty="0" smtClean="0"/>
              <a:t>and comments related </a:t>
            </a:r>
            <a:r>
              <a:rPr lang="en-US" sz="1800" dirty="0"/>
              <a:t>to the application from </a:t>
            </a:r>
            <a:r>
              <a:rPr lang="en-US" sz="1800" dirty="0" smtClean="0"/>
              <a:t>members </a:t>
            </a:r>
            <a:r>
              <a:rPr lang="en-US" sz="1800" dirty="0"/>
              <a:t>of the </a:t>
            </a:r>
            <a:r>
              <a:rPr lang="en-US" sz="1800" dirty="0" smtClean="0"/>
              <a:t>community</a:t>
            </a: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The </a:t>
            </a:r>
            <a:r>
              <a:rPr lang="en-US" sz="1800" dirty="0"/>
              <a:t>NWB encourages everyone </a:t>
            </a:r>
            <a:r>
              <a:rPr lang="en-US" sz="1800" dirty="0" smtClean="0"/>
              <a:t>in </a:t>
            </a:r>
            <a:r>
              <a:rPr lang="en-US" sz="1800" dirty="0"/>
              <a:t>attendance to ask questions </a:t>
            </a:r>
            <a:r>
              <a:rPr lang="en-US" sz="1800" dirty="0" smtClean="0"/>
              <a:t>about </a:t>
            </a:r>
            <a:r>
              <a:rPr lang="en-US" sz="1800" dirty="0"/>
              <a:t>the application and related </a:t>
            </a:r>
            <a:r>
              <a:rPr lang="en-US" sz="1800" dirty="0" smtClean="0"/>
              <a:t>issues 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If </a:t>
            </a:r>
            <a:r>
              <a:rPr lang="en-US" sz="1800" dirty="0"/>
              <a:t>you would like to provide your </a:t>
            </a:r>
            <a:r>
              <a:rPr lang="en-US" sz="1800" dirty="0" smtClean="0"/>
              <a:t>questions in </a:t>
            </a:r>
            <a:r>
              <a:rPr lang="en-US" sz="1800" dirty="0"/>
              <a:t>written form, please </a:t>
            </a:r>
            <a:r>
              <a:rPr lang="en-US" sz="1800" dirty="0" smtClean="0"/>
              <a:t>contact Ida </a:t>
            </a:r>
            <a:r>
              <a:rPr lang="en-US" sz="1800" dirty="0"/>
              <a:t>Porter </a:t>
            </a:r>
            <a:r>
              <a:rPr lang="en-US" sz="1600" dirty="0" smtClean="0"/>
              <a:t>(</a:t>
            </a:r>
            <a:r>
              <a:rPr lang="en-US" sz="1600" u="sng" dirty="0" smtClean="0">
                <a:solidFill>
                  <a:srgbClr val="0000FF"/>
                </a:solidFill>
              </a:rPr>
              <a:t>ida.porter@nwb-oen.ca)</a:t>
            </a:r>
            <a:endParaRPr lang="en-US" sz="1600" dirty="0"/>
          </a:p>
          <a:p>
            <a:pPr marL="0" indent="0">
              <a:buNone/>
            </a:pPr>
            <a:r>
              <a:rPr lang="en-US" sz="1800" dirty="0"/>
              <a:t>	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Una katimaniq piyuq Katimayit pitaqninik kiutyutit uqauhiuyutluis tugangayut tukhigautmun ilauyunit nunaliuyuni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Tapkuat NWB-kut pinahuaquyai tamaita piqatauyut apiqhuiniq apiqutinik taphumunga tukhigautmun tugangayutlu pityutit</a:t>
            </a: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Piqaqtitiyumaguvit apiqutinik titiqatigut, tugaqvigilugu Ida Porter </a:t>
            </a:r>
            <a:r>
              <a:rPr lang="en-US" sz="1600" dirty="0">
                <a:solidFill>
                  <a:prstClr val="black"/>
                </a:solidFill>
              </a:rPr>
              <a:t>(</a:t>
            </a:r>
            <a:r>
              <a:rPr lang="en-US" sz="1600" u="sng" dirty="0">
                <a:solidFill>
                  <a:srgbClr val="0000FF"/>
                </a:solidFill>
              </a:rPr>
              <a:t>ida.porter@nwb-oen.ca)</a:t>
            </a:r>
            <a:endParaRPr lang="en-US" sz="16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endParaRPr lang="en-US" sz="2400" b="1" dirty="0" smtClean="0"/>
          </a:p>
        </p:txBody>
      </p:sp>
      <p:pic>
        <p:nvPicPr>
          <p:cNvPr id="8194" name="Picture 2" descr="C:\Users\sonia.aredes\Documents\Sonia\Licencing\DN\presentations\PictureNw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04800"/>
            <a:ext cx="13144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914400" y="4038600"/>
            <a:ext cx="71628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451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t"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Next Steps – NWB Process</a:t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       Tukliit Atuqtakhat – NWB-kut Pityuhi</a:t>
            </a:r>
            <a:endParaRPr lang="en-US" sz="2800" b="1" dirty="0">
              <a:solidFill>
                <a:schemeClr val="bg1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05800" cy="4952999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/>
              <a:t>With respect to the NIRB and </a:t>
            </a:r>
            <a:r>
              <a:rPr lang="en-US" sz="1800" dirty="0" smtClean="0"/>
              <a:t>NWB coordinated </a:t>
            </a:r>
            <a:r>
              <a:rPr lang="en-US" sz="1800" dirty="0"/>
              <a:t>technical review </a:t>
            </a:r>
            <a:r>
              <a:rPr lang="en-US" sz="1800" dirty="0" smtClean="0"/>
              <a:t>approach, </a:t>
            </a:r>
            <a:r>
              <a:rPr lang="en-US" sz="1800" dirty="0"/>
              <a:t>until the NIRB </a:t>
            </a:r>
            <a:r>
              <a:rPr lang="en-US" sz="1800" dirty="0" smtClean="0"/>
              <a:t>process </a:t>
            </a:r>
            <a:r>
              <a:rPr lang="en-US" sz="1800" dirty="0"/>
              <a:t>is complete the NWB will not </a:t>
            </a:r>
            <a:r>
              <a:rPr lang="en-US" sz="1800" dirty="0" smtClean="0"/>
              <a:t>proceed </a:t>
            </a:r>
            <a:r>
              <a:rPr lang="en-US" sz="1800" dirty="0"/>
              <a:t>beyond </a:t>
            </a:r>
            <a:r>
              <a:rPr lang="en-US" sz="1800" dirty="0" smtClean="0"/>
              <a:t>this </a:t>
            </a:r>
            <a:r>
              <a:rPr lang="en-US" sz="1800" dirty="0"/>
              <a:t>technical </a:t>
            </a:r>
            <a:r>
              <a:rPr lang="en-US" sz="1800" dirty="0" smtClean="0"/>
              <a:t>review stage of </a:t>
            </a:r>
            <a:r>
              <a:rPr lang="en-US" sz="1800" dirty="0"/>
              <a:t>the </a:t>
            </a:r>
            <a:r>
              <a:rPr lang="en-US" sz="1800" dirty="0" smtClean="0"/>
              <a:t>Application</a:t>
            </a:r>
          </a:p>
          <a:p>
            <a:pPr marL="457200" indent="-457200">
              <a:spcBef>
                <a:spcPts val="0"/>
              </a:spcBef>
              <a:buNone/>
            </a:pPr>
            <a:endParaRPr lang="en-US" sz="1800" dirty="0" smtClean="0"/>
          </a:p>
          <a:p>
            <a:pPr marL="457200" indent="-4572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The </a:t>
            </a:r>
            <a:r>
              <a:rPr lang="en-US" sz="1800" dirty="0"/>
              <a:t>NWB will await the completion </a:t>
            </a:r>
            <a:r>
              <a:rPr lang="en-US" sz="1800" dirty="0" smtClean="0"/>
              <a:t>of </a:t>
            </a:r>
            <a:r>
              <a:rPr lang="en-US" sz="1800" dirty="0"/>
              <a:t>the NIRB consideration of the </a:t>
            </a:r>
            <a:r>
              <a:rPr lang="en-US" sz="1800" dirty="0" smtClean="0"/>
              <a:t>Project </a:t>
            </a:r>
            <a:r>
              <a:rPr lang="en-US" sz="1800" dirty="0"/>
              <a:t>Certificate </a:t>
            </a:r>
            <a:r>
              <a:rPr lang="en-US" sz="1800" dirty="0" smtClean="0"/>
              <a:t>before </a:t>
            </a:r>
            <a:r>
              <a:rPr lang="en-US" sz="1800" dirty="0"/>
              <a:t>proceeding to the next </a:t>
            </a:r>
            <a:r>
              <a:rPr lang="en-US" sz="1800" dirty="0" smtClean="0"/>
              <a:t>step in </a:t>
            </a:r>
            <a:r>
              <a:rPr lang="en-US" sz="1800" dirty="0"/>
              <a:t>the NWB’s processing of the </a:t>
            </a:r>
            <a:r>
              <a:rPr lang="en-US" sz="1800" dirty="0" smtClean="0"/>
              <a:t>Application: the scheduling of the Pre – Hearing Conference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457200" indent="-4572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Piplugu tapkuat NIRB-kut tapkuatlu NWB-kut ikayuqtigikhutik pitquhiliqutit naunaiyaqni pityuhiq, utaqilugulu tamna NIRB-kut </a:t>
            </a:r>
            <a:r>
              <a:rPr lang="en-US" sz="1800" dirty="0" smtClean="0"/>
              <a:t>pityuhiat </a:t>
            </a:r>
            <a:r>
              <a:rPr lang="en-US" sz="1800" dirty="0" smtClean="0"/>
              <a:t>iniqaqtitlugu tapkuat NWB-kut kayuhilaittut avataanut uuma pitquhiqnut naunaiyainiq Tukhigautmik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457200" indent="-4572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Tapkuat NWB-kut utaqiniaqtat tamna iniqtaunia tamna NIRB-kut ihumagitqikhania tamna Havanguyumun Titigaqtaq Ihuaqhigiagut kayuhiniahaqlutik tuklikhanut atuqtakhat tapkunani NWB-kut pityuhit Tukhigautmun: tamna atugakhaliat Naalaktitiniahaqlutik Katimaniq</a:t>
            </a:r>
            <a:endParaRPr lang="en-US" sz="18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</p:txBody>
      </p:sp>
      <p:pic>
        <p:nvPicPr>
          <p:cNvPr id="8194" name="Picture 2" descr="C:\Users\sonia.aredes\Documents\Sonia\Licencing\DN\presentations\PictureNw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04800"/>
            <a:ext cx="13144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990600" y="3733800"/>
            <a:ext cx="7086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55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t"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Next Steps – NWB Process (Cont.)</a:t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                 </a:t>
            </a:r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Tukliit </a:t>
            </a:r>
            <a:r>
              <a:rPr lang="en-US" sz="2800" b="1" dirty="0">
                <a:solidFill>
                  <a:schemeClr val="bg1"/>
                </a:solidFill>
                <a:cs typeface="Times New Roman" panose="02020603050405020304" pitchFamily="18" charset="0"/>
              </a:rPr>
              <a:t>Atuqtakhat – NWB-kut </a:t>
            </a:r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Pityuhi ( Huli)</a:t>
            </a:r>
            <a:endParaRPr lang="en-US" sz="2800" b="1" dirty="0">
              <a:solidFill>
                <a:schemeClr val="bg1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05800" cy="4952999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 smtClean="0"/>
              <a:t>Should </a:t>
            </a:r>
            <a:r>
              <a:rPr lang="en-US" sz="2400" dirty="0"/>
              <a:t>the NIRB and/or the Minister </a:t>
            </a:r>
            <a:r>
              <a:rPr lang="en-US" sz="2400" dirty="0" smtClean="0"/>
              <a:t>conclude </a:t>
            </a:r>
            <a:r>
              <a:rPr lang="en-US" sz="2400" dirty="0"/>
              <a:t>that the Project Certificate </a:t>
            </a:r>
            <a:r>
              <a:rPr lang="en-US" sz="2400" dirty="0" smtClean="0"/>
              <a:t>not </a:t>
            </a:r>
            <a:r>
              <a:rPr lang="en-US" sz="2400" dirty="0"/>
              <a:t>be </a:t>
            </a:r>
            <a:r>
              <a:rPr lang="en-US" sz="2400" dirty="0" smtClean="0"/>
              <a:t>issued/amended, </a:t>
            </a:r>
            <a:r>
              <a:rPr lang="en-US" sz="2400" dirty="0"/>
              <a:t>the </a:t>
            </a:r>
            <a:r>
              <a:rPr lang="en-US" sz="2400" dirty="0" smtClean="0"/>
              <a:t>process for </a:t>
            </a:r>
            <a:r>
              <a:rPr lang="en-US" sz="2400" dirty="0"/>
              <a:t>the Water Licence </a:t>
            </a:r>
            <a:r>
              <a:rPr lang="en-US" sz="2400" dirty="0" smtClean="0"/>
              <a:t>would be </a:t>
            </a:r>
            <a:r>
              <a:rPr lang="en-US" sz="2400" dirty="0"/>
              <a:t>suspended and would </a:t>
            </a:r>
            <a:r>
              <a:rPr lang="en-US" sz="2400" dirty="0" smtClean="0"/>
              <a:t>not </a:t>
            </a:r>
            <a:r>
              <a:rPr lang="en-US" sz="2400" dirty="0"/>
              <a:t>proceed </a:t>
            </a:r>
            <a:r>
              <a:rPr lang="en-US" sz="2400" dirty="0" smtClean="0"/>
              <a:t>to </a:t>
            </a:r>
            <a:r>
              <a:rPr lang="en-US" sz="2400" dirty="0"/>
              <a:t>the next </a:t>
            </a:r>
            <a:r>
              <a:rPr lang="en-US" sz="2400" dirty="0" smtClean="0"/>
              <a:t>stage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 smtClean="0"/>
              <a:t>Pikpata tapkuat NIRB-kut </a:t>
            </a:r>
            <a:r>
              <a:rPr lang="en-US" sz="2400" dirty="0" smtClean="0"/>
              <a:t>tamnalu/tamnaluniit Minihitauyuq ihumaliuqagu tamna Havanguyuq </a:t>
            </a:r>
            <a:r>
              <a:rPr lang="en-US" sz="2400" dirty="0" smtClean="0"/>
              <a:t>Titigartaq </a:t>
            </a:r>
            <a:r>
              <a:rPr lang="en-US" sz="2400" dirty="0" smtClean="0"/>
              <a:t>tunitqungitnia</a:t>
            </a:r>
            <a:r>
              <a:rPr lang="en-US" sz="2400" dirty="0" smtClean="0"/>
              <a:t>/ihuaqhigiaqunia</a:t>
            </a:r>
            <a:r>
              <a:rPr lang="en-US" sz="2400" dirty="0" smtClean="0"/>
              <a:t>, tamna </a:t>
            </a:r>
            <a:r>
              <a:rPr lang="en-US" sz="2400" dirty="0" smtClean="0"/>
              <a:t>pityuhiq Imaqmun Laisaliqutit nuqagatlakniaq kayuhilaittuqlu tuklikhainut</a:t>
            </a:r>
            <a:r>
              <a:rPr lang="en-US" sz="2400" dirty="0"/>
              <a:t> </a:t>
            </a:r>
            <a:r>
              <a:rPr lang="en-US" sz="2400" dirty="0" smtClean="0"/>
              <a:t>atuqtakhat</a:t>
            </a:r>
            <a:endParaRPr lang="en-US" sz="24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endParaRPr lang="en-US" sz="2400" b="1" dirty="0" smtClean="0"/>
          </a:p>
        </p:txBody>
      </p:sp>
      <p:pic>
        <p:nvPicPr>
          <p:cNvPr id="8194" name="Picture 2" descr="C:\Users\sonia.aredes\Documents\Sonia\Licencing\DN\presentations\PictureNw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04800"/>
            <a:ext cx="13144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08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t">
            <a:normAutofit/>
          </a:bodyPr>
          <a:lstStyle/>
          <a:p>
            <a:pPr marL="914400"/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NWB </a:t>
            </a:r>
            <a:r>
              <a:rPr lang="en-US" sz="28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Staff Contact 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Information</a:t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NWB-kut Havkti Tugagutai Tuhaqhit</a:t>
            </a:r>
            <a:endParaRPr lang="en-US" sz="2800" b="1" dirty="0">
              <a:solidFill>
                <a:schemeClr val="bg1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05800" cy="4952999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Stephanie Autut - </a:t>
            </a:r>
            <a:r>
              <a:rPr lang="en-US" sz="1800" dirty="0"/>
              <a:t>Executive </a:t>
            </a:r>
            <a:r>
              <a:rPr lang="en-US" sz="1800" dirty="0" smtClean="0"/>
              <a:t>Director/Ataniq Hivuliqti</a:t>
            </a:r>
            <a:endParaRPr lang="en-US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 smtClean="0"/>
              <a:t>     		 </a:t>
            </a:r>
            <a:r>
              <a:rPr lang="en-US" sz="1800" u="sng" dirty="0">
                <a:solidFill>
                  <a:srgbClr val="0000FF"/>
                </a:solidFill>
              </a:rPr>
              <a:t>s</a:t>
            </a:r>
            <a:r>
              <a:rPr lang="en-US" sz="1800" u="sng" dirty="0" smtClean="0">
                <a:solidFill>
                  <a:srgbClr val="0000FF"/>
                </a:solidFill>
              </a:rPr>
              <a:t>tephanie.autut@nwb-oen.ca</a:t>
            </a:r>
            <a:endParaRPr lang="en-US" sz="1800" u="sng" dirty="0">
              <a:solidFill>
                <a:srgbClr val="0000FF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Karén Kharatyan - Director </a:t>
            </a:r>
            <a:r>
              <a:rPr lang="en-US" sz="1800" dirty="0"/>
              <a:t>of Technical </a:t>
            </a:r>
            <a:r>
              <a:rPr lang="en-US" sz="1800" dirty="0" smtClean="0"/>
              <a:t>Services/Hivuliqti Pitquhiliqutit Kivgaqtutit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 smtClean="0"/>
              <a:t>     		 </a:t>
            </a:r>
            <a:r>
              <a:rPr lang="en-US" sz="1800" u="sng" dirty="0" smtClean="0">
                <a:solidFill>
                  <a:srgbClr val="0000FF"/>
                </a:solidFill>
              </a:rPr>
              <a:t>Karen.kharatyan@nwb-oen.ca</a:t>
            </a:r>
            <a:endParaRPr lang="en-US" sz="1800" u="sng" dirty="0">
              <a:solidFill>
                <a:srgbClr val="0000FF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Derek Donald - Technical Advisor/Pitquhiliqutit Uqauyiyi</a:t>
            </a:r>
            <a:endParaRPr lang="en-US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/>
              <a:t>        </a:t>
            </a:r>
            <a:r>
              <a:rPr lang="en-US" sz="1800" dirty="0" smtClean="0"/>
              <a:t>		</a:t>
            </a:r>
            <a:r>
              <a:rPr lang="en-US" sz="1800" u="sng" dirty="0" smtClean="0">
                <a:solidFill>
                  <a:srgbClr val="0000FF"/>
                </a:solidFill>
              </a:rPr>
              <a:t>derek.donald@nwb-oen.ca</a:t>
            </a:r>
            <a:endParaRPr lang="en-US" sz="1800" u="sng" dirty="0">
              <a:solidFill>
                <a:srgbClr val="0000FF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Ben</a:t>
            </a:r>
            <a:r>
              <a:rPr lang="en-US" sz="1800" dirty="0"/>
              <a:t>, </a:t>
            </a:r>
            <a:r>
              <a:rPr lang="en-US" sz="1800" dirty="0" smtClean="0"/>
              <a:t>Kogvik Director of Board Adminstration and </a:t>
            </a:r>
            <a:r>
              <a:rPr lang="en-US" sz="1800" dirty="0" smtClean="0"/>
              <a:t>Communication/Hivuliqti Katimayit Aulatyutai Tuhaumatyutitlu</a:t>
            </a:r>
            <a:endParaRPr lang="en-US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/>
              <a:t> </a:t>
            </a:r>
            <a:r>
              <a:rPr lang="en-US" sz="1800" dirty="0" smtClean="0"/>
              <a:t>    		</a:t>
            </a:r>
            <a:r>
              <a:rPr lang="en-US" sz="1800" u="sng" dirty="0" smtClean="0">
                <a:solidFill>
                  <a:srgbClr val="0000FF"/>
                </a:solidFill>
              </a:rPr>
              <a:t>ben.kogvik@nwb-oen.ca</a:t>
            </a:r>
            <a:endParaRPr lang="en-US" sz="1800" u="sng" dirty="0">
              <a:solidFill>
                <a:srgbClr val="0000FF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/>
              <a:t>Ida Porter Licensing </a:t>
            </a:r>
            <a:r>
              <a:rPr lang="en-US" sz="1800" dirty="0"/>
              <a:t>Administrator/Laisaliqutinut </a:t>
            </a:r>
            <a:r>
              <a:rPr lang="en-US" sz="1800" dirty="0" smtClean="0"/>
              <a:t>Aulattiyi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 smtClean="0"/>
              <a:t>    		  </a:t>
            </a:r>
            <a:r>
              <a:rPr lang="en-US" sz="1800" u="sng" dirty="0" smtClean="0">
                <a:solidFill>
                  <a:srgbClr val="0000FF"/>
                </a:solidFill>
              </a:rPr>
              <a:t>ida.porter@nwb-oen.ca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u="sng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1600" dirty="0"/>
              <a:t>	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	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 algn="ctr">
              <a:buNone/>
            </a:pPr>
            <a:endParaRPr lang="en-US" sz="1600" b="1" dirty="0"/>
          </a:p>
          <a:p>
            <a:pPr marL="0" indent="0" algn="ctr">
              <a:buNone/>
            </a:pPr>
            <a:endParaRPr lang="en-US" sz="1600" b="1" dirty="0" smtClean="0"/>
          </a:p>
        </p:txBody>
      </p:sp>
      <p:pic>
        <p:nvPicPr>
          <p:cNvPr id="8194" name="Picture 2" descr="C:\Users\sonia.aredes\Documents\Sonia\Licencing\DN\presentations\PictureNwB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04800"/>
            <a:ext cx="13144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0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 anchorCtr="1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Any Questions or Comments?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Kitutliqak Apiqutit Uqauhitluniit?</a:t>
            </a:r>
            <a:endParaRPr lang="en-US" sz="2800" b="1" dirty="0">
              <a:solidFill>
                <a:schemeClr val="bg1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11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587" y="4748333"/>
            <a:ext cx="1586621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52697" y="1565275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THANK YOU!</a:t>
            </a:r>
          </a:p>
          <a:p>
            <a:pPr algn="ctr"/>
            <a:r>
              <a:rPr lang="en-US" sz="2400" b="1" dirty="0" smtClean="0"/>
              <a:t>QUANAQUTIN !</a:t>
            </a:r>
            <a:endParaRPr lang="en-US" sz="2400" b="1" dirty="0"/>
          </a:p>
        </p:txBody>
      </p:sp>
      <p:pic>
        <p:nvPicPr>
          <p:cNvPr id="9" name="Picture 2" descr="C:\Users\sonia.aredes\Documents\Sonia\Licencing\DN\presentations\PictureNwB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304800"/>
            <a:ext cx="131445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514601"/>
            <a:ext cx="2514601" cy="188595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597" y="2514601"/>
            <a:ext cx="2514603" cy="18859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5869" y="4495800"/>
            <a:ext cx="2517532" cy="18881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0195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325562"/>
          </a:xfrm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NWB Background Info</a:t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NWB-kut Unniqtutai Tuhaqhitit</a:t>
            </a:r>
            <a:endParaRPr lang="en-US" sz="2200" b="1" dirty="0">
              <a:solidFill>
                <a:schemeClr val="bg1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84" y="3810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00076146"/>
              </p:ext>
            </p:extLst>
          </p:nvPr>
        </p:nvGraphicFramePr>
        <p:xfrm>
          <a:off x="533400" y="1889760"/>
          <a:ext cx="8153400" cy="419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Institution of Public Government (IPG) established under Article 13 of the 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Nunavut Agreement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Responsibilities and powers over the regulation, use, and management of freshwater in the Nunavut Settlement Area…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12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Article 13.2.1 Nunavut Land Claims Agreement</a:t>
                      </a: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Kavamagiyauqatauyut Inungnut (IPG-kut) pinguqtauyut malikhugit Nakataani 13 tapkunani 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Nunavut Angigutit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Havalgit Hakugiknilgitlu maligainut, </a:t>
                      </a:r>
                      <a:r>
                        <a:rPr lang="en-US" sz="2200" b="0" baseline="0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atuqni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, aulataunilu imigaulat imait Nunavutagauyup Iluani …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CA" sz="2400" b="0" dirty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42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325562"/>
          </a:xfrm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NWB Background Info (Cont.)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84" y="3810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7467014"/>
              </p:ext>
            </p:extLst>
          </p:nvPr>
        </p:nvGraphicFramePr>
        <p:xfrm>
          <a:off x="457200" y="1904999"/>
          <a:ext cx="8153400" cy="419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10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Objects of the NWB are to:</a:t>
                      </a:r>
                    </a:p>
                    <a:p>
                      <a:pPr marL="342900" indent="0" algn="l">
                        <a:buFont typeface="Courier New" panose="02070309020205020404" pitchFamily="49" charset="0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0" algn="l">
                        <a:buFont typeface="Courier New" panose="02070309020205020404" pitchFamily="49" charset="0"/>
                        <a:buNone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Provide for the conservation and utilization of waters in Nunavut, except in national parks, in a manner that provides optimum benefit for the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residents of Nunavut in particular and Canadians in general.</a:t>
                      </a:r>
                    </a:p>
                    <a:p>
                      <a:pPr marL="342900" indent="0" algn="l">
                        <a:buFont typeface="Courier New" panose="02070309020205020404" pitchFamily="49" charset="0"/>
                        <a:buNone/>
                      </a:pPr>
                      <a:endParaRPr lang="en-US" sz="22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indent="0" algn="l">
                        <a:buFont typeface="Courier New" panose="02070309020205020404" pitchFamily="49" charset="0"/>
                        <a:buNone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Sec.35 Nunavut Waters And Nunavut Surface Rights Tribunal Act</a:t>
                      </a:r>
                      <a:endParaRPr lang="en-CA" sz="2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Pinahuaqtai NWB-kut tapkuat :</a:t>
                      </a:r>
                    </a:p>
                    <a:p>
                      <a:pPr marL="342900" indent="0" algn="l">
                        <a:buFont typeface="Courier New" panose="02070309020205020404" pitchFamily="49" charset="0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0" algn="l">
                        <a:buFont typeface="Courier New" panose="02070309020205020404" pitchFamily="49" charset="0"/>
                        <a:buNone/>
                      </a:pPr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Piqaqtitni nunguttailininut atuqtauninutlu imait Nunavutmi, kihimiungittuq nunaqyuap</a:t>
                      </a:r>
                      <a:r>
                        <a:rPr lang="en-US" sz="2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minnguiqhivini</a:t>
                      </a:r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, piplugit piqaqtitini nakuuniapamik ihuaqutaunit nunaliuyunut Nunavutmi piluaqtumik</a:t>
                      </a:r>
                      <a:r>
                        <a:rPr lang="en-US" sz="2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Kanatamiunutlu </a:t>
                      </a:r>
                      <a:r>
                        <a:rPr lang="en-US" sz="2100" b="0" baseline="0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tamaitnut</a:t>
                      </a:r>
                      <a:r>
                        <a:rPr lang="en-US" sz="2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342900" indent="0" algn="l">
                        <a:buFont typeface="Courier New" panose="02070309020205020404" pitchFamily="49" charset="0"/>
                        <a:buNone/>
                      </a:pPr>
                      <a:endParaRPr lang="en-CA" sz="2100" b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0" algn="l">
                        <a:buFont typeface="Courier New" panose="02070309020205020404" pitchFamily="49" charset="0"/>
                        <a:buNone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Nakataani.35 Nunavut Imaliqutit Nunavutlu Nunap Qangani Piyungnautiligiyit Apiqhuiyigalaat Piquyat</a:t>
                      </a:r>
                      <a:endParaRPr lang="en-CA" sz="2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43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325562"/>
          </a:xfrm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Authorizations NWB may Issue</a:t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Pilagutit NWB-kut Tunilaqtai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80637177"/>
              </p:ext>
            </p:extLst>
          </p:nvPr>
        </p:nvGraphicFramePr>
        <p:xfrm>
          <a:off x="457200" y="1874520"/>
          <a:ext cx="81534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Based on its mandate, the NWB may issue any of the following authorizations to regulate the use of water and/or the deposit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waste for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activities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or undertakings occurring within Nunavut Settlement Area: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 smtClean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Approval Without a  Licence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Piplugu havagiyait, tapkuat NWB-kut tunihilat kitunikliqak tahapkuninga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pilagutinik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aulaninut atuqnit imait tamnalu/tamnaluniit iqaqni iqakut huliniqnut havanguyutluniit atuqtauyut Nunavutagauyup Iluani: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 smtClean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Angigut Laisaittumik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03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325562"/>
          </a:xfrm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Authorizations NWB may </a:t>
            </a:r>
            <a: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Issue (Cont.)</a:t>
            </a:r>
            <a:br>
              <a:rPr lang="en-US" sz="28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bg1"/>
                </a:solidFill>
                <a:cs typeface="Times New Roman" panose="02020603050405020304" pitchFamily="18" charset="0"/>
              </a:rPr>
              <a:t>Pilagutit NWB-kut </a:t>
            </a:r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Tunilaqtai (Huli)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398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90831939"/>
              </p:ext>
            </p:extLst>
          </p:nvPr>
        </p:nvGraphicFramePr>
        <p:xfrm>
          <a:off x="457200" y="1874520"/>
          <a:ext cx="8153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1">
                <a:tc>
                  <a:txBody>
                    <a:bodyPr/>
                    <a:lstStyle/>
                    <a:p>
                      <a:pPr marL="800100" marR="0" lvl="1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“B” Water Licence</a:t>
                      </a:r>
                    </a:p>
                    <a:p>
                      <a:pPr marL="457200" lvl="1" indent="-4572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endParaRPr lang="en-US" sz="2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lvl="1" indent="-4572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 “A”  Water Licence</a:t>
                      </a:r>
                    </a:p>
                    <a:p>
                      <a:pPr marL="800100" lvl="1" indent="-342900" algn="l">
                        <a:buFont typeface="Wingdings" pitchFamily="2" charset="2"/>
                        <a:buChar char="Ø"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This week’s Technical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Meeting and Community Session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 for two Type “A” water licence applications:</a:t>
                      </a:r>
                    </a:p>
                    <a:p>
                      <a:pPr marL="457200" indent="-457200" algn="l">
                        <a:buFont typeface="+mj-lt"/>
                        <a:buAutoNum type="arabicPeriod"/>
                        <a:tabLst>
                          <a:tab pos="898525" algn="l"/>
                        </a:tabLst>
                      </a:pPr>
                      <a:r>
                        <a:rPr lang="en-CA" sz="2200" b="0" baseline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2AM-DOH1323 Amendment No. 2</a:t>
                      </a:r>
                    </a:p>
                    <a:p>
                      <a:pPr marL="457200" indent="-457200" algn="l">
                        <a:buFont typeface="+mj-lt"/>
                        <a:buAutoNum type="arabicPeriod"/>
                        <a:tabLst>
                          <a:tab pos="898525" algn="l"/>
                        </a:tabLst>
                      </a:pPr>
                      <a:r>
                        <a:rPr lang="en-CA" sz="2200" b="0" baseline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2AM-BOS---- New Application</a:t>
                      </a:r>
                    </a:p>
                    <a:p>
                      <a:pPr algn="l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800100" marR="0" lvl="1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Qanugittunia “B”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Imaqmun Laisa</a:t>
                      </a:r>
                    </a:p>
                    <a:p>
                      <a:pPr marL="457200" lvl="1" indent="-4572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endParaRPr lang="en-US" sz="20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lvl="1" indent="-4572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Qanugittunia  “A”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Imaqmun Laisa</a:t>
                      </a:r>
                    </a:p>
                    <a:p>
                      <a:pPr marL="800100" lvl="1" indent="-342900" algn="l">
                        <a:buFont typeface="Wingdings" pitchFamily="2" charset="2"/>
                        <a:buChar char="Ø"/>
                      </a:pPr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Uumani havaguhiup Pitquhiliqutit Katimaniq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Nunaliuyunutlu Katimaniq malguknut Qanugittunia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“A” imaqmun laisa tukhigautiknut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457200" indent="-457200" algn="l">
                        <a:buFont typeface="+mj-lt"/>
                        <a:buAutoNum type="arabicPeriod"/>
                        <a:tabLst>
                          <a:tab pos="898525" algn="l"/>
                        </a:tabLst>
                      </a:pPr>
                      <a:r>
                        <a:rPr lang="en-CA" sz="2000" b="0" baseline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2AM-DOH1323 Ihuaqhigiagut Nappaa 2</a:t>
                      </a:r>
                    </a:p>
                    <a:p>
                      <a:pPr marL="457200" indent="-457200" algn="l">
                        <a:buFont typeface="+mj-lt"/>
                        <a:buAutoNum type="arabicPeriod"/>
                        <a:tabLst>
                          <a:tab pos="898525" algn="l"/>
                        </a:tabLst>
                      </a:pPr>
                      <a:r>
                        <a:rPr lang="en-CA" sz="2000" b="0" baseline="0" noProof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2AM-BOS---- Nutaq Tukhigaut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33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4406">
            <a:off x="4363089" y="6046895"/>
            <a:ext cx="412626" cy="33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27151">
            <a:off x="5949448" y="2165156"/>
            <a:ext cx="518327" cy="41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90296">
            <a:off x="4298124" y="4394468"/>
            <a:ext cx="901779" cy="238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53686">
            <a:off x="7559321" y="3023471"/>
            <a:ext cx="721250" cy="57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marL="1371600"/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sz="31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900" b="1" dirty="0">
                <a:solidFill>
                  <a:srgbClr val="FFFFFF"/>
                </a:solidFill>
                <a:latin typeface="+mn-lt"/>
                <a:cs typeface="Times New Roman" pitchFamily="18" charset="0"/>
              </a:rPr>
              <a:t>NWB Type “A” Licensing </a:t>
            </a:r>
            <a:r>
              <a:rPr lang="en-US" sz="2900" b="1" dirty="0" smtClean="0">
                <a:solidFill>
                  <a:srgbClr val="FFFFFF"/>
                </a:solidFill>
                <a:latin typeface="+mn-lt"/>
                <a:cs typeface="Times New Roman" pitchFamily="18" charset="0"/>
              </a:rPr>
              <a:t>Process</a:t>
            </a:r>
            <a:br>
              <a:rPr lang="en-US" sz="2900" b="1" dirty="0" smtClean="0">
                <a:solidFill>
                  <a:srgbClr val="FFFFFF"/>
                </a:solidFill>
                <a:latin typeface="+mn-lt"/>
                <a:cs typeface="Times New Roman" pitchFamily="18" charset="0"/>
              </a:rPr>
            </a:br>
            <a:r>
              <a:rPr lang="en-US" sz="2900" b="1" dirty="0" smtClean="0">
                <a:solidFill>
                  <a:srgbClr val="FFFFFF"/>
                </a:solidFill>
                <a:latin typeface="+mn-lt"/>
                <a:cs typeface="Times New Roman" pitchFamily="18" charset="0"/>
              </a:rPr>
              <a:t>NWB-kut Qanugittuni “A” Laisanut Pityuhit</a:t>
            </a:r>
            <a:r>
              <a:rPr lang="en-US" sz="29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9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100" dirty="0">
              <a:solidFill>
                <a:schemeClr val="bg1">
                  <a:lumMod val="75000"/>
                </a:schemeClr>
              </a:solidFill>
              <a:latin typeface="Berlin Sans FB" panose="020E0602020502020306" pitchFamily="34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94699" y="1597523"/>
            <a:ext cx="2262352" cy="163449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Application Received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Tukhigaut 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Piyauyuq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17550" y="1597523"/>
            <a:ext cx="2671596" cy="211121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Concordance and Preliminary </a:t>
            </a:r>
            <a:r>
              <a:rPr lang="en-US" b="1" dirty="0">
                <a:solidFill>
                  <a:schemeClr val="bg1"/>
                </a:solidFill>
              </a:rPr>
              <a:t>T</a:t>
            </a:r>
            <a:r>
              <a:rPr lang="en-US" b="1" dirty="0" smtClean="0">
                <a:solidFill>
                  <a:schemeClr val="bg1"/>
                </a:solidFill>
              </a:rPr>
              <a:t>echnical Review</a:t>
            </a:r>
          </a:p>
          <a:p>
            <a:pPr algn="ctr"/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Malikhaqnianut Hivullitlu Pitquhit Naunaiyaqni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28075" y="1557315"/>
            <a:ext cx="2581397" cy="2417683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Notice of Application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a</a:t>
            </a:r>
            <a:r>
              <a:rPr lang="en-US" b="1" dirty="0" smtClean="0">
                <a:solidFill>
                  <a:schemeClr val="bg1"/>
                </a:solidFill>
              </a:rPr>
              <a:t>nd Request for Tech Review</a:t>
            </a:r>
          </a:p>
          <a:p>
            <a:pPr algn="ctr"/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Tuhaqhit Tukhigautmun Tukhiqnilu Pitquhit Naunaiyaqni</a:t>
            </a:r>
          </a:p>
        </p:txBody>
      </p:sp>
      <p:pic>
        <p:nvPicPr>
          <p:cNvPr id="15" name="Picture 14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27151">
            <a:off x="2642619" y="2168349"/>
            <a:ext cx="515014" cy="412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148575" y="4224371"/>
            <a:ext cx="3458630" cy="1498283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Parties submit written representations</a:t>
            </a:r>
          </a:p>
          <a:p>
            <a:pPr algn="ctr"/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Piqatauyut tuniyai titigaqhimayut hatqiqtitnit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4642" y="4419600"/>
            <a:ext cx="3460120" cy="885349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Technical Meeting</a:t>
            </a:r>
          </a:p>
          <a:p>
            <a:pPr algn="ctr"/>
            <a:endParaRPr lang="en-US" sz="1000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Pitquhit Katimanit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4699" y="3312258"/>
            <a:ext cx="1551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We are here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Hamanittugut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34017" y="5629635"/>
            <a:ext cx="11463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2553B9"/>
                </a:solidFill>
              </a:rPr>
              <a:t>…</a:t>
            </a:r>
            <a:endParaRPr lang="en-US" sz="8000" dirty="0">
              <a:solidFill>
                <a:srgbClr val="2553B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4642" y="5457111"/>
            <a:ext cx="3448614" cy="885349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Community Meeting</a:t>
            </a:r>
          </a:p>
          <a:p>
            <a:pPr algn="ctr"/>
            <a:endParaRPr lang="en-US" sz="1000" b="1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Nunaliuyut Katimani</a:t>
            </a:r>
          </a:p>
        </p:txBody>
      </p:sp>
      <p:pic>
        <p:nvPicPr>
          <p:cNvPr id="8198" name="Picture 6" descr="http://bodybalancechallenge.homestead.com/Straight_Red_Arrow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236794">
            <a:off x="310314" y="4050238"/>
            <a:ext cx="569737" cy="348267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82323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97127">
            <a:off x="2759364" y="6056801"/>
            <a:ext cx="517337" cy="414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97127">
            <a:off x="2718560" y="4106246"/>
            <a:ext cx="547094" cy="4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97127">
            <a:off x="2830526" y="2679617"/>
            <a:ext cx="385718" cy="308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17870" flipV="1">
            <a:off x="979267" y="1686796"/>
            <a:ext cx="710508" cy="568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 </a:t>
            </a:r>
            <a:br>
              <a:rPr lang="en-US" dirty="0" smtClean="0">
                <a:solidFill>
                  <a:schemeClr val="bg1"/>
                </a:solidFill>
                <a:latin typeface="+mn-lt"/>
              </a:rPr>
            </a:b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Type “A” Licensing Process</a:t>
            </a:r>
            <a:b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   Qanugittunia “A” Laisanut Pityuhi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</a:t>
            </a:r>
            <a:endParaRPr lang="en-US" sz="2200" dirty="0">
              <a:solidFill>
                <a:schemeClr val="bg1">
                  <a:lumMod val="75000"/>
                </a:schemeClr>
              </a:solidFill>
              <a:latin typeface="Berlin Sans FB" panose="020E0602020502020306" pitchFamily="34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8034017" y="5629635"/>
            <a:ext cx="11463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2553B9"/>
                </a:solidFill>
              </a:rPr>
              <a:t>…</a:t>
            </a:r>
            <a:endParaRPr lang="en-US" sz="8000" dirty="0">
              <a:solidFill>
                <a:srgbClr val="2553B9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22601" y="1657035"/>
            <a:ext cx="2667000" cy="1328023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Pre-Hearing  Conference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Naalaktitiniahaqtitlugit Katimaniq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55170" y="3080636"/>
            <a:ext cx="2667000" cy="1328023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PHC Decision Issued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Naalatitiniahaqtitlugit Ihumaliugut Tuniyat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399" y="1657035"/>
            <a:ext cx="2942875" cy="2860358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If directed in PHC Decision  applicant provides additional info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Tiliuqtaukpat Naalaktitiniahaqtitlugit Ihumaliugutmi tukhigaqtuq piqaqtitiyuq ilagiagutinik tuhagakhat</a:t>
            </a:r>
          </a:p>
        </p:txBody>
      </p:sp>
      <p:pic>
        <p:nvPicPr>
          <p:cNvPr id="30" name="Picture 29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22974">
            <a:off x="4336724" y="4207498"/>
            <a:ext cx="883709" cy="234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-82733" y="670163"/>
            <a:ext cx="9486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2553B9"/>
                </a:solidFill>
              </a:rPr>
              <a:t>…</a:t>
            </a:r>
            <a:endParaRPr lang="en-US" sz="8000" dirty="0">
              <a:solidFill>
                <a:srgbClr val="2553B9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44970" y="4661395"/>
            <a:ext cx="2743200" cy="1634490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Notice of Public Hearing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(60 days minimum)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Tuhaqhit Naalakvikmik (60 ublut ikitniahamik)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16825" y="4965623"/>
            <a:ext cx="3212450" cy="163449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Parties exchange written interventions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Piqatauyut himmiqtautai titigaqhimayut pityutit</a:t>
            </a:r>
          </a:p>
        </p:txBody>
      </p:sp>
      <p:pic>
        <p:nvPicPr>
          <p:cNvPr id="34" name="Picture 33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722974">
            <a:off x="4303239" y="5442008"/>
            <a:ext cx="915045" cy="242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889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61962">
            <a:off x="4479262" y="1474650"/>
            <a:ext cx="281465" cy="225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61673">
            <a:off x="3142792" y="2815663"/>
            <a:ext cx="422938" cy="33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0252">
            <a:off x="5533044" y="2777367"/>
            <a:ext cx="443078" cy="35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2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3979">
            <a:off x="6513655" y="4491993"/>
            <a:ext cx="589558" cy="57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 descr="https://encrypted-tbn3.gstatic.com/images?q=tbn:ANd9GcSdGJy1j8YBZ0fylXmEhultf_eVE4hIp7gX7oWZ7uoFJ0hX9ym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00713">
            <a:off x="2137609" y="4772285"/>
            <a:ext cx="449180" cy="44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 </a:t>
            </a:r>
            <a:br>
              <a:rPr lang="en-US" dirty="0" smtClean="0">
                <a:solidFill>
                  <a:schemeClr val="bg1"/>
                </a:solidFill>
                <a:latin typeface="+mn-lt"/>
              </a:rPr>
            </a:br>
            <a:r>
              <a:rPr lang="en-US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Type “A” Licensing Process </a:t>
            </a:r>
            <a:b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anose="02020603050405020304" pitchFamily="18" charset="0"/>
              </a:rPr>
              <a:t>   </a:t>
            </a:r>
            <a:r>
              <a:rPr lang="en-US" sz="31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Qanugittunia </a:t>
            </a:r>
            <a:r>
              <a:rPr lang="en-US" sz="3100" b="1" dirty="0">
                <a:solidFill>
                  <a:schemeClr val="bg1"/>
                </a:solidFill>
                <a:cs typeface="Times New Roman" panose="02020603050405020304" pitchFamily="18" charset="0"/>
              </a:rPr>
              <a:t>“A” Laisanut Pityuhi</a:t>
            </a:r>
            <a:r>
              <a:rPr lang="en-US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</a:t>
            </a:r>
            <a:endParaRPr lang="en-US" dirty="0">
              <a:solidFill>
                <a:schemeClr val="bg1">
                  <a:lumMod val="75000"/>
                </a:schemeClr>
              </a:solidFill>
              <a:latin typeface="Berlin Sans FB" panose="020E0602020502020306" pitchFamily="34" charset="0"/>
            </a:endParaRPr>
          </a:p>
        </p:txBody>
      </p:sp>
      <p:pic>
        <p:nvPicPr>
          <p:cNvPr id="4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84" y="304800"/>
            <a:ext cx="1309816" cy="106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514600" y="1758730"/>
            <a:ext cx="4038601" cy="102155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NWB holds Public Hearing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NWB-kut atuqtitat Inungnik Naalakvik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82733" y="670163"/>
            <a:ext cx="9486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2553B9"/>
                </a:solidFill>
              </a:rPr>
              <a:t>…</a:t>
            </a:r>
            <a:endParaRPr lang="en-US" sz="8000" dirty="0">
              <a:solidFill>
                <a:srgbClr val="2553B9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601" y="2780286"/>
            <a:ext cx="4173330" cy="211121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NWB issues decision to approve Application and  a draft licence to Minister</a:t>
            </a: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NWB-kut tuniyat ihumaliugut angiqtauyanga Tukhigaut uuktutlu laisa Minihitauyumun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77667" y="3151203"/>
            <a:ext cx="3962400" cy="1940957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NWB issues decision not to approve Application with reasons to Minister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NWB-kut tuniyat ihumaliugut angingitnianik Tukhigaut pityutailu Minihitauyumun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876800" y="5148977"/>
            <a:ext cx="3863267" cy="1498283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Minister </a:t>
            </a:r>
            <a:r>
              <a:rPr lang="en-US" b="1" dirty="0">
                <a:solidFill>
                  <a:schemeClr val="bg1"/>
                </a:solidFill>
              </a:rPr>
              <a:t>approves (or does not) NWB </a:t>
            </a:r>
            <a:r>
              <a:rPr lang="en-US" b="1" dirty="0" smtClean="0">
                <a:solidFill>
                  <a:schemeClr val="bg1"/>
                </a:solidFill>
              </a:rPr>
              <a:t>Decision</a:t>
            </a: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Minihitauyuq angiqta (angingita) NWB-kut Ihumaliuguta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61457" y="5148977"/>
            <a:ext cx="3863267" cy="1498283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Minister </a:t>
            </a:r>
            <a:r>
              <a:rPr lang="en-US" b="1" dirty="0">
                <a:solidFill>
                  <a:schemeClr val="bg1"/>
                </a:solidFill>
              </a:rPr>
              <a:t>approves (or does not) the </a:t>
            </a:r>
            <a:r>
              <a:rPr lang="en-US" b="1" dirty="0" smtClean="0">
                <a:solidFill>
                  <a:schemeClr val="bg1"/>
                </a:solidFill>
              </a:rPr>
              <a:t>issuance of the WL</a:t>
            </a:r>
          </a:p>
          <a:p>
            <a:endParaRPr lang="en-US" sz="1000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Minihitauyuq angiqta (angingita) tuniyaunia Imaqmun Laisaittumik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19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4576</TotalTime>
  <Words>1987</Words>
  <Application>Microsoft Office PowerPoint</Application>
  <PresentationFormat>On-screen Show (4:3)</PresentationFormat>
  <Paragraphs>398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Berlin Sans FB</vt:lpstr>
      <vt:lpstr>Calibri</vt:lpstr>
      <vt:lpstr>Courier New</vt:lpstr>
      <vt:lpstr>Times New Roman</vt:lpstr>
      <vt:lpstr>Wingdings</vt:lpstr>
      <vt:lpstr>Office Theme</vt:lpstr>
      <vt:lpstr> Nunavut Water Board (NWB) Nunavut Imaligiyit Katimayit</vt:lpstr>
      <vt:lpstr> List of Topics Titiqat Pityutinut </vt:lpstr>
      <vt:lpstr>NWB Background Info NWB-kut Unniqtutai Tuhaqhitit</vt:lpstr>
      <vt:lpstr>NWB Background Info (Cont.) </vt:lpstr>
      <vt:lpstr>Authorizations NWB may Issue Pilagutit NWB-kut Tunilaqtai </vt:lpstr>
      <vt:lpstr>Authorizations NWB may Issue (Cont.) Pilagutit NWB-kut Tunilaqtai (Huli) </vt:lpstr>
      <vt:lpstr>  NWB Type “A” Licensing Process NWB-kut Qanugittuni “A” Laisanut Pityuhit </vt:lpstr>
      <vt:lpstr>   Type “A” Licensing Process    Qanugittunia “A” Laisanut Pityuhi  </vt:lpstr>
      <vt:lpstr>    Type “A” Licensing Process      Qanugittunia “A” Laisanut Pityuhi    </vt:lpstr>
      <vt:lpstr> Licences Issued to the Project  Laisauyut Tuniyauyut Havanguyumun                        </vt:lpstr>
      <vt:lpstr>Licences Issued to the Project (Cont.) Laisauyut Tuniyauyut Havanguyumun (Huli)                       </vt:lpstr>
      <vt:lpstr>Licences Issued to the Project (Cont.) Laisauyut Tuniyauyut Havanguyumun (Huli)                       </vt:lpstr>
      <vt:lpstr>Licences Issued to the Project (Cont.) Laisauyut Tuniyauyut Havanguyumun (Huli)                       </vt:lpstr>
      <vt:lpstr>   Phase 2 Hope Bay Belt Project / Tukligit 2 Hope Bay Qiminga Havanguyuq                  Doris-Madrid-Boston </vt:lpstr>
      <vt:lpstr> Project Location Havap Inigiya</vt:lpstr>
      <vt:lpstr>  Project Overview           Havanguyuq Tamaat Takunia</vt:lpstr>
      <vt:lpstr>   Project Overview (Cont.)      Havanguyuq Tamaat Takunia (huli)  </vt:lpstr>
      <vt:lpstr>  Application Scope                        Tukhigaut Havangi</vt:lpstr>
      <vt:lpstr>Application  Scope Tukhigaut Havakhai</vt:lpstr>
      <vt:lpstr>Application Procedural History (Cont.) Tukhigaut Pitquhit Atuqhimani (Huli)</vt:lpstr>
      <vt:lpstr>Interveners’ Participation Pityutilgit Piqatauni</vt:lpstr>
      <vt:lpstr>Public Participation Inungnit Piqatauni</vt:lpstr>
      <vt:lpstr>Next Steps – NWB Process        Tukliit Atuqtakhat – NWB-kut Pityuhi</vt:lpstr>
      <vt:lpstr>Next Steps – NWB Process (Cont.)                  Tukliit Atuqtakhat – NWB-kut Pityuhi ( Huli)</vt:lpstr>
      <vt:lpstr>NWB Staff Contact Information NWB-kut Havkti Tugagutai Tuhaqhit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Nunavut Water Board (NWB)</dc:title>
  <dc:creator>Sonia Aredes</dc:creator>
  <cp:lastModifiedBy>Ben Kogvik</cp:lastModifiedBy>
  <cp:revision>456</cp:revision>
  <dcterms:created xsi:type="dcterms:W3CDTF">2015-08-18T16:18:54Z</dcterms:created>
  <dcterms:modified xsi:type="dcterms:W3CDTF">2018-05-11T19:54:14Z</dcterms:modified>
</cp:coreProperties>
</file>