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5"/>
  </p:notesMasterIdLst>
  <p:handoutMasterIdLst>
    <p:handoutMasterId r:id="rId16"/>
  </p:handoutMasterIdLst>
  <p:sldIdLst>
    <p:sldId id="260" r:id="rId5"/>
    <p:sldId id="292" r:id="rId6"/>
    <p:sldId id="320" r:id="rId7"/>
    <p:sldId id="263" r:id="rId8"/>
    <p:sldId id="300" r:id="rId9"/>
    <p:sldId id="317" r:id="rId10"/>
    <p:sldId id="322" r:id="rId11"/>
    <p:sldId id="323" r:id="rId12"/>
    <p:sldId id="318" r:id="rId13"/>
    <p:sldId id="271" r:id="rId14"/>
  </p:sldIdLst>
  <p:sldSz cx="9144000" cy="6858000" type="screen4x3"/>
  <p:notesSz cx="6858000" cy="9144000"/>
  <p:embeddedFontLst>
    <p:embeddedFont>
      <p:font typeface="Euphemia" panose="020B0503040102020104" pitchFamily="34" charset="0"/>
      <p:regular r:id="rId17"/>
    </p:embeddedFont>
    <p:embeddedFont>
      <p:font typeface="PMingLiU" panose="02020500000000000000" pitchFamily="18" charset="-120"/>
      <p:regular r:id="rId18"/>
    </p:embeddedFont>
    <p:embeddedFont>
      <p:font typeface="Arial Unicode MS" panose="020B0600070205080204" pitchFamily="34" charset="-128"/>
      <p:regular r:id="rId19"/>
    </p:embeddedFont>
  </p:embeddedFontLst>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Arial Unicode MS" pitchFamily="34"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Arial Unicode MS" pitchFamily="34"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Arial Unicode MS" pitchFamily="34"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Arial Unicode MS" pitchFamily="34"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Arial Unicode MS" pitchFamily="34" charset="-128"/>
        <a:cs typeface="+mn-cs"/>
      </a:defRPr>
    </a:lvl5pPr>
    <a:lvl6pPr marL="2286000" algn="l" defTabSz="914400" rtl="0" eaLnBrk="1" latinLnBrk="0" hangingPunct="1">
      <a:defRPr kumimoji="1" kern="1200">
        <a:solidFill>
          <a:schemeClr val="tx1"/>
        </a:solidFill>
        <a:latin typeface="Arial" panose="020B0604020202020204" pitchFamily="34" charset="0"/>
        <a:ea typeface="Arial Unicode MS" pitchFamily="34" charset="-128"/>
        <a:cs typeface="+mn-cs"/>
      </a:defRPr>
    </a:lvl6pPr>
    <a:lvl7pPr marL="2743200" algn="l" defTabSz="914400" rtl="0" eaLnBrk="1" latinLnBrk="0" hangingPunct="1">
      <a:defRPr kumimoji="1" kern="1200">
        <a:solidFill>
          <a:schemeClr val="tx1"/>
        </a:solidFill>
        <a:latin typeface="Arial" panose="020B0604020202020204" pitchFamily="34" charset="0"/>
        <a:ea typeface="Arial Unicode MS" pitchFamily="34" charset="-128"/>
        <a:cs typeface="+mn-cs"/>
      </a:defRPr>
    </a:lvl7pPr>
    <a:lvl8pPr marL="3200400" algn="l" defTabSz="914400" rtl="0" eaLnBrk="1" latinLnBrk="0" hangingPunct="1">
      <a:defRPr kumimoji="1" kern="1200">
        <a:solidFill>
          <a:schemeClr val="tx1"/>
        </a:solidFill>
        <a:latin typeface="Arial" panose="020B0604020202020204" pitchFamily="34" charset="0"/>
        <a:ea typeface="Arial Unicode MS" pitchFamily="34" charset="-128"/>
        <a:cs typeface="+mn-cs"/>
      </a:defRPr>
    </a:lvl8pPr>
    <a:lvl9pPr marL="3657600" algn="l" defTabSz="914400" rtl="0" eaLnBrk="1" latinLnBrk="0" hangingPunct="1">
      <a:defRPr kumimoji="1" kern="1200">
        <a:solidFill>
          <a:schemeClr val="tx1"/>
        </a:solidFill>
        <a:latin typeface="Arial" panose="020B0604020202020204" pitchFamily="34" charset="0"/>
        <a:ea typeface="Arial Unicode MS"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01B"/>
    <a:srgbClr val="EABD00"/>
    <a:srgbClr val="CC3300"/>
    <a:srgbClr val="3366CC"/>
    <a:srgbClr val="003399"/>
    <a:srgbClr val="0066CC"/>
    <a:srgbClr val="0066FF"/>
    <a:srgbClr val="C8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68709" autoAdjust="0"/>
  </p:normalViewPr>
  <p:slideViewPr>
    <p:cSldViewPr>
      <p:cViewPr varScale="1">
        <p:scale>
          <a:sx n="82" d="100"/>
          <a:sy n="82" d="100"/>
        </p:scale>
        <p:origin x="2484"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Unicode MS" pitchFamily="34" charset="-128"/>
              </a:defRPr>
            </a:lvl1pPr>
          </a:lstStyle>
          <a:p>
            <a:pPr>
              <a:defRPr/>
            </a:pPr>
            <a:endParaRPr lang="en-US"/>
          </a:p>
        </p:txBody>
      </p:sp>
      <p:sp>
        <p:nvSpPr>
          <p:cNvPr id="81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Unicode MS" pitchFamily="34" charset="-128"/>
              </a:defRPr>
            </a:lvl1pPr>
          </a:lstStyle>
          <a:p>
            <a:pPr>
              <a:defRPr/>
            </a:pPr>
            <a:endParaRPr lang="en-US"/>
          </a:p>
        </p:txBody>
      </p:sp>
      <p:sp>
        <p:nvSpPr>
          <p:cNvPr id="81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Unicode MS" pitchFamily="34" charset="-128"/>
              </a:defRPr>
            </a:lvl1pPr>
          </a:lstStyle>
          <a:p>
            <a:pPr>
              <a:defRPr/>
            </a:pPr>
            <a:endParaRPr lang="en-US"/>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F283082-C8C6-410B-84E0-F31214E570E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Unicode MS" pitchFamily="34" charset="-128"/>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Unicode MS" pitchFamily="34" charset="-128"/>
              </a:defRPr>
            </a:lvl1pPr>
          </a:lstStyle>
          <a:p>
            <a:pPr>
              <a:defRPr/>
            </a:pPr>
            <a:endParaRPr lang="en-US"/>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Unicode MS" pitchFamily="34" charset="-128"/>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2887E87-18F4-40BF-A5D9-EDFBC86EFDE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solidFill>
                <a:srgbClr val="FF0000"/>
              </a:solidFill>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itchFamily="34" charset="-128"/>
              </a:defRPr>
            </a:lvl1pPr>
            <a:lvl2pPr marL="742950" indent="-285750">
              <a:defRPr kumimoji="1">
                <a:solidFill>
                  <a:schemeClr val="tx1"/>
                </a:solidFill>
                <a:latin typeface="Arial" panose="020B0604020202020204" pitchFamily="34" charset="0"/>
                <a:ea typeface="Arial Unicode MS" pitchFamily="34" charset="-128"/>
              </a:defRPr>
            </a:lvl2pPr>
            <a:lvl3pPr marL="1143000" indent="-228600">
              <a:defRPr kumimoji="1">
                <a:solidFill>
                  <a:schemeClr val="tx1"/>
                </a:solidFill>
                <a:latin typeface="Arial" panose="020B0604020202020204" pitchFamily="34" charset="0"/>
                <a:ea typeface="Arial Unicode MS" pitchFamily="34" charset="-128"/>
              </a:defRPr>
            </a:lvl3pPr>
            <a:lvl4pPr marL="1600200" indent="-228600">
              <a:defRPr kumimoji="1">
                <a:solidFill>
                  <a:schemeClr val="tx1"/>
                </a:solidFill>
                <a:latin typeface="Arial" panose="020B0604020202020204" pitchFamily="34" charset="0"/>
                <a:ea typeface="Arial Unicode MS" pitchFamily="34" charset="-128"/>
              </a:defRPr>
            </a:lvl4pPr>
            <a:lvl5pPr marL="2057400" indent="-228600">
              <a:defRPr kumimoji="1">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9pPr>
          </a:lstStyle>
          <a:p>
            <a:fld id="{4FA49FB1-7246-4865-A476-13F9938ADC17}"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latin typeface="Arial" panose="020B0604020202020204" pitchFamily="34" charset="0"/>
              </a:rPr>
              <a:t>Add picture</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itchFamily="34" charset="-128"/>
              </a:defRPr>
            </a:lvl1pPr>
            <a:lvl2pPr marL="742950" indent="-285750">
              <a:defRPr kumimoji="1">
                <a:solidFill>
                  <a:schemeClr val="tx1"/>
                </a:solidFill>
                <a:latin typeface="Arial" panose="020B0604020202020204" pitchFamily="34" charset="0"/>
                <a:ea typeface="Arial Unicode MS" pitchFamily="34" charset="-128"/>
              </a:defRPr>
            </a:lvl2pPr>
            <a:lvl3pPr marL="1143000" indent="-228600">
              <a:defRPr kumimoji="1">
                <a:solidFill>
                  <a:schemeClr val="tx1"/>
                </a:solidFill>
                <a:latin typeface="Arial" panose="020B0604020202020204" pitchFamily="34" charset="0"/>
                <a:ea typeface="Arial Unicode MS" pitchFamily="34" charset="-128"/>
              </a:defRPr>
            </a:lvl3pPr>
            <a:lvl4pPr marL="1600200" indent="-228600">
              <a:defRPr kumimoji="1">
                <a:solidFill>
                  <a:schemeClr val="tx1"/>
                </a:solidFill>
                <a:latin typeface="Arial" panose="020B0604020202020204" pitchFamily="34" charset="0"/>
                <a:ea typeface="Arial Unicode MS" pitchFamily="34" charset="-128"/>
              </a:defRPr>
            </a:lvl4pPr>
            <a:lvl5pPr marL="2057400" indent="-228600">
              <a:defRPr kumimoji="1">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9pPr>
          </a:lstStyle>
          <a:p>
            <a:fld id="{32EEFDFF-5F3A-4C79-8317-A751773EF74A}" type="slidenum">
              <a:rPr lang="en-US" altLang="en-US"/>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itchFamily="34" charset="-128"/>
              </a:defRPr>
            </a:lvl1pPr>
            <a:lvl2pPr marL="742950" indent="-285750">
              <a:defRPr kumimoji="1">
                <a:solidFill>
                  <a:schemeClr val="tx1"/>
                </a:solidFill>
                <a:latin typeface="Arial" panose="020B0604020202020204" pitchFamily="34" charset="0"/>
                <a:ea typeface="Arial Unicode MS" pitchFamily="34" charset="-128"/>
              </a:defRPr>
            </a:lvl2pPr>
            <a:lvl3pPr marL="1143000" indent="-228600">
              <a:defRPr kumimoji="1">
                <a:solidFill>
                  <a:schemeClr val="tx1"/>
                </a:solidFill>
                <a:latin typeface="Arial" panose="020B0604020202020204" pitchFamily="34" charset="0"/>
                <a:ea typeface="Arial Unicode MS" pitchFamily="34" charset="-128"/>
              </a:defRPr>
            </a:lvl3pPr>
            <a:lvl4pPr marL="1600200" indent="-228600">
              <a:defRPr kumimoji="1">
                <a:solidFill>
                  <a:schemeClr val="tx1"/>
                </a:solidFill>
                <a:latin typeface="Arial" panose="020B0604020202020204" pitchFamily="34" charset="0"/>
                <a:ea typeface="Arial Unicode MS" pitchFamily="34" charset="-128"/>
              </a:defRPr>
            </a:lvl4pPr>
            <a:lvl5pPr marL="2057400" indent="-228600">
              <a:defRPr kumimoji="1">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9pPr>
          </a:lstStyle>
          <a:p>
            <a:fld id="{A175D421-B531-4A56-8B1D-3F79319D3648}"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Under the Department of the Environment Act, the powers, duties and functions of the Minister of Environment and Climate Change extend to matters such as:</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itchFamily="34" charset="-128"/>
              </a:defRPr>
            </a:lvl1pPr>
            <a:lvl2pPr marL="742950" indent="-285750">
              <a:defRPr kumimoji="1">
                <a:solidFill>
                  <a:schemeClr val="tx1"/>
                </a:solidFill>
                <a:latin typeface="Arial" panose="020B0604020202020204" pitchFamily="34" charset="0"/>
                <a:ea typeface="Arial Unicode MS" pitchFamily="34" charset="-128"/>
              </a:defRPr>
            </a:lvl2pPr>
            <a:lvl3pPr marL="1143000" indent="-228600">
              <a:defRPr kumimoji="1">
                <a:solidFill>
                  <a:schemeClr val="tx1"/>
                </a:solidFill>
                <a:latin typeface="Arial" panose="020B0604020202020204" pitchFamily="34" charset="0"/>
                <a:ea typeface="Arial Unicode MS" pitchFamily="34" charset="-128"/>
              </a:defRPr>
            </a:lvl3pPr>
            <a:lvl4pPr marL="1600200" indent="-228600">
              <a:defRPr kumimoji="1">
                <a:solidFill>
                  <a:schemeClr val="tx1"/>
                </a:solidFill>
                <a:latin typeface="Arial" panose="020B0604020202020204" pitchFamily="34" charset="0"/>
                <a:ea typeface="Arial Unicode MS" pitchFamily="34" charset="-128"/>
              </a:defRPr>
            </a:lvl4pPr>
            <a:lvl5pPr marL="2057400" indent="-228600">
              <a:defRPr kumimoji="1">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9pPr>
          </a:lstStyle>
          <a:p>
            <a:fld id="{9DB8CACC-0CFD-492C-BA8E-4EDB7CC37AB4}"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itchFamily="34" charset="-128"/>
              </a:defRPr>
            </a:lvl1pPr>
            <a:lvl2pPr marL="742950" indent="-285750">
              <a:defRPr kumimoji="1">
                <a:solidFill>
                  <a:schemeClr val="tx1"/>
                </a:solidFill>
                <a:latin typeface="Arial" panose="020B0604020202020204" pitchFamily="34" charset="0"/>
                <a:ea typeface="Arial Unicode MS" pitchFamily="34" charset="-128"/>
              </a:defRPr>
            </a:lvl2pPr>
            <a:lvl3pPr marL="1143000" indent="-228600">
              <a:defRPr kumimoji="1">
                <a:solidFill>
                  <a:schemeClr val="tx1"/>
                </a:solidFill>
                <a:latin typeface="Arial" panose="020B0604020202020204" pitchFamily="34" charset="0"/>
                <a:ea typeface="Arial Unicode MS" pitchFamily="34" charset="-128"/>
              </a:defRPr>
            </a:lvl3pPr>
            <a:lvl4pPr marL="1600200" indent="-228600">
              <a:defRPr kumimoji="1">
                <a:solidFill>
                  <a:schemeClr val="tx1"/>
                </a:solidFill>
                <a:latin typeface="Arial" panose="020B0604020202020204" pitchFamily="34" charset="0"/>
                <a:ea typeface="Arial Unicode MS" pitchFamily="34" charset="-128"/>
              </a:defRPr>
            </a:lvl4pPr>
            <a:lvl5pPr marL="2057400" indent="-228600">
              <a:defRPr kumimoji="1">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9pPr>
          </a:lstStyle>
          <a:p>
            <a:fld id="{CC065BB6-2183-447D-A15F-0445967A6DC0}"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itchFamily="34" charset="-128"/>
              </a:defRPr>
            </a:lvl1pPr>
            <a:lvl2pPr marL="742950" indent="-285750">
              <a:defRPr kumimoji="1">
                <a:solidFill>
                  <a:schemeClr val="tx1"/>
                </a:solidFill>
                <a:latin typeface="Arial" panose="020B0604020202020204" pitchFamily="34" charset="0"/>
                <a:ea typeface="Arial Unicode MS" pitchFamily="34" charset="-128"/>
              </a:defRPr>
            </a:lvl2pPr>
            <a:lvl3pPr marL="1143000" indent="-228600">
              <a:defRPr kumimoji="1">
                <a:solidFill>
                  <a:schemeClr val="tx1"/>
                </a:solidFill>
                <a:latin typeface="Arial" panose="020B0604020202020204" pitchFamily="34" charset="0"/>
                <a:ea typeface="Arial Unicode MS" pitchFamily="34" charset="-128"/>
              </a:defRPr>
            </a:lvl3pPr>
            <a:lvl4pPr marL="1600200" indent="-228600">
              <a:defRPr kumimoji="1">
                <a:solidFill>
                  <a:schemeClr val="tx1"/>
                </a:solidFill>
                <a:latin typeface="Arial" panose="020B0604020202020204" pitchFamily="34" charset="0"/>
                <a:ea typeface="Arial Unicode MS" pitchFamily="34" charset="-128"/>
              </a:defRPr>
            </a:lvl4pPr>
            <a:lvl5pPr marL="2057400" indent="-228600">
              <a:defRPr kumimoji="1">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9pPr>
          </a:lstStyle>
          <a:p>
            <a:fld id="{A8C5AC98-460E-49C4-91B9-CE80AB33F7CB}"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itchFamily="34" charset="-128"/>
              </a:defRPr>
            </a:lvl1pPr>
            <a:lvl2pPr marL="742950" indent="-285750">
              <a:defRPr kumimoji="1">
                <a:solidFill>
                  <a:schemeClr val="tx1"/>
                </a:solidFill>
                <a:latin typeface="Arial" panose="020B0604020202020204" pitchFamily="34" charset="0"/>
                <a:ea typeface="Arial Unicode MS" pitchFamily="34" charset="-128"/>
              </a:defRPr>
            </a:lvl2pPr>
            <a:lvl3pPr marL="1143000" indent="-228600">
              <a:defRPr kumimoji="1">
                <a:solidFill>
                  <a:schemeClr val="tx1"/>
                </a:solidFill>
                <a:latin typeface="Arial" panose="020B0604020202020204" pitchFamily="34" charset="0"/>
                <a:ea typeface="Arial Unicode MS" pitchFamily="34" charset="-128"/>
              </a:defRPr>
            </a:lvl3pPr>
            <a:lvl4pPr marL="1600200" indent="-228600">
              <a:defRPr kumimoji="1">
                <a:solidFill>
                  <a:schemeClr val="tx1"/>
                </a:solidFill>
                <a:latin typeface="Arial" panose="020B0604020202020204" pitchFamily="34" charset="0"/>
                <a:ea typeface="Arial Unicode MS" pitchFamily="34" charset="-128"/>
              </a:defRPr>
            </a:lvl4pPr>
            <a:lvl5pPr marL="2057400" indent="-228600">
              <a:defRPr kumimoji="1">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9pPr>
          </a:lstStyle>
          <a:p>
            <a:fld id="{CAC2F063-E4CE-4BB5-8DC7-FADFEAF74FA1}"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itchFamily="34" charset="-128"/>
              </a:defRPr>
            </a:lvl1pPr>
            <a:lvl2pPr marL="742950" indent="-285750">
              <a:defRPr kumimoji="1">
                <a:solidFill>
                  <a:schemeClr val="tx1"/>
                </a:solidFill>
                <a:latin typeface="Arial" panose="020B0604020202020204" pitchFamily="34" charset="0"/>
                <a:ea typeface="Arial Unicode MS" pitchFamily="34" charset="-128"/>
              </a:defRPr>
            </a:lvl2pPr>
            <a:lvl3pPr marL="1143000" indent="-228600">
              <a:defRPr kumimoji="1">
                <a:solidFill>
                  <a:schemeClr val="tx1"/>
                </a:solidFill>
                <a:latin typeface="Arial" panose="020B0604020202020204" pitchFamily="34" charset="0"/>
                <a:ea typeface="Arial Unicode MS" pitchFamily="34" charset="-128"/>
              </a:defRPr>
            </a:lvl3pPr>
            <a:lvl4pPr marL="1600200" indent="-228600">
              <a:defRPr kumimoji="1">
                <a:solidFill>
                  <a:schemeClr val="tx1"/>
                </a:solidFill>
                <a:latin typeface="Arial" panose="020B0604020202020204" pitchFamily="34" charset="0"/>
                <a:ea typeface="Arial Unicode MS" pitchFamily="34" charset="-128"/>
              </a:defRPr>
            </a:lvl4pPr>
            <a:lvl5pPr marL="2057400" indent="-228600">
              <a:defRPr kumimoji="1">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9pPr>
          </a:lstStyle>
          <a:p>
            <a:fld id="{1A1193D0-DE21-4DC7-AE28-8AC2B4BE232F}"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itchFamily="34" charset="-128"/>
              </a:defRPr>
            </a:lvl1pPr>
            <a:lvl2pPr marL="742950" indent="-285750">
              <a:defRPr kumimoji="1">
                <a:solidFill>
                  <a:schemeClr val="tx1"/>
                </a:solidFill>
                <a:latin typeface="Arial" panose="020B0604020202020204" pitchFamily="34" charset="0"/>
                <a:ea typeface="Arial Unicode MS" pitchFamily="34" charset="-128"/>
              </a:defRPr>
            </a:lvl2pPr>
            <a:lvl3pPr marL="1143000" indent="-228600">
              <a:defRPr kumimoji="1">
                <a:solidFill>
                  <a:schemeClr val="tx1"/>
                </a:solidFill>
                <a:latin typeface="Arial" panose="020B0604020202020204" pitchFamily="34" charset="0"/>
                <a:ea typeface="Arial Unicode MS" pitchFamily="34" charset="-128"/>
              </a:defRPr>
            </a:lvl3pPr>
            <a:lvl4pPr marL="1600200" indent="-228600">
              <a:defRPr kumimoji="1">
                <a:solidFill>
                  <a:schemeClr val="tx1"/>
                </a:solidFill>
                <a:latin typeface="Arial" panose="020B0604020202020204" pitchFamily="34" charset="0"/>
                <a:ea typeface="Arial Unicode MS" pitchFamily="34" charset="-128"/>
              </a:defRPr>
            </a:lvl4pPr>
            <a:lvl5pPr marL="2057400" indent="-228600">
              <a:defRPr kumimoji="1">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9pPr>
          </a:lstStyle>
          <a:p>
            <a:fld id="{911E1D3D-899F-4E70-8DBF-5E8A25C5DEF1}"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itchFamily="34" charset="-128"/>
              </a:defRPr>
            </a:lvl1pPr>
            <a:lvl2pPr marL="742950" indent="-285750">
              <a:defRPr kumimoji="1">
                <a:solidFill>
                  <a:schemeClr val="tx1"/>
                </a:solidFill>
                <a:latin typeface="Arial" panose="020B0604020202020204" pitchFamily="34" charset="0"/>
                <a:ea typeface="Arial Unicode MS" pitchFamily="34" charset="-128"/>
              </a:defRPr>
            </a:lvl2pPr>
            <a:lvl3pPr marL="1143000" indent="-228600">
              <a:defRPr kumimoji="1">
                <a:solidFill>
                  <a:schemeClr val="tx1"/>
                </a:solidFill>
                <a:latin typeface="Arial" panose="020B0604020202020204" pitchFamily="34" charset="0"/>
                <a:ea typeface="Arial Unicode MS" pitchFamily="34" charset="-128"/>
              </a:defRPr>
            </a:lvl3pPr>
            <a:lvl4pPr marL="1600200" indent="-228600">
              <a:defRPr kumimoji="1">
                <a:solidFill>
                  <a:schemeClr val="tx1"/>
                </a:solidFill>
                <a:latin typeface="Arial" panose="020B0604020202020204" pitchFamily="34" charset="0"/>
                <a:ea typeface="Arial Unicode MS" pitchFamily="34" charset="-128"/>
              </a:defRPr>
            </a:lvl4pPr>
            <a:lvl5pPr marL="2057400" indent="-228600">
              <a:defRPr kumimoji="1">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9pPr>
          </a:lstStyle>
          <a:p>
            <a:fld id="{7E246402-56FE-481D-A32D-8BDA1CAA6F34}"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27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82188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6262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7410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163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9639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468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03960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46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007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236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Arial Unicode MS" pitchFamily="34" charset="-128"/>
              </a:defRPr>
            </a:lvl1pPr>
            <a:lvl2pPr marL="742950" indent="-285750">
              <a:defRPr kumimoji="1">
                <a:solidFill>
                  <a:schemeClr val="tx1"/>
                </a:solidFill>
                <a:latin typeface="Arial" panose="020B0604020202020204" pitchFamily="34" charset="0"/>
                <a:ea typeface="Arial Unicode MS" pitchFamily="34" charset="-128"/>
              </a:defRPr>
            </a:lvl2pPr>
            <a:lvl3pPr marL="1143000" indent="-228600">
              <a:defRPr kumimoji="1">
                <a:solidFill>
                  <a:schemeClr val="tx1"/>
                </a:solidFill>
                <a:latin typeface="Arial" panose="020B0604020202020204" pitchFamily="34" charset="0"/>
                <a:ea typeface="Arial Unicode MS" pitchFamily="34" charset="-128"/>
              </a:defRPr>
            </a:lvl3pPr>
            <a:lvl4pPr marL="1600200" indent="-228600">
              <a:defRPr kumimoji="1">
                <a:solidFill>
                  <a:schemeClr val="tx1"/>
                </a:solidFill>
                <a:latin typeface="Arial" panose="020B0604020202020204" pitchFamily="34" charset="0"/>
                <a:ea typeface="Arial Unicode MS" pitchFamily="34" charset="-128"/>
              </a:defRPr>
            </a:lvl4pPr>
            <a:lvl5pPr marL="2057400" indent="-228600">
              <a:defRPr kumimoji="1">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9pPr>
          </a:lstStyle>
          <a:p>
            <a:pPr algn="ctr" eaLnBrk="1" hangingPunct="1"/>
            <a:r>
              <a:rPr lang="en-CA" altLang="en-US" sz="1000"/>
              <a:t>Page </a:t>
            </a:r>
            <a:fld id="{781C578E-DC4A-4335-B56C-0E0645BEAD7F}" type="slidenum">
              <a:rPr lang="en-CA" altLang="en-US" sz="1000"/>
              <a:pPr algn="ctr" eaLnBrk="1" hangingPunct="1"/>
              <a:t>‹#›</a:t>
            </a:fld>
            <a:r>
              <a:rPr lang="en-CA" altLang="en-US" sz="1000"/>
              <a:t> – </a:t>
            </a:r>
            <a:fld id="{B527F5C4-E9B9-4214-94C0-291E9D006547}" type="datetime4">
              <a:rPr kumimoji="0" lang="en-CA" altLang="en-US" sz="1000"/>
              <a:pPr algn="ctr" eaLnBrk="1" hangingPunct="1"/>
              <a:t>October 16, 2018</a:t>
            </a:fld>
            <a:endParaRPr kumimoji="0" lang="en-CA" altLang="en-US" sz="1000"/>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715"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panose="020B0604020202020204" pitchFamily="34"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panose="020B0604020202020204" pitchFamily="34"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ChangeArrowheads="1"/>
          </p:cNvSpPr>
          <p:nvPr>
            <p:ph type="ctrTitle" idx="4294967295"/>
          </p:nvPr>
        </p:nvSpPr>
        <p:spPr>
          <a:xfrm>
            <a:off x="252413" y="2708275"/>
            <a:ext cx="8713787" cy="2736850"/>
          </a:xfrm>
          <a:solidFill>
            <a:srgbClr val="FFFFFF"/>
          </a:solidFill>
        </p:spPr>
        <p:txBody>
          <a:bodyPr/>
          <a:lstStyle/>
          <a:p>
            <a:pPr algn="ctr" eaLnBrk="1" hangingPunct="1"/>
            <a:r>
              <a:rPr lang="en-US" altLang="zh-TW" sz="2400" smtClean="0">
                <a:ea typeface="PMingLiU" pitchFamily="18" charset="-120"/>
              </a:rPr>
              <a:t>Environment and Climate Change Canada’s Presentation to the Nunavut Water Board Respecting TMAC Resources Inc. Application for a Type “A” Water Licence and Type “A” Water Licence Amendment</a:t>
            </a:r>
            <a:br>
              <a:rPr lang="en-US" altLang="zh-TW" sz="2400" smtClean="0">
                <a:ea typeface="PMingLiU" pitchFamily="18" charset="-120"/>
              </a:rPr>
            </a:br>
            <a:r>
              <a:rPr lang="en-US" altLang="zh-TW" sz="2400" smtClean="0">
                <a:ea typeface="PMingLiU" pitchFamily="18" charset="-120"/>
              </a:rPr>
              <a:t/>
            </a:r>
            <a:br>
              <a:rPr lang="en-US" altLang="zh-TW" sz="2400" smtClean="0">
                <a:ea typeface="PMingLiU" pitchFamily="18" charset="-120"/>
              </a:rPr>
            </a:br>
            <a:r>
              <a:rPr lang="en-US" altLang="zh-TW" sz="2400" smtClean="0">
                <a:ea typeface="PMingLiU" pitchFamily="18" charset="-120"/>
              </a:rPr>
              <a:t/>
            </a:r>
            <a:br>
              <a:rPr lang="en-US" altLang="zh-TW" sz="2400" smtClean="0">
                <a:ea typeface="PMingLiU" pitchFamily="18" charset="-120"/>
              </a:rPr>
            </a:br>
            <a:r>
              <a:rPr lang="en-US" altLang="en-US" sz="2400" smtClean="0"/>
              <a:t/>
            </a:r>
            <a:br>
              <a:rPr lang="en-US" altLang="en-US" sz="2400" smtClean="0"/>
            </a:br>
            <a:r>
              <a:rPr lang="en-US" altLang="zh-TW" sz="2000" smtClean="0">
                <a:ea typeface="PMingLiU" pitchFamily="18" charset="-120"/>
              </a:rPr>
              <a:t/>
            </a:r>
            <a:br>
              <a:rPr lang="en-US" altLang="zh-TW" sz="2000" smtClean="0">
                <a:ea typeface="PMingLiU" pitchFamily="18" charset="-120"/>
              </a:rPr>
            </a:br>
            <a:endParaRPr lang="fr-CA" altLang="en-US" sz="2000" smtClean="0"/>
          </a:p>
        </p:txBody>
      </p:sp>
      <p:sp>
        <p:nvSpPr>
          <p:cNvPr id="3075" name="Rectangle 10"/>
          <p:cNvSpPr>
            <a:spLocks noChangeArrowheads="1"/>
          </p:cNvSpPr>
          <p:nvPr>
            <p:ph type="subTitle" idx="4294967295"/>
          </p:nvPr>
        </p:nvSpPr>
        <p:spPr>
          <a:xfrm>
            <a:off x="5940425" y="5300663"/>
            <a:ext cx="3025775" cy="1484312"/>
          </a:xfrm>
          <a:solidFill>
            <a:srgbClr val="FFFFFF"/>
          </a:solidFill>
        </p:spPr>
        <p:txBody>
          <a:bodyPr/>
          <a:lstStyle/>
          <a:p>
            <a:pPr marL="0" indent="0" eaLnBrk="1" hangingPunct="1">
              <a:buFontTx/>
              <a:buNone/>
            </a:pPr>
            <a:r>
              <a:rPr lang="en-CA" altLang="zh-TW" sz="1600" b="1" smtClean="0">
                <a:ea typeface="PMingLiU" pitchFamily="18" charset="-120"/>
              </a:rPr>
              <a:t>2AM-BOS---- / 2AM-DOH1323</a:t>
            </a:r>
            <a:endParaRPr lang="en-US" altLang="zh-TW" sz="1600" b="1" smtClean="0">
              <a:ea typeface="PMingLiU" pitchFamily="18" charset="-120"/>
            </a:endParaRPr>
          </a:p>
          <a:p>
            <a:pPr marL="0" indent="0" eaLnBrk="1" hangingPunct="1">
              <a:buFontTx/>
              <a:buNone/>
            </a:pPr>
            <a:r>
              <a:rPr lang="en-US" altLang="zh-TW" sz="1600" b="1" smtClean="0">
                <a:ea typeface="PMingLiU" pitchFamily="18" charset="-120"/>
              </a:rPr>
              <a:t>Final Hearing</a:t>
            </a:r>
          </a:p>
          <a:p>
            <a:pPr marL="0" indent="0" eaLnBrk="1" hangingPunct="1">
              <a:buFontTx/>
              <a:buNone/>
            </a:pPr>
            <a:r>
              <a:rPr lang="en-US" altLang="zh-TW" sz="1600" b="1" smtClean="0">
                <a:ea typeface="PMingLiU" pitchFamily="18" charset="-120"/>
              </a:rPr>
              <a:t>Cambridge Bay, NU</a:t>
            </a:r>
          </a:p>
          <a:p>
            <a:pPr marL="0" indent="0" eaLnBrk="1" hangingPunct="1">
              <a:buFontTx/>
              <a:buNone/>
            </a:pPr>
            <a:r>
              <a:rPr lang="en-US" altLang="zh-TW" sz="1600" b="1" smtClean="0">
                <a:ea typeface="PMingLiU" pitchFamily="18" charset="-120"/>
              </a:rPr>
              <a:t>October 24 and 25, 2018</a:t>
            </a:r>
          </a:p>
        </p:txBody>
      </p:sp>
      <p:sp>
        <p:nvSpPr>
          <p:cNvPr id="3076" name="Rectangle 10"/>
          <p:cNvSpPr txBox="1">
            <a:spLocks noChangeArrowheads="1"/>
          </p:cNvSpPr>
          <p:nvPr/>
        </p:nvSpPr>
        <p:spPr bwMode="auto">
          <a:xfrm>
            <a:off x="3132138" y="5300663"/>
            <a:ext cx="2665412" cy="1484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itchFamily="34" charset="-128"/>
              </a:defRPr>
            </a:lvl1pPr>
            <a:lvl2pPr marL="742950" indent="-285750">
              <a:defRPr kumimoji="1">
                <a:solidFill>
                  <a:schemeClr val="tx1"/>
                </a:solidFill>
                <a:latin typeface="Arial" panose="020B0604020202020204" pitchFamily="34" charset="0"/>
                <a:ea typeface="Arial Unicode MS" pitchFamily="34" charset="-128"/>
              </a:defRPr>
            </a:lvl2pPr>
            <a:lvl3pPr marL="1143000" indent="-228600">
              <a:defRPr kumimoji="1">
                <a:solidFill>
                  <a:schemeClr val="tx1"/>
                </a:solidFill>
                <a:latin typeface="Arial" panose="020B0604020202020204" pitchFamily="34" charset="0"/>
                <a:ea typeface="Arial Unicode MS" pitchFamily="34" charset="-128"/>
              </a:defRPr>
            </a:lvl3pPr>
            <a:lvl4pPr marL="1600200" indent="-228600">
              <a:defRPr kumimoji="1">
                <a:solidFill>
                  <a:schemeClr val="tx1"/>
                </a:solidFill>
                <a:latin typeface="Arial" panose="020B0604020202020204" pitchFamily="34" charset="0"/>
                <a:ea typeface="Arial Unicode MS" pitchFamily="34" charset="-128"/>
              </a:defRPr>
            </a:lvl4pPr>
            <a:lvl5pPr marL="2057400" indent="-228600">
              <a:defRPr kumimoji="1">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itchFamily="34" charset="-128"/>
              </a:defRPr>
            </a:lvl9pPr>
          </a:lstStyle>
          <a:p>
            <a:pPr eaLnBrk="1" hangingPunct="1">
              <a:spcBef>
                <a:spcPct val="20000"/>
              </a:spcBef>
              <a:buClr>
                <a:srgbClr val="FF0000"/>
              </a:buClr>
              <a:buSzPct val="120000"/>
            </a:pPr>
            <a:endParaRPr lang="iu-Cans-CA" altLang="en-US" sz="1600" b="1">
              <a:latin typeface="Euphemia" panose="020B05030401020201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08063" y="187325"/>
            <a:ext cx="5940425" cy="1143000"/>
          </a:xfrm>
        </p:spPr>
        <p:txBody>
          <a:bodyPr/>
          <a:lstStyle/>
          <a:p>
            <a:r>
              <a:rPr lang="en-US" altLang="en-US" sz="4000" smtClean="0"/>
              <a:t>Thank you</a:t>
            </a:r>
          </a:p>
        </p:txBody>
      </p:sp>
      <p:pic>
        <p:nvPicPr>
          <p:cNvPr id="122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84313"/>
            <a:ext cx="59055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4213" y="4763"/>
            <a:ext cx="7931150" cy="1157287"/>
          </a:xfrm>
        </p:spPr>
        <p:txBody>
          <a:bodyPr/>
          <a:lstStyle/>
          <a:p>
            <a:r>
              <a:rPr lang="en-CA" altLang="en-US" smtClean="0"/>
              <a:t/>
            </a:r>
            <a:br>
              <a:rPr lang="en-CA" altLang="en-US" smtClean="0"/>
            </a:br>
            <a:r>
              <a:rPr lang="en-CA" altLang="en-US" sz="3200" smtClean="0"/>
              <a:t>Overview</a:t>
            </a:r>
            <a:r>
              <a:rPr lang="en-CA" altLang="en-US" sz="2800" smtClean="0"/>
              <a:t/>
            </a:r>
            <a:br>
              <a:rPr lang="en-CA" altLang="en-US" sz="2800" smtClean="0"/>
            </a:br>
            <a:endParaRPr lang="en-US" altLang="en-US" sz="2800" smtClean="0"/>
          </a:p>
        </p:txBody>
      </p:sp>
      <p:sp>
        <p:nvSpPr>
          <p:cNvPr id="4099" name="Content Placeholder 2"/>
          <p:cNvSpPr>
            <a:spLocks noGrp="1"/>
          </p:cNvSpPr>
          <p:nvPr>
            <p:ph idx="1"/>
          </p:nvPr>
        </p:nvSpPr>
        <p:spPr>
          <a:xfrm>
            <a:off x="827088" y="1341438"/>
            <a:ext cx="8137525" cy="4713287"/>
          </a:xfrm>
        </p:spPr>
        <p:txBody>
          <a:bodyPr/>
          <a:lstStyle/>
          <a:p>
            <a:pPr>
              <a:spcBef>
                <a:spcPct val="0"/>
              </a:spcBef>
            </a:pPr>
            <a:r>
              <a:rPr lang="en-CA" altLang="en-US" sz="2000" smtClean="0"/>
              <a:t>Mandate</a:t>
            </a:r>
          </a:p>
          <a:p>
            <a:pPr>
              <a:spcBef>
                <a:spcPct val="0"/>
              </a:spcBef>
            </a:pPr>
            <a:r>
              <a:rPr lang="en-CA" altLang="en-US" sz="2000" smtClean="0"/>
              <a:t>Relevant Acts and Legislation</a:t>
            </a:r>
          </a:p>
          <a:p>
            <a:pPr>
              <a:spcBef>
                <a:spcPct val="0"/>
              </a:spcBef>
            </a:pPr>
            <a:r>
              <a:rPr lang="en-CA" altLang="en-US" sz="2000" smtClean="0"/>
              <a:t>Environment and Climate Change Canada’s Recommendations Pertain to:</a:t>
            </a:r>
          </a:p>
          <a:p>
            <a:pPr lvl="1">
              <a:spcBef>
                <a:spcPct val="0"/>
              </a:spcBef>
            </a:pPr>
            <a:r>
              <a:rPr lang="en-CA" altLang="en-US" sz="1400" smtClean="0"/>
              <a:t>Aquatic Effects Monitoring Program</a:t>
            </a:r>
          </a:p>
          <a:p>
            <a:pPr lvl="1">
              <a:spcBef>
                <a:spcPct val="0"/>
              </a:spcBef>
            </a:pPr>
            <a:r>
              <a:rPr lang="en-CA" altLang="en-US" sz="1400" smtClean="0"/>
              <a:t>Effluent Quality Criteria</a:t>
            </a:r>
          </a:p>
          <a:p>
            <a:pPr lvl="1">
              <a:spcBef>
                <a:spcPct val="0"/>
              </a:spcBef>
            </a:pPr>
            <a:r>
              <a:rPr lang="en-CA" altLang="en-US" sz="1400" smtClean="0"/>
              <a:t>Mitigation and Monitoring of In-water Construction Activities</a:t>
            </a:r>
          </a:p>
          <a:p>
            <a:pPr lvl="1">
              <a:spcBef>
                <a:spcPct val="0"/>
              </a:spcBef>
            </a:pPr>
            <a:endParaRPr lang="iu-Cans-CA" altLang="en-US" sz="1400" smtClean="0">
              <a:latin typeface="Euphemia" panose="020B05030401020201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55650" y="188913"/>
            <a:ext cx="8229600" cy="936625"/>
          </a:xfrm>
        </p:spPr>
        <p:txBody>
          <a:bodyPr/>
          <a:lstStyle/>
          <a:p>
            <a:r>
              <a:rPr lang="en-CA" altLang="en-US" sz="2400" smtClean="0"/>
              <a:t>Environment and Climate Change Canada’s Mandate</a:t>
            </a:r>
            <a:br>
              <a:rPr lang="en-CA" altLang="en-US" sz="2400" smtClean="0"/>
            </a:br>
            <a:endParaRPr lang="en-US" altLang="en-US" sz="2400" smtClean="0"/>
          </a:p>
        </p:txBody>
      </p:sp>
      <p:sp>
        <p:nvSpPr>
          <p:cNvPr id="5123" name="Content Placeholder 2"/>
          <p:cNvSpPr>
            <a:spLocks noGrp="1"/>
          </p:cNvSpPr>
          <p:nvPr>
            <p:ph idx="1"/>
          </p:nvPr>
        </p:nvSpPr>
        <p:spPr>
          <a:xfrm>
            <a:off x="755650" y="1268413"/>
            <a:ext cx="8229600" cy="4741862"/>
          </a:xfrm>
        </p:spPr>
        <p:txBody>
          <a:bodyPr/>
          <a:lstStyle/>
          <a:p>
            <a:pPr>
              <a:spcBef>
                <a:spcPts val="600"/>
              </a:spcBef>
            </a:pPr>
            <a:r>
              <a:rPr lang="en-US" altLang="en-US" sz="1800" smtClean="0"/>
              <a:t>The preservation and enhancement of the quality of the natural environment, including water, air and soil quality, and the coordination of the relevant policies and programs of the Government of Canada</a:t>
            </a:r>
          </a:p>
          <a:p>
            <a:pPr>
              <a:spcBef>
                <a:spcPts val="600"/>
              </a:spcBef>
            </a:pPr>
            <a:r>
              <a:rPr lang="en-US" altLang="en-US" sz="1800" smtClean="0"/>
              <a:t>Renewable resources, including migratory birds and other non-domestic flora and fauna</a:t>
            </a:r>
          </a:p>
          <a:p>
            <a:pPr>
              <a:spcBef>
                <a:spcPts val="600"/>
              </a:spcBef>
            </a:pPr>
            <a:r>
              <a:rPr lang="en-US" altLang="en-US" sz="1800" smtClean="0"/>
              <a:t>Meteorology</a:t>
            </a:r>
          </a:p>
          <a:p>
            <a:pPr>
              <a:spcBef>
                <a:spcPts val="600"/>
              </a:spcBef>
            </a:pPr>
            <a:r>
              <a:rPr lang="en-US" altLang="en-US" sz="1800" smtClean="0"/>
              <a:t>The enforcement of rules and regulations.</a:t>
            </a:r>
          </a:p>
          <a:p>
            <a:pPr>
              <a:spcBef>
                <a:spcPts val="600"/>
              </a:spcBef>
              <a:spcAft>
                <a:spcPts val="600"/>
              </a:spcAft>
            </a:pPr>
            <a:endParaRPr lang="en-US" altLang="en-US" sz="1800" smtClean="0"/>
          </a:p>
          <a:p>
            <a:pPr>
              <a:buFontTx/>
              <a:buNone/>
            </a:pPr>
            <a:endParaRPr lang="en-CA" altLang="en-US" sz="1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49300" y="115888"/>
            <a:ext cx="8413750" cy="1143000"/>
          </a:xfrm>
        </p:spPr>
        <p:txBody>
          <a:bodyPr/>
          <a:lstStyle/>
          <a:p>
            <a:r>
              <a:rPr lang="en-CA" altLang="en-US" sz="2400" smtClean="0"/>
              <a:t>Relevant Acts and Regulations</a:t>
            </a:r>
            <a:br>
              <a:rPr lang="en-CA" altLang="en-US" sz="2400" smtClean="0"/>
            </a:br>
            <a:r>
              <a:rPr lang="en-CA" altLang="en-US" smtClean="0"/>
              <a:t>	</a:t>
            </a:r>
            <a:endParaRPr lang="en-US" altLang="en-US" smtClean="0"/>
          </a:p>
        </p:txBody>
      </p:sp>
      <p:sp>
        <p:nvSpPr>
          <p:cNvPr id="11267" name="Content Placeholder 2"/>
          <p:cNvSpPr>
            <a:spLocks noGrp="1"/>
          </p:cNvSpPr>
          <p:nvPr>
            <p:ph idx="1"/>
          </p:nvPr>
        </p:nvSpPr>
        <p:spPr>
          <a:xfrm>
            <a:off x="849313" y="1484313"/>
            <a:ext cx="8137525" cy="3529012"/>
          </a:xfrm>
        </p:spPr>
        <p:txBody>
          <a:bodyPr/>
          <a:lstStyle/>
          <a:p>
            <a:pPr>
              <a:spcBef>
                <a:spcPts val="0"/>
              </a:spcBef>
              <a:spcAft>
                <a:spcPts val="600"/>
              </a:spcAft>
              <a:defRPr/>
            </a:pPr>
            <a:r>
              <a:rPr lang="en-CA" altLang="en-US" sz="1800" i="1" dirty="0" smtClean="0"/>
              <a:t>Department of the Environment Act </a:t>
            </a:r>
          </a:p>
          <a:p>
            <a:pPr>
              <a:spcBef>
                <a:spcPts val="0"/>
              </a:spcBef>
              <a:spcAft>
                <a:spcPts val="600"/>
              </a:spcAft>
              <a:defRPr/>
            </a:pPr>
            <a:r>
              <a:rPr lang="en-CA" altLang="en-US" sz="1800" i="1" dirty="0" smtClean="0"/>
              <a:t>Canadian Environmental Protection Act</a:t>
            </a:r>
          </a:p>
          <a:p>
            <a:pPr>
              <a:spcBef>
                <a:spcPts val="0"/>
              </a:spcBef>
              <a:spcAft>
                <a:spcPts val="600"/>
              </a:spcAft>
              <a:defRPr/>
            </a:pPr>
            <a:r>
              <a:rPr lang="en-CA" altLang="en-US" sz="1800" i="1" dirty="0" smtClean="0"/>
              <a:t>Fisheries Act </a:t>
            </a:r>
            <a:r>
              <a:rPr lang="en-CA" altLang="en-US" sz="1800" dirty="0" smtClean="0"/>
              <a:t>– Pollution Prevention Provisions</a:t>
            </a:r>
          </a:p>
          <a:p>
            <a:pPr>
              <a:spcBef>
                <a:spcPts val="0"/>
              </a:spcBef>
              <a:spcAft>
                <a:spcPts val="600"/>
              </a:spcAft>
              <a:defRPr/>
            </a:pPr>
            <a:r>
              <a:rPr lang="en-CA" altLang="en-US" sz="1800" i="1" dirty="0" smtClean="0"/>
              <a:t>Migratory Birds Convention Act</a:t>
            </a:r>
          </a:p>
          <a:p>
            <a:pPr>
              <a:spcBef>
                <a:spcPts val="0"/>
              </a:spcBef>
              <a:spcAft>
                <a:spcPts val="600"/>
              </a:spcAft>
              <a:defRPr/>
            </a:pPr>
            <a:r>
              <a:rPr lang="en-CA" altLang="en-US" sz="1800" i="1" dirty="0" smtClean="0"/>
              <a:t>Species at Risk Act</a:t>
            </a:r>
          </a:p>
          <a:p>
            <a:pPr marL="0" indent="0">
              <a:spcBef>
                <a:spcPts val="0"/>
              </a:spcBef>
              <a:spcAft>
                <a:spcPts val="600"/>
              </a:spcAft>
              <a:buFontTx/>
              <a:buNone/>
              <a:defRPr/>
            </a:pPr>
            <a:endParaRPr lang="en-CA" altLang="en-US" sz="1800" i="1" dirty="0"/>
          </a:p>
          <a:p>
            <a:pPr marL="0" indent="0">
              <a:spcBef>
                <a:spcPts val="0"/>
              </a:spcBef>
              <a:spcAft>
                <a:spcPts val="600"/>
              </a:spcAft>
              <a:buFontTx/>
              <a:buNone/>
              <a:defRPr/>
            </a:pPr>
            <a:endParaRPr lang="en-CA" altLang="en-US" sz="1800" i="1" dirty="0" smtClean="0"/>
          </a:p>
          <a:p>
            <a:pPr>
              <a:spcBef>
                <a:spcPts val="0"/>
              </a:spcBef>
              <a:spcAft>
                <a:spcPts val="600"/>
              </a:spcAft>
              <a:defRPr/>
            </a:pPr>
            <a:endParaRPr lang="en-US" altLang="en-US" sz="1800" i="1" dirty="0" smtClean="0"/>
          </a:p>
        </p:txBody>
      </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565400"/>
            <a:ext cx="29464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76288" y="106363"/>
            <a:ext cx="8280400" cy="1301750"/>
          </a:xfrm>
        </p:spPr>
        <p:txBody>
          <a:bodyPr/>
          <a:lstStyle/>
          <a:p>
            <a:r>
              <a:rPr lang="en-CA" altLang="en-US" smtClean="0"/>
              <a:t/>
            </a:r>
            <a:br>
              <a:rPr lang="en-CA" altLang="en-US" smtClean="0"/>
            </a:br>
            <a:r>
              <a:rPr lang="en-CA" altLang="en-US" sz="2400" smtClean="0"/>
              <a:t>ECCC #1 </a:t>
            </a:r>
            <a:r>
              <a:rPr lang="en-US" altLang="en-US" sz="2400" smtClean="0"/>
              <a:t>Aquatic Effects Monitoring Program</a:t>
            </a:r>
            <a:r>
              <a:rPr lang="en-CA" altLang="en-US" smtClean="0"/>
              <a:t/>
            </a:r>
            <a:br>
              <a:rPr lang="en-CA" altLang="en-US" smtClean="0"/>
            </a:br>
            <a:endParaRPr lang="en-US" altLang="en-US" smtClean="0"/>
          </a:p>
        </p:txBody>
      </p:sp>
      <p:sp>
        <p:nvSpPr>
          <p:cNvPr id="29699" name="Content Placeholder 2"/>
          <p:cNvSpPr>
            <a:spLocks noGrp="1"/>
          </p:cNvSpPr>
          <p:nvPr>
            <p:ph sz="half" idx="1"/>
          </p:nvPr>
        </p:nvSpPr>
        <p:spPr>
          <a:xfrm>
            <a:off x="755650" y="1412875"/>
            <a:ext cx="8137525" cy="4713288"/>
          </a:xfrm>
        </p:spPr>
        <p:txBody>
          <a:bodyPr/>
          <a:lstStyle/>
          <a:p>
            <a:pPr marL="447675" indent="-342900">
              <a:spcBef>
                <a:spcPts val="600"/>
              </a:spcBef>
              <a:spcAft>
                <a:spcPts val="600"/>
              </a:spcAft>
              <a:defRPr/>
            </a:pPr>
            <a:r>
              <a:rPr lang="en-CA" altLang="en-US" sz="2000" dirty="0" smtClean="0"/>
              <a:t>ECCC noted some details missing in the AEMP such as finalizing details for the study design, data analysis, aquatic response framework and baseline sampling </a:t>
            </a:r>
          </a:p>
          <a:p>
            <a:pPr marL="104775" indent="0">
              <a:spcBef>
                <a:spcPts val="600"/>
              </a:spcBef>
              <a:spcAft>
                <a:spcPts val="600"/>
              </a:spcAft>
              <a:buFontTx/>
              <a:buNone/>
              <a:defRPr/>
            </a:pPr>
            <a:r>
              <a:rPr lang="en-CA" altLang="en-US" sz="2200" b="1" dirty="0" smtClean="0"/>
              <a:t>Recommendation: </a:t>
            </a:r>
          </a:p>
          <a:p>
            <a:pPr>
              <a:defRPr/>
            </a:pPr>
            <a:r>
              <a:rPr lang="en-CA" sz="2000" dirty="0"/>
              <a:t>ECCC </a:t>
            </a:r>
            <a:r>
              <a:rPr lang="en-CA" sz="2000" dirty="0" smtClean="0"/>
              <a:t>recommended </a:t>
            </a:r>
            <a:r>
              <a:rPr lang="en-CA" sz="2000" dirty="0"/>
              <a:t>that the AEMP be submitted for Board approval following the issuance of the water licence, prior to construction</a:t>
            </a:r>
            <a:r>
              <a:rPr lang="en-CA" sz="2000" dirty="0" smtClean="0"/>
              <a:t>.</a:t>
            </a:r>
          </a:p>
          <a:p>
            <a:pPr marL="0" indent="0">
              <a:buFontTx/>
              <a:buNone/>
              <a:defRPr/>
            </a:pPr>
            <a:r>
              <a:rPr lang="en-CA" sz="2000" b="1" dirty="0" smtClean="0"/>
              <a:t>Proponent Response:</a:t>
            </a:r>
          </a:p>
          <a:p>
            <a:pPr>
              <a:defRPr/>
            </a:pPr>
            <a:r>
              <a:rPr lang="en-CA" sz="2000" dirty="0" smtClean="0"/>
              <a:t>TMAC submitted a final draft of the AEMP and requested approval as part of the water licencing process</a:t>
            </a:r>
            <a:endParaRPr lang="en-US" sz="2000" dirty="0"/>
          </a:p>
          <a:p>
            <a:pPr marL="104775" indent="0">
              <a:spcBef>
                <a:spcPts val="600"/>
              </a:spcBef>
              <a:spcAft>
                <a:spcPts val="600"/>
              </a:spcAft>
              <a:buFontTx/>
              <a:buNone/>
              <a:defRPr/>
            </a:pPr>
            <a:endParaRPr lang="en-CA" altLang="en-US" sz="2000" dirty="0" smtClean="0"/>
          </a:p>
          <a:p>
            <a:pPr marL="104775" indent="0">
              <a:spcBef>
                <a:spcPts val="600"/>
              </a:spcBef>
              <a:spcAft>
                <a:spcPts val="600"/>
              </a:spcAft>
              <a:buFontTx/>
              <a:buNone/>
              <a:defRPr/>
            </a:pPr>
            <a:endParaRPr lang="iu-Cans-CA" altLang="en-US" sz="2200" b="1" dirty="0">
              <a:latin typeface="Euphemia" pitchFamily="34" charset="0"/>
            </a:endParaRPr>
          </a:p>
          <a:p>
            <a:pPr marL="447675" indent="-342900">
              <a:spcBef>
                <a:spcPts val="600"/>
              </a:spcBef>
              <a:spcAft>
                <a:spcPts val="600"/>
              </a:spcAft>
              <a:buFont typeface="Arial" panose="020B0604020202020204" pitchFamily="34" charset="0"/>
              <a:buChar char="•"/>
              <a:defRPr/>
            </a:pPr>
            <a:endParaRPr lang="en-CA" altLang="en-US" dirty="0" smtClean="0"/>
          </a:p>
          <a:p>
            <a:pPr>
              <a:spcBef>
                <a:spcPts val="600"/>
              </a:spcBef>
              <a:spcAft>
                <a:spcPts val="600"/>
              </a:spcAft>
              <a:defRPr/>
            </a:pPr>
            <a:endParaRPr lang="en-US"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55650" y="44450"/>
            <a:ext cx="7272338" cy="1301750"/>
          </a:xfrm>
        </p:spPr>
        <p:txBody>
          <a:bodyPr/>
          <a:lstStyle/>
          <a:p>
            <a:r>
              <a:rPr lang="en-CA" altLang="en-US" smtClean="0"/>
              <a:t/>
            </a:r>
            <a:br>
              <a:rPr lang="en-CA" altLang="en-US" smtClean="0"/>
            </a:br>
            <a:r>
              <a:rPr lang="en-US" altLang="en-US" sz="2400" smtClean="0"/>
              <a:t>ECCC #2 Effluent Quality Criteria</a:t>
            </a:r>
            <a:r>
              <a:rPr lang="en-CA" altLang="en-US" smtClean="0"/>
              <a:t/>
            </a:r>
            <a:br>
              <a:rPr lang="en-CA" altLang="en-US" smtClean="0"/>
            </a:br>
            <a:endParaRPr lang="en-US" altLang="en-US" smtClean="0"/>
          </a:p>
        </p:txBody>
      </p:sp>
      <p:sp>
        <p:nvSpPr>
          <p:cNvPr id="9219" name="Content Placeholder 2"/>
          <p:cNvSpPr>
            <a:spLocks noGrp="1"/>
          </p:cNvSpPr>
          <p:nvPr>
            <p:ph sz="half" idx="1"/>
          </p:nvPr>
        </p:nvSpPr>
        <p:spPr>
          <a:xfrm>
            <a:off x="755650" y="1412875"/>
            <a:ext cx="8137525" cy="4713288"/>
          </a:xfrm>
        </p:spPr>
        <p:txBody>
          <a:bodyPr/>
          <a:lstStyle/>
          <a:p>
            <a:pPr>
              <a:defRPr/>
            </a:pPr>
            <a:r>
              <a:rPr lang="en-US" sz="2000" dirty="0" smtClean="0"/>
              <a:t>TMAC primarily </a:t>
            </a:r>
            <a:r>
              <a:rPr lang="en-US" sz="2000" dirty="0"/>
              <a:t>compares predicted effluent quality to the authorized limits for deleterious substances that are regulated under the MDMER; however, it is unclear whether TMAC is proposing any additional effluent quality criteria. The MDMER include national minimum standards for effluent quality monitoring. They would not reflect site specific considerations, such as the sensitive nature of Northern aquatic ecosystems. </a:t>
            </a:r>
          </a:p>
          <a:p>
            <a:pPr marL="447675" indent="-342900">
              <a:spcBef>
                <a:spcPts val="600"/>
              </a:spcBef>
              <a:spcAft>
                <a:spcPts val="600"/>
              </a:spcAft>
              <a:defRPr/>
            </a:pPr>
            <a:endParaRPr lang="en-US" alt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650" y="44450"/>
            <a:ext cx="7272338" cy="1301750"/>
          </a:xfrm>
        </p:spPr>
        <p:txBody>
          <a:bodyPr/>
          <a:lstStyle/>
          <a:p>
            <a:r>
              <a:rPr lang="en-CA" altLang="en-US" smtClean="0"/>
              <a:t/>
            </a:r>
            <a:br>
              <a:rPr lang="en-CA" altLang="en-US" smtClean="0"/>
            </a:br>
            <a:r>
              <a:rPr lang="en-US" altLang="en-US" sz="2400" smtClean="0"/>
              <a:t>ECCC #2 Effluent Quality Criteria</a:t>
            </a:r>
            <a:r>
              <a:rPr lang="en-CA" altLang="en-US" smtClean="0"/>
              <a:t/>
            </a:r>
            <a:br>
              <a:rPr lang="en-CA" altLang="en-US" smtClean="0"/>
            </a:br>
            <a:endParaRPr lang="en-US" altLang="en-US" smtClean="0"/>
          </a:p>
        </p:txBody>
      </p:sp>
      <p:sp>
        <p:nvSpPr>
          <p:cNvPr id="29699" name="Content Placeholder 2"/>
          <p:cNvSpPr>
            <a:spLocks noGrp="1"/>
          </p:cNvSpPr>
          <p:nvPr>
            <p:ph sz="half" idx="1"/>
          </p:nvPr>
        </p:nvSpPr>
        <p:spPr>
          <a:xfrm>
            <a:off x="755650" y="1412875"/>
            <a:ext cx="8137525" cy="4713288"/>
          </a:xfrm>
        </p:spPr>
        <p:txBody>
          <a:bodyPr/>
          <a:lstStyle/>
          <a:p>
            <a:pPr marL="104775" indent="0">
              <a:spcBef>
                <a:spcPts val="600"/>
              </a:spcBef>
              <a:spcAft>
                <a:spcPts val="600"/>
              </a:spcAft>
              <a:buFontTx/>
              <a:buNone/>
              <a:defRPr/>
            </a:pPr>
            <a:r>
              <a:rPr lang="en-CA" altLang="en-US" sz="2200" b="1" dirty="0" smtClean="0"/>
              <a:t>Recommendation: </a:t>
            </a:r>
          </a:p>
          <a:p>
            <a:pPr>
              <a:defRPr/>
            </a:pPr>
            <a:r>
              <a:rPr lang="en-CA" sz="2000" dirty="0"/>
              <a:t>Given the sensitive nature of the local aquatic ecosystems, ECCC </a:t>
            </a:r>
            <a:r>
              <a:rPr lang="en-CA" sz="2000" dirty="0" smtClean="0"/>
              <a:t>suggested </a:t>
            </a:r>
            <a:r>
              <a:rPr lang="en-CA" sz="2000" dirty="0"/>
              <a:t>that lower limits than those set by the MDMER be considered. This is consistent with what has been indicated to be achievable by </a:t>
            </a:r>
            <a:r>
              <a:rPr lang="en-CA" sz="2000" dirty="0" smtClean="0"/>
              <a:t>TMAC’s </a:t>
            </a:r>
            <a:r>
              <a:rPr lang="en-CA" sz="2000" dirty="0"/>
              <a:t>modelling. ECCC also </a:t>
            </a:r>
            <a:r>
              <a:rPr lang="en-CA" sz="2000" dirty="0" smtClean="0"/>
              <a:t>suggested </a:t>
            </a:r>
            <a:r>
              <a:rPr lang="en-CA" sz="2000" dirty="0"/>
              <a:t>that </a:t>
            </a:r>
            <a:r>
              <a:rPr lang="en-CA" sz="2000" dirty="0" smtClean="0"/>
              <a:t>TMAC </a:t>
            </a:r>
            <a:r>
              <a:rPr lang="en-CA" sz="2000" dirty="0"/>
              <a:t>consider including additional water quality parameters. </a:t>
            </a:r>
            <a:endParaRPr lang="en-CA" sz="2000" dirty="0" smtClean="0"/>
          </a:p>
          <a:p>
            <a:pPr marL="0" indent="0">
              <a:buFontTx/>
              <a:buNone/>
              <a:defRPr/>
            </a:pPr>
            <a:r>
              <a:rPr lang="en-CA" sz="2000" b="1" dirty="0" smtClean="0"/>
              <a:t>Proponent Response:</a:t>
            </a:r>
          </a:p>
          <a:p>
            <a:pPr>
              <a:defRPr/>
            </a:pPr>
            <a:r>
              <a:rPr lang="en-CA" sz="2000" dirty="0" smtClean="0"/>
              <a:t>TMAC feels that the MDMER limits as proposed are acceptable</a:t>
            </a:r>
            <a:endParaRPr lang="en-US" sz="2000" dirty="0"/>
          </a:p>
          <a:p>
            <a:pPr>
              <a:spcBef>
                <a:spcPts val="600"/>
              </a:spcBef>
              <a:spcAft>
                <a:spcPts val="600"/>
              </a:spcAft>
              <a:defRPr/>
            </a:pPr>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55650" y="187325"/>
            <a:ext cx="8137525" cy="1152525"/>
          </a:xfrm>
        </p:spPr>
        <p:txBody>
          <a:bodyPr/>
          <a:lstStyle/>
          <a:p>
            <a:r>
              <a:rPr lang="en-CA" altLang="en-US" sz="2400" smtClean="0"/>
              <a:t/>
            </a:r>
            <a:br>
              <a:rPr lang="en-CA" altLang="en-US" sz="2400" smtClean="0"/>
            </a:br>
            <a:r>
              <a:rPr lang="en-US" altLang="en-US" sz="2400" smtClean="0"/>
              <a:t>ECCC# 3 Mitigation and Monitoring of In-water Construction Activities</a:t>
            </a:r>
            <a:br>
              <a:rPr lang="en-US" altLang="en-US" sz="2400" smtClean="0"/>
            </a:br>
            <a:endParaRPr lang="en-US" altLang="en-US" sz="2400" smtClean="0"/>
          </a:p>
        </p:txBody>
      </p:sp>
      <p:sp>
        <p:nvSpPr>
          <p:cNvPr id="29699" name="Content Placeholder 2"/>
          <p:cNvSpPr>
            <a:spLocks noGrp="1"/>
          </p:cNvSpPr>
          <p:nvPr>
            <p:ph sz="half" idx="1"/>
          </p:nvPr>
        </p:nvSpPr>
        <p:spPr>
          <a:xfrm>
            <a:off x="755650" y="1412875"/>
            <a:ext cx="8137525" cy="4784725"/>
          </a:xfrm>
        </p:spPr>
        <p:txBody>
          <a:bodyPr/>
          <a:lstStyle/>
          <a:p>
            <a:pPr marL="447675" indent="-342900">
              <a:spcBef>
                <a:spcPts val="600"/>
              </a:spcBef>
              <a:spcAft>
                <a:spcPts val="600"/>
              </a:spcAft>
              <a:defRPr/>
            </a:pPr>
            <a:endParaRPr lang="en-CA" altLang="en-US" sz="2000" dirty="0" smtClean="0"/>
          </a:p>
          <a:p>
            <a:pPr marL="447675" indent="-342900">
              <a:spcBef>
                <a:spcPts val="600"/>
              </a:spcBef>
              <a:spcAft>
                <a:spcPts val="600"/>
              </a:spcAft>
              <a:defRPr/>
            </a:pPr>
            <a:r>
              <a:rPr lang="en-US" sz="2000" dirty="0"/>
              <a:t>Based on discussions at the technical sessions, TMAC has provided a preliminary draft of an Environmental Protection Plan that outlines the components that will be included in this plan. However, specific monitoring/management requirements are not stated. </a:t>
            </a:r>
            <a:endParaRPr lang="en-CA" altLang="en-US" sz="2000" b="1" dirty="0"/>
          </a:p>
          <a:p>
            <a:pPr lvl="2">
              <a:spcBef>
                <a:spcPts val="600"/>
              </a:spcBef>
              <a:spcAft>
                <a:spcPts val="600"/>
              </a:spcAft>
              <a:buFont typeface="Arial" charset="0"/>
              <a:buChar char="▪"/>
              <a:defRPr/>
            </a:pPr>
            <a:endParaRPr lang="en-CA" altLang="en-US" dirty="0" smtClean="0"/>
          </a:p>
          <a:p>
            <a:pPr marL="104775" indent="0">
              <a:spcBef>
                <a:spcPts val="600"/>
              </a:spcBef>
              <a:spcAft>
                <a:spcPts val="600"/>
              </a:spcAft>
              <a:defRPr/>
            </a:pPr>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55650" y="187325"/>
            <a:ext cx="8137525" cy="1152525"/>
          </a:xfrm>
        </p:spPr>
        <p:txBody>
          <a:bodyPr/>
          <a:lstStyle/>
          <a:p>
            <a:r>
              <a:rPr lang="en-CA" altLang="en-US" sz="2400" smtClean="0"/>
              <a:t/>
            </a:r>
            <a:br>
              <a:rPr lang="en-CA" altLang="en-US" sz="2400" smtClean="0"/>
            </a:br>
            <a:r>
              <a:rPr lang="en-US" altLang="en-US" sz="2400" smtClean="0"/>
              <a:t>ECCC# 3 Mitigation and Monitoring of In-water Construction Activities</a:t>
            </a:r>
            <a:br>
              <a:rPr lang="en-US" altLang="en-US" sz="2400" smtClean="0"/>
            </a:br>
            <a:endParaRPr lang="en-US" altLang="en-US" sz="2400" smtClean="0"/>
          </a:p>
        </p:txBody>
      </p:sp>
      <p:sp>
        <p:nvSpPr>
          <p:cNvPr id="29699" name="Content Placeholder 2"/>
          <p:cNvSpPr>
            <a:spLocks noGrp="1"/>
          </p:cNvSpPr>
          <p:nvPr>
            <p:ph sz="half" idx="1"/>
          </p:nvPr>
        </p:nvSpPr>
        <p:spPr>
          <a:xfrm>
            <a:off x="755650" y="1338263"/>
            <a:ext cx="8137525" cy="4784725"/>
          </a:xfrm>
        </p:spPr>
        <p:txBody>
          <a:bodyPr/>
          <a:lstStyle/>
          <a:p>
            <a:pPr marL="104775" indent="0">
              <a:spcBef>
                <a:spcPts val="0"/>
              </a:spcBef>
              <a:spcAft>
                <a:spcPts val="600"/>
              </a:spcAft>
              <a:buFontTx/>
              <a:buNone/>
              <a:defRPr/>
            </a:pPr>
            <a:r>
              <a:rPr lang="en-CA" altLang="en-US" sz="2000" b="1" dirty="0" smtClean="0"/>
              <a:t>Recommendation:</a:t>
            </a:r>
          </a:p>
          <a:p>
            <a:pPr marL="561975" indent="-457200">
              <a:spcBef>
                <a:spcPts val="0"/>
              </a:spcBef>
              <a:spcAft>
                <a:spcPts val="600"/>
              </a:spcAft>
              <a:defRPr/>
            </a:pPr>
            <a:r>
              <a:rPr lang="en-US" sz="2000" dirty="0"/>
              <a:t>ECCC </a:t>
            </a:r>
            <a:r>
              <a:rPr lang="en-US" sz="2000" dirty="0" smtClean="0"/>
              <a:t>recommended </a:t>
            </a:r>
            <a:r>
              <a:rPr lang="en-US" sz="2000" dirty="0"/>
              <a:t>that a design-specific in-water construction plan be submitted to the Nunavut Water Board for approval prior to any in-water construction. The plan should include the components outlined in the TMAC’s commitment to ECCC-WL-4.1.9</a:t>
            </a:r>
            <a:r>
              <a:rPr lang="en-US" sz="2000" dirty="0" smtClean="0"/>
              <a:t>.</a:t>
            </a:r>
          </a:p>
          <a:p>
            <a:pPr marL="104775" indent="0">
              <a:spcBef>
                <a:spcPts val="0"/>
              </a:spcBef>
              <a:spcAft>
                <a:spcPts val="600"/>
              </a:spcAft>
              <a:buFontTx/>
              <a:buNone/>
              <a:defRPr/>
            </a:pPr>
            <a:r>
              <a:rPr lang="en-US" sz="2000" b="1" dirty="0" smtClean="0"/>
              <a:t>Proponent Response:</a:t>
            </a:r>
          </a:p>
          <a:p>
            <a:pPr marL="561975" indent="-457200">
              <a:spcBef>
                <a:spcPts val="0"/>
              </a:spcBef>
              <a:spcAft>
                <a:spcPts val="600"/>
              </a:spcAft>
              <a:defRPr/>
            </a:pPr>
            <a:r>
              <a:rPr lang="en-US" sz="2000" dirty="0" smtClean="0"/>
              <a:t>TMAC has stated that these details will be finalized in the Environmental Protection Plan submitted to the NIRB</a:t>
            </a:r>
            <a:endParaRPr lang="en-CA" altLang="en-US" dirty="0" smtClean="0"/>
          </a:p>
          <a:p>
            <a:pPr marL="104775" indent="0">
              <a:spcBef>
                <a:spcPts val="600"/>
              </a:spcBef>
              <a:spcAft>
                <a:spcPts val="600"/>
              </a:spcAft>
              <a:defRPr/>
            </a:pPr>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Props1.xml><?xml version="1.0" encoding="utf-8"?>
<ds:datastoreItem xmlns:ds="http://schemas.openxmlformats.org/officeDocument/2006/customXml" ds:itemID="{6FCCCD6F-3E7A-4BAF-BB53-6CD3C43CDFC8}">
  <ds:schemaRefs>
    <ds:schemaRef ds:uri="http://schemas.microsoft.com/office/2006/metadata/longProperties"/>
  </ds:schemaRefs>
</ds:datastoreItem>
</file>

<file path=customXml/itemProps2.xml><?xml version="1.0" encoding="utf-8"?>
<ds:datastoreItem xmlns:ds="http://schemas.openxmlformats.org/officeDocument/2006/customXml" ds:itemID="{9A138B7D-0296-4702-B7DA-02BF54EF0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4C2ABD0-1DD0-41A6-A54F-1A20008104C5}">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3f98e56d-1113-4a65-a9e4-9f7ab45ff7e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7525</TotalTime>
  <Words>507</Words>
  <Application>Microsoft Office PowerPoint</Application>
  <PresentationFormat>On-screen Show (4:3)</PresentationFormat>
  <Paragraphs>60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Euphemia</vt:lpstr>
      <vt:lpstr>PMingLiU</vt:lpstr>
      <vt:lpstr>Arial</vt:lpstr>
      <vt:lpstr>Arial Unicode MS</vt:lpstr>
      <vt:lpstr>Default Design</vt:lpstr>
      <vt:lpstr>Environment and Climate Change Canada’s Presentation to the Nunavut Water Board Respecting TMAC Resources Inc. Application for a Type “A” Water Licence and Type “A” Water Licence Amendment     </vt:lpstr>
      <vt:lpstr> Overview </vt:lpstr>
      <vt:lpstr>Environment and Climate Change Canada’s Mandate </vt:lpstr>
      <vt:lpstr>Relevant Acts and Regulations  </vt:lpstr>
      <vt:lpstr> ECCC #1 Aquatic Effects Monitoring Program </vt:lpstr>
      <vt:lpstr> ECCC #2 Effluent Quality Criteria </vt:lpstr>
      <vt:lpstr> ECCC #2 Effluent Quality Criteria </vt:lpstr>
      <vt:lpstr> ECCC# 3 Mitigation and Monitoring of In-water Construction Activities </vt:lpstr>
      <vt:lpstr> ECCC# 3 Mitigation and Monitoring of In-water Construction Activities </vt:lpstr>
      <vt:lpstr>Thank you</vt:lpstr>
    </vt:vector>
  </TitlesOfParts>
  <Company>Environnement Canada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Environnement Canada</dc:creator>
  <cp:lastModifiedBy>Ida Porter</cp:lastModifiedBy>
  <cp:revision>438</cp:revision>
  <dcterms:created xsi:type="dcterms:W3CDTF">2006-02-27T19:58:49Z</dcterms:created>
  <dcterms:modified xsi:type="dcterms:W3CDTF">2018-10-16T14:50:52Z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