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68" r:id="rId7"/>
    <p:sldId id="269" r:id="rId8"/>
    <p:sldId id="261" r:id="rId9"/>
    <p:sldId id="270" r:id="rId10"/>
    <p:sldId id="267"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3" d="100"/>
          <a:sy n="103" d="100"/>
        </p:scale>
        <p:origin x="1462" y="3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10/16/2018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Hope Bay Project Phase 2 Type A water license applications. Our review covered hydrology, hydrogeology, fisheries, aquatic environments, water quality, and monitoring. KIA conducted the review in a collaborative manner with TMAC Resources Inc. out of which we brought forward 8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319845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total security for Doris-Madrid 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Boston, 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4</a:t>
            </a:fld>
            <a:endParaRPr lang="en-US"/>
          </a:p>
        </p:txBody>
      </p:sp>
    </p:spTree>
    <p:extLst>
      <p:ext uri="{BB962C8B-B14F-4D97-AF65-F5344CB8AC3E}">
        <p14:creationId xmlns:p14="http://schemas.microsoft.com/office/powerpoint/2010/main" val="219364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Depicted here is KIA’s the proposed staged security for Doris-Madrid which was provided to both TMAC and CIRNA.</a:t>
            </a:r>
          </a:p>
          <a:p>
            <a:endParaRPr lang="en-CA" baseline="0" dirty="0" smtClean="0"/>
          </a:p>
          <a:p>
            <a:r>
              <a:rPr lang="en-CA" baseline="0" dirty="0" smtClean="0"/>
              <a:t>The tailings tranche requires the greatest amount of security for reclamation work. The cost of tailings reclamation is driven by the amount of cover required for the tailings surface area. TMAC has proposed to provide tailings security in two letters of credit, one being provided 60 days prior to reaching 2.5 M Tonnes tailings deposit in the TIA indicating the start of Phase 2. The second is provided 60 days prior to the disposition of 7.7 M Tonnes of tailings into the 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TMAC has provided KIA sufficient information on the planned expansion of the tailings surface area justifying the receipt of TIA tranche security in two Letters of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5</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Depicted here</a:t>
            </a:r>
            <a:r>
              <a:rPr lang="en-CA" baseline="0" dirty="0" smtClean="0"/>
              <a:t> is KIA’s proposed staged security for Boston, which was provided to both TMAC and CIRNA. The tailings tranche requires the greatest amount of security for the Boston TMA. The Boston TMA is a dry stacked tailings requiring both lining and closure cover. The cost is driven by the amount of lining and cover required by the tailing surface area, which can be controlled by building the TMA in three cells. Given this, tailings tranche security can be provided in three installments as proposed by TMAC.</a:t>
            </a:r>
          </a:p>
          <a:p>
            <a:endParaRPr lang="en-CA" baseline="0" dirty="0" smtClean="0"/>
          </a:p>
          <a:p>
            <a:r>
              <a:rPr lang="en-CA" baseline="0" dirty="0" smtClean="0"/>
              <a:t>The first letter of credit would be provided 60 days prior to the commissioning of the process plant and production of tailings. The second letter of credit would be provided 60 days prior to 1.7 M Tonnes of tailings disposition to the TMA. The third letter of credit would be provided 60 days prior to the disposition of 3.4 M tonnes of tailings into the TMA.</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smtClean="0"/>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14758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65782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discussion and cooperation.</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Final Submission on Hope Bay Project Phase 2 Type A water License Application</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Final Submission on the TMAC Resources Inc. Hope Bay Project Phase 2Type A Water license applications to the NWB.</a:t>
            </a:r>
          </a:p>
          <a:p>
            <a:r>
              <a:rPr lang="en-CA" dirty="0" smtClean="0"/>
              <a:t>KIA had conducted a thorough review in the areas of hydrology, hydrogeology, fisheries, aquatic environments, water quality and monitoring. </a:t>
            </a:r>
          </a:p>
          <a:p>
            <a:r>
              <a:rPr lang="en-CA" dirty="0" smtClean="0"/>
              <a:t>8 Issues were resolved before and at May 2018 Technical Meeting.</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a:bodyPr>
          <a:lstStyle/>
          <a:p>
            <a:r>
              <a:rPr lang="en-CA" dirty="0" smtClean="0"/>
              <a:t>KIA agreed with TMAC on total security of $61,174,597 for the Doris-Madrid Type A water license.</a:t>
            </a:r>
          </a:p>
          <a:p>
            <a:r>
              <a:rPr lang="en-CA" dirty="0" smtClean="0"/>
              <a:t>KIA agreed with TMAC on total security of $36,712,621 for the Boston Type A water license.</a:t>
            </a:r>
          </a:p>
          <a:p>
            <a:r>
              <a:rPr lang="en-CA" dirty="0" smtClean="0"/>
              <a:t>KIA requested 85% for IOL and 15% for Crown Land &amp; Water for Doris-Madrid security.</a:t>
            </a:r>
          </a:p>
          <a:p>
            <a:r>
              <a:rPr lang="en-CA" dirty="0" smtClean="0"/>
              <a:t>KIA requested 23% for IOL and 77% for Crown Land and Water for Boston security.</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spTree>
    <p:extLst>
      <p:ext uri="{BB962C8B-B14F-4D97-AF65-F5344CB8AC3E}">
        <p14:creationId xmlns:p14="http://schemas.microsoft.com/office/powerpoint/2010/main" val="41470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lnSpcReduction="10000"/>
          </a:bodyPr>
          <a:lstStyle/>
          <a:p>
            <a:r>
              <a:rPr lang="en-CA" dirty="0" smtClean="0"/>
              <a:t>CIRNAC has calculated a total amount of security for Doris-Madrid of $65,774,448 and $40,543,869 for Boston.</a:t>
            </a:r>
          </a:p>
          <a:p>
            <a:r>
              <a:rPr lang="en-CA" dirty="0" smtClean="0"/>
              <a:t>CIRNAC has determined a security split of 56.2% land and 43.8% water for Doris-Madrid and a split of 50.2% land and 49.8% water for Boston.</a:t>
            </a:r>
          </a:p>
          <a:p>
            <a:r>
              <a:rPr lang="en-CA" dirty="0" smtClean="0"/>
              <a:t>No three-way agreement has been arrived at on security in terms of the total amount or land and water split.</a:t>
            </a:r>
          </a:p>
          <a:p>
            <a:r>
              <a:rPr lang="en-CA" dirty="0" smtClean="0"/>
              <a:t>TMAC has proposed staged security to which KIA has reviewed and agrees with.</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4</a:t>
            </a:fld>
            <a:endParaRPr lang="en-US"/>
          </a:p>
        </p:txBody>
      </p:sp>
    </p:spTree>
    <p:extLst>
      <p:ext uri="{BB962C8B-B14F-4D97-AF65-F5344CB8AC3E}">
        <p14:creationId xmlns:p14="http://schemas.microsoft.com/office/powerpoint/2010/main" val="172975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Proposed Staged Split of IOL and Crown Land &amp; Water Security for Doris-Madrid</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5</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65135559"/>
              </p:ext>
            </p:extLst>
          </p:nvPr>
        </p:nvGraphicFramePr>
        <p:xfrm>
          <a:off x="909810" y="1937454"/>
          <a:ext cx="7378700" cy="3817366"/>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smtClean="0">
                          <a:effectLst/>
                        </a:rPr>
                        <a:t>Phase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$24,600,961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$6,705,192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$31,306,153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smtClean="0">
                          <a:effectLst/>
                        </a:rPr>
                        <a:t>Roberts Bay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$486,065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$18,347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$504,412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smtClean="0">
                          <a:effectLst/>
                        </a:rPr>
                        <a:t>Boston All-Weather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smtClean="0">
                          <a:effectLst/>
                        </a:rPr>
                        <a:t>Wind Turbines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marL="0" marR="0" algn="ctr">
                        <a:lnSpc>
                          <a:spcPct val="107000"/>
                        </a:lnSpc>
                        <a:spcBef>
                          <a:spcPts val="0"/>
                        </a:spcBef>
                        <a:spcAft>
                          <a:spcPts val="0"/>
                        </a:spcAft>
                      </a:pPr>
                      <a:r>
                        <a:rPr lang="en-US" sz="1000" dirty="0" smtClean="0">
                          <a:effectLst/>
                        </a:rPr>
                        <a:t>Madrid North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28715"/>
                  </a:ext>
                </a:extLst>
              </a:tr>
              <a:tr h="200025">
                <a:tc>
                  <a:txBody>
                    <a:bodyPr/>
                    <a:lstStyle/>
                    <a:p>
                      <a:pPr marL="0" marR="0" algn="ctr">
                        <a:lnSpc>
                          <a:spcPct val="107000"/>
                        </a:lnSpc>
                        <a:spcBef>
                          <a:spcPts val="0"/>
                        </a:spcBef>
                        <a:spcAft>
                          <a:spcPts val="0"/>
                        </a:spcAft>
                      </a:pPr>
                      <a:r>
                        <a:rPr lang="en-US" sz="1000" dirty="0" smtClean="0">
                          <a:effectLst/>
                        </a:rPr>
                        <a:t>Madrid South</a:t>
                      </a:r>
                      <a:r>
                        <a:rPr lang="en-US" sz="1000" baseline="0" dirty="0" smtClean="0">
                          <a:effectLst/>
                        </a:rPr>
                        <a:t>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806802"/>
                  </a:ext>
                </a:extLst>
              </a:tr>
              <a:tr h="200025">
                <a:tc>
                  <a:txBody>
                    <a:bodyPr/>
                    <a:lstStyle/>
                    <a:p>
                      <a:pPr marL="0" marR="0" algn="ctr">
                        <a:lnSpc>
                          <a:spcPct val="107000"/>
                        </a:lnSpc>
                        <a:spcBef>
                          <a:spcPts val="0"/>
                        </a:spcBef>
                        <a:spcAft>
                          <a:spcPts val="0"/>
                        </a:spcAft>
                      </a:pPr>
                      <a:r>
                        <a:rPr lang="en-US" sz="1000" dirty="0" smtClean="0">
                          <a:effectLst/>
                        </a:rPr>
                        <a:t>Madrid North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$2,044,069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$1,682,576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$3,726,645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4477641"/>
                  </a:ext>
                </a:extLst>
              </a:tr>
              <a:tr h="200025">
                <a:tc>
                  <a:txBody>
                    <a:bodyPr/>
                    <a:lstStyle/>
                    <a:p>
                      <a:pPr marL="0" marR="0" algn="ctr">
                        <a:lnSpc>
                          <a:spcPct val="107000"/>
                        </a:lnSpc>
                        <a:spcBef>
                          <a:spcPts val="0"/>
                        </a:spcBef>
                        <a:spcAft>
                          <a:spcPts val="0"/>
                        </a:spcAft>
                      </a:pPr>
                      <a:r>
                        <a:rPr lang="en-US" sz="1000" dirty="0" smtClean="0">
                          <a:effectLst/>
                        </a:rPr>
                        <a:t>Madrid South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$810,632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$185,459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$996,091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270990"/>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$18,164,740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$550,686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$18,715,426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182261"/>
                  </a:ext>
                </a:extLst>
              </a:tr>
              <a:tr h="200025">
                <a:tc>
                  <a:txBody>
                    <a:bodyPr/>
                    <a:lstStyle/>
                    <a:p>
                      <a:pPr>
                        <a:lnSpc>
                          <a:spcPct val="107000"/>
                        </a:lnSpc>
                      </a:pPr>
                      <a:r>
                        <a:rPr lang="en-US" sz="1100" dirty="0" smtClean="0">
                          <a:effectLst/>
                          <a:latin typeface="Calibri" panose="020F0502020204030204" pitchFamily="34" charset="0"/>
                        </a:rPr>
                        <a:t>Madrid North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$160,717</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$166,560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a:lnSpc>
                          <a:spcPct val="107000"/>
                        </a:lnSpc>
                      </a:pPr>
                      <a:r>
                        <a:rPr lang="en-US" sz="1100" dirty="0" smtClean="0">
                          <a:effectLst/>
                          <a:latin typeface="Calibri" panose="020F0502020204030204" pitchFamily="34" charset="0"/>
                        </a:rPr>
                        <a:t>Madrid South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$126,318</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$132,161</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18724144"/>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$52,020,651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$9,153,946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$61,174,597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Proposed Staged Split of IOL and Crown Land &amp; Water Security</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10372664"/>
              </p:ext>
            </p:extLst>
          </p:nvPr>
        </p:nvGraphicFramePr>
        <p:xfrm>
          <a:off x="882650" y="2353913"/>
          <a:ext cx="7378700" cy="1669161"/>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smtClean="0">
                          <a:effectLst/>
                        </a:rPr>
                        <a:t>Mining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$206,966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$1,149,811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$59,418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$24,652,310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$24,711,728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smtClean="0">
                          <a:effectLst/>
                        </a:rPr>
                        <a:t>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$743,470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$1,686,315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smtClean="0">
                          <a:effectLst/>
                        </a:rPr>
                        <a:t>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$7,530,662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$1,634,104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$9,164,766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$8,540,516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$28,172,104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$36,712,620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350637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Conditions for Stage Security for Hope Bay Phase 2</a:t>
            </a:r>
            <a:endParaRPr lang="en-US" sz="2800" dirty="0"/>
          </a:p>
        </p:txBody>
      </p:sp>
      <p:sp>
        <p:nvSpPr>
          <p:cNvPr id="5" name="Content Placeholder 4"/>
          <p:cNvSpPr>
            <a:spLocks noGrp="1"/>
          </p:cNvSpPr>
          <p:nvPr>
            <p:ph idx="1"/>
          </p:nvPr>
        </p:nvSpPr>
        <p:spPr/>
        <p:txBody>
          <a:bodyPr>
            <a:normAutofit lnSpcReduction="10000"/>
          </a:bodyPr>
          <a:lstStyle/>
          <a:p>
            <a:r>
              <a:rPr lang="en-US" sz="3200" dirty="0" smtClean="0"/>
              <a:t> KIA is open to receiving staged security under particular water license conditions.</a:t>
            </a:r>
          </a:p>
          <a:p>
            <a:pPr lvl="1"/>
            <a:r>
              <a:rPr lang="en-US" sz="2800" dirty="0" smtClean="0"/>
              <a:t>KIA must receive security for construction phases 60 days prior to construction.</a:t>
            </a:r>
          </a:p>
          <a:p>
            <a:pPr lvl="1"/>
            <a:r>
              <a:rPr lang="en-US" sz="2800" dirty="0" smtClean="0"/>
              <a:t>Staged security is subject to NWB process.</a:t>
            </a:r>
          </a:p>
          <a:p>
            <a:pPr lvl="1"/>
            <a:r>
              <a:rPr lang="en-US" sz="2800" dirty="0" smtClean="0"/>
              <a:t>TMAC provides annual summary reports on construction progress.</a:t>
            </a:r>
          </a:p>
          <a:p>
            <a:pPr lvl="1"/>
            <a:r>
              <a:rPr lang="en-US" sz="2800" dirty="0" smtClean="0"/>
              <a:t>Reclamation costs be updated periodically and reviewed.</a:t>
            </a:r>
          </a:p>
          <a:p>
            <a:pPr lvl="1"/>
            <a:r>
              <a:rPr lang="en-US" sz="2800" dirty="0" smtClean="0"/>
              <a:t>Additional security provided within 60 days of review and determination by NWB.</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believes that with all technical issues being successfully resolved between KIA and TMAC Resources Inc. the issue of reclamation security can be fully resolved with all parties.</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8235</TotalTime>
  <Words>1794</Words>
  <Application>Microsoft Office PowerPoint</Application>
  <PresentationFormat>On-screen Show (4:3)</PresentationFormat>
  <Paragraphs>220</Paragraphs>
  <Slides>8</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Arial Black</vt:lpstr>
      <vt:lpstr>Arial Rounded MT Bold</vt:lpstr>
      <vt:lpstr>Calibri</vt:lpstr>
      <vt:lpstr>Calibri Light</vt:lpstr>
      <vt:lpstr>Times New Roman</vt:lpstr>
      <vt:lpstr>Office Theme</vt:lpstr>
      <vt:lpstr>Custom Design</vt:lpstr>
      <vt:lpstr>1_Custom Design</vt:lpstr>
      <vt:lpstr>2_Custom Design</vt:lpstr>
      <vt:lpstr>Kitikmeot Inuit Association</vt:lpstr>
      <vt:lpstr>Purpose of Presentation</vt:lpstr>
      <vt:lpstr>Proposed Split of IOL and Crown Land &amp; Water Security</vt:lpstr>
      <vt:lpstr>Proposed Split of IOL and Crown Land &amp; Water Security</vt:lpstr>
      <vt:lpstr>Proposed Staged Split of IOL and Crown Land &amp; Water Security for Doris-Madrid</vt:lpstr>
      <vt:lpstr>Proposed Staged Split of IOL and Crown Land &amp; Water Security</vt:lpstr>
      <vt:lpstr>Conditions for Stage Security for Hope Bay Phase 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Ida Porter</cp:lastModifiedBy>
  <cp:revision>293</cp:revision>
  <cp:lastPrinted>2018-04-12T18:00:38Z</cp:lastPrinted>
  <dcterms:created xsi:type="dcterms:W3CDTF">2013-07-19T15:58:55Z</dcterms:created>
  <dcterms:modified xsi:type="dcterms:W3CDTF">2018-10-16T15:55:31Z</dcterms:modified>
</cp:coreProperties>
</file>