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9" r:id="rId3"/>
    <p:sldId id="298" r:id="rId4"/>
    <p:sldId id="292" r:id="rId5"/>
    <p:sldId id="258" r:id="rId6"/>
    <p:sldId id="259" r:id="rId7"/>
    <p:sldId id="282" r:id="rId8"/>
    <p:sldId id="278" r:id="rId9"/>
    <p:sldId id="280" r:id="rId10"/>
    <p:sldId id="283" r:id="rId11"/>
    <p:sldId id="301" r:id="rId12"/>
    <p:sldId id="332" r:id="rId13"/>
    <p:sldId id="329" r:id="rId14"/>
    <p:sldId id="330" r:id="rId15"/>
    <p:sldId id="333" r:id="rId16"/>
    <p:sldId id="302" r:id="rId17"/>
    <p:sldId id="304" r:id="rId18"/>
    <p:sldId id="305" r:id="rId19"/>
    <p:sldId id="322" r:id="rId20"/>
    <p:sldId id="324" r:id="rId21"/>
    <p:sldId id="335" r:id="rId22"/>
    <p:sldId id="325" r:id="rId23"/>
    <p:sldId id="326" r:id="rId24"/>
    <p:sldId id="308" r:id="rId25"/>
    <p:sldId id="314" r:id="rId26"/>
    <p:sldId id="306" r:id="rId27"/>
    <p:sldId id="311" r:id="rId28"/>
    <p:sldId id="315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47D"/>
    <a:srgbClr val="0070C0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3845" autoAdjust="0"/>
    <p:restoredTop sz="92487" autoAdjust="0"/>
  </p:normalViewPr>
  <p:slideViewPr>
    <p:cSldViewPr>
      <p:cViewPr varScale="1">
        <p:scale>
          <a:sx n="101" d="100"/>
          <a:sy n="101" d="100"/>
        </p:scale>
        <p:origin x="20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18" y="7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CA" dirty="0" smtClean="0"/>
              <a:t>Hope Bay Belt Project-PH Oct 24-25, </a:t>
            </a:r>
            <a:r>
              <a:rPr lang="en-CA" dirty="0" smtClean="0"/>
              <a:t>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2018-10-17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8710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0322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9123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Back River Project-PH August 8-9,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47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CA" dirty="0" smtClean="0"/>
              <a:t>Water Licence Application  2AM-BRP----  Technical Meeting/Prehearing Conference</a:t>
            </a: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mailto:dave.baines@nwb-oen.ca" TargetMode="External"/><Relationship Id="rId3" Type="http://schemas.openxmlformats.org/officeDocument/2006/relationships/hyperlink" Target="mailto:stephanie.autut@nwb-oen.ca" TargetMode="External"/><Relationship Id="rId7" Type="http://schemas.openxmlformats.org/officeDocument/2006/relationships/hyperlink" Target="mailto:ida.porter@nwb-oen.c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erek.donald@nwb-oen.ca" TargetMode="External"/><Relationship Id="rId5" Type="http://schemas.openxmlformats.org/officeDocument/2006/relationships/hyperlink" Target="mailto:ben.kogvik@nwb-oen.ca" TargetMode="External"/><Relationship Id="rId4" Type="http://schemas.openxmlformats.org/officeDocument/2006/relationships/hyperlink" Target="mailto:karen.kharatyan@nwb-oen.ca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627148"/>
              </p:ext>
            </p:extLst>
          </p:nvPr>
        </p:nvGraphicFramePr>
        <p:xfrm>
          <a:off x="467544" y="789580"/>
          <a:ext cx="8136904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1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5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8200">
                <a:tc>
                  <a:txBody>
                    <a:bodyPr/>
                    <a:lstStyle/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79825" algn="l"/>
                        </a:tabLst>
                      </a:pP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Water Board (NWB) Community Session Presentation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Regarding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Applications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 a new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 “A” Water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2AM-BOS---- and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Amendment No. 2 to 2AM-DOH1323,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Phase 2 Hope Bay Belt 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Project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1" algn="ctr"/>
                      <a:endParaRPr lang="en-CA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1" algn="ctr"/>
                      <a:endParaRPr lang="en-C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Imaligiyit Katimayit (NWB) Nunalikni Katimaniq Hatqiqtitat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Piplugu Tukhigaut nutamun</a:t>
                      </a:r>
                      <a:endParaRPr lang="en-US" sz="1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Qanugittunia “A” Imaqmun Laisa</a:t>
                      </a:r>
                      <a:endParaRPr lang="en-CA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2AM – BRP----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Ihuaqhigiagutlu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Nappaa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taphumunga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2AM-DOH1323,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Tukligik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 Hope Bay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Qiminga</a:t>
                      </a:r>
                      <a:endParaRPr lang="en-CA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Havanguyuq</a:t>
                      </a:r>
                      <a:endParaRPr lang="en-CA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2AM-BOS-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176980"/>
              </p:ext>
            </p:extLst>
          </p:nvPr>
        </p:nvGraphicFramePr>
        <p:xfrm>
          <a:off x="395536" y="1268760"/>
          <a:ext cx="8291264" cy="5660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4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6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344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Applications before the Board are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TMAC Resources Inc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(TMAC)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for twenty-five (25) year terms:</a:t>
                      </a:r>
                    </a:p>
                    <a:p>
                      <a:pPr marL="800100" lvl="1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New water Licence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at Boston site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Extension of the Doris North Licence</a:t>
                      </a:r>
                    </a:p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Allow for expansions,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construction and operation of mine related facilities at Doris, Madrid (North and South), and Boston Mine Sites.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Expansion of the marine cargo dock and construction of a 50 km all weather road to Boston.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Tukhigaut hagagiyat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Katimayit </a:t>
                      </a:r>
                      <a:r>
                        <a:rPr lang="en-CA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tapkunanga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TMAC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Risuasis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Nanminilgit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(TMAC-</a:t>
                      </a:r>
                      <a:r>
                        <a:rPr lang="en-CA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kut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taphumunga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avatitlut-tallimatlu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(25) </a:t>
                      </a:r>
                      <a:r>
                        <a:rPr lang="en-CA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ukiut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hivitunia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Nutaq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imaqmun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Laisa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Bostonmi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Uigunia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tamna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Doris 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Laisa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Pilaqtitni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uigunit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hananit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aulataunialu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uyagakhiuqvikmun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tugangayut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hanatyutai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Doris, Madrid (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Ungalaani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Nigianilu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),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Uyagakhiuqvik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Hannaviit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ProSyl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Uigunia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tagiumi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uhiyat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tulakvia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hanayaunialu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50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kilaamitat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ukiuq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tamaat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apqut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talvunga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8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668432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	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Havakhai Tukhigautip</a:t>
            </a:r>
            <a:endParaRPr lang="en-US" sz="2800" b="1" dirty="0" smtClean="0">
              <a:solidFill>
                <a:srgbClr val="035F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114800" algn="l"/>
              </a:tabLst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6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140313"/>
              </p:ext>
            </p:extLst>
          </p:nvPr>
        </p:nvGraphicFramePr>
        <p:xfrm>
          <a:off x="35496" y="1707515"/>
          <a:ext cx="87630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Camp size: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 persons (Doris)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persons (Boston)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use: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44,000 m</a:t>
                      </a:r>
                      <a:r>
                        <a:rPr lang="en-CA" sz="22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yr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Windy Lake and 1.9 million m</a:t>
                      </a:r>
                      <a:r>
                        <a:rPr lang="en-CA" sz="22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yr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Doris Lake (Doris &amp; Madrid)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½ a million m</a:t>
                      </a:r>
                      <a:r>
                        <a:rPr lang="en-CA" sz="22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yr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Aimaokatalok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Lake (Boston)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Hiniktaqvik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aktilanga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(Doris)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(Boston)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atuqnia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44,000 m</a:t>
                      </a:r>
                      <a:r>
                        <a:rPr lang="en-CA" sz="2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ukiumun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Windy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1.9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milian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</a:t>
                      </a:r>
                      <a:r>
                        <a:rPr lang="en-CA" sz="2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ukiumun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Doris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(Doris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Madrid)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½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milian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</a:t>
                      </a:r>
                      <a:r>
                        <a:rPr lang="en-CA" sz="2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ukiumun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Aimaokatalok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(Boston)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4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333047"/>
              </p:ext>
            </p:extLst>
          </p:nvPr>
        </p:nvGraphicFramePr>
        <p:xfrm>
          <a:off x="35496" y="1707515"/>
          <a:ext cx="87630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Management: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Industrial and domestic water treatment facilities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Discharge to tundra if water quality criteria met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Discharged to Doris TIA (Doris &amp; Madrid) or 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Aimaokatalok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Lake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Includes contact water ponds and non-contact water ponds to manage surface runoff at all three sites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Aulataunia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Hannavik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halumaqtauni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hannavi</a:t>
                      </a: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Kuvigartitnia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maniqamun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nakuunia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maligait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naamakpata</a:t>
                      </a: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Kuvipkagaunia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talvunga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Uyagakhiuqnikut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Kuvigaqvia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(Doris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Madrid)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uvaluniit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Aimaokatalok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Tahiq</a:t>
                      </a: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Ilalik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aktuqtauyuq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tahigat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aktuqtaungittutlu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tahigat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aulatauninut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nunap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qangani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kuukviunit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tamaitnit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pingahut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hannaviit</a:t>
                      </a: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8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39021"/>
              </p:ext>
            </p:extLst>
          </p:nvPr>
        </p:nvGraphicFramePr>
        <p:xfrm>
          <a:off x="35496" y="1707515"/>
          <a:ext cx="892052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Waste and Hazardous Materials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Fuel and explosives storage facilities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Waste rock and ore storage facilities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Quarries and burrow pits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Solid waste management facilities at Doris and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Domestic and industrial water treatment facilities at Doris and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Landfarms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at Doris and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Waste water from Madrid will be transported to Doris (truck and pipeline)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Iqakut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Hivuganaqtutlu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Hunat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Uqhuqyuaq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qaqtautitlu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tutqumavi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havagutit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Iqakuq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havikhaqlu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tutqumavi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havagutit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Tuapaktaqvit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uluttuqnitlu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ilutunit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Naptuyut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iqakut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aulatauni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havagutit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hannavikmilu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halumartiqni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havagutit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Nunami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iqaqvit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Iqakuq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talvanga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Madrid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nuktigauniat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talvunga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(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akhaluutikkut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huplukkutlu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5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825859"/>
              </p:ext>
            </p:extLst>
          </p:nvPr>
        </p:nvGraphicFramePr>
        <p:xfrm>
          <a:off x="25000" y="1627370"/>
          <a:ext cx="87630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Mining Activities: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Underground and surface mining (crown pillar recovery)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Explosives use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Ore processing by crushing, gravity separation, and cyanide leaching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2,400 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tpd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processor at Doris and at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1,200 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tpd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concentrator (Madrid) concentrate hauled to Doris for final processing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Uyagakhiurniqmun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Huliniit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Nunap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iluani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nunaplu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qangani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uyagakhiurniq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nappatauluaqtut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pitaqviuni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Qaqtautit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atuqni</a:t>
                      </a:r>
                      <a:endParaRPr lang="en-CA" sz="19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Havikhat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havaktauni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hiquptiqhugit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katakgatitnigut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aviktaunit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cyanide </a:t>
                      </a:r>
                      <a:r>
                        <a:rPr kumimoji="0" lang="en-CA" sz="1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maqititni</a:t>
                      </a:r>
                      <a:endParaRPr kumimoji="0" lang="en-CA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2,400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tansit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qau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tamaat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hanayauni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talvanilu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1,200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tansit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qau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tamaat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hanayaulluaqni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(Madrid)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havikhat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agyaqni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talvunga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Doris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kingulliqpamik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hananinut</a:t>
                      </a:r>
                      <a:endParaRPr lang="en-CA" sz="19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90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165151"/>
              </p:ext>
            </p:extLst>
          </p:nvPr>
        </p:nvGraphicFramePr>
        <p:xfrm>
          <a:off x="35496" y="1707515"/>
          <a:ext cx="87630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Other Activities: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Roberts Bay cargo doc construction, additional fuel storage and quarries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 km all weather road to Boston with 14 water crossings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Ahii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Huliniit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Roberts Bay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uhit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tulakvia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hanayaunia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ilagiagut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uqhuqyuaq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tutqumavia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tuapaktaqvitlu</a:t>
                      </a:r>
                      <a:endParaRPr lang="en-CA" sz="19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19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kilaamitat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ukiuq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tamaat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apqut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talvunga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Boston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piqaqhuni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14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imaqnut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ikartuqvit</a:t>
                      </a:r>
                      <a:endParaRPr lang="en-CA" sz="19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87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932167"/>
              </p:ext>
            </p:extLst>
          </p:nvPr>
        </p:nvGraphicFramePr>
        <p:xfrm>
          <a:off x="539552" y="1557104"/>
          <a:ext cx="8305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20, 2017</a:t>
                      </a:r>
                      <a:r>
                        <a:rPr lang="en-C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two applications for a Type “A” Water Licence from TMAC for the Phase 2 Hope Bay Belt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Project.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January 17, 2018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Applications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completeness check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initial technical assessment.</a:t>
                      </a: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endParaRPr lang="en-CA" sz="18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9-14, 2018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comments on completeness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initial technical assessment  from  DFO,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CIRNAC (previously INAC)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ECCC and KIA</a:t>
                      </a:r>
                    </a:p>
                    <a:p>
                      <a:pPr marL="346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7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Tisaipa</a:t>
                      </a:r>
                      <a:r>
                        <a:rPr lang="en-CA" sz="17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20, 2017</a:t>
                      </a:r>
                      <a:r>
                        <a:rPr lang="en-CA" sz="17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7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malguk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tukhigautik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Qanugittunia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“A”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Imaqmun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Laisa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tapkunanga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Tukligit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 Hope Bay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Qiminga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Havanguyuq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7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Januari</a:t>
                      </a:r>
                      <a:r>
                        <a:rPr lang="en-CA" sz="17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17, 2018</a:t>
                      </a:r>
                      <a:endParaRPr lang="en-US" sz="17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tuniuqaqtat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tapkuat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Tukhigautit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iniqhimayangi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hivulliqmiklu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endParaRPr lang="en-CA" sz="17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7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Fibruari</a:t>
                      </a:r>
                      <a:r>
                        <a:rPr lang="en-CA" sz="17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9-14, 2018</a:t>
                      </a:r>
                      <a:endParaRPr lang="en-US" sz="17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uqauhit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iniqhimayanganut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hivulliqmiklu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tapkunanga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DFO-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CIRNAC-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tapkuangugaluit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INAC-</a:t>
                      </a:r>
                      <a:r>
                        <a:rPr lang="en-CA" sz="17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ECCC-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tapkuatlu</a:t>
                      </a:r>
                      <a:r>
                        <a:rPr lang="en-CA" sz="17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KIA-</a:t>
                      </a:r>
                      <a:r>
                        <a:rPr lang="en-CA" sz="17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endParaRPr lang="en-CA" sz="17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Pityuhit Atuqhimani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0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083739"/>
              </p:ext>
            </p:extLst>
          </p:nvPr>
        </p:nvGraphicFramePr>
        <p:xfrm>
          <a:off x="533400" y="1692000"/>
          <a:ext cx="8153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21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2018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TMAC’s responses to interveners’ comments on completeness and initial assessment</a:t>
                      </a:r>
                    </a:p>
                    <a:p>
                      <a:pPr marL="355600" indent="0"/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23, 2018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applications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full technical review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Fibruari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21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2018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kiutyutai pityutiliknut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uqauhit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iniqhimayanginut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hivulliqnutlu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endParaRPr lang="en-CA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endParaRPr lang="en-CA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Fibruari 23, 2018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inungnut tuniuqaqtai tamna tukhigaut tamaitnik pitquhiliqutit </a:t>
                      </a:r>
                      <a:r>
                        <a:rPr lang="en-CA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endParaRPr lang="en-US" sz="2200" b="0" i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1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983623"/>
              </p:ext>
            </p:extLst>
          </p:nvPr>
        </p:nvGraphicFramePr>
        <p:xfrm>
          <a:off x="539552" y="1692000"/>
          <a:ext cx="7920880" cy="387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4400" lvl="0" indent="-2844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March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23-29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2018</a:t>
                      </a:r>
                      <a:b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technical review comments from DFO, INAC (now CIRNAC), ECCC and KIA.</a:t>
                      </a:r>
                    </a:p>
                    <a:p>
                      <a:pPr marL="346075" indent="0"/>
                      <a:endParaRPr kumimoji="0" lang="en-CA" sz="22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4-6,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TMAC’s responses to technical comments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4400" lvl="0" indent="-2844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Matyi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23-29, 2018</a:t>
                      </a:r>
                      <a:b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pitaqtai pitquhiliqutit naunaiyaqni uqauhit tapkunanga DFO-kut, INAC-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,(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tatyaulirtuq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CIRNAC-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), ECCC-kut tapkuatlu KIA-kut.</a:t>
                      </a:r>
                    </a:p>
                    <a:p>
                      <a:pPr marL="346075" indent="0"/>
                      <a:endParaRPr kumimoji="0" lang="en-CA" sz="20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4-6,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kiutyutai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tapkununga pitquhiliqutit uqauhit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0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19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073592"/>
              </p:ext>
            </p:extLst>
          </p:nvPr>
        </p:nvGraphicFramePr>
        <p:xfrm>
          <a:off x="539552" y="1692000"/>
          <a:ext cx="792088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13, 2018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confirmed dates for Technical Meetings (TM)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22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26, 2018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a proposed Agenda for the TM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2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3-7,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Interveners’ confirmation of attendance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</a:t>
                      </a: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13, 2018</a:t>
                      </a:r>
                      <a:endParaRPr kumimoji="0" 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naunaiqtai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ublut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(TM)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20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</a:t>
                      </a: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26, 2018</a:t>
                      </a:r>
                      <a:endParaRPr kumimoji="0" 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tuniuqaqtai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uuktutt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Katimatikhat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(TM)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Mai 3-7,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Pityutilgit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naunaiqni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piqatauniqmun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9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01361"/>
              </p:ext>
            </p:extLst>
          </p:nvPr>
        </p:nvGraphicFramePr>
        <p:xfrm>
          <a:off x="533400" y="1260000"/>
          <a:ext cx="8153400" cy="4495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5801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Type “A” Licensing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Process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Scope of the Applications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Applications Procedural History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Intervener Participation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Public Participation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Next Steps in the process for the Type “A” Applications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 Comments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Unniqtutai Tuhagakhat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Pilagutit NWB-kut Tunilaqtai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Qanugittunia “A” Laisanut Pityuhit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Havakhai Tukhigautip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Tukhigaut Pityuhinut Atuqhimani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Pityutilgit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Piqatauni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Inungnut Piqatauni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Tuklit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Atuqtakhat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pityuhiqnut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taphumunga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Qanugittunia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“A”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Tukhigaut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kut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Havakti Tugagutai Tuhagakhat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Apiqutit Uqauhit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199"/>
            <a:ext cx="7452408" cy="793545"/>
          </a:xfrm>
          <a:prstGeom prst="rect">
            <a:avLst/>
          </a:prstGeom>
          <a:noFill/>
          <a:ln w="9525">
            <a:noFill/>
          </a:ln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225925" algn="l"/>
              </a:tabLst>
            </a:pPr>
            <a:r>
              <a:rPr lang="en-US" sz="2800" b="1" dirty="0" smtClean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List of Topics	Titiqat Pityutit</a:t>
            </a:r>
            <a:r>
              <a:rPr lang="en-US" sz="2800" b="1" dirty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86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86168"/>
              </p:ext>
            </p:extLst>
          </p:nvPr>
        </p:nvGraphicFramePr>
        <p:xfrm>
          <a:off x="539972" y="1700808"/>
          <a:ext cx="7920880" cy="6100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578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14-15, 2018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hosted TM in Cambridge Bay.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29,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list of commitments made at the TM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18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June 19,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receives TMAC’s response to the TM list of commitments</a:t>
                      </a:r>
                      <a:endParaRPr kumimoji="0" lang="en-CA" sz="18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18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July 3, 2018</a:t>
                      </a:r>
                      <a:endParaRPr kumimoji="0" lang="en-CA" sz="1800" b="1" i="1" u="sng" kern="1200" baseline="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issued notice of Pre-Hearing Conference (PHC) to be held via teleconference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Mai 14-15, 2018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atuqtitat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(TM)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Ikaluktutiakmi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6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6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Mai 29,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tuniuqaqtat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titiqat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atuqpiagahuaqninut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piyauyut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talvani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(TM)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6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Juni</a:t>
                      </a:r>
                      <a:r>
                        <a:rPr lang="en-CA" sz="16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(TM) 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titiqat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atuqpiagahuaqninut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Julai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3, 2018</a:t>
                      </a:r>
                      <a:endParaRPr kumimoji="0" lang="en-CA" sz="1600" b="1" i="1" u="sng" kern="1200" baseline="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tuhaqhit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Hivuani-Naalakvik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(PHC)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atuqtukhaq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hivayautikkut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56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553328"/>
              </p:ext>
            </p:extLst>
          </p:nvPr>
        </p:nvGraphicFramePr>
        <p:xfrm>
          <a:off x="539552" y="1475932"/>
          <a:ext cx="7920880" cy="6587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578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July 16-27, 2018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receives additional technical comments and responses, confirmation of participation, and distributes the agenda for the PHC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July 31,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conducts the PHC via teleconference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August 13, 2018</a:t>
                      </a:r>
                      <a:r>
                        <a:rPr kumimoji="0" lang="en-CA" sz="1800" b="1" i="1" u="sng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issued the notice of Public Hearing (PH)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August 22, 2018</a:t>
                      </a:r>
                      <a:r>
                        <a:rPr kumimoji="0" lang="en-CA" sz="1800" b="1" i="1" u="sng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issued the PHC Decision report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Julai</a:t>
                      </a:r>
                      <a:r>
                        <a:rPr kumimoji="0" lang="en-CA" sz="16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16-27, 2018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ilagiagutit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pitquhiliqutit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uqauhit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kiutyutitlu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naunaiqni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piqatauniqmun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tuniuqaqnilu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katimatikhat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Hivuani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(PHC)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6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6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Julai</a:t>
                      </a:r>
                      <a:r>
                        <a:rPr lang="en-CA" sz="16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31, 2018                                                                 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atuqtat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Hivuani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(PHC)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hivayautikkut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Aagasi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13, 2018</a:t>
                      </a:r>
                      <a:r>
                        <a:rPr kumimoji="0" lang="en-CA" sz="1600" b="1" i="1" u="sng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tuniyat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tuhaqhit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(PH)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Aagasi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22, 2018</a:t>
                      </a:r>
                      <a:r>
                        <a:rPr kumimoji="0" lang="en-CA" sz="1600" b="1" i="1" u="sng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tuniyat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Hivuani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(PHC)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Ihumaliugut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tuhaqhitaut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5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052860"/>
              </p:ext>
            </p:extLst>
          </p:nvPr>
        </p:nvGraphicFramePr>
        <p:xfrm>
          <a:off x="539972" y="1714972"/>
          <a:ext cx="8146828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2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4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September 21-28,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final submissions for the PH from the KIA, CIRNAC, ECCC, and DFO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18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1-5,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TMAC’s response to final submissions for the PH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12,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CIRNAC comments on the draft licence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15,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PH presentations from TMAC, KIA, CIRNAC, ECCC and DFO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Saptaipa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21-28,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kingullirpaq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tuniyauni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tapkunanga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KIA-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CIRNAC-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ECCC-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tapkuatlu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DFO-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1600" b="1" i="1" u="sng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Aktuupa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1-5,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kingulliqpanut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tuniyauni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taphumunga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(PH)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Aktuupa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CIRNAC-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uqauhit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tapkununga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uuktut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laisa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Aktuupa</a:t>
                      </a:r>
                      <a:r>
                        <a:rPr kumimoji="0" lang="en-CA" sz="16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15, 2018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pitaqtai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(PH)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hatqiqtitakhat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tapkunanga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TMAC-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KIA-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CIRNAC-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ECCC 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</a:t>
                      </a: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DFO-</a:t>
                      </a:r>
                      <a:r>
                        <a:rPr kumimoji="0" lang="en-C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endParaRPr kumimoji="0" lang="en-C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75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828326"/>
              </p:ext>
            </p:extLst>
          </p:nvPr>
        </p:nvGraphicFramePr>
        <p:xfrm>
          <a:off x="539552" y="1692000"/>
          <a:ext cx="7920880" cy="387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16, 2018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a PH reminder and final agenda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Aktuupa</a:t>
                      </a:r>
                      <a:r>
                        <a:rPr kumimoji="0" lang="en-CA" sz="1800" b="1" i="1" u="sng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16, 2018 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tuniuqaqtat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Inungnik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Naalakvik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(PH)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itqaitit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kingulliqpaqlu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katimatikhaq</a:t>
                      </a: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Applications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7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8948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TMAC and Intervener Participation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Sabina-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kut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tatvalu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Akkihaktuiyut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Ilautjutirhait</a:t>
            </a:r>
            <a:endParaRPr lang="en-US" sz="2800" b="1" dirty="0" smtClean="0">
              <a:solidFill>
                <a:srgbClr val="035F79"/>
              </a:solidFill>
              <a:latin typeface="ProSyl"/>
            </a:endParaRPr>
          </a:p>
          <a:p>
            <a:r>
              <a:rPr lang="en-US" sz="2800" b="1" dirty="0" smtClean="0">
                <a:solidFill>
                  <a:srgbClr val="035F79"/>
                </a:solidFill>
                <a:latin typeface="ProSyl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532142"/>
              </p:ext>
            </p:extLst>
          </p:nvPr>
        </p:nvGraphicFramePr>
        <p:xfrm>
          <a:off x="539552" y="1692000"/>
          <a:ext cx="792088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435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TMAC, the KIA, CIRNA, ECCC and DFO have all contributed to the review process for the Applications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Participated in formal and informal discussions aimed at resolving relevant issues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Provided the Board and the Proponent with valuable technical information (questions and concerns) on relevant issues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Sabina-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kut,KIA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kut,CIRNA-kut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ECCC-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DFO-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kutlu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ikkayuqatauhimayut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ihivgiurutikhait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Turhiutauyup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Piqatauhimayut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katimatjutiqaqtitlugit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ihuarhautikhaitnik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hapkua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ihumalutauhimayut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Hatkitihimayut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ukkua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Katimayiit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ukkualu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Turhiutiqaqtut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avatilikinikut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tuhaktitjutirhaitnik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appikutinik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ihumalutauyuniklu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ihumagiyauyunik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uqqautiqarhutik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941816"/>
              </p:ext>
            </p:extLst>
          </p:nvPr>
        </p:nvGraphicFramePr>
        <p:xfrm>
          <a:off x="539552" y="1700809"/>
          <a:ext cx="8496944" cy="598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012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Everyone is encouraged to participate in the PH and this community session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Interested persons can also contact Ida Porter if needing to provide written comments or to review the documents filed for applications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 documents received have been posted on the NWB’s FTP site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Tamaqmik pinahuaquyauyut piqataunit tapkunani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Pitquhiliqutit Katimaniq/Naalaktitititnagit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Katimaniq 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unalu </a:t>
                      </a:r>
                      <a:r>
                        <a:rPr lang="en-CA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nunaliknut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katimapkainiq</a:t>
                      </a:r>
                      <a:endParaRPr lang="en-CA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Tuhaumaqatauyumayut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inuit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tugaqvigilaqtat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una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Robin Ikkutisluk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piqaqtitiyumagumik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titigaqhimayunik uqauhit naunaiyaqniluniit tapkuat titiqat tuniyauyut tukhigautinut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Tamaita titiqat hatqiqtitauhimayut talvani NWB-kut FTP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qagitauyakkuviani</a:t>
                      </a: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42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992888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Public Participation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Inungnut Piqatauni</a:t>
            </a:r>
            <a:endParaRPr lang="en-US" sz="2800" b="1" dirty="0" smtClean="0">
              <a:solidFill>
                <a:srgbClr val="035F79"/>
              </a:solidFill>
              <a:latin typeface="ProSyl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3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67357"/>
              </p:ext>
            </p:extLst>
          </p:nvPr>
        </p:nvGraphicFramePr>
        <p:xfrm>
          <a:off x="389296" y="1664162"/>
          <a:ext cx="843108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1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Public Hearing of this week is chaired by the Board Panel and led by the Board's Chair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Panel is here to consider the evidence provided during the hearing before issuing a decision in about 30-45 days</a:t>
                      </a:r>
                      <a:endParaRPr lang="en-CA" sz="22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CA" sz="22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will inform the public of the Board's decision  once rendered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Hamna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Naalaktautitlugit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Katimania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tatvani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pingiaknikmi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irhivautauniaktut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Katimayiita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Irhivautagiyat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Ukkua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NWB-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Katimayiit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naalaklutik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ihumarhutiginiaktait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hapkua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uqqautauhimayut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tatvani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naalaktautitlugit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katimanianit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ihumaliutinnatik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akkungani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30-nik-45-nut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ublunnik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Ukkua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NWB-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tuhaktittiniaktut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tatqani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inuknik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ukkua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Katimayiuyut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ihumaliuqutaitnik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innirhimaliqqata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</a:t>
                      </a: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8028384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Next Steps for the Type “A” Applications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Tukliit Atuqtakhat taphuma Qanugittunia “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A”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98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553574"/>
              </p:ext>
            </p:extLst>
          </p:nvPr>
        </p:nvGraphicFramePr>
        <p:xfrm>
          <a:off x="532800" y="1556792"/>
          <a:ext cx="8458200" cy="5255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0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5848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Karén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Kharatyan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Director of Technical Services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Director of Board Administration and Communication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Derek Donald, Technical Advisor</a:t>
                      </a:r>
                    </a:p>
                    <a:p>
                      <a:pPr marL="35877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6"/>
                        </a:rPr>
                        <a:t>derek.donald@nwb-oen.ca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Ida Porter, Licensing Administrator</a:t>
                      </a:r>
                      <a:b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pt-BR" sz="18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ida.porter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@nwb-oen.ca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Ataniuyuq Hivuliqti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Karen Kharatyan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Hivuliqti Pitquhiliqutinut Kivgaqtit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Hivuliqti Katimayit Aulatyutai Tuhaumatyutitlu</a:t>
                      </a:r>
                    </a:p>
                    <a:p>
                      <a:pPr marL="273050" lvl="1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Dave Baines, Pitquhiliqutit Uqautyiyi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8"/>
                        </a:rPr>
                        <a:t>dave.baines@nwb-oen.ca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Ida Porter,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Laisaligiyi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pt-BR" sz="18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ida.porter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@nwb-oen.ca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13280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Staff Contact Information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NWB-kut Havaktit Tugagutai Tuhagakhat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68408"/>
              </p:ext>
            </p:extLst>
          </p:nvPr>
        </p:nvGraphicFramePr>
        <p:xfrm>
          <a:off x="395536" y="1988840"/>
          <a:ext cx="8424936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4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and/or Comments?</a:t>
                      </a: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Thank You!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Apiqutit tamnalu/tamnaluniit Uqauhit?</a:t>
                      </a:r>
                    </a:p>
                    <a:p>
                      <a:pPr algn="ctr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Quanaqutin!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Apiqutit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Uqauhitlu</a:t>
            </a:r>
            <a:r>
              <a:rPr lang="en-US" sz="2800" b="1" dirty="0" smtClean="0">
                <a:solidFill>
                  <a:srgbClr val="035F79"/>
                </a:solidFill>
                <a:latin typeface="ProSyl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796907"/>
              </p:ext>
            </p:extLst>
          </p:nvPr>
        </p:nvGraphicFramePr>
        <p:xfrm>
          <a:off x="533400" y="1692000"/>
          <a:ext cx="8153400" cy="4114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1"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an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Agreement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responsibilities and powers over the regulation, use, and management of freshwater in the Nunavut Settlement Area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Tapkuat NWB-kut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Inungnut Kavamagiyauqatauyut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(IPG) pinguqtauyut malikhugit Nakataani 13 tapkunani </a:t>
                      </a:r>
                      <a:r>
                        <a:rPr lang="en-US" sz="2200" b="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Nunavutagutinut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Angigutit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Havalgit hakugiknilgitlu maligainut, atuqni, aulatauninutlu imigaulat imait Nunavutagauyup Iluani</a:t>
                      </a:r>
                      <a:endParaRPr lang="en-CA" sz="2400" b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40871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Information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NWB-kut Unniqtutit Tuhagakhat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0974"/>
              </p:ext>
            </p:extLst>
          </p:nvPr>
        </p:nvGraphicFramePr>
        <p:xfrm>
          <a:off x="533400" y="1692000"/>
          <a:ext cx="828707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2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4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CA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Pinahuaqtai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tapkuat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piqaqtitninik atuqtitnilu imait Nunavutmi, kihimiungittuq nunaqyuaqmi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minnguiqhiqvikni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piplugit piqagutauninut nakuuniqhamik ihuaqutauni tahapkunanga imait Nunavutmi nunaliuyunut piluaqtumik Kanatamiutlu tamaitnut.</a:t>
                      </a:r>
                      <a:endParaRPr lang="en-CA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2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748883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Information Cont.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NWB-kut Unniqtutit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Tuhagakhat Huli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541480"/>
              </p:ext>
            </p:extLst>
          </p:nvPr>
        </p:nvGraphicFramePr>
        <p:xfrm>
          <a:off x="533400" y="1692000"/>
          <a:ext cx="8153400" cy="365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Based on its mandate, the NWB may issue any of the following authorizations for the use of water and/or deposit of waste for undertakings in Nunavut: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Approval without a  Licence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Piplugit havagiyaqaqtai, tapkuat NWB-kut tunilaqtai tahapkuat pilagutit atuqninut imait tamnalu/tamnalunit iqaqni iqakut havagiyauyunut Nunavutmi: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Angugutit Laisaittumik</a:t>
                      </a:r>
                      <a:endParaRPr lang="en-CA" sz="2400" b="0" dirty="0">
                        <a:solidFill>
                          <a:srgbClr val="315ED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Authorizations NWB May Issue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ilagutit NWB-kut Tunilaqtai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695980"/>
              </p:ext>
            </p:extLst>
          </p:nvPr>
        </p:nvGraphicFramePr>
        <p:xfrm>
          <a:off x="533400" y="1700808"/>
          <a:ext cx="821506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0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“B” Water Licence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week’s Public Hearing is for two Type “A” water </a:t>
                      </a:r>
                      <a:r>
                        <a:rPr lang="en-US" sz="2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licence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applications </a:t>
                      </a:r>
                    </a:p>
                    <a:p>
                      <a:pPr algn="l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Qanugittunia “B” Imaqmun Laisa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Qanugittunia “A” Imaqmun Laisa</a:t>
                      </a: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Uumani havaguhiqmi Pitquhiliqutit Katimaniq Naalaktitiniahaqtitlugitlu katimani taphumunga Qanugittunia “A” imaqmun laisa tukhigaut</a:t>
                      </a:r>
                    </a:p>
                    <a:p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629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Authorizations NWB May Issue Cont.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Pilagutit NWB-kut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Tunilaqtai Huli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7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licence as a Type “A” licence</a:t>
            </a:r>
          </a:p>
          <a:p>
            <a:pPr algn="ctr"/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NWB-kut pitaqtat tukhigaut naunaiqtatlu qanugittunia havanguyuq qanugittunialu laisa tamnaunia Qanugittunia “A</a:t>
            </a:r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laisa</a:t>
            </a:r>
            <a:endParaRPr lang="en-CA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solidFill>
                  <a:srgbClr val="000000"/>
                </a:solidFill>
                <a:latin typeface="ProSyl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NWB-kut havagiyai malikhaqninut naunaiyaqni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2915839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Tukhigaut piqaqtitai ilagiagutit tuhagakhat piyaqaqata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60019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technical review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submission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comments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NWB-kut tuniyai tuhaqhitit tukhigautmun tukhiqtailu pitquhiliqutit naunaiyaqni tuniyaunilu uqauhit (30 ublut ikitniqhamik)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solidFill>
                  <a:srgbClr val="000000"/>
                </a:solidFill>
                <a:latin typeface="ProSyl"/>
              </a:rPr>
              <a:t>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660232" y="6116840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32240" y="6074132"/>
            <a:ext cx="187220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Tukliq takuyakhaq</a:t>
            </a:r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792000" y="270000"/>
            <a:ext cx="7812448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kut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Qanugittunia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Laisaliginiq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Pityuhiq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8743" y="1596836"/>
            <a:ext cx="8375705" cy="4943363"/>
            <a:chOff x="393105" y="1699096"/>
            <a:chExt cx="8375705" cy="5087813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752600" y="2971800"/>
              <a:ext cx="3138526" cy="84815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holds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TM 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PHC</a:t>
              </a:r>
            </a:p>
            <a:p>
              <a:pPr algn="ctr"/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NWB-kut atuqtita Pitquhiliqutit Naalaktittititnagit Katimanit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52600" y="5168201"/>
              <a:ext cx="3769588" cy="104206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Public Hearing (a 60 day minimum requirement)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  <a:p>
              <a:pPr marR="64520" algn="ctr"/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NWB-kut tuniyai tuhaqhit Iungnik Naalakvik (tamna </a:t>
              </a:r>
              <a:r>
                <a:rPr lang="en-CA" sz="1400" dirty="0">
                  <a:latin typeface="Times New Roman" pitchFamily="18" charset="0"/>
                  <a:cs typeface="Times New Roman" pitchFamily="18" charset="0"/>
                </a:rPr>
                <a:t>60 </a:t>
              </a:r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ublut ikitniqhat piyaqaqnia)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  <a:p>
              <a:pPr marR="64520" algn="ctr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 </a:t>
              </a:r>
              <a:endParaRPr lang="en-CA" sz="1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584900" y="1699096"/>
              <a:ext cx="3183910" cy="1419847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If required, applicant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provides additional information or clarification</a:t>
              </a:r>
            </a:p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Piyaqaqat, tukhigartuq piqaqtittiniq tuhagakhat uingaigutitluniit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If directed in PHC decision, applicant provides additional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information</a:t>
              </a:r>
            </a:p>
            <a:p>
              <a:pPr marR="16150"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Tiliqagu talvani Naalaktitititnagit ihumaliugutmi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tukhigartuq piqaqtittiniq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tuhaqpaligakhat</a:t>
              </a:r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83462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NWB Issues PHC Decision</a:t>
              </a:r>
            </a:p>
            <a:p>
              <a:pPr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NWB-kut Tuniyat Naalaktittitnagit Ihumaliugut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363928" y="6210270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35963" y="6248400"/>
              <a:ext cx="1728192" cy="5385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slide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  <a:p>
              <a:r>
                <a:rPr lang="en-US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Tukliq Takuyakhaq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Parties submit </a:t>
              </a:r>
              <a:r>
                <a:rPr lang="en-CA" sz="1500" dirty="0" smtClean="0">
                  <a:latin typeface="Times New Roman" pitchFamily="18" charset="0"/>
                  <a:cs typeface="Times New Roman" pitchFamily="18" charset="0"/>
                </a:rPr>
                <a:t>written representations</a:t>
              </a: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Piqatauyut tunini titigaqhimayut hatqiqtitai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352800" y="3810000"/>
              <a:ext cx="0" cy="232783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eft Brace 22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-1037596" y="3521351"/>
              <a:ext cx="3569288" cy="707886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Technical Review Stage</a:t>
              </a:r>
            </a:p>
            <a:p>
              <a:pPr marR="130190" algn="ctr"/>
              <a:r>
                <a:rPr lang="en-US" sz="2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Pitquhiliqutit Naunaiyaqnia</a:t>
              </a:r>
              <a:endPara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3352800" y="4876801"/>
              <a:ext cx="0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0717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792088" y="270000"/>
            <a:ext cx="83884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NWB-kut Qanugittunia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“A”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Laisaliginiq Pityuhiq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0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04800" y="1412777"/>
            <a:ext cx="8731696" cy="5005156"/>
            <a:chOff x="304800" y="1600202"/>
            <a:chExt cx="8610600" cy="49070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368349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</a:t>
              </a:r>
            </a:p>
            <a:p>
              <a:pPr marR="42410" algn="ctr"/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Piqatauyut hannaiyaqni inungnik naalakvik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271247"/>
              <a:ext cx="1952767" cy="1236036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cence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Minihitauyuq angiqta tuniyaunia tamna laisa</a:t>
              </a:r>
              <a:endParaRPr lang="en-US" sz="1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271247"/>
              <a:ext cx="2208508" cy="123603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Minihitauyuq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angigita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tuniyaunia tamna laisa</a:t>
              </a: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271247"/>
              <a:ext cx="1906292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Minihitauyuq angiqta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ihumaliuguta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271247"/>
              <a:ext cx="2170976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Minihitauyuq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angingita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NWB-kut ihumaliuguta</a:t>
              </a: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759610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</a:p>
            <a:p>
              <a:pPr lvl="0" algn="ctr" fontAlgn="base">
                <a:spcBef>
                  <a:spcPct val="0"/>
                </a:spcBef>
              </a:pP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atuqtita Inungnik Naalakvik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3886200"/>
              <a:ext cx="4037152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to not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approve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Minister</a:t>
              </a:r>
            </a:p>
            <a:p>
              <a:pPr marR="567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tuniyat ihumaliugut angingitnianik tukhigaut pityutiqaqtitlugit Minihitauyumun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3886200"/>
              <a:ext cx="4089605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(Aboriginal Affairs and Northern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Development Canada)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NWB-kut tuniyat ihumaliugut angiqnianik tukhigaut piqaqtitnilu uuktugut laisa talvunga Minihitauyuq (Nunaqaqatuligiyit Ukiurtaqtumilu Pivalititnit Kanata Canada</a:t>
              </a:r>
              <a:r>
                <a:rPr lang="en-US" sz="12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895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600202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  <a:p>
              <a:pPr lvl="0" algn="ctr" fontAlgn="base">
                <a:spcBef>
                  <a:spcPct val="0"/>
                </a:spcBef>
              </a:pP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Piqatauyut himmiqtautai titigaqhimayut pityutit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33528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209800"/>
              <a:ext cx="0" cy="158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57150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792000" y="268043"/>
            <a:ext cx="8126377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NWB-kut Qanugittunia “A” Laisaliginiq Pityuhiq</a:t>
            </a:r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2273927" y="2895783"/>
            <a:ext cx="4746345" cy="7044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631" y="2416769"/>
            <a:ext cx="1665832" cy="5847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Current Stage</a:t>
            </a:r>
          </a:p>
          <a:p>
            <a:pPr marR="27340"/>
            <a:r>
              <a:rPr lang="en-US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Tatya</a:t>
            </a: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Atuqta</a:t>
            </a:r>
            <a:endParaRPr lang="en-US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791999" y="3001544"/>
            <a:ext cx="1481927" cy="27031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7920880" cy="504056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License Applications 2AM-BOS---- &amp; 2AM-DOH1323 /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Imaqmun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Laisa </a:t>
            </a:r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Tukhigaut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2AM-BOS---- &amp; 2AM-DOH1323 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2897</Words>
  <Application>Microsoft Office PowerPoint</Application>
  <PresentationFormat>On-screen Show (4:3)</PresentationFormat>
  <Paragraphs>487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2015-10-16T22:59:36Z</dcterms:created>
  <dcterms:modified xsi:type="dcterms:W3CDTF">2018-10-17T22:01:19Z</dcterms:modified>
</cp:coreProperties>
</file>