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5"/>
  </p:notesMasterIdLst>
  <p:handoutMasterIdLst>
    <p:handoutMasterId r:id="rId16"/>
  </p:handoutMasterIdLst>
  <p:sldIdLst>
    <p:sldId id="260" r:id="rId5"/>
    <p:sldId id="292" r:id="rId6"/>
    <p:sldId id="320" r:id="rId7"/>
    <p:sldId id="263" r:id="rId8"/>
    <p:sldId id="300" r:id="rId9"/>
    <p:sldId id="317" r:id="rId10"/>
    <p:sldId id="322" r:id="rId11"/>
    <p:sldId id="323" r:id="rId12"/>
    <p:sldId id="318" r:id="rId13"/>
    <p:sldId id="271" r:id="rId14"/>
  </p:sldIdLst>
  <p:sldSz cx="9144000" cy="6858000" type="screen4x3"/>
  <p:notesSz cx="6858000" cy="9144000"/>
  <p:embeddedFontLst>
    <p:embeddedFont>
      <p:font typeface="PMingLiU" panose="02020500000000000000" pitchFamily="18" charset="-120"/>
      <p:regular r:id="rId17"/>
    </p:embeddedFont>
    <p:embeddedFont>
      <p:font typeface="Euphemia" panose="020B0503040102020104" pitchFamily="34" charset="0"/>
      <p:regular r:id="rId18"/>
    </p:embeddedFont>
    <p:embeddedFont>
      <p:font typeface="Arial Unicode MS" panose="020B0604020202020204" pitchFamily="34" charset="-128"/>
      <p:regular r:id="rId19"/>
    </p:embeddedFont>
  </p:embeddedFont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umimoji="1"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EABD00"/>
    <a:srgbClr val="CC33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8709" autoAdjust="0"/>
  </p:normalViewPr>
  <p:slideViewPr>
    <p:cSldViewPr>
      <p:cViewPr varScale="1">
        <p:scale>
          <a:sx n="79" d="100"/>
          <a:sy n="79" d="100"/>
        </p:scale>
        <p:origin x="-25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70ADE4-DF09-4828-B32D-D799AFFED81E}" type="slidenum">
              <a:rPr lang="en-US" altLang="en-US"/>
              <a:pPr/>
              <a:t>‹#›</a:t>
            </a:fld>
            <a:endParaRPr lang="fr-CA" altLang="en-US"/>
          </a:p>
        </p:txBody>
      </p:sp>
    </p:spTree>
    <p:extLst>
      <p:ext uri="{BB962C8B-B14F-4D97-AF65-F5344CB8AC3E}">
        <p14:creationId xmlns:p14="http://schemas.microsoft.com/office/powerpoint/2010/main" val="381328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D53B65F-EA75-4A82-9501-F54072CA025A}" type="slidenum">
              <a:rPr lang="en-US" altLang="en-US"/>
              <a:pPr/>
              <a:t>‹#›</a:t>
            </a:fld>
            <a:endParaRPr lang="fr-CA" altLang="en-US"/>
          </a:p>
        </p:txBody>
      </p:sp>
    </p:spTree>
    <p:extLst>
      <p:ext uri="{BB962C8B-B14F-4D97-AF65-F5344CB8AC3E}">
        <p14:creationId xmlns:p14="http://schemas.microsoft.com/office/powerpoint/2010/main" val="2146501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FF0000"/>
              </a:solidFill>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609057A4-91C1-4E8E-AB15-6474FD7A22E2}" type="slidenum">
              <a:rPr lang="en-US" altLang="en-US"/>
              <a:pPr/>
              <a:t>1</a:t>
            </a:fld>
            <a:endParaRPr lang="fr-CA" altLang="en-US"/>
          </a:p>
        </p:txBody>
      </p:sp>
    </p:spTree>
    <p:extLst>
      <p:ext uri="{BB962C8B-B14F-4D97-AF65-F5344CB8AC3E}">
        <p14:creationId xmlns:p14="http://schemas.microsoft.com/office/powerpoint/2010/main" val="231134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mtClean="0">
                <a:latin typeface="Arial" panose="020B0604020202020204" pitchFamily="34" charset="0"/>
              </a:rPr>
              <a:t>Ajouter l’image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95679E82-13CF-4700-A286-2D3AEE986D90}" type="slidenum">
              <a:rPr lang="en-US" altLang="en-US"/>
              <a:pPr/>
              <a:t>10</a:t>
            </a:fld>
            <a:endParaRPr lang="fr-CA" altLang="en-US"/>
          </a:p>
        </p:txBody>
      </p:sp>
    </p:spTree>
    <p:extLst>
      <p:ext uri="{BB962C8B-B14F-4D97-AF65-F5344CB8AC3E}">
        <p14:creationId xmlns:p14="http://schemas.microsoft.com/office/powerpoint/2010/main" val="418712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91FC70F7-A1B3-4EC2-8AF5-9BF5F954ABB4}" type="slidenum">
              <a:rPr lang="en-US" altLang="en-US"/>
              <a:pPr/>
              <a:t>2</a:t>
            </a:fld>
            <a:endParaRPr lang="fr-CA" altLang="en-US"/>
          </a:p>
        </p:txBody>
      </p:sp>
    </p:spTree>
    <p:extLst>
      <p:ext uri="{BB962C8B-B14F-4D97-AF65-F5344CB8AC3E}">
        <p14:creationId xmlns:p14="http://schemas.microsoft.com/office/powerpoint/2010/main" val="347224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mtClean="0">
                <a:latin typeface="Arial" panose="020B0604020202020204" pitchFamily="34" charset="0"/>
              </a:rPr>
              <a:t>Aux termes de la </a:t>
            </a:r>
            <a:r>
              <a:rPr lang="fr-CA" altLang="en-US" i="1" smtClean="0">
                <a:latin typeface="Arial" panose="020B0604020202020204" pitchFamily="34" charset="0"/>
              </a:rPr>
              <a:t>Loi sur le ministère de l’Environnement</a:t>
            </a:r>
            <a:r>
              <a:rPr lang="fr-CA" altLang="en-US" smtClean="0">
                <a:latin typeface="Arial" panose="020B0604020202020204" pitchFamily="34" charset="0"/>
              </a:rPr>
              <a:t>, les pouvoirs, les devoirs et les fonctions du ministre de l’Environnement et du Changement climatique s’étendent aux domaines suivants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040BDFA-D8CF-444A-B646-9903BAA6E0A7}" type="slidenum">
              <a:rPr lang="en-US" altLang="en-US"/>
              <a:pPr/>
              <a:t>3</a:t>
            </a:fld>
            <a:endParaRPr lang="fr-CA" altLang="en-US"/>
          </a:p>
        </p:txBody>
      </p:sp>
    </p:spTree>
    <p:extLst>
      <p:ext uri="{BB962C8B-B14F-4D97-AF65-F5344CB8AC3E}">
        <p14:creationId xmlns:p14="http://schemas.microsoft.com/office/powerpoint/2010/main" val="297634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E781D16C-A407-45F1-BFE9-36C975787D11}" type="slidenum">
              <a:rPr lang="en-US" altLang="en-US"/>
              <a:pPr/>
              <a:t>4</a:t>
            </a:fld>
            <a:endParaRPr lang="fr-CA" altLang="en-US"/>
          </a:p>
        </p:txBody>
      </p:sp>
    </p:spTree>
    <p:extLst>
      <p:ext uri="{BB962C8B-B14F-4D97-AF65-F5344CB8AC3E}">
        <p14:creationId xmlns:p14="http://schemas.microsoft.com/office/powerpoint/2010/main" val="39780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A0E0B982-E759-4E5D-B485-48589AA4FF16}" type="slidenum">
              <a:rPr lang="en-US" altLang="en-US"/>
              <a:pPr/>
              <a:t>5</a:t>
            </a:fld>
            <a:endParaRPr lang="fr-CA" altLang="en-US"/>
          </a:p>
        </p:txBody>
      </p:sp>
    </p:spTree>
    <p:extLst>
      <p:ext uri="{BB962C8B-B14F-4D97-AF65-F5344CB8AC3E}">
        <p14:creationId xmlns:p14="http://schemas.microsoft.com/office/powerpoint/2010/main" val="336197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2DC1922A-5A16-4CD5-85E8-6A431F931F59}" type="slidenum">
              <a:rPr lang="en-US" altLang="en-US"/>
              <a:pPr/>
              <a:t>6</a:t>
            </a:fld>
            <a:endParaRPr lang="fr-CA" altLang="en-US"/>
          </a:p>
        </p:txBody>
      </p:sp>
    </p:spTree>
    <p:extLst>
      <p:ext uri="{BB962C8B-B14F-4D97-AF65-F5344CB8AC3E}">
        <p14:creationId xmlns:p14="http://schemas.microsoft.com/office/powerpoint/2010/main" val="301345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5E5F2459-1327-48D1-AE9C-6B1AA9C660BA}" type="slidenum">
              <a:rPr lang="en-US" altLang="en-US"/>
              <a:pPr/>
              <a:t>7</a:t>
            </a:fld>
            <a:endParaRPr lang="fr-CA" altLang="en-US"/>
          </a:p>
        </p:txBody>
      </p:sp>
    </p:spTree>
    <p:extLst>
      <p:ext uri="{BB962C8B-B14F-4D97-AF65-F5344CB8AC3E}">
        <p14:creationId xmlns:p14="http://schemas.microsoft.com/office/powerpoint/2010/main" val="93836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98B9C11F-FA6A-4C1C-B05B-160F43C143BD}" type="slidenum">
              <a:rPr lang="en-US" altLang="en-US"/>
              <a:pPr/>
              <a:t>8</a:t>
            </a:fld>
            <a:endParaRPr lang="fr-CA" altLang="en-US"/>
          </a:p>
        </p:txBody>
      </p:sp>
    </p:spTree>
    <p:extLst>
      <p:ext uri="{BB962C8B-B14F-4D97-AF65-F5344CB8AC3E}">
        <p14:creationId xmlns:p14="http://schemas.microsoft.com/office/powerpoint/2010/main" val="387559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AD9E3667-5698-4B76-AF1C-8760F7793260}" type="slidenum">
              <a:rPr lang="en-US" altLang="en-US"/>
              <a:pPr/>
              <a:t>9</a:t>
            </a:fld>
            <a:endParaRPr lang="fr-CA" altLang="en-US"/>
          </a:p>
        </p:txBody>
      </p:sp>
    </p:spTree>
    <p:extLst>
      <p:ext uri="{BB962C8B-B14F-4D97-AF65-F5344CB8AC3E}">
        <p14:creationId xmlns:p14="http://schemas.microsoft.com/office/powerpoint/2010/main" val="3996320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150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23657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84910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82266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451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62281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058306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141362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00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6529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62224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CA" altLang="en-US" sz="1000"/>
              <a:t>Page </a:t>
            </a:r>
            <a:fld id="{7586D3A3-3970-4BAC-9EAA-341D21797A2E}" type="slidenum">
              <a:rPr lang="en-CA" altLang="en-US" sz="1000"/>
              <a:pPr algn="ctr" eaLnBrk="1" hangingPunct="1"/>
              <a:t>‹#›</a:t>
            </a:fld>
            <a:r>
              <a:rPr lang="en-CA" altLang="en-US" sz="1000"/>
              <a:t> – </a:t>
            </a:r>
            <a:fld id="{851AC57D-4818-46D0-A3B8-A5C08384C92C}" type="datetime4">
              <a:rPr kumimoji="0" lang="en-CA" altLang="en-US" sz="1000"/>
              <a:pPr algn="ctr" eaLnBrk="1" hangingPunct="1"/>
              <a:t>October-18-18</a:t>
            </a:fld>
            <a:endParaRPr kumimoji="0" lang="en-CA" altLang="en-US" sz="100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 bg1="lt1" tx1="dk1" bg2="lt2" tx2="dk2" accent1="accent1" accent2="accent2" accent3="accent3" accent4="accent4" accent5="accent5" accent6="accent6" hlink="hlink" folHlink="folHlink"/>
  <p:sldLayoutIdLst>
    <p:sldLayoutId id="2147484715"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anose="020B0604020202020204"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anose="020B0604020202020204"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252413" y="2708275"/>
            <a:ext cx="8713787" cy="2736850"/>
          </a:xfrm>
          <a:solidFill>
            <a:srgbClr val="FFFFFF"/>
          </a:solidFill>
        </p:spPr>
        <p:txBody>
          <a:bodyPr/>
          <a:lstStyle/>
          <a:p>
            <a:pPr algn="ctr" eaLnBrk="1" hangingPunct="1"/>
            <a:r>
              <a:rPr lang="fr-CA" altLang="zh-TW" sz="2400" dirty="0" smtClean="0"/>
              <a:t>Présentation d’Environnement et Changement climatique Canada à l’Office des eaux </a:t>
            </a:r>
            <a:r>
              <a:rPr lang="fr-CA" altLang="zh-TW" sz="2400" smtClean="0"/>
              <a:t>du Nunavut </a:t>
            </a:r>
            <a:r>
              <a:rPr lang="fr-CA" altLang="zh-TW" sz="2400" dirty="0" smtClean="0"/>
              <a:t>concernant la demande et la modification de permis d’utilisation des eaux de type « A » par TMAC </a:t>
            </a:r>
            <a:r>
              <a:rPr lang="fr-CA" altLang="zh-TW" sz="2400" dirty="0" err="1" smtClean="0"/>
              <a:t>Resources</a:t>
            </a:r>
            <a:r>
              <a:rPr lang="fr-CA" altLang="zh-TW" sz="2400" dirty="0" smtClean="0"/>
              <a:t> Inc.</a:t>
            </a:r>
            <a:r>
              <a:rPr dirty="0"/>
              <a:t/>
            </a:r>
            <a:br>
              <a:rPr dirty="0"/>
            </a:br>
            <a:r>
              <a:rPr dirty="0"/>
              <a:t/>
            </a:r>
            <a:br>
              <a:rPr dirty="0"/>
            </a:br>
            <a:r>
              <a:rPr dirty="0"/>
              <a:t/>
            </a:r>
            <a:br>
              <a:rPr dirty="0"/>
            </a:br>
            <a:r>
              <a:rPr dirty="0"/>
              <a:t/>
            </a:r>
            <a:br>
              <a:rPr dirty="0"/>
            </a:br>
            <a:r>
              <a:rPr dirty="0"/>
              <a:t/>
            </a:r>
            <a:br>
              <a:rPr dirty="0"/>
            </a:br>
            <a:endParaRPr lang="fr-CA" altLang="en-US" sz="2000" dirty="0" smtClean="0"/>
          </a:p>
        </p:txBody>
      </p:sp>
      <p:sp>
        <p:nvSpPr>
          <p:cNvPr id="3075" name="Rectangle 10"/>
          <p:cNvSpPr>
            <a:spLocks noGrp="1" noChangeArrowheads="1"/>
          </p:cNvSpPr>
          <p:nvPr>
            <p:ph type="subTitle" idx="4294967295"/>
          </p:nvPr>
        </p:nvSpPr>
        <p:spPr>
          <a:xfrm>
            <a:off x="5940425" y="5300663"/>
            <a:ext cx="3025775" cy="1484312"/>
          </a:xfrm>
          <a:solidFill>
            <a:srgbClr val="FFFFFF"/>
          </a:solidFill>
        </p:spPr>
        <p:txBody>
          <a:bodyPr/>
          <a:lstStyle/>
          <a:p>
            <a:pPr marL="0" indent="0" eaLnBrk="1" hangingPunct="1">
              <a:buFontTx/>
              <a:buNone/>
            </a:pPr>
            <a:r>
              <a:rPr lang="fr-CA" altLang="zh-TW" sz="1600" b="1" smtClean="0"/>
              <a:t>2AM-BOS---- / 2AM-DOH1323</a:t>
            </a:r>
            <a:endParaRPr lang="fr-CA" altLang="zh-TW" sz="1600" b="1" smtClean="0">
              <a:ea typeface="PMingLiU" panose="02020500000000000000" pitchFamily="18" charset="-120"/>
            </a:endParaRPr>
          </a:p>
          <a:p>
            <a:pPr marL="0" indent="0" eaLnBrk="1" hangingPunct="1">
              <a:buFontTx/>
              <a:buNone/>
            </a:pPr>
            <a:r>
              <a:rPr lang="fr-CA" altLang="zh-TW" sz="1600" b="1" smtClean="0"/>
              <a:t>Audience finale</a:t>
            </a:r>
          </a:p>
          <a:p>
            <a:pPr marL="0" indent="0" eaLnBrk="1" hangingPunct="1">
              <a:buFontTx/>
              <a:buNone/>
            </a:pPr>
            <a:r>
              <a:rPr lang="fr-CA" altLang="zh-TW" sz="1600" b="1" smtClean="0"/>
              <a:t>Cambridge Bay (Nunavut)</a:t>
            </a:r>
          </a:p>
          <a:p>
            <a:pPr marL="0" indent="0" eaLnBrk="1" hangingPunct="1">
              <a:buFontTx/>
              <a:buNone/>
            </a:pPr>
            <a:r>
              <a:rPr lang="fr-CA" altLang="zh-TW" sz="1600" b="1" smtClean="0"/>
              <a:t>Les 24 et 25 octobre 2018</a:t>
            </a:r>
          </a:p>
        </p:txBody>
      </p:sp>
      <p:sp>
        <p:nvSpPr>
          <p:cNvPr id="3076" name="Rectangle 10"/>
          <p:cNvSpPr txBox="1">
            <a:spLocks noChangeArrowheads="1"/>
          </p:cNvSpPr>
          <p:nvPr/>
        </p:nvSpPr>
        <p:spPr bwMode="auto">
          <a:xfrm>
            <a:off x="3132138" y="5300663"/>
            <a:ext cx="2665412" cy="1484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20000"/>
              </a:spcBef>
              <a:buClr>
                <a:srgbClr val="FF0000"/>
              </a:buClr>
              <a:buSzPct val="120000"/>
            </a:pPr>
            <a:endParaRPr lang="iu-Cans-CA" altLang="en-US" sz="1600" b="1">
              <a:latin typeface="Euphemia" panose="020B05030401020201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08063" y="187325"/>
            <a:ext cx="5940425" cy="1143000"/>
          </a:xfrm>
        </p:spPr>
        <p:txBody>
          <a:bodyPr/>
          <a:lstStyle/>
          <a:p>
            <a:r>
              <a:rPr lang="fr-CA" altLang="en-US" sz="4000" smtClean="0"/>
              <a:t>Merci!</a:t>
            </a:r>
          </a:p>
        </p:txBody>
      </p:sp>
      <p:pic>
        <p:nvPicPr>
          <p:cNvPr id="122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9055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4213" y="4763"/>
            <a:ext cx="7931150" cy="1157287"/>
          </a:xfrm>
        </p:spPr>
        <p:txBody>
          <a:bodyPr/>
          <a:lstStyle/>
          <a:p>
            <a:r>
              <a:t/>
            </a:r>
            <a:br/>
            <a:r>
              <a:rPr lang="fr-CA" altLang="en-US" sz="3200" smtClean="0"/>
              <a:t>Aperçu</a:t>
            </a:r>
            <a:r>
              <a:t/>
            </a:r>
            <a:br/>
            <a:endParaRPr lang="fr-CA" altLang="en-US" sz="2800" smtClean="0"/>
          </a:p>
        </p:txBody>
      </p:sp>
      <p:sp>
        <p:nvSpPr>
          <p:cNvPr id="4099" name="Content Placeholder 2"/>
          <p:cNvSpPr>
            <a:spLocks noGrp="1"/>
          </p:cNvSpPr>
          <p:nvPr>
            <p:ph idx="1"/>
          </p:nvPr>
        </p:nvSpPr>
        <p:spPr>
          <a:xfrm>
            <a:off x="827088" y="1341438"/>
            <a:ext cx="8137525" cy="4713287"/>
          </a:xfrm>
        </p:spPr>
        <p:txBody>
          <a:bodyPr/>
          <a:lstStyle/>
          <a:p>
            <a:pPr>
              <a:spcBef>
                <a:spcPct val="0"/>
              </a:spcBef>
            </a:pPr>
            <a:r>
              <a:rPr lang="fr-CA" altLang="en-US" sz="2000" dirty="0" smtClean="0"/>
              <a:t>Mandat</a:t>
            </a:r>
          </a:p>
          <a:p>
            <a:pPr>
              <a:spcBef>
                <a:spcPct val="0"/>
              </a:spcBef>
            </a:pPr>
            <a:r>
              <a:rPr lang="fr-CA" altLang="en-US" sz="2000" dirty="0" smtClean="0"/>
              <a:t>Loi et législation pertinentes</a:t>
            </a:r>
          </a:p>
          <a:p>
            <a:pPr>
              <a:spcBef>
                <a:spcPct val="0"/>
              </a:spcBef>
            </a:pPr>
            <a:r>
              <a:rPr lang="fr-CA" altLang="en-US" sz="2000" dirty="0" smtClean="0"/>
              <a:t>Recommandations d’Environnement et Changement climatique Canada (ECCC) relativement :</a:t>
            </a:r>
          </a:p>
          <a:p>
            <a:pPr lvl="1">
              <a:spcBef>
                <a:spcPct val="0"/>
              </a:spcBef>
            </a:pPr>
            <a:r>
              <a:rPr lang="fr-CA" altLang="en-US" sz="1400" dirty="0" smtClean="0"/>
              <a:t>au Programme de surveillance des répercussions sur le milieu aquatique;</a:t>
            </a:r>
          </a:p>
          <a:p>
            <a:pPr lvl="1">
              <a:spcBef>
                <a:spcPct val="0"/>
              </a:spcBef>
            </a:pPr>
            <a:r>
              <a:rPr lang="fr-CA" altLang="en-US" sz="1400" dirty="0" smtClean="0"/>
              <a:t>aux critères de qualité des effluents;</a:t>
            </a:r>
          </a:p>
          <a:p>
            <a:pPr lvl="1">
              <a:spcBef>
                <a:spcPct val="0"/>
              </a:spcBef>
            </a:pPr>
            <a:r>
              <a:rPr lang="fr-CA" altLang="en-US" sz="1400" dirty="0" smtClean="0"/>
              <a:t>aux mesures d’atténuation et de surveillance des travaux de construction en milieu aquatique.</a:t>
            </a:r>
          </a:p>
          <a:p>
            <a:pPr lvl="1">
              <a:spcBef>
                <a:spcPct val="0"/>
              </a:spcBef>
            </a:pPr>
            <a:endParaRPr lang="fr-CA" altLang="en-US" sz="1400" dirty="0" smtClean="0">
              <a:latin typeface="Euphemia" panose="020B05030401020201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55650" y="188913"/>
            <a:ext cx="8229600" cy="936625"/>
          </a:xfrm>
        </p:spPr>
        <p:txBody>
          <a:bodyPr/>
          <a:lstStyle/>
          <a:p>
            <a:r>
              <a:rPr lang="fr-CA" altLang="en-US" sz="2400" smtClean="0"/>
              <a:t>Mandat d’Environnement et Changement climatique Canada</a:t>
            </a:r>
            <a:r>
              <a:t/>
            </a:r>
            <a:br/>
            <a:endParaRPr lang="fr-CA" altLang="en-US" sz="2400" smtClean="0"/>
          </a:p>
        </p:txBody>
      </p:sp>
      <p:sp>
        <p:nvSpPr>
          <p:cNvPr id="5123" name="Content Placeholder 2"/>
          <p:cNvSpPr>
            <a:spLocks noGrp="1"/>
          </p:cNvSpPr>
          <p:nvPr>
            <p:ph idx="1"/>
          </p:nvPr>
        </p:nvSpPr>
        <p:spPr>
          <a:xfrm>
            <a:off x="755650" y="1268413"/>
            <a:ext cx="8229600" cy="4741862"/>
          </a:xfrm>
        </p:spPr>
        <p:txBody>
          <a:bodyPr/>
          <a:lstStyle/>
          <a:p>
            <a:pPr>
              <a:spcBef>
                <a:spcPts val="600"/>
              </a:spcBef>
            </a:pPr>
            <a:r>
              <a:rPr lang="fr-CA" altLang="en-US" sz="1800" dirty="0" smtClean="0"/>
              <a:t>La conservation et l’amélioration de la qualité de l’environnement naturel, notamment celle de l’eau, de l’air et du sol, et la coordination des politiques et programmes pertinents du gouvernement du Canada;</a:t>
            </a:r>
          </a:p>
          <a:p>
            <a:pPr>
              <a:spcBef>
                <a:spcPts val="600"/>
              </a:spcBef>
            </a:pPr>
            <a:r>
              <a:rPr lang="fr-CA" altLang="en-US" sz="1800" dirty="0" smtClean="0"/>
              <a:t>Les ressources naturelles renouvelables, notamment les oiseaux migrateurs ainsi que la flore et la faune sauvages en général;</a:t>
            </a:r>
          </a:p>
          <a:p>
            <a:pPr>
              <a:spcBef>
                <a:spcPts val="600"/>
              </a:spcBef>
            </a:pPr>
            <a:r>
              <a:rPr lang="fr-CA" altLang="en-US" sz="1800" dirty="0" smtClean="0"/>
              <a:t>La météorologie;</a:t>
            </a:r>
          </a:p>
          <a:p>
            <a:pPr>
              <a:spcBef>
                <a:spcPts val="600"/>
              </a:spcBef>
            </a:pPr>
            <a:r>
              <a:rPr lang="fr-CA" altLang="en-US" sz="1800" dirty="0" smtClean="0"/>
              <a:t>L’application des règles et des règlements.</a:t>
            </a:r>
          </a:p>
          <a:p>
            <a:pPr>
              <a:spcBef>
                <a:spcPts val="600"/>
              </a:spcBef>
              <a:spcAft>
                <a:spcPts val="600"/>
              </a:spcAft>
            </a:pPr>
            <a:endParaRPr lang="fr-CA" altLang="en-US" sz="1800" dirty="0" smtClean="0"/>
          </a:p>
          <a:p>
            <a:pPr>
              <a:buFontTx/>
              <a:buNone/>
            </a:pPr>
            <a:endParaRPr lang="fr-CA" alt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9300" y="115888"/>
            <a:ext cx="8413750" cy="1143000"/>
          </a:xfrm>
        </p:spPr>
        <p:txBody>
          <a:bodyPr/>
          <a:lstStyle/>
          <a:p>
            <a:r>
              <a:rPr lang="fr-CA" altLang="en-US" sz="2400" smtClean="0"/>
              <a:t>Lois et règlements pertinents</a:t>
            </a:r>
            <a:r>
              <a:t/>
            </a:r>
            <a:br/>
            <a:r>
              <a:rPr lang="en-US" smtClean="0"/>
              <a:t>	</a:t>
            </a:r>
            <a:endParaRPr lang="fr-CA" altLang="en-US" smtClean="0"/>
          </a:p>
        </p:txBody>
      </p:sp>
      <p:sp>
        <p:nvSpPr>
          <p:cNvPr id="11267" name="Content Placeholder 2"/>
          <p:cNvSpPr>
            <a:spLocks noGrp="1"/>
          </p:cNvSpPr>
          <p:nvPr>
            <p:ph idx="1"/>
          </p:nvPr>
        </p:nvSpPr>
        <p:spPr>
          <a:xfrm>
            <a:off x="849313" y="1484313"/>
            <a:ext cx="8137525" cy="3529012"/>
          </a:xfrm>
        </p:spPr>
        <p:txBody>
          <a:bodyPr/>
          <a:lstStyle/>
          <a:p>
            <a:pPr>
              <a:spcBef>
                <a:spcPts val="0"/>
              </a:spcBef>
              <a:spcAft>
                <a:spcPts val="600"/>
              </a:spcAft>
              <a:defRPr/>
            </a:pPr>
            <a:r>
              <a:rPr lang="fr-CA" altLang="en-US" sz="1800" i="1" dirty="0" smtClean="0"/>
              <a:t>Loi sur le ministère de l’Environnement </a:t>
            </a:r>
          </a:p>
          <a:p>
            <a:pPr>
              <a:spcBef>
                <a:spcPts val="0"/>
              </a:spcBef>
              <a:spcAft>
                <a:spcPts val="600"/>
              </a:spcAft>
              <a:defRPr/>
            </a:pPr>
            <a:r>
              <a:rPr lang="fr-CA" altLang="en-US" sz="1800" i="1" dirty="0" smtClean="0"/>
              <a:t>Loi canadienne sur la protection de l’environnement</a:t>
            </a:r>
          </a:p>
          <a:p>
            <a:pPr>
              <a:spcBef>
                <a:spcPts val="0"/>
              </a:spcBef>
              <a:spcAft>
                <a:spcPts val="600"/>
              </a:spcAft>
              <a:defRPr/>
            </a:pPr>
            <a:r>
              <a:rPr lang="fr-CA" altLang="en-US" sz="1800" dirty="0" smtClean="0"/>
              <a:t>Dispositions sur la prévention de la pollution de la</a:t>
            </a:r>
            <a:r>
              <a:rPr lang="fr-CA" smtClean="0"/>
              <a:t> </a:t>
            </a:r>
            <a:r>
              <a:rPr lang="fr-CA" altLang="en-US" sz="1800" i="1" dirty="0" smtClean="0"/>
              <a:t>Loi sur les pêches</a:t>
            </a:r>
          </a:p>
          <a:p>
            <a:pPr>
              <a:spcBef>
                <a:spcPts val="0"/>
              </a:spcBef>
              <a:spcAft>
                <a:spcPts val="600"/>
              </a:spcAft>
              <a:defRPr/>
            </a:pPr>
            <a:r>
              <a:rPr lang="fr-CA" altLang="en-US" sz="1800" i="1" dirty="0" smtClean="0"/>
              <a:t>Loi sur la convention concernant les oiseaux migrateurs</a:t>
            </a:r>
          </a:p>
          <a:p>
            <a:pPr>
              <a:spcBef>
                <a:spcPts val="0"/>
              </a:spcBef>
              <a:spcAft>
                <a:spcPts val="600"/>
              </a:spcAft>
              <a:defRPr/>
            </a:pPr>
            <a:r>
              <a:rPr lang="fr-CA" altLang="en-US" sz="1800" i="1" dirty="0" smtClean="0"/>
              <a:t>Loi sur les espèces en péril</a:t>
            </a:r>
          </a:p>
          <a:p>
            <a:pPr marL="0" indent="0">
              <a:spcBef>
                <a:spcPts val="0"/>
              </a:spcBef>
              <a:spcAft>
                <a:spcPts val="600"/>
              </a:spcAft>
              <a:buFontTx/>
              <a:buNone/>
              <a:defRPr/>
            </a:pPr>
            <a:endParaRPr lang="fr-CA" altLang="en-US" sz="1800" i="1" dirty="0"/>
          </a:p>
          <a:p>
            <a:pPr marL="0" indent="0">
              <a:spcBef>
                <a:spcPts val="0"/>
              </a:spcBef>
              <a:spcAft>
                <a:spcPts val="600"/>
              </a:spcAft>
              <a:buFontTx/>
              <a:buNone/>
              <a:defRPr/>
            </a:pPr>
            <a:endParaRPr lang="fr-CA" altLang="en-US" sz="1800" i="1" dirty="0" smtClean="0"/>
          </a:p>
          <a:p>
            <a:pPr>
              <a:spcBef>
                <a:spcPts val="0"/>
              </a:spcBef>
              <a:spcAft>
                <a:spcPts val="600"/>
              </a:spcAft>
              <a:defRPr/>
            </a:pPr>
            <a:endParaRPr lang="fr-CA" altLang="en-US" sz="1800" i="1" dirty="0" smtClean="0"/>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140968"/>
            <a:ext cx="2698102" cy="179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76288" y="106363"/>
            <a:ext cx="8280400" cy="1301750"/>
          </a:xfrm>
        </p:spPr>
        <p:txBody>
          <a:bodyPr/>
          <a:lstStyle/>
          <a:p>
            <a:r>
              <a:t/>
            </a:r>
            <a:br/>
            <a:r>
              <a:rPr lang="fr-CA" altLang="en-US" sz="2400" smtClean="0"/>
              <a:t>Point n</a:t>
            </a:r>
            <a:r>
              <a:rPr lang="fr-CA" altLang="en-US" sz="2400" baseline="30000" smtClean="0"/>
              <a:t>o</a:t>
            </a:r>
            <a:r>
              <a:rPr lang="fr-CA" altLang="en-US" sz="2400" smtClean="0"/>
              <a:t> 1 d’ECCC : Programme de surveillance des répercussions sur le milieu aquatique</a:t>
            </a:r>
            <a:r>
              <a:t/>
            </a:r>
            <a:br/>
            <a:endParaRPr lang="fr-CA" altLang="en-US" smtClean="0"/>
          </a:p>
        </p:txBody>
      </p:sp>
      <p:sp>
        <p:nvSpPr>
          <p:cNvPr id="29699" name="Content Placeholder 2"/>
          <p:cNvSpPr>
            <a:spLocks noGrp="1"/>
          </p:cNvSpPr>
          <p:nvPr>
            <p:ph sz="half" idx="1"/>
          </p:nvPr>
        </p:nvSpPr>
        <p:spPr>
          <a:xfrm>
            <a:off x="755650" y="1412875"/>
            <a:ext cx="8137525" cy="4713288"/>
          </a:xfrm>
        </p:spPr>
        <p:txBody>
          <a:bodyPr/>
          <a:lstStyle/>
          <a:p>
            <a:pPr marL="447675" indent="-342900">
              <a:spcBef>
                <a:spcPts val="600"/>
              </a:spcBef>
              <a:spcAft>
                <a:spcPts val="600"/>
              </a:spcAft>
              <a:defRPr/>
            </a:pPr>
            <a:r>
              <a:rPr lang="fr-CA" altLang="en-US" sz="2000" dirty="0" smtClean="0"/>
              <a:t>ECCC a souligné qu’il manquait certains détails dans le Programme de surveillance des répercussions sur le milieu aquatique (PSRMA), comme la finalisation du plan d’étude, l’analyse des données, le cadre d’intervention en milieu aquatique et l’échantillonnage de référence. </a:t>
            </a:r>
          </a:p>
          <a:p>
            <a:pPr marL="104775" indent="0">
              <a:spcBef>
                <a:spcPts val="600"/>
              </a:spcBef>
              <a:spcAft>
                <a:spcPts val="600"/>
              </a:spcAft>
              <a:buFontTx/>
              <a:buNone/>
              <a:defRPr/>
            </a:pPr>
            <a:r>
              <a:rPr lang="fr-CA" altLang="en-US" sz="2200" b="1" dirty="0" smtClean="0"/>
              <a:t>Recommandation : </a:t>
            </a:r>
          </a:p>
          <a:p>
            <a:pPr>
              <a:defRPr/>
            </a:pPr>
            <a:r>
              <a:rPr lang="fr-CA" sz="2000" dirty="0"/>
              <a:t>ECCC a recommandé que le PSRMA soit soumis à l’approbation de l’Office des eaux du Nunavut après la délivrance du permis d’utilisation des eaux, avant le début des travaux de construction.</a:t>
            </a:r>
          </a:p>
          <a:p>
            <a:pPr marL="0" indent="0">
              <a:buFontTx/>
              <a:buNone/>
              <a:defRPr/>
            </a:pPr>
            <a:r>
              <a:rPr lang="fr-CA" sz="2000" b="1" dirty="0" smtClean="0"/>
              <a:t>Réponse du proposant :</a:t>
            </a:r>
          </a:p>
          <a:p>
            <a:pPr>
              <a:defRPr/>
            </a:pPr>
            <a:r>
              <a:rPr lang="fr-CA" sz="2000" dirty="0" smtClean="0"/>
              <a:t>TMAC Resources a présenté une version finale du PSRMA et a demandé son approbation dans le cadre du processus de délivrance de permis d’utilisation des eaux.</a:t>
            </a:r>
            <a:endParaRPr lang="fr-CA" sz="2000" dirty="0"/>
          </a:p>
          <a:p>
            <a:pPr marL="104775" indent="0">
              <a:spcBef>
                <a:spcPts val="600"/>
              </a:spcBef>
              <a:spcAft>
                <a:spcPts val="600"/>
              </a:spcAft>
              <a:buFontTx/>
              <a:buNone/>
              <a:defRPr/>
            </a:pPr>
            <a:endParaRPr lang="fr-CA" altLang="en-US" sz="2000" dirty="0" smtClean="0"/>
          </a:p>
          <a:p>
            <a:pPr marL="104775" indent="0">
              <a:spcBef>
                <a:spcPts val="600"/>
              </a:spcBef>
              <a:spcAft>
                <a:spcPts val="600"/>
              </a:spcAft>
              <a:buFontTx/>
              <a:buNone/>
              <a:defRPr/>
            </a:pPr>
            <a:endParaRPr lang="fr-CA" altLang="en-US" sz="2200" b="1" dirty="0">
              <a:latin typeface="Euphemia" pitchFamily="34" charset="0"/>
            </a:endParaRPr>
          </a:p>
          <a:p>
            <a:pPr marL="447675" indent="-342900">
              <a:spcBef>
                <a:spcPts val="600"/>
              </a:spcBef>
              <a:spcAft>
                <a:spcPts val="600"/>
              </a:spcAft>
              <a:buFont typeface="Arial" panose="020B0604020202020204" pitchFamily="34" charset="0"/>
              <a:buChar char="•"/>
              <a:defRPr/>
            </a:pPr>
            <a:endParaRPr lang="fr-CA" altLang="en-US" dirty="0" smtClean="0"/>
          </a:p>
          <a:p>
            <a:pPr>
              <a:spcBef>
                <a:spcPts val="600"/>
              </a:spcBef>
              <a:spcAft>
                <a:spcPts val="600"/>
              </a:spcAft>
              <a:defRPr/>
            </a:pPr>
            <a:endParaRPr lang="fr-CA"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44450"/>
            <a:ext cx="7272338" cy="1301750"/>
          </a:xfrm>
        </p:spPr>
        <p:txBody>
          <a:bodyPr/>
          <a:lstStyle/>
          <a:p>
            <a:r>
              <a:t/>
            </a:r>
            <a:br/>
            <a:r>
              <a:rPr lang="fr-CA" altLang="en-US" sz="2400" smtClean="0"/>
              <a:t>Point n</a:t>
            </a:r>
            <a:r>
              <a:rPr lang="fr-CA" altLang="en-US" sz="2400" baseline="30000" smtClean="0"/>
              <a:t>o</a:t>
            </a:r>
            <a:r>
              <a:rPr lang="fr-CA" altLang="en-US" sz="2400" smtClean="0"/>
              <a:t> 2 d’ECCC : Critères de qualité des effluents</a:t>
            </a:r>
            <a:r>
              <a:t/>
            </a:r>
            <a:br/>
            <a:endParaRPr lang="fr-CA" altLang="en-US" smtClean="0"/>
          </a:p>
        </p:txBody>
      </p:sp>
      <p:sp>
        <p:nvSpPr>
          <p:cNvPr id="9219" name="Content Placeholder 2"/>
          <p:cNvSpPr>
            <a:spLocks noGrp="1"/>
          </p:cNvSpPr>
          <p:nvPr>
            <p:ph sz="half" idx="1"/>
          </p:nvPr>
        </p:nvSpPr>
        <p:spPr>
          <a:xfrm>
            <a:off x="755650" y="1412875"/>
            <a:ext cx="8137525" cy="4713288"/>
          </a:xfrm>
        </p:spPr>
        <p:txBody>
          <a:bodyPr/>
          <a:lstStyle/>
          <a:p>
            <a:pPr>
              <a:defRPr/>
            </a:pPr>
            <a:r>
              <a:rPr lang="fr-CA" sz="2000" dirty="0" smtClean="0"/>
              <a:t>TMAC Resources compare principalement la qualité prévue des effluents aux limites autorisées pour les substances nocives qui sont réglementées en vertu du </a:t>
            </a:r>
            <a:r>
              <a:rPr lang="fr-CA" sz="2000" i="1" dirty="0" smtClean="0"/>
              <a:t>Règlement sur les effluents des mines de métaux et des mines de diamants</a:t>
            </a:r>
            <a:r>
              <a:rPr lang="fr-CA" sz="2000" dirty="0" smtClean="0"/>
              <a:t> (REMMMD); toutefois, il n’est pas clair si TMAC Resources propose d’autres critères de qualité des effluents. Le REMMMD comprend des normes nationales minimales pour la surveillance de la qualité des effluents. Elles ne tiendraient pas compte de considérations propres au site, comme la nature sensible des écosystèmes aquatiques du Nord. </a:t>
            </a:r>
          </a:p>
          <a:p>
            <a:pPr marL="447675" indent="-342900">
              <a:spcBef>
                <a:spcPts val="600"/>
              </a:spcBef>
              <a:spcAft>
                <a:spcPts val="600"/>
              </a:spcAft>
              <a:defRPr/>
            </a:pPr>
            <a:endParaRPr lang="fr-CA" alt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650" y="44450"/>
            <a:ext cx="7272338" cy="1301750"/>
          </a:xfrm>
        </p:spPr>
        <p:txBody>
          <a:bodyPr/>
          <a:lstStyle/>
          <a:p>
            <a:r>
              <a:t/>
            </a:r>
            <a:br/>
            <a:r>
              <a:rPr lang="fr-CA" altLang="en-US" sz="2400" smtClean="0"/>
              <a:t>Point n</a:t>
            </a:r>
            <a:r>
              <a:rPr lang="fr-CA" altLang="en-US" sz="2400" baseline="30000" smtClean="0"/>
              <a:t>o</a:t>
            </a:r>
            <a:r>
              <a:rPr lang="fr-CA" altLang="en-US" sz="2400" smtClean="0"/>
              <a:t> 2 d’ECCC : Critères de qualité des effluents</a:t>
            </a:r>
            <a:r>
              <a:t/>
            </a:r>
            <a:br/>
            <a:endParaRPr lang="fr-CA" altLang="en-US" smtClean="0"/>
          </a:p>
        </p:txBody>
      </p:sp>
      <p:sp>
        <p:nvSpPr>
          <p:cNvPr id="29699" name="Content Placeholder 2"/>
          <p:cNvSpPr>
            <a:spLocks noGrp="1"/>
          </p:cNvSpPr>
          <p:nvPr>
            <p:ph sz="half" idx="1"/>
          </p:nvPr>
        </p:nvSpPr>
        <p:spPr>
          <a:xfrm>
            <a:off x="755650" y="1412875"/>
            <a:ext cx="8137525" cy="4713288"/>
          </a:xfrm>
        </p:spPr>
        <p:txBody>
          <a:bodyPr/>
          <a:lstStyle/>
          <a:p>
            <a:pPr marL="104775" indent="0">
              <a:spcBef>
                <a:spcPts val="600"/>
              </a:spcBef>
              <a:spcAft>
                <a:spcPts val="600"/>
              </a:spcAft>
              <a:buFontTx/>
              <a:buNone/>
              <a:defRPr/>
            </a:pPr>
            <a:r>
              <a:rPr lang="fr-CA" altLang="en-US" sz="2200" b="1" dirty="0" smtClean="0"/>
              <a:t>Recommandation : </a:t>
            </a:r>
          </a:p>
          <a:p>
            <a:pPr>
              <a:defRPr/>
            </a:pPr>
            <a:r>
              <a:rPr lang="fr-CA" sz="2000" dirty="0"/>
              <a:t>Compte tenu la nature sensible des écosystèmes aquatiques locaux, ECCC a suggéré de considérer des limites inférieures à celles établies par le REMMMD. Cette recommandation va dans le sens de ce qui a été indiqué comme étant réalisable par la modélisation de TMAC Resources. ECCC a également suggéré que TMAC Resources envisage l’ajout de paramètres supplémentaires sur la qualité de l’eau. </a:t>
            </a:r>
            <a:endParaRPr lang="fr-CA" sz="2000" dirty="0" smtClean="0"/>
          </a:p>
          <a:p>
            <a:pPr marL="0" indent="0">
              <a:buFontTx/>
              <a:buNone/>
              <a:defRPr/>
            </a:pPr>
            <a:r>
              <a:rPr lang="fr-CA" sz="2000" b="1" dirty="0" smtClean="0"/>
              <a:t>Réponse du proposant :</a:t>
            </a:r>
          </a:p>
          <a:p>
            <a:pPr>
              <a:defRPr/>
            </a:pPr>
            <a:r>
              <a:rPr lang="fr-CA" sz="2000" dirty="0" smtClean="0"/>
              <a:t>TMAC Resources est d’avis que les limites du REMMMD proposées sont acceptables.</a:t>
            </a:r>
            <a:endParaRPr lang="fr-CA" sz="2000" dirty="0"/>
          </a:p>
          <a:p>
            <a:pPr>
              <a:spcBef>
                <a:spcPts val="600"/>
              </a:spcBef>
              <a:spcAft>
                <a:spcPts val="600"/>
              </a:spcAft>
              <a:defRPr/>
            </a:pPr>
            <a:endParaRPr lang="fr-CA"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5650" y="-27384"/>
            <a:ext cx="8137525" cy="1152525"/>
          </a:xfrm>
        </p:spPr>
        <p:txBody>
          <a:bodyPr/>
          <a:lstStyle/>
          <a:p>
            <a:r>
              <a:rPr dirty="0"/>
              <a:t/>
            </a:r>
            <a:br>
              <a:rPr dirty="0"/>
            </a:br>
            <a:r>
              <a:rPr lang="fr-CA" altLang="en-US" sz="2400" dirty="0" smtClean="0"/>
              <a:t>Point n</a:t>
            </a:r>
            <a:r>
              <a:rPr lang="fr-CA" altLang="en-US" sz="2400" baseline="30000" dirty="0" smtClean="0"/>
              <a:t>o</a:t>
            </a:r>
            <a:r>
              <a:rPr lang="fr-CA" altLang="en-US" sz="2400" dirty="0" smtClean="0"/>
              <a:t> 3 d’ECCC : Mesures d’atténuation et de surveillance des travaux de construction en milieu aquatique</a:t>
            </a:r>
            <a:r>
              <a:rPr dirty="0"/>
              <a:t/>
            </a:r>
            <a:br>
              <a:rPr dirty="0"/>
            </a:br>
            <a:endParaRPr lang="fr-CA" altLang="en-US" sz="2400" dirty="0" smtClean="0"/>
          </a:p>
        </p:txBody>
      </p:sp>
      <p:sp>
        <p:nvSpPr>
          <p:cNvPr id="29699" name="Content Placeholder 2"/>
          <p:cNvSpPr>
            <a:spLocks noGrp="1"/>
          </p:cNvSpPr>
          <p:nvPr>
            <p:ph sz="half" idx="1"/>
          </p:nvPr>
        </p:nvSpPr>
        <p:spPr>
          <a:xfrm>
            <a:off x="755650" y="1412875"/>
            <a:ext cx="8137525" cy="4784725"/>
          </a:xfrm>
        </p:spPr>
        <p:txBody>
          <a:bodyPr/>
          <a:lstStyle/>
          <a:p>
            <a:pPr marL="447675" indent="-342900">
              <a:spcBef>
                <a:spcPts val="600"/>
              </a:spcBef>
              <a:spcAft>
                <a:spcPts val="600"/>
              </a:spcAft>
              <a:defRPr/>
            </a:pPr>
            <a:endParaRPr lang="fr-CA" altLang="en-US" sz="2000" dirty="0" smtClean="0"/>
          </a:p>
          <a:p>
            <a:pPr marL="447675" indent="-342900">
              <a:spcBef>
                <a:spcPts val="600"/>
              </a:spcBef>
              <a:spcAft>
                <a:spcPts val="600"/>
              </a:spcAft>
              <a:defRPr/>
            </a:pPr>
            <a:r>
              <a:rPr lang="fr-CA" sz="2000" dirty="0"/>
              <a:t>À la lumière des discussions tenues lors des séances techniques, TMAC Resources a fourni une première version d’un plan de protection de l’environnement, qui décrit les éléments qui seront inclus dans ce plan. Toutefois, les exigences particulières en matière de surveillance et de gestion ne sont pas précisées. </a:t>
            </a:r>
            <a:endParaRPr lang="fr-CA" altLang="en-US" sz="2000" b="1" dirty="0"/>
          </a:p>
          <a:p>
            <a:pPr lvl="2">
              <a:spcBef>
                <a:spcPts val="600"/>
              </a:spcBef>
              <a:spcAft>
                <a:spcPts val="600"/>
              </a:spcAft>
              <a:buFont typeface="Arial" charset="0"/>
              <a:buChar char="▪"/>
              <a:defRPr/>
            </a:pPr>
            <a:endParaRPr lang="fr-CA" altLang="en-US" dirty="0" smtClean="0"/>
          </a:p>
          <a:p>
            <a:pPr marL="104775" indent="0">
              <a:spcBef>
                <a:spcPts val="600"/>
              </a:spcBef>
              <a:spcAft>
                <a:spcPts val="600"/>
              </a:spcAft>
              <a:defRPr/>
            </a:pPr>
            <a:endParaRPr lang="fr-CA"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27384"/>
            <a:ext cx="8137525" cy="1152525"/>
          </a:xfrm>
        </p:spPr>
        <p:txBody>
          <a:bodyPr/>
          <a:lstStyle/>
          <a:p>
            <a:r>
              <a:rPr dirty="0"/>
              <a:t/>
            </a:r>
            <a:br>
              <a:rPr dirty="0"/>
            </a:br>
            <a:r>
              <a:rPr lang="fr-CA" altLang="en-US" sz="2400" dirty="0" smtClean="0"/>
              <a:t>Point n</a:t>
            </a:r>
            <a:r>
              <a:rPr lang="fr-CA" altLang="en-US" sz="2400" baseline="30000" dirty="0" smtClean="0"/>
              <a:t>o</a:t>
            </a:r>
            <a:r>
              <a:rPr lang="fr-CA" altLang="en-US" sz="2400" dirty="0" smtClean="0"/>
              <a:t> 3 d’ECCC : Mesures d’atténuation et de surveillance des travaux de construction en milieu aquatique</a:t>
            </a:r>
            <a:r>
              <a:rPr dirty="0"/>
              <a:t/>
            </a:r>
            <a:br>
              <a:rPr dirty="0"/>
            </a:br>
            <a:endParaRPr lang="fr-CA" altLang="en-US" sz="2400" dirty="0" smtClean="0"/>
          </a:p>
        </p:txBody>
      </p:sp>
      <p:sp>
        <p:nvSpPr>
          <p:cNvPr id="29699" name="Content Placeholder 2"/>
          <p:cNvSpPr>
            <a:spLocks noGrp="1"/>
          </p:cNvSpPr>
          <p:nvPr>
            <p:ph sz="half" idx="1"/>
          </p:nvPr>
        </p:nvSpPr>
        <p:spPr>
          <a:xfrm>
            <a:off x="755650" y="1338263"/>
            <a:ext cx="8137525" cy="4784725"/>
          </a:xfrm>
        </p:spPr>
        <p:txBody>
          <a:bodyPr/>
          <a:lstStyle/>
          <a:p>
            <a:pPr marL="104775" indent="0">
              <a:spcBef>
                <a:spcPts val="0"/>
              </a:spcBef>
              <a:spcAft>
                <a:spcPts val="600"/>
              </a:spcAft>
              <a:buFontTx/>
              <a:buNone/>
              <a:defRPr/>
            </a:pPr>
            <a:r>
              <a:rPr lang="fr-CA" altLang="en-US" sz="2000" b="1" dirty="0" smtClean="0"/>
              <a:t>Recommandation :</a:t>
            </a:r>
          </a:p>
          <a:p>
            <a:pPr marL="561975" indent="-457200">
              <a:spcBef>
                <a:spcPts val="0"/>
              </a:spcBef>
              <a:spcAft>
                <a:spcPts val="600"/>
              </a:spcAft>
              <a:defRPr/>
            </a:pPr>
            <a:r>
              <a:rPr lang="fr-CA" sz="2000" dirty="0"/>
              <a:t>ECCC a recommandé qu’un plan de construction en milieu aquatique propre à la conception soit soumis à l’approbation de l’Office des eaux du Nunavut avant tout projet de construction en milieu aquatique. Le plan devrait comprendre les éléments décrits dans l’engagement de TMAC Resources à l’égard d’ECCC-WL-4.1.9.</a:t>
            </a:r>
          </a:p>
          <a:p>
            <a:pPr marL="104775" indent="0">
              <a:spcBef>
                <a:spcPts val="0"/>
              </a:spcBef>
              <a:spcAft>
                <a:spcPts val="600"/>
              </a:spcAft>
              <a:buFontTx/>
              <a:buNone/>
              <a:defRPr/>
            </a:pPr>
            <a:r>
              <a:rPr lang="fr-CA" sz="2000" b="1" dirty="0" smtClean="0"/>
              <a:t>Réponse du proposant :</a:t>
            </a:r>
          </a:p>
          <a:p>
            <a:pPr marL="561975" indent="-457200">
              <a:spcBef>
                <a:spcPts val="0"/>
              </a:spcBef>
              <a:spcAft>
                <a:spcPts val="600"/>
              </a:spcAft>
              <a:defRPr/>
            </a:pPr>
            <a:r>
              <a:rPr lang="fr-CA" sz="2000" dirty="0" smtClean="0"/>
              <a:t>TMAC Resources a déclaré que ces détails seront finalisés dans le plan de protection de l’environnement présenté à la Commission du Nunavut chargée de l’examen des répercussions (CNER).</a:t>
            </a:r>
            <a:endParaRPr lang="fr-CA" altLang="en-US" dirty="0" smtClean="0"/>
          </a:p>
          <a:p>
            <a:pPr marL="104775" indent="0">
              <a:spcBef>
                <a:spcPts val="600"/>
              </a:spcBef>
              <a:spcAft>
                <a:spcPts val="600"/>
              </a:spcAft>
              <a:defRPr/>
            </a:pPr>
            <a:endParaRPr lang="fr-CA"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327B13A-A9D0-4037-AC1C-B7924A59667D}">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3f98e56d-1113-4a65-a9e4-9f7ab45ff7e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7552</TotalTime>
  <Words>408</Words>
  <Application>Microsoft Office PowerPoint</Application>
  <PresentationFormat>On-screen Show (4:3)</PresentationFormat>
  <Paragraphs>60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PMingLiU</vt:lpstr>
      <vt:lpstr>Euphemia</vt:lpstr>
      <vt:lpstr>Arial Unicode MS</vt:lpstr>
      <vt:lpstr>Default Design</vt:lpstr>
      <vt:lpstr>Présentation d’Environnement et Changement climatique Canada à l’Office des eaux du Nunavut concernant la demande et la modification de permis d’utilisation des eaux de type « A » par TMAC Resources Inc.     </vt:lpstr>
      <vt:lpstr> Aperçu </vt:lpstr>
      <vt:lpstr>Mandat d’Environnement et Changement climatique Canada </vt:lpstr>
      <vt:lpstr>Lois et règlements pertinents  </vt:lpstr>
      <vt:lpstr> Point no 1 d’ECCC : Programme de surveillance des répercussions sur le milieu aquatique </vt:lpstr>
      <vt:lpstr> Point no 2 d’ECCC : Critères de qualité des effluents </vt:lpstr>
      <vt:lpstr> Point no 2 d’ECCC : Critères de qualité des effluents </vt:lpstr>
      <vt:lpstr> Point no 3 d’ECCC : Mesures d’atténuation et de surveillance des travaux de construction en milieu aquatique </vt:lpstr>
      <vt:lpstr> Point no 3 d’ECCC : Mesures d’atténuation et de surveillance des travaux de construction en milieu aquatique </vt:lpstr>
      <vt:lpstr>Merci!</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Summerfield,Bradley</cp:lastModifiedBy>
  <cp:revision>442</cp:revision>
  <dcterms:created xsi:type="dcterms:W3CDTF">2006-02-27T19:58:49Z</dcterms:created>
  <dcterms:modified xsi:type="dcterms:W3CDTF">2018-10-18T19:31:38Z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