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4" r:id="rId3"/>
    <p:sldMasterId id="2147483696" r:id="rId4"/>
  </p:sldMasterIdLst>
  <p:notesMasterIdLst>
    <p:notesMasterId r:id="rId13"/>
  </p:notesMasterIdLst>
  <p:sldIdLst>
    <p:sldId id="256" r:id="rId5"/>
    <p:sldId id="257" r:id="rId6"/>
    <p:sldId id="258" r:id="rId7"/>
    <p:sldId id="259" r:id="rId8"/>
    <p:sldId id="263" r:id="rId9"/>
    <p:sldId id="260" r:id="rId10"/>
    <p:sldId id="261" r:id="rId11"/>
    <p:sldId id="266" r:id="rId12"/>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32" userDrawn="1">
          <p15:clr>
            <a:srgbClr val="A4A3A4"/>
          </p15:clr>
        </p15:guide>
        <p15:guide id="2" pos="221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5B9BD5"/>
    <a:srgbClr val="B779B3"/>
    <a:srgbClr val="CF61C7"/>
    <a:srgbClr val="B878B3"/>
    <a:srgbClr val="CA74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86477" autoAdjust="0"/>
  </p:normalViewPr>
  <p:slideViewPr>
    <p:cSldViewPr snapToGrid="0">
      <p:cViewPr varScale="1">
        <p:scale>
          <a:sx n="62" d="100"/>
          <a:sy n="62" d="100"/>
        </p:scale>
        <p:origin x="-1266" y="24"/>
      </p:cViewPr>
      <p:guideLst>
        <p:guide orient="horz" pos="2160"/>
        <p:guide pos="2880"/>
      </p:guideLst>
    </p:cSldViewPr>
  </p:slideViewPr>
  <p:outlineViewPr>
    <p:cViewPr>
      <p:scale>
        <a:sx n="33" d="100"/>
        <a:sy n="33" d="100"/>
      </p:scale>
      <p:origin x="0" y="1308"/>
    </p:cViewPr>
  </p:outlineViewPr>
  <p:notesTextViewPr>
    <p:cViewPr>
      <p:scale>
        <a:sx n="3" d="2"/>
        <a:sy n="3" d="2"/>
      </p:scale>
      <p:origin x="0" y="0"/>
    </p:cViewPr>
  </p:notesTextViewPr>
  <p:notesViewPr>
    <p:cSldViewPr snapToGrid="0">
      <p:cViewPr varScale="1">
        <p:scale>
          <a:sx n="95" d="100"/>
          <a:sy n="95" d="100"/>
        </p:scale>
        <p:origin x="3612" y="66"/>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5D4A0EA4-EEAD-462D-A845-3A6BB38E030B}" type="datetimeFigureOut">
              <a:rPr lang="en-US" smtClean="0"/>
              <a:t>9/6/2018</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B1D8E1B6-F1F6-4468-BC62-C008A50C056D}" type="slidenum">
              <a:rPr lang="en-US" smtClean="0"/>
              <a:t>‹#›</a:t>
            </a:fld>
            <a:endParaRPr lang="en-US"/>
          </a:p>
        </p:txBody>
      </p:sp>
    </p:spTree>
    <p:extLst>
      <p:ext uri="{BB962C8B-B14F-4D97-AF65-F5344CB8AC3E}">
        <p14:creationId xmlns:p14="http://schemas.microsoft.com/office/powerpoint/2010/main" val="18090545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Hello everyone, I am John</a:t>
            </a:r>
            <a:r>
              <a:rPr lang="en-CA" baseline="0" dirty="0" smtClean="0"/>
              <a:t> Roesch, the Senior Hope Bay Project Officer for the Department of Lands and Environment for the Kitikmeot Inuit Association. I am responsible for project oversite for the KIA and provide input into the regulatory process on the Hope Bay Project to both the NWB and NIRB. In performing this role, I make use of KIA’s consultants who are subject matter experts in the areas of wildlife, fisheries, aquatic environment, and geotechnical engineering. </a:t>
            </a:r>
            <a:endParaRPr lang="en-CA" dirty="0"/>
          </a:p>
        </p:txBody>
      </p:sp>
      <p:sp>
        <p:nvSpPr>
          <p:cNvPr id="4" name="Slide Number Placeholder 3"/>
          <p:cNvSpPr>
            <a:spLocks noGrp="1"/>
          </p:cNvSpPr>
          <p:nvPr>
            <p:ph type="sldNum" sz="quarter" idx="10"/>
          </p:nvPr>
        </p:nvSpPr>
        <p:spPr/>
        <p:txBody>
          <a:bodyPr/>
          <a:lstStyle/>
          <a:p>
            <a:fld id="{B1D8E1B6-F1F6-4468-BC62-C008A50C056D}" type="slidenum">
              <a:rPr lang="en-US" smtClean="0"/>
              <a:t>1</a:t>
            </a:fld>
            <a:endParaRPr lang="en-US"/>
          </a:p>
        </p:txBody>
      </p:sp>
    </p:spTree>
    <p:extLst>
      <p:ext uri="{BB962C8B-B14F-4D97-AF65-F5344CB8AC3E}">
        <p14:creationId xmlns:p14="http://schemas.microsoft.com/office/powerpoint/2010/main" val="38985853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 purpose of this</a:t>
            </a:r>
            <a:r>
              <a:rPr lang="en-CA" baseline="0" dirty="0" smtClean="0"/>
              <a:t> presentation is to provide a brief summary of our technical review of the Hope Bay Phase 2 Type A water license application. Our review covered fish and fish habitat, aquatic environment, and water quality monitoring. KIA conducted the review in a collaborative manner with TMAC Resources out of which we brought forward 8 issues to be resolved either prior or at the Technical Meeting or through further consultation.</a:t>
            </a:r>
          </a:p>
        </p:txBody>
      </p:sp>
      <p:sp>
        <p:nvSpPr>
          <p:cNvPr id="4" name="Slide Number Placeholder 3"/>
          <p:cNvSpPr>
            <a:spLocks noGrp="1"/>
          </p:cNvSpPr>
          <p:nvPr>
            <p:ph type="sldNum" sz="quarter" idx="10"/>
          </p:nvPr>
        </p:nvSpPr>
        <p:spPr/>
        <p:txBody>
          <a:bodyPr/>
          <a:lstStyle/>
          <a:p>
            <a:fld id="{B1D8E1B6-F1F6-4468-BC62-C008A50C056D}" type="slidenum">
              <a:rPr lang="en-US" smtClean="0"/>
              <a:t>2</a:t>
            </a:fld>
            <a:endParaRPr lang="en-US"/>
          </a:p>
        </p:txBody>
      </p:sp>
    </p:spTree>
    <p:extLst>
      <p:ext uri="{BB962C8B-B14F-4D97-AF65-F5344CB8AC3E}">
        <p14:creationId xmlns:p14="http://schemas.microsoft.com/office/powerpoint/2010/main" val="39100911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KIA’s mandate is to</a:t>
            </a:r>
            <a:r>
              <a:rPr lang="en-US" baseline="0" dirty="0" smtClean="0"/>
              <a:t> manage Kitikmeot Inuit lands and resources, and to protect and promote the social, cultural, political, environmental and economic well-being of Kitikmeot Inuit</a:t>
            </a:r>
            <a:r>
              <a:rPr lang="en-US" dirty="0" smtClean="0"/>
              <a:t>.  The Kitikmeot Region is generally within the red boundary.  The Pink and Blue lands are lands which KIA owns the surface rights.</a:t>
            </a:r>
          </a:p>
          <a:p>
            <a:endParaRPr lang="en-US" dirty="0"/>
          </a:p>
          <a:p>
            <a:r>
              <a:rPr lang="en-US" dirty="0" smtClean="0"/>
              <a:t>Kitikmeot </a:t>
            </a:r>
            <a:r>
              <a:rPr lang="en-US" dirty="0"/>
              <a:t>Inuit Association is a democratically elected not-for-profit society that represents the Inuit of the Kitikmeot Region of Nunavut.  </a:t>
            </a:r>
          </a:p>
          <a:p>
            <a:endParaRPr lang="en-US" dirty="0"/>
          </a:p>
          <a:p>
            <a:r>
              <a:rPr lang="en-US" dirty="0"/>
              <a:t>As a result of the Nunavut </a:t>
            </a:r>
            <a:r>
              <a:rPr lang="en-US" dirty="0" smtClean="0"/>
              <a:t>Agreement, </a:t>
            </a:r>
            <a:r>
              <a:rPr lang="en-US" dirty="0"/>
              <a:t>Inuit are one of the largest private landowners in the world.  Much of this privately owned land is in areas with high potential for mineral development.  This land is a significant opportunity for </a:t>
            </a:r>
            <a:r>
              <a:rPr lang="en-US" dirty="0" smtClean="0"/>
              <a:t>Inuit </a:t>
            </a:r>
            <a:r>
              <a:rPr lang="en-US" dirty="0"/>
              <a:t>if it is managed </a:t>
            </a:r>
            <a:r>
              <a:rPr lang="en-US" dirty="0" smtClean="0"/>
              <a:t>properly.  We </a:t>
            </a:r>
            <a:r>
              <a:rPr lang="en-US" dirty="0"/>
              <a:t>must optimize opportunities and manage liabilities that are inherent with being a private </a:t>
            </a:r>
            <a:r>
              <a:rPr lang="en-US" dirty="0" smtClean="0"/>
              <a:t>landowner.  If not, we will affect </a:t>
            </a:r>
            <a:r>
              <a:rPr lang="en-US" dirty="0"/>
              <a:t>the well-being of our Kitikmeot Inuit </a:t>
            </a:r>
            <a:r>
              <a:rPr lang="en-US" dirty="0" smtClean="0"/>
              <a:t>membership.</a:t>
            </a:r>
          </a:p>
          <a:p>
            <a:endParaRPr lang="en-US" dirty="0" smtClean="0"/>
          </a:p>
          <a:p>
            <a:r>
              <a:rPr lang="en-US" dirty="0" smtClean="0"/>
              <a:t>The Hope Bay Project is located on the mainland near the coast and approximately in the middle of the region.</a:t>
            </a:r>
            <a:endParaRPr lang="en-US" dirty="0"/>
          </a:p>
        </p:txBody>
      </p:sp>
      <p:sp>
        <p:nvSpPr>
          <p:cNvPr id="4" name="Slide Number Placeholder 3"/>
          <p:cNvSpPr>
            <a:spLocks noGrp="1"/>
          </p:cNvSpPr>
          <p:nvPr>
            <p:ph type="sldNum" sz="quarter" idx="10"/>
          </p:nvPr>
        </p:nvSpPr>
        <p:spPr/>
        <p:txBody>
          <a:bodyPr/>
          <a:lstStyle/>
          <a:p>
            <a:fld id="{B1D8E1B6-F1F6-4468-BC62-C008A50C056D}" type="slidenum">
              <a:rPr lang="en-US" smtClean="0"/>
              <a:t>3</a:t>
            </a:fld>
            <a:endParaRPr lang="en-US"/>
          </a:p>
        </p:txBody>
      </p:sp>
    </p:spTree>
    <p:extLst>
      <p:ext uri="{BB962C8B-B14F-4D97-AF65-F5344CB8AC3E}">
        <p14:creationId xmlns:p14="http://schemas.microsoft.com/office/powerpoint/2010/main" val="11236778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the Inuit Owned Land was selected for the NLCA, Inuit knew that the Hope Bay Area was highly prospective for mineral development.  A 120 Km length of surface lands that include some mineral rights were selected in the area.  The brown areas are surface lands owned by KIA.  BB-56, 57, 58, and 60 include our agreement with TMAC for the Hope Bay Project. </a:t>
            </a:r>
          </a:p>
          <a:p>
            <a:endParaRPr lang="en-US" dirty="0" smtClean="0"/>
          </a:p>
          <a:p>
            <a:r>
              <a:rPr lang="en-US" dirty="0" smtClean="0"/>
              <a:t>The Hope Bay greenstone belt has been explored since 1965.  Within this greenstone belt, over 850Km of drilling has occurred since 1965.  Most of the drilling has been focused</a:t>
            </a:r>
            <a:r>
              <a:rPr lang="en-US" baseline="0" dirty="0" smtClean="0"/>
              <a:t> around Doris, Madrid and Boston.  This project has changed ownership many times.  </a:t>
            </a:r>
            <a:r>
              <a:rPr lang="en-US" dirty="0" smtClean="0"/>
              <a:t>Prior to TMAC, the last company to operate the Hope Bay Project was Newmont, who failed to develop a profitable business case for the development of the project.  TMAC took over the project in 2012.</a:t>
            </a:r>
          </a:p>
          <a:p>
            <a:endParaRPr lang="en-US" dirty="0"/>
          </a:p>
          <a:p>
            <a:r>
              <a:rPr lang="en-US" dirty="0" smtClean="0"/>
              <a:t>On the Map you can see the location of some of the highest priority development sites in the belt: Doris, Madrid and Boston.</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B1D8E1B6-F1F6-4468-BC62-C008A50C056D}"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12326670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785">
              <a:defRPr/>
            </a:pPr>
            <a:r>
              <a:rPr lang="en-US" baseline="0" dirty="0" smtClean="0"/>
              <a:t>So much exploration has occurred since 1965, that people know that there are many development opportunities in the belt. </a:t>
            </a:r>
            <a:r>
              <a:rPr lang="en-US" dirty="0" smtClean="0"/>
              <a:t>The Hope Bay Greenstone Belt is unique because it demonstrates the capacity to hold several mining operations across the belt in the different stages of development, operated by one company.  In another more</a:t>
            </a:r>
            <a:r>
              <a:rPr lang="en-US" baseline="0" dirty="0" smtClean="0"/>
              <a:t> developed </a:t>
            </a:r>
            <a:r>
              <a:rPr lang="en-US" dirty="0" smtClean="0"/>
              <a:t>part of the world,</a:t>
            </a:r>
            <a:r>
              <a:rPr lang="en-US" baseline="0" dirty="0" smtClean="0"/>
              <a:t> it could be that several different companies would have exploration and mining proposals in a Greenstone belt such as this.  </a:t>
            </a:r>
          </a:p>
          <a:p>
            <a:pPr defTabSz="915785">
              <a:defRPr/>
            </a:pPr>
            <a:endParaRPr lang="en-US" dirty="0"/>
          </a:p>
          <a:p>
            <a:r>
              <a:rPr lang="en-US" dirty="0" smtClean="0"/>
              <a:t>This </a:t>
            </a:r>
            <a:r>
              <a:rPr lang="en-US" dirty="0"/>
              <a:t>g</a:t>
            </a:r>
            <a:r>
              <a:rPr lang="en-US" dirty="0" smtClean="0"/>
              <a:t>reenstone belt includes a permitted mine at Doris North, several advanced exploration targets such as the Boston Project which has preliminary mine plans developed, and many other identified high quality exploration targets.  There is also vast exploration potential. TMAC has rights to all the minerals in this area.   Once an operating mine is established, the efficiencies of belt-wide exploration will increase.   </a:t>
            </a:r>
            <a:endParaRPr lang="en-US" dirty="0"/>
          </a:p>
        </p:txBody>
      </p:sp>
      <p:sp>
        <p:nvSpPr>
          <p:cNvPr id="4" name="Slide Number Placeholder 3"/>
          <p:cNvSpPr>
            <a:spLocks noGrp="1"/>
          </p:cNvSpPr>
          <p:nvPr>
            <p:ph type="sldNum" sz="quarter" idx="10"/>
          </p:nvPr>
        </p:nvSpPr>
        <p:spPr/>
        <p:txBody>
          <a:bodyPr/>
          <a:lstStyle/>
          <a:p>
            <a:fld id="{B1D8E1B6-F1F6-4468-BC62-C008A50C056D}"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12326670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As indicated previously, 8 issues were</a:t>
            </a:r>
            <a:r>
              <a:rPr lang="en-CA" baseline="0" dirty="0" smtClean="0"/>
              <a:t> brought to the technical meeting with the NWB pertaining to the Phase 2 Type A water license application. These four issues concern the fish, fish habitat, and the aquatic environment. We raised concerns about the need to calculate potential gains in fisheries for fish offsetting, the monitoring of lake surface levels in the Aquatic Effects Monitoring Plan, the calculations for lost fish habitat due to water with drawl, and the setting of site-specific water quality objectives for total arsenic in all water bodies affected by the project. KIA considers these issues to be of high and medium importance.</a:t>
            </a:r>
          </a:p>
          <a:p>
            <a:endParaRPr lang="en-CA" baseline="0" dirty="0" smtClean="0"/>
          </a:p>
          <a:p>
            <a:r>
              <a:rPr lang="en-CA" baseline="0" dirty="0" smtClean="0"/>
              <a:t>TMAC has responded to our recommendations and these issues are resolved.</a:t>
            </a:r>
            <a:endParaRPr lang="en-CA" dirty="0"/>
          </a:p>
        </p:txBody>
      </p:sp>
      <p:sp>
        <p:nvSpPr>
          <p:cNvPr id="4" name="Slide Number Placeholder 3"/>
          <p:cNvSpPr>
            <a:spLocks noGrp="1"/>
          </p:cNvSpPr>
          <p:nvPr>
            <p:ph type="sldNum" sz="quarter" idx="10"/>
          </p:nvPr>
        </p:nvSpPr>
        <p:spPr/>
        <p:txBody>
          <a:bodyPr/>
          <a:lstStyle/>
          <a:p>
            <a:fld id="{B1D8E1B6-F1F6-4468-BC62-C008A50C056D}" type="slidenum">
              <a:rPr lang="en-US" smtClean="0"/>
              <a:t>6</a:t>
            </a:fld>
            <a:endParaRPr lang="en-US"/>
          </a:p>
        </p:txBody>
      </p:sp>
    </p:spTree>
    <p:extLst>
      <p:ext uri="{BB962C8B-B14F-4D97-AF65-F5344CB8AC3E}">
        <p14:creationId xmlns:p14="http://schemas.microsoft.com/office/powerpoint/2010/main" val="20527001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These four issues concern</a:t>
            </a:r>
            <a:r>
              <a:rPr lang="en-CA" baseline="0" dirty="0" smtClean="0"/>
              <a:t> sampling frequency during freshet, under ice, and open water season for the Aquatic Effects Monitoring Plan (AEMP), the inclusion of dissociable cyanide and total cyanide in AEMP parameters to meet Canadian Council of Ministers of the Environment (CCME) and Metal and Diamond Mine Effluent Regulations (MDMER) guidelines, preparation for use of new MDMER guidelines in monitoring water quality, and confirmation of water quality model predictions. The KIA considers these to be of high and medium importance.</a:t>
            </a:r>
          </a:p>
          <a:p>
            <a:endParaRPr lang="en-CA" baseline="0" dirty="0" smtClean="0"/>
          </a:p>
          <a:p>
            <a:r>
              <a:rPr lang="en-CA" baseline="0" dirty="0" smtClean="0"/>
              <a:t>TMAC has taken our recommendations under consideration. Issues 6 and 7 are resolved. Issues 5 and 8 are unresolved but may be resolved through updates to the AEMP.</a:t>
            </a:r>
            <a:endParaRPr lang="en-CA" dirty="0"/>
          </a:p>
        </p:txBody>
      </p:sp>
      <p:sp>
        <p:nvSpPr>
          <p:cNvPr id="4" name="Slide Number Placeholder 3"/>
          <p:cNvSpPr>
            <a:spLocks noGrp="1"/>
          </p:cNvSpPr>
          <p:nvPr>
            <p:ph type="sldNum" sz="quarter" idx="10"/>
          </p:nvPr>
        </p:nvSpPr>
        <p:spPr/>
        <p:txBody>
          <a:bodyPr/>
          <a:lstStyle/>
          <a:p>
            <a:fld id="{B1D8E1B6-F1F6-4468-BC62-C008A50C056D}" type="slidenum">
              <a:rPr lang="en-US" smtClean="0"/>
              <a:t>7</a:t>
            </a:fld>
            <a:endParaRPr lang="en-US"/>
          </a:p>
        </p:txBody>
      </p:sp>
    </p:spTree>
    <p:extLst>
      <p:ext uri="{BB962C8B-B14F-4D97-AF65-F5344CB8AC3E}">
        <p14:creationId xmlns:p14="http://schemas.microsoft.com/office/powerpoint/2010/main" val="37452842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 KIA believes that the technical issues</a:t>
            </a:r>
            <a:r>
              <a:rPr lang="en-CA" baseline="0" dirty="0" smtClean="0"/>
              <a:t> brought forward to the Technical Meeting can be successfully resolved with TMAC through our on-going collaboration.</a:t>
            </a:r>
          </a:p>
          <a:p>
            <a:endParaRPr lang="en-CA" baseline="0" dirty="0" smtClean="0"/>
          </a:p>
          <a:p>
            <a:r>
              <a:rPr lang="en-CA" baseline="0" dirty="0" smtClean="0"/>
              <a:t>We thank you for listening and we are open to any questions.</a:t>
            </a:r>
          </a:p>
          <a:p>
            <a:endParaRPr lang="en-CA" baseline="0" dirty="0" smtClean="0"/>
          </a:p>
        </p:txBody>
      </p:sp>
      <p:sp>
        <p:nvSpPr>
          <p:cNvPr id="4" name="Slide Number Placeholder 3"/>
          <p:cNvSpPr>
            <a:spLocks noGrp="1"/>
          </p:cNvSpPr>
          <p:nvPr>
            <p:ph type="sldNum" sz="quarter" idx="10"/>
          </p:nvPr>
        </p:nvSpPr>
        <p:spPr/>
        <p:txBody>
          <a:bodyPr/>
          <a:lstStyle/>
          <a:p>
            <a:fld id="{B1D8E1B6-F1F6-4468-BC62-C008A50C056D}" type="slidenum">
              <a:rPr lang="en-US" smtClean="0"/>
              <a:t>8</a:t>
            </a:fld>
            <a:endParaRPr lang="en-US"/>
          </a:p>
        </p:txBody>
      </p:sp>
    </p:spTree>
    <p:extLst>
      <p:ext uri="{BB962C8B-B14F-4D97-AF65-F5344CB8AC3E}">
        <p14:creationId xmlns:p14="http://schemas.microsoft.com/office/powerpoint/2010/main" val="3032115693"/>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BEBA8EAE-BF5A-486C-A8C5-ECC9F3942E4B}">
                <a14:imgProps xmlns:a14="http://schemas.microsoft.com/office/drawing/2010/main">
                  <a14:imgLayer r:embed="rId3">
                    <a14:imgEffect>
                      <a14:colorTemperature colorTemp="5300"/>
                    </a14:imgEffect>
                  </a14:imgLayer>
                </a14:imgProps>
              </a:ext>
            </a:extLst>
          </a:blip>
          <a:stretch>
            <a:fillRect/>
          </a:stretch>
        </p:blipFill>
        <p:spPr>
          <a:xfrm>
            <a:off x="668" y="5313457"/>
            <a:ext cx="9156986" cy="1544543"/>
          </a:xfrm>
          <a:prstGeom prst="rect">
            <a:avLst/>
          </a:prstGeom>
          <a:ln>
            <a:solidFill>
              <a:schemeClr val="bg1"/>
            </a:solidFill>
          </a:ln>
        </p:spPr>
      </p:pic>
      <p:sp>
        <p:nvSpPr>
          <p:cNvPr id="2" name="Title 1"/>
          <p:cNvSpPr>
            <a:spLocks noGrp="1"/>
          </p:cNvSpPr>
          <p:nvPr>
            <p:ph type="ctrTitle"/>
          </p:nvPr>
        </p:nvSpPr>
        <p:spPr>
          <a:xfrm>
            <a:off x="1143000" y="1122363"/>
            <a:ext cx="6858000" cy="2387600"/>
          </a:xfrm>
        </p:spPr>
        <p:txBody>
          <a:bodyPr anchor="t">
            <a:normAutofit/>
          </a:bodyPr>
          <a:lstStyle>
            <a:lvl1pPr algn="ctr">
              <a:defRPr sz="5400">
                <a:latin typeface="Arial Rounded MT Bold" panose="020F070403050403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32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Click to edit Master subtitle style</a:t>
            </a:r>
            <a:endParaRPr lang="en-US" dirty="0"/>
          </a:p>
        </p:txBody>
      </p:sp>
      <p:pic>
        <p:nvPicPr>
          <p:cNvPr id="11" name="Picture 10"/>
          <p:cNvPicPr>
            <a:picLocks noChangeAspect="1"/>
          </p:cNvPicPr>
          <p:nvPr userDrawn="1"/>
        </p:nvPicPr>
        <p:blipFill>
          <a:blip r:embed="rId4" cstate="email">
            <a:extLst>
              <a:ext uri="{BEBA8EAE-BF5A-486C-A8C5-ECC9F3942E4B}">
                <a14:imgProps xmlns:a14="http://schemas.microsoft.com/office/drawing/2010/main">
                  <a14:imgLayer r:embed="rId3">
                    <a14:imgEffect>
                      <a14:colorTemperature colorTemp="5300"/>
                    </a14:imgEffect>
                    <a14:imgEffect>
                      <a14:saturation sat="0"/>
                    </a14:imgEffect>
                  </a14:imgLayer>
                </a14:imgProps>
              </a:ext>
              <a:ext uri="{28A0092B-C50C-407E-A947-70E740481C1C}">
                <a14:useLocalDpi xmlns:a14="http://schemas.microsoft.com/office/drawing/2010/main"/>
              </a:ext>
            </a:extLst>
          </a:blip>
          <a:stretch>
            <a:fillRect/>
          </a:stretch>
        </p:blipFill>
        <p:spPr>
          <a:xfrm>
            <a:off x="-12986" y="0"/>
            <a:ext cx="9156986" cy="361507"/>
          </a:xfrm>
          <a:prstGeom prst="rect">
            <a:avLst/>
          </a:prstGeom>
          <a:ln>
            <a:solidFill>
              <a:schemeClr val="bg1"/>
            </a:solidFill>
          </a:ln>
        </p:spPr>
      </p:pic>
      <p:pic>
        <p:nvPicPr>
          <p:cNvPr id="12" name="Picture 11"/>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84095" y="4794666"/>
            <a:ext cx="2160341" cy="1958709"/>
          </a:xfrm>
          <a:prstGeom prst="rect">
            <a:avLst/>
          </a:prstGeom>
          <a:ln>
            <a:noFill/>
          </a:ln>
          <a:effectLst>
            <a:outerShdw blurRad="292100" dist="139700" dir="2700000" algn="tl" rotWithShape="0">
              <a:srgbClr val="333333">
                <a:alpha val="65000"/>
              </a:srgbClr>
            </a:outerShdw>
          </a:effectLst>
        </p:spPr>
      </p:pic>
      <p:sp>
        <p:nvSpPr>
          <p:cNvPr id="4" name="TextBox 3"/>
          <p:cNvSpPr txBox="1"/>
          <p:nvPr userDrawn="1"/>
        </p:nvSpPr>
        <p:spPr>
          <a:xfrm>
            <a:off x="6024284" y="5357303"/>
            <a:ext cx="2936838" cy="1692771"/>
          </a:xfrm>
          <a:prstGeom prst="rect">
            <a:avLst/>
          </a:prstGeom>
          <a:noFill/>
        </p:spPr>
        <p:txBody>
          <a:bodyPr wrap="square" rtlCol="0">
            <a:spAutoFit/>
          </a:bodyPr>
          <a:lstStyle/>
          <a:p>
            <a:pPr algn="r"/>
            <a:r>
              <a:rPr lang="en-US" sz="1800" b="1" dirty="0" smtClean="0">
                <a:solidFill>
                  <a:schemeClr val="bg1"/>
                </a:solidFill>
              </a:rPr>
              <a:t>P.O. Box 18</a:t>
            </a:r>
          </a:p>
          <a:p>
            <a:pPr algn="r"/>
            <a:r>
              <a:rPr lang="en-US" sz="1800" b="1" dirty="0" smtClean="0">
                <a:solidFill>
                  <a:schemeClr val="bg1"/>
                </a:solidFill>
              </a:rPr>
              <a:t>Cambridge Bay, Nunavut</a:t>
            </a:r>
          </a:p>
          <a:p>
            <a:pPr algn="r"/>
            <a:r>
              <a:rPr lang="en-US" sz="1800" b="1" dirty="0" smtClean="0">
                <a:solidFill>
                  <a:schemeClr val="bg1"/>
                </a:solidFill>
              </a:rPr>
              <a:t>X0B 0C0</a:t>
            </a:r>
          </a:p>
          <a:p>
            <a:pPr algn="r"/>
            <a:r>
              <a:rPr lang="en-US" sz="1800" b="1" dirty="0" smtClean="0">
                <a:solidFill>
                  <a:schemeClr val="bg1"/>
                </a:solidFill>
              </a:rPr>
              <a:t>Telephone: 1 867 983 2458</a:t>
            </a:r>
          </a:p>
          <a:p>
            <a:pPr algn="r"/>
            <a:r>
              <a:rPr lang="en-US" sz="1800" b="1" dirty="0" smtClean="0">
                <a:solidFill>
                  <a:schemeClr val="bg1"/>
                </a:solidFill>
              </a:rPr>
              <a:t>Fax: 1 867 983 2701</a:t>
            </a:r>
          </a:p>
          <a:p>
            <a:pPr algn="r"/>
            <a:endParaRPr lang="en-US" sz="1400" dirty="0"/>
          </a:p>
        </p:txBody>
      </p:sp>
    </p:spTree>
    <p:extLst>
      <p:ext uri="{BB962C8B-B14F-4D97-AF65-F5344CB8AC3E}">
        <p14:creationId xmlns:p14="http://schemas.microsoft.com/office/powerpoint/2010/main" val="3792815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6601490" cy="1325563"/>
          </a:xfrm>
        </p:spPr>
        <p:txBody>
          <a:bodyPr/>
          <a:lstStyle/>
          <a:p>
            <a:r>
              <a:rPr lang="en-US" smtClean="0"/>
              <a:t>Click to edit Master title style</a:t>
            </a:r>
            <a:endParaRPr lang="en-US"/>
          </a:p>
        </p:txBody>
      </p:sp>
      <p:sp>
        <p:nvSpPr>
          <p:cNvPr id="3" name="Content Placeholder 2"/>
          <p:cNvSpPr>
            <a:spLocks noGrp="1"/>
          </p:cNvSpPr>
          <p:nvPr>
            <p:ph idx="1"/>
          </p:nvPr>
        </p:nvSpPr>
        <p:spPr>
          <a:xfrm>
            <a:off x="628650" y="1513655"/>
            <a:ext cx="78867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a:xfrm>
            <a:off x="303142" y="5377404"/>
            <a:ext cx="3086100" cy="365125"/>
          </a:xfrm>
          <a:prstGeom prst="rect">
            <a:avLst/>
          </a:prstGeom>
        </p:spPr>
        <p:txBody>
          <a:bodyPr/>
          <a:lstStyle/>
          <a:p>
            <a:r>
              <a:rPr lang="en-CA" dirty="0" smtClean="0">
                <a:solidFill>
                  <a:prstClr val="black"/>
                </a:solidFill>
              </a:rPr>
              <a:t>kitia.ca/</a:t>
            </a:r>
            <a:endParaRPr lang="en-US" dirty="0">
              <a:solidFill>
                <a:prstClr val="black"/>
              </a:solidFill>
            </a:endParaRPr>
          </a:p>
        </p:txBody>
      </p:sp>
      <p:sp>
        <p:nvSpPr>
          <p:cNvPr id="6" name="Slide Number Placeholder 5"/>
          <p:cNvSpPr>
            <a:spLocks noGrp="1"/>
          </p:cNvSpPr>
          <p:nvPr>
            <p:ph type="sldNum" sz="quarter" idx="12"/>
          </p:nvPr>
        </p:nvSpPr>
        <p:spPr/>
        <p:txBody>
          <a:bodyPr/>
          <a:lstStyle/>
          <a:p>
            <a:fld id="{438B63EE-32D6-41CD-8D0F-F766A6E153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1358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6601490" cy="1325563"/>
          </a:xfrm>
        </p:spPr>
        <p:txBody>
          <a:bodyPr/>
          <a:lstStyle/>
          <a:p>
            <a:r>
              <a:rPr lang="en-US" smtClean="0"/>
              <a:t>Click to edit Master title style</a:t>
            </a:r>
            <a:endParaRPr lang="en-US"/>
          </a:p>
        </p:txBody>
      </p:sp>
      <p:sp>
        <p:nvSpPr>
          <p:cNvPr id="3" name="Content Placeholder 2"/>
          <p:cNvSpPr>
            <a:spLocks noGrp="1"/>
          </p:cNvSpPr>
          <p:nvPr>
            <p:ph idx="1"/>
          </p:nvPr>
        </p:nvSpPr>
        <p:spPr>
          <a:xfrm>
            <a:off x="628650" y="1513655"/>
            <a:ext cx="78867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a:xfrm>
            <a:off x="303142" y="5377404"/>
            <a:ext cx="3086100" cy="365125"/>
          </a:xfrm>
          <a:prstGeom prst="rect">
            <a:avLst/>
          </a:prstGeom>
        </p:spPr>
        <p:txBody>
          <a:bodyPr/>
          <a:lstStyle/>
          <a:p>
            <a:r>
              <a:rPr lang="en-CA" dirty="0" smtClean="0">
                <a:solidFill>
                  <a:prstClr val="black"/>
                </a:solidFill>
              </a:rPr>
              <a:t>kitia.ca/</a:t>
            </a:r>
            <a:endParaRPr lang="en-US" dirty="0">
              <a:solidFill>
                <a:prstClr val="black"/>
              </a:solidFill>
            </a:endParaRPr>
          </a:p>
        </p:txBody>
      </p:sp>
      <p:sp>
        <p:nvSpPr>
          <p:cNvPr id="6" name="Slide Number Placeholder 5"/>
          <p:cNvSpPr>
            <a:spLocks noGrp="1"/>
          </p:cNvSpPr>
          <p:nvPr>
            <p:ph type="sldNum" sz="quarter" idx="12"/>
          </p:nvPr>
        </p:nvSpPr>
        <p:spPr/>
        <p:txBody>
          <a:bodyPr/>
          <a:lstStyle/>
          <a:p>
            <a:fld id="{438B63EE-32D6-41CD-8D0F-F766A6E153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135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smtClean="0"/>
              <a:t>kitia.ca/</a:t>
            </a:r>
            <a:endParaRPr lang="en-US"/>
          </a:p>
        </p:txBody>
      </p:sp>
      <p:sp>
        <p:nvSpPr>
          <p:cNvPr id="6" name="Slide Number Placeholder 5"/>
          <p:cNvSpPr>
            <a:spLocks noGrp="1"/>
          </p:cNvSpPr>
          <p:nvPr>
            <p:ph type="sldNum" sz="quarter" idx="12"/>
          </p:nvPr>
        </p:nvSpPr>
        <p:spPr/>
        <p:txBody>
          <a:bodyPr/>
          <a:lstStyle/>
          <a:p>
            <a:fld id="{0F32F33F-7DE4-4B81-B7E5-C9AB6C714333}" type="slidenum">
              <a:rPr lang="en-US" smtClean="0"/>
              <a:t>‹#›</a:t>
            </a:fld>
            <a:endParaRPr lang="en-US"/>
          </a:p>
        </p:txBody>
      </p:sp>
    </p:spTree>
    <p:extLst>
      <p:ext uri="{BB962C8B-B14F-4D97-AF65-F5344CB8AC3E}">
        <p14:creationId xmlns:p14="http://schemas.microsoft.com/office/powerpoint/2010/main" val="21610245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r>
              <a:rPr lang="en-US" smtClean="0"/>
              <a:t>kitia.ca/</a:t>
            </a:r>
            <a:endParaRPr lang="en-US"/>
          </a:p>
        </p:txBody>
      </p:sp>
      <p:sp>
        <p:nvSpPr>
          <p:cNvPr id="6" name="Slide Number Placeholder 5"/>
          <p:cNvSpPr>
            <a:spLocks noGrp="1"/>
          </p:cNvSpPr>
          <p:nvPr>
            <p:ph type="sldNum" sz="quarter" idx="12"/>
          </p:nvPr>
        </p:nvSpPr>
        <p:spPr/>
        <p:txBody>
          <a:bodyPr/>
          <a:lstStyle/>
          <a:p>
            <a:fld id="{0F32F33F-7DE4-4B81-B7E5-C9AB6C714333}" type="slidenum">
              <a:rPr lang="en-US" smtClean="0"/>
              <a:t>‹#›</a:t>
            </a:fld>
            <a:endParaRPr lang="en-US"/>
          </a:p>
        </p:txBody>
      </p:sp>
      <p:pic>
        <p:nvPicPr>
          <p:cNvPr id="4" name="Picture 3"/>
          <p:cNvPicPr>
            <a:picLocks noChangeAspect="1"/>
          </p:cNvPicPr>
          <p:nvPr userDrawn="1"/>
        </p:nvPicPr>
        <p:blipFill>
          <a:blip r:embed="rId2"/>
          <a:stretch>
            <a:fillRect/>
          </a:stretch>
        </p:blipFill>
        <p:spPr>
          <a:xfrm>
            <a:off x="5354481" y="3640444"/>
            <a:ext cx="3789519" cy="3514156"/>
          </a:xfrm>
          <a:prstGeom prst="rect">
            <a:avLst/>
          </a:prstGeom>
          <a:effectLst>
            <a:glow rad="127000">
              <a:schemeClr val="accent1">
                <a:alpha val="0"/>
              </a:schemeClr>
            </a:glow>
            <a:outerShdw blurRad="50800" dist="50800" dir="5400000" algn="ctr" rotWithShape="0">
              <a:srgbClr val="000000"/>
            </a:outerShdw>
            <a:reflection stA="0" endPos="65000" dist="50800" dir="5400000" sy="-100000" algn="bl" rotWithShape="0"/>
          </a:effectLst>
        </p:spPr>
      </p:pic>
    </p:spTree>
    <p:extLst>
      <p:ext uri="{BB962C8B-B14F-4D97-AF65-F5344CB8AC3E}">
        <p14:creationId xmlns:p14="http://schemas.microsoft.com/office/powerpoint/2010/main" val="2565485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6601490" cy="1325563"/>
          </a:xfrm>
        </p:spPr>
        <p:txBody>
          <a:bodyPr/>
          <a:lstStyle/>
          <a:p>
            <a:r>
              <a:rPr lang="en-US" smtClean="0"/>
              <a:t>Click to edit Master title style</a:t>
            </a:r>
            <a:endParaRPr lang="en-US"/>
          </a:p>
        </p:txBody>
      </p:sp>
      <p:sp>
        <p:nvSpPr>
          <p:cNvPr id="3" name="Content Placeholder 2"/>
          <p:cNvSpPr>
            <a:spLocks noGrp="1"/>
          </p:cNvSpPr>
          <p:nvPr>
            <p:ph idx="1"/>
          </p:nvPr>
        </p:nvSpPr>
        <p:spPr>
          <a:xfrm>
            <a:off x="628650" y="1513655"/>
            <a:ext cx="78867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a:xfrm>
            <a:off x="303142" y="5377404"/>
            <a:ext cx="3086100" cy="365125"/>
          </a:xfrm>
          <a:prstGeom prst="rect">
            <a:avLst/>
          </a:prstGeom>
        </p:spPr>
        <p:txBody>
          <a:bodyPr/>
          <a:lstStyle/>
          <a:p>
            <a:r>
              <a:rPr lang="en-CA" dirty="0" smtClean="0"/>
              <a:t>kitia.ca/</a:t>
            </a:r>
            <a:endParaRPr lang="en-US" dirty="0"/>
          </a:p>
        </p:txBody>
      </p:sp>
      <p:sp>
        <p:nvSpPr>
          <p:cNvPr id="6" name="Slide Number Placeholder 5"/>
          <p:cNvSpPr>
            <a:spLocks noGrp="1"/>
          </p:cNvSpPr>
          <p:nvPr>
            <p:ph type="sldNum" sz="quarter" idx="12"/>
          </p:nvPr>
        </p:nvSpPr>
        <p:spPr/>
        <p:txBody>
          <a:bodyPr/>
          <a:lstStyle/>
          <a:p>
            <a:fld id="{438B63EE-32D6-41CD-8D0F-F766A6E153A6}" type="slidenum">
              <a:rPr lang="en-US" smtClean="0"/>
              <a:t>‹#›</a:t>
            </a:fld>
            <a:endParaRPr lang="en-US"/>
          </a:p>
        </p:txBody>
      </p:sp>
    </p:spTree>
    <p:extLst>
      <p:ext uri="{BB962C8B-B14F-4D97-AF65-F5344CB8AC3E}">
        <p14:creationId xmlns:p14="http://schemas.microsoft.com/office/powerpoint/2010/main" val="426135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6612122" cy="1325563"/>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a:xfrm>
            <a:off x="636629" y="6356350"/>
            <a:ext cx="3086100" cy="365125"/>
          </a:xfrm>
          <a:prstGeom prst="rect">
            <a:avLst/>
          </a:prstGeom>
        </p:spPr>
        <p:txBody>
          <a:bodyPr/>
          <a:lstStyle/>
          <a:p>
            <a:r>
              <a:rPr lang="en-US" dirty="0" smtClean="0"/>
              <a:t>kitia.ca/</a:t>
            </a:r>
            <a:endParaRPr lang="en-US" dirty="0"/>
          </a:p>
        </p:txBody>
      </p:sp>
      <p:sp>
        <p:nvSpPr>
          <p:cNvPr id="7" name="Slide Number Placeholder 6"/>
          <p:cNvSpPr>
            <a:spLocks noGrp="1"/>
          </p:cNvSpPr>
          <p:nvPr>
            <p:ph type="sldNum" sz="quarter" idx="12"/>
          </p:nvPr>
        </p:nvSpPr>
        <p:spPr/>
        <p:txBody>
          <a:bodyPr/>
          <a:lstStyle/>
          <a:p>
            <a:fld id="{438B63EE-32D6-41CD-8D0F-F766A6E153A6}" type="slidenum">
              <a:rPr lang="en-US" smtClean="0"/>
              <a:t>‹#›</a:t>
            </a:fld>
            <a:endParaRPr lang="en-US"/>
          </a:p>
        </p:txBody>
      </p:sp>
    </p:spTree>
    <p:extLst>
      <p:ext uri="{BB962C8B-B14F-4D97-AF65-F5344CB8AC3E}">
        <p14:creationId xmlns:p14="http://schemas.microsoft.com/office/powerpoint/2010/main" val="928556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6621167" cy="1325563"/>
          </a:xfr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a:xfrm>
            <a:off x="636629" y="6356350"/>
            <a:ext cx="3086100" cy="365125"/>
          </a:xfrm>
          <a:prstGeom prst="rect">
            <a:avLst/>
          </a:prstGeom>
        </p:spPr>
        <p:txBody>
          <a:bodyPr/>
          <a:lstStyle/>
          <a:p>
            <a:r>
              <a:rPr lang="en-CA" dirty="0" smtClean="0"/>
              <a:t>kitia.ca/</a:t>
            </a:r>
            <a:endParaRPr lang="en-US" dirty="0"/>
          </a:p>
        </p:txBody>
      </p:sp>
      <p:sp>
        <p:nvSpPr>
          <p:cNvPr id="9" name="Slide Number Placeholder 8"/>
          <p:cNvSpPr>
            <a:spLocks noGrp="1"/>
          </p:cNvSpPr>
          <p:nvPr>
            <p:ph type="sldNum" sz="quarter" idx="12"/>
          </p:nvPr>
        </p:nvSpPr>
        <p:spPr/>
        <p:txBody>
          <a:bodyPr/>
          <a:lstStyle/>
          <a:p>
            <a:fld id="{438B63EE-32D6-41CD-8D0F-F766A6E153A6}" type="slidenum">
              <a:rPr lang="en-US" smtClean="0"/>
              <a:t>‹#›</a:t>
            </a:fld>
            <a:endParaRPr lang="en-US"/>
          </a:p>
        </p:txBody>
      </p:sp>
    </p:spTree>
    <p:extLst>
      <p:ext uri="{BB962C8B-B14F-4D97-AF65-F5344CB8AC3E}">
        <p14:creationId xmlns:p14="http://schemas.microsoft.com/office/powerpoint/2010/main" val="2466462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0"/>
            <a:ext cx="2057400" cy="365125"/>
          </a:xfrm>
          <a:prstGeom prst="rect">
            <a:avLst/>
          </a:prstGeom>
        </p:spPr>
        <p:txBody>
          <a:bodyPr/>
          <a:lstStyle/>
          <a:p>
            <a:endParaRPr lang="en-US"/>
          </a:p>
        </p:txBody>
      </p:sp>
      <p:sp>
        <p:nvSpPr>
          <p:cNvPr id="3" name="Footer Placeholder 2"/>
          <p:cNvSpPr>
            <a:spLocks noGrp="1"/>
          </p:cNvSpPr>
          <p:nvPr>
            <p:ph type="ftr" sz="quarter" idx="11"/>
          </p:nvPr>
        </p:nvSpPr>
        <p:spPr>
          <a:xfrm>
            <a:off x="636629" y="6356350"/>
            <a:ext cx="3086100" cy="365125"/>
          </a:xfrm>
          <a:prstGeom prst="rect">
            <a:avLst/>
          </a:prstGeom>
        </p:spPr>
        <p:txBody>
          <a:bodyPr/>
          <a:lstStyle/>
          <a:p>
            <a:r>
              <a:rPr lang="en-US" smtClean="0"/>
              <a:t>kitia.ca/</a:t>
            </a:r>
            <a:endParaRPr lang="en-US" dirty="0"/>
          </a:p>
        </p:txBody>
      </p:sp>
      <p:sp>
        <p:nvSpPr>
          <p:cNvPr id="4" name="Slide Number Placeholder 3"/>
          <p:cNvSpPr>
            <a:spLocks noGrp="1"/>
          </p:cNvSpPr>
          <p:nvPr>
            <p:ph type="sldNum" sz="quarter" idx="12"/>
          </p:nvPr>
        </p:nvSpPr>
        <p:spPr/>
        <p:txBody>
          <a:bodyPr/>
          <a:lstStyle/>
          <a:p>
            <a:fld id="{438B63EE-32D6-41CD-8D0F-F766A6E153A6}" type="slidenum">
              <a:rPr lang="en-US" smtClean="0"/>
              <a:t>‹#›</a:t>
            </a:fld>
            <a:endParaRPr lang="en-US"/>
          </a:p>
        </p:txBody>
      </p:sp>
    </p:spTree>
    <p:extLst>
      <p:ext uri="{BB962C8B-B14F-4D97-AF65-F5344CB8AC3E}">
        <p14:creationId xmlns:p14="http://schemas.microsoft.com/office/powerpoint/2010/main" val="1727079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1562986"/>
            <a:ext cx="4629150" cy="429806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sp>
        <p:nvSpPr>
          <p:cNvPr id="6" name="Footer Placeholder 5"/>
          <p:cNvSpPr>
            <a:spLocks noGrp="1"/>
          </p:cNvSpPr>
          <p:nvPr>
            <p:ph type="ftr" sz="quarter" idx="11"/>
          </p:nvPr>
        </p:nvSpPr>
        <p:spPr>
          <a:xfrm>
            <a:off x="636629" y="6324451"/>
            <a:ext cx="3086100" cy="365125"/>
          </a:xfrm>
          <a:prstGeom prst="rect">
            <a:avLst/>
          </a:prstGeom>
        </p:spPr>
        <p:txBody>
          <a:bodyPr/>
          <a:lstStyle/>
          <a:p>
            <a:r>
              <a:rPr lang="en-US" dirty="0" smtClean="0"/>
              <a:t>kitia.ca/</a:t>
            </a:r>
            <a:endParaRPr lang="en-US" dirty="0"/>
          </a:p>
        </p:txBody>
      </p:sp>
      <p:sp>
        <p:nvSpPr>
          <p:cNvPr id="7" name="Slide Number Placeholder 6"/>
          <p:cNvSpPr>
            <a:spLocks noGrp="1"/>
          </p:cNvSpPr>
          <p:nvPr>
            <p:ph type="sldNum" sz="quarter" idx="12"/>
          </p:nvPr>
        </p:nvSpPr>
        <p:spPr/>
        <p:txBody>
          <a:bodyPr/>
          <a:lstStyle/>
          <a:p>
            <a:fld id="{438B63EE-32D6-41CD-8D0F-F766A6E153A6}" type="slidenum">
              <a:rPr lang="en-US" smtClean="0"/>
              <a:t>‹#›</a:t>
            </a:fld>
            <a:endParaRPr lang="en-US"/>
          </a:p>
        </p:txBody>
      </p:sp>
    </p:spTree>
    <p:extLst>
      <p:ext uri="{BB962C8B-B14F-4D97-AF65-F5344CB8AC3E}">
        <p14:creationId xmlns:p14="http://schemas.microsoft.com/office/powerpoint/2010/main" val="2132671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1594884"/>
            <a:ext cx="4629150" cy="426616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6" name="Footer Placeholder 5"/>
          <p:cNvSpPr>
            <a:spLocks noGrp="1"/>
          </p:cNvSpPr>
          <p:nvPr>
            <p:ph type="ftr" sz="quarter" idx="11"/>
          </p:nvPr>
        </p:nvSpPr>
        <p:spPr>
          <a:xfrm>
            <a:off x="636629" y="6356350"/>
            <a:ext cx="3086100" cy="365125"/>
          </a:xfrm>
          <a:prstGeom prst="rect">
            <a:avLst/>
          </a:prstGeom>
        </p:spPr>
        <p:txBody>
          <a:bodyPr/>
          <a:lstStyle/>
          <a:p>
            <a:r>
              <a:rPr lang="en-US" dirty="0" smtClean="0"/>
              <a:t>kitia.ca/</a:t>
            </a:r>
            <a:endParaRPr lang="en-US" dirty="0"/>
          </a:p>
        </p:txBody>
      </p:sp>
      <p:sp>
        <p:nvSpPr>
          <p:cNvPr id="7" name="Slide Number Placeholder 6"/>
          <p:cNvSpPr>
            <a:spLocks noGrp="1"/>
          </p:cNvSpPr>
          <p:nvPr>
            <p:ph type="sldNum" sz="quarter" idx="12"/>
          </p:nvPr>
        </p:nvSpPr>
        <p:spPr/>
        <p:txBody>
          <a:bodyPr/>
          <a:lstStyle/>
          <a:p>
            <a:fld id="{438B63EE-32D6-41CD-8D0F-F766A6E153A6}" type="slidenum">
              <a:rPr lang="en-US" smtClean="0"/>
              <a:t>‹#›</a:t>
            </a:fld>
            <a:endParaRPr lang="en-US"/>
          </a:p>
        </p:txBody>
      </p:sp>
    </p:spTree>
    <p:extLst>
      <p:ext uri="{BB962C8B-B14F-4D97-AF65-F5344CB8AC3E}">
        <p14:creationId xmlns:p14="http://schemas.microsoft.com/office/powerpoint/2010/main" val="15773104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6.xml"/><Relationship Id="rId7"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 Id="rId9" Type="http://schemas.openxmlformats.org/officeDocument/2006/relationships/image" Target="../media/image7.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3.xml"/><Relationship Id="rId1" Type="http://schemas.openxmlformats.org/officeDocument/2006/relationships/slideLayout" Target="../slideLayouts/slideLayout10.xml"/><Relationship Id="rId4" Type="http://schemas.openxmlformats.org/officeDocument/2006/relationships/image" Target="../media/image7.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4.xml"/><Relationship Id="rId1" Type="http://schemas.openxmlformats.org/officeDocument/2006/relationships/slideLayout" Target="../slideLayouts/slideLayout11.xml"/><Relationship Id="rId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98" y="-297"/>
            <a:ext cx="9144793" cy="6858594"/>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smtClean="0"/>
              <a:t>kitia.ca/</a:t>
            </a:r>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F32F33F-7DE4-4B81-B7E5-C9AB6C714333}" type="slidenum">
              <a:rPr lang="en-US" smtClean="0"/>
              <a:t>‹#›</a:t>
            </a:fld>
            <a:endParaRPr lang="en-US"/>
          </a:p>
        </p:txBody>
      </p:sp>
    </p:spTree>
    <p:extLst>
      <p:ext uri="{BB962C8B-B14F-4D97-AF65-F5344CB8AC3E}">
        <p14:creationId xmlns:p14="http://schemas.microsoft.com/office/powerpoint/2010/main" val="328294594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timing>
    <p:tnLst>
      <p:par>
        <p:cTn id="1" dur="indefinite" restart="never" nodeType="tmRoot"/>
      </p:par>
    </p:tnLst>
  </p:timing>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8"/>
          <a:stretch>
            <a:fillRect/>
          </a:stretch>
        </p:blipFill>
        <p:spPr>
          <a:xfrm>
            <a:off x="-26614" y="6197432"/>
            <a:ext cx="9181372" cy="682960"/>
          </a:xfrm>
          <a:prstGeom prst="rect">
            <a:avLst/>
          </a:prstGeom>
        </p:spPr>
      </p:pic>
      <p:sp>
        <p:nvSpPr>
          <p:cNvPr id="2" name="Title Placeholder 1"/>
          <p:cNvSpPr>
            <a:spLocks noGrp="1"/>
          </p:cNvSpPr>
          <p:nvPr>
            <p:ph type="title"/>
          </p:nvPr>
        </p:nvSpPr>
        <p:spPr>
          <a:xfrm>
            <a:off x="628650" y="365125"/>
            <a:ext cx="6176187"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8B63EE-32D6-41CD-8D0F-F766A6E153A6}" type="slidenum">
              <a:rPr lang="en-US" smtClean="0"/>
              <a:t>‹#›</a:t>
            </a:fld>
            <a:endParaRPr lang="en-US"/>
          </a:p>
        </p:txBody>
      </p:sp>
      <p:pic>
        <p:nvPicPr>
          <p:cNvPr id="7" name="Picture 6"/>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7287724" y="51676"/>
            <a:ext cx="1760588" cy="1632049"/>
          </a:xfrm>
          <a:prstGeom prst="rect">
            <a:avLst/>
          </a:prstGeom>
        </p:spPr>
      </p:pic>
      <p:sp>
        <p:nvSpPr>
          <p:cNvPr id="4" name="TextBox 3"/>
          <p:cNvSpPr txBox="1"/>
          <p:nvPr userDrawn="1"/>
        </p:nvSpPr>
        <p:spPr>
          <a:xfrm>
            <a:off x="822288" y="6302560"/>
            <a:ext cx="2211369" cy="523220"/>
          </a:xfrm>
          <a:prstGeom prst="rect">
            <a:avLst/>
          </a:prstGeom>
          <a:noFill/>
        </p:spPr>
        <p:txBody>
          <a:bodyPr wrap="square" rtlCol="0">
            <a:spAutoFit/>
          </a:bodyPr>
          <a:lstStyle/>
          <a:p>
            <a:r>
              <a:rPr lang="en-US" sz="2800" dirty="0" smtClean="0">
                <a:latin typeface="Arial Rounded MT Bold" panose="020F0704030504030204" pitchFamily="34" charset="0"/>
              </a:rPr>
              <a:t>kitia.ca</a:t>
            </a:r>
            <a:endParaRPr lang="en-US" sz="2800" dirty="0">
              <a:latin typeface="Arial Rounded MT Bold" panose="020F0704030504030204" pitchFamily="34" charset="0"/>
            </a:endParaRPr>
          </a:p>
        </p:txBody>
      </p:sp>
    </p:spTree>
    <p:extLst>
      <p:ext uri="{BB962C8B-B14F-4D97-AF65-F5344CB8AC3E}">
        <p14:creationId xmlns:p14="http://schemas.microsoft.com/office/powerpoint/2010/main" val="3614963429"/>
      </p:ext>
    </p:extLst>
  </p:cSld>
  <p:clrMap bg1="lt1" tx1="dk1" bg2="lt2" tx2="dk2" accent1="accent1" accent2="accent2" accent3="accent3" accent4="accent4" accent5="accent5" accent6="accent6" hlink="hlink" folHlink="folHlink"/>
  <p:sldLayoutIdLst>
    <p:sldLayoutId id="2147483686" r:id="rId1"/>
    <p:sldLayoutId id="2147483688" r:id="rId2"/>
    <p:sldLayoutId id="2147483689" r:id="rId3"/>
    <p:sldLayoutId id="2147483691" r:id="rId4"/>
    <p:sldLayoutId id="2147483692" r:id="rId5"/>
    <p:sldLayoutId id="2147483693" r:id="rId6"/>
  </p:sldLayoutIdLst>
  <p:hf hdr="0" ftr="0" dt="0"/>
  <p:txStyles>
    <p:titleStyle>
      <a:lvl1pPr algn="l" defTabSz="914400" rtl="0" eaLnBrk="1" latinLnBrk="0" hangingPunct="1">
        <a:lnSpc>
          <a:spcPct val="90000"/>
        </a:lnSpc>
        <a:spcBef>
          <a:spcPct val="0"/>
        </a:spcBef>
        <a:buNone/>
        <a:defRPr sz="4400" b="0" kern="1200">
          <a:solidFill>
            <a:schemeClr val="tx1"/>
          </a:solidFill>
          <a:latin typeface="Arial Black" panose="020B0A04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a:stretch>
            <a:fillRect/>
          </a:stretch>
        </p:blipFill>
        <p:spPr>
          <a:xfrm>
            <a:off x="-26614" y="6197432"/>
            <a:ext cx="9181372" cy="682960"/>
          </a:xfrm>
          <a:prstGeom prst="rect">
            <a:avLst/>
          </a:prstGeom>
        </p:spPr>
      </p:pic>
      <p:sp>
        <p:nvSpPr>
          <p:cNvPr id="2" name="Title Placeholder 1"/>
          <p:cNvSpPr>
            <a:spLocks noGrp="1"/>
          </p:cNvSpPr>
          <p:nvPr>
            <p:ph type="title"/>
          </p:nvPr>
        </p:nvSpPr>
        <p:spPr>
          <a:xfrm>
            <a:off x="628650" y="365125"/>
            <a:ext cx="6176187"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8B63EE-32D6-41CD-8D0F-F766A6E153A6}" type="slidenum">
              <a:rPr lang="en-US" smtClean="0">
                <a:solidFill>
                  <a:prstClr val="black">
                    <a:tint val="75000"/>
                  </a:prstClr>
                </a:solidFill>
              </a:rPr>
              <a:pPr/>
              <a:t>‹#›</a:t>
            </a:fld>
            <a:endParaRPr lang="en-US">
              <a:solidFill>
                <a:prstClr val="black">
                  <a:tint val="75000"/>
                </a:prstClr>
              </a:solidFill>
            </a:endParaRPr>
          </a:p>
        </p:txBody>
      </p:sp>
      <p:pic>
        <p:nvPicPr>
          <p:cNvPr id="7" name="Picture 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287724" y="51676"/>
            <a:ext cx="1760588" cy="1632049"/>
          </a:xfrm>
          <a:prstGeom prst="rect">
            <a:avLst/>
          </a:prstGeom>
        </p:spPr>
      </p:pic>
      <p:sp>
        <p:nvSpPr>
          <p:cNvPr id="4" name="TextBox 3"/>
          <p:cNvSpPr txBox="1"/>
          <p:nvPr userDrawn="1"/>
        </p:nvSpPr>
        <p:spPr>
          <a:xfrm>
            <a:off x="822288" y="6302560"/>
            <a:ext cx="2211369" cy="523220"/>
          </a:xfrm>
          <a:prstGeom prst="rect">
            <a:avLst/>
          </a:prstGeom>
          <a:noFill/>
        </p:spPr>
        <p:txBody>
          <a:bodyPr wrap="square" rtlCol="0">
            <a:spAutoFit/>
          </a:bodyPr>
          <a:lstStyle/>
          <a:p>
            <a:r>
              <a:rPr lang="en-US" sz="2800" dirty="0" smtClean="0">
                <a:solidFill>
                  <a:prstClr val="black"/>
                </a:solidFill>
                <a:latin typeface="Arial Rounded MT Bold" panose="020F0704030504030204" pitchFamily="34" charset="0"/>
              </a:rPr>
              <a:t>kitia.ca</a:t>
            </a:r>
            <a:endParaRPr lang="en-US" sz="2800" dirty="0">
              <a:solidFill>
                <a:prstClr val="black"/>
              </a:solidFill>
              <a:latin typeface="Arial Rounded MT Bold" panose="020F0704030504030204" pitchFamily="34" charset="0"/>
            </a:endParaRPr>
          </a:p>
        </p:txBody>
      </p:sp>
    </p:spTree>
    <p:extLst>
      <p:ext uri="{BB962C8B-B14F-4D97-AF65-F5344CB8AC3E}">
        <p14:creationId xmlns:p14="http://schemas.microsoft.com/office/powerpoint/2010/main" val="3614963429"/>
      </p:ext>
    </p:extLst>
  </p:cSld>
  <p:clrMap bg1="lt1" tx1="dk1" bg2="lt2" tx2="dk2" accent1="accent1" accent2="accent2" accent3="accent3" accent4="accent4" accent5="accent5" accent6="accent6" hlink="hlink" folHlink="folHlink"/>
  <p:sldLayoutIdLst>
    <p:sldLayoutId id="2147483695" r:id="rId1"/>
  </p:sldLayoutIdLst>
  <p:hf hdr="0" ftr="0" dt="0"/>
  <p:txStyles>
    <p:titleStyle>
      <a:lvl1pPr algn="l" defTabSz="914400" rtl="0" eaLnBrk="1" latinLnBrk="0" hangingPunct="1">
        <a:lnSpc>
          <a:spcPct val="90000"/>
        </a:lnSpc>
        <a:spcBef>
          <a:spcPct val="0"/>
        </a:spcBef>
        <a:buNone/>
        <a:defRPr sz="4400" b="0" kern="1200">
          <a:solidFill>
            <a:schemeClr val="tx1"/>
          </a:solidFill>
          <a:latin typeface="Arial Black" panose="020B0A04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a:stretch>
            <a:fillRect/>
          </a:stretch>
        </p:blipFill>
        <p:spPr>
          <a:xfrm>
            <a:off x="-26614" y="6197432"/>
            <a:ext cx="9181372" cy="682960"/>
          </a:xfrm>
          <a:prstGeom prst="rect">
            <a:avLst/>
          </a:prstGeom>
        </p:spPr>
      </p:pic>
      <p:sp>
        <p:nvSpPr>
          <p:cNvPr id="2" name="Title Placeholder 1"/>
          <p:cNvSpPr>
            <a:spLocks noGrp="1"/>
          </p:cNvSpPr>
          <p:nvPr>
            <p:ph type="title"/>
          </p:nvPr>
        </p:nvSpPr>
        <p:spPr>
          <a:xfrm>
            <a:off x="628650" y="365125"/>
            <a:ext cx="6176187"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8B63EE-32D6-41CD-8D0F-F766A6E153A6}" type="slidenum">
              <a:rPr lang="en-US" smtClean="0">
                <a:solidFill>
                  <a:prstClr val="black">
                    <a:tint val="75000"/>
                  </a:prstClr>
                </a:solidFill>
              </a:rPr>
              <a:pPr/>
              <a:t>‹#›</a:t>
            </a:fld>
            <a:endParaRPr lang="en-US">
              <a:solidFill>
                <a:prstClr val="black">
                  <a:tint val="75000"/>
                </a:prstClr>
              </a:solidFill>
            </a:endParaRPr>
          </a:p>
        </p:txBody>
      </p:sp>
      <p:pic>
        <p:nvPicPr>
          <p:cNvPr id="7" name="Picture 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287724" y="51676"/>
            <a:ext cx="1760588" cy="1632049"/>
          </a:xfrm>
          <a:prstGeom prst="rect">
            <a:avLst/>
          </a:prstGeom>
        </p:spPr>
      </p:pic>
      <p:sp>
        <p:nvSpPr>
          <p:cNvPr id="4" name="TextBox 3"/>
          <p:cNvSpPr txBox="1"/>
          <p:nvPr userDrawn="1"/>
        </p:nvSpPr>
        <p:spPr>
          <a:xfrm>
            <a:off x="822288" y="6302560"/>
            <a:ext cx="2211369" cy="523220"/>
          </a:xfrm>
          <a:prstGeom prst="rect">
            <a:avLst/>
          </a:prstGeom>
          <a:noFill/>
        </p:spPr>
        <p:txBody>
          <a:bodyPr wrap="square" rtlCol="0">
            <a:spAutoFit/>
          </a:bodyPr>
          <a:lstStyle/>
          <a:p>
            <a:r>
              <a:rPr lang="en-US" sz="2800" dirty="0" smtClean="0">
                <a:solidFill>
                  <a:prstClr val="black"/>
                </a:solidFill>
                <a:latin typeface="Arial Rounded MT Bold" panose="020F0704030504030204" pitchFamily="34" charset="0"/>
              </a:rPr>
              <a:t>kitia.ca</a:t>
            </a:r>
            <a:endParaRPr lang="en-US" sz="2800" dirty="0">
              <a:solidFill>
                <a:prstClr val="black"/>
              </a:solidFill>
              <a:latin typeface="Arial Rounded MT Bold" panose="020F0704030504030204" pitchFamily="34" charset="0"/>
            </a:endParaRPr>
          </a:p>
        </p:txBody>
      </p:sp>
    </p:spTree>
    <p:extLst>
      <p:ext uri="{BB962C8B-B14F-4D97-AF65-F5344CB8AC3E}">
        <p14:creationId xmlns:p14="http://schemas.microsoft.com/office/powerpoint/2010/main" val="3614963429"/>
      </p:ext>
    </p:extLst>
  </p:cSld>
  <p:clrMap bg1="lt1" tx1="dk1" bg2="lt2" tx2="dk2" accent1="accent1" accent2="accent2" accent3="accent3" accent4="accent4" accent5="accent5" accent6="accent6" hlink="hlink" folHlink="folHlink"/>
  <p:sldLayoutIdLst>
    <p:sldLayoutId id="2147483697" r:id="rId1"/>
  </p:sldLayoutIdLst>
  <p:hf hdr="0" ftr="0" dt="0"/>
  <p:txStyles>
    <p:titleStyle>
      <a:lvl1pPr algn="l" defTabSz="914400" rtl="0" eaLnBrk="1" latinLnBrk="0" hangingPunct="1">
        <a:lnSpc>
          <a:spcPct val="90000"/>
        </a:lnSpc>
        <a:spcBef>
          <a:spcPct val="0"/>
        </a:spcBef>
        <a:buNone/>
        <a:defRPr sz="4400" b="0" kern="1200">
          <a:solidFill>
            <a:schemeClr val="tx1"/>
          </a:solidFill>
          <a:latin typeface="Arial Black" panose="020B0A04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microsoft.com/office/2007/relationships/hdphoto" Target="../media/hdphoto2.wdp"/><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11.xml"/><Relationship Id="rId5" Type="http://schemas.openxmlformats.org/officeDocument/2006/relationships/image" Target="../media/image15.jpe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Kitikmeot Inuit </a:t>
            </a:r>
            <a:r>
              <a:rPr lang="en-CA" dirty="0" err="1" smtClean="0"/>
              <a:t>Katojikatigiigit</a:t>
            </a:r>
            <a:endParaRPr lang="en-US" dirty="0"/>
          </a:p>
        </p:txBody>
      </p:sp>
      <p:sp>
        <p:nvSpPr>
          <p:cNvPr id="3" name="Subtitle 2"/>
          <p:cNvSpPr>
            <a:spLocks noGrp="1"/>
          </p:cNvSpPr>
          <p:nvPr>
            <p:ph type="subTitle" idx="1"/>
          </p:nvPr>
        </p:nvSpPr>
        <p:spPr/>
        <p:txBody>
          <a:bodyPr>
            <a:normAutofit fontScale="92500" lnSpcReduction="20000"/>
          </a:bodyPr>
          <a:lstStyle/>
          <a:p>
            <a:r>
              <a:rPr lang="en-US" b="1" dirty="0" smtClean="0"/>
              <a:t>KIA-</a:t>
            </a:r>
            <a:r>
              <a:rPr lang="en-US" b="1" dirty="0" err="1" smtClean="0"/>
              <a:t>kot</a:t>
            </a:r>
            <a:r>
              <a:rPr lang="en-US" dirty="0" smtClean="0"/>
              <a:t> </a:t>
            </a:r>
            <a:r>
              <a:rPr lang="en-US" b="1" dirty="0" err="1" smtClean="0"/>
              <a:t>Ayongnaktotigut</a:t>
            </a:r>
            <a:r>
              <a:rPr lang="en-US" b="1" dirty="0" smtClean="0"/>
              <a:t> </a:t>
            </a:r>
            <a:r>
              <a:rPr lang="en-US" b="1" dirty="0" err="1"/>
              <a:t>Okaotaoyut</a:t>
            </a:r>
            <a:r>
              <a:rPr lang="en-US" b="1" dirty="0"/>
              <a:t> </a:t>
            </a:r>
          </a:p>
          <a:p>
            <a:r>
              <a:rPr lang="en-US" b="1" dirty="0" err="1"/>
              <a:t>Kapihiliktoomi</a:t>
            </a:r>
            <a:r>
              <a:rPr lang="en-US" b="1" dirty="0"/>
              <a:t> </a:t>
            </a:r>
            <a:r>
              <a:rPr lang="en-US" b="1" dirty="0" err="1"/>
              <a:t>Oyagakhiovik</a:t>
            </a:r>
            <a:r>
              <a:rPr lang="en-US" b="1" dirty="0"/>
              <a:t> </a:t>
            </a:r>
            <a:r>
              <a:rPr lang="en-US" b="1" dirty="0" err="1"/>
              <a:t>Aippa</a:t>
            </a:r>
            <a:r>
              <a:rPr lang="en-US" b="1" dirty="0"/>
              <a:t> </a:t>
            </a:r>
            <a:r>
              <a:rPr lang="en-US" b="1" dirty="0" err="1"/>
              <a:t>Havaagoniaktuk</a:t>
            </a:r>
            <a:r>
              <a:rPr lang="en-US" b="1" dirty="0"/>
              <a:t> </a:t>
            </a:r>
            <a:endParaRPr lang="en-CA" dirty="0"/>
          </a:p>
          <a:p>
            <a:r>
              <a:rPr lang="en-US" b="1" dirty="0" err="1"/>
              <a:t>Imaituk</a:t>
            </a:r>
            <a:r>
              <a:rPr lang="en-US" b="1" dirty="0"/>
              <a:t> A </a:t>
            </a:r>
            <a:r>
              <a:rPr lang="en-US" b="1" dirty="0" err="1"/>
              <a:t>Emaktigut</a:t>
            </a:r>
            <a:r>
              <a:rPr lang="en-US" b="1" dirty="0"/>
              <a:t> </a:t>
            </a:r>
            <a:r>
              <a:rPr lang="en-US" b="1" smtClean="0"/>
              <a:t>Laisioyuk</a:t>
            </a:r>
            <a:endParaRPr lang="en-US" dirty="0"/>
          </a:p>
        </p:txBody>
      </p:sp>
    </p:spTree>
    <p:extLst>
      <p:ext uri="{BB962C8B-B14F-4D97-AF65-F5344CB8AC3E}">
        <p14:creationId xmlns:p14="http://schemas.microsoft.com/office/powerpoint/2010/main" val="24222664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CA" dirty="0" err="1" smtClean="0"/>
              <a:t>Onipkaagoyuk</a:t>
            </a:r>
            <a:r>
              <a:rPr lang="en-CA" dirty="0" smtClean="0"/>
              <a:t> </a:t>
            </a:r>
            <a:endParaRPr lang="en-US" dirty="0"/>
          </a:p>
        </p:txBody>
      </p:sp>
      <p:sp>
        <p:nvSpPr>
          <p:cNvPr id="5" name="Content Placeholder 4"/>
          <p:cNvSpPr>
            <a:spLocks noGrp="1"/>
          </p:cNvSpPr>
          <p:nvPr>
            <p:ph idx="1"/>
          </p:nvPr>
        </p:nvSpPr>
        <p:spPr/>
        <p:txBody>
          <a:bodyPr>
            <a:normAutofit/>
          </a:bodyPr>
          <a:lstStyle/>
          <a:p>
            <a:endParaRPr lang="en-CA" dirty="0" smtClean="0"/>
          </a:p>
          <a:p>
            <a:r>
              <a:rPr lang="en-CA" dirty="0" err="1" smtClean="0"/>
              <a:t>Okaotigiyaat</a:t>
            </a:r>
            <a:r>
              <a:rPr lang="en-CA" dirty="0" smtClean="0"/>
              <a:t> </a:t>
            </a:r>
            <a:r>
              <a:rPr lang="en-CA" dirty="0" err="1" smtClean="0"/>
              <a:t>nailihimayuk</a:t>
            </a:r>
            <a:r>
              <a:rPr lang="en-CA" dirty="0" smtClean="0"/>
              <a:t> KIA-</a:t>
            </a:r>
            <a:r>
              <a:rPr lang="en-CA" dirty="0" err="1" smtClean="0"/>
              <a:t>kot</a:t>
            </a:r>
            <a:r>
              <a:rPr lang="en-CA" dirty="0" smtClean="0"/>
              <a:t> </a:t>
            </a:r>
            <a:r>
              <a:rPr lang="en-CA" dirty="0" err="1" smtClean="0"/>
              <a:t>Ayongnaktotigut</a:t>
            </a:r>
            <a:r>
              <a:rPr lang="en-CA" dirty="0" smtClean="0"/>
              <a:t> </a:t>
            </a:r>
            <a:r>
              <a:rPr lang="en-CA" dirty="0" err="1" smtClean="0"/>
              <a:t>Naonaiyaotigiyait</a:t>
            </a:r>
            <a:r>
              <a:rPr lang="en-CA" dirty="0" smtClean="0"/>
              <a:t> TMAC-</a:t>
            </a:r>
            <a:r>
              <a:rPr lang="en-CA" dirty="0" err="1" smtClean="0"/>
              <a:t>kot</a:t>
            </a:r>
            <a:r>
              <a:rPr lang="en-CA" dirty="0" smtClean="0"/>
              <a:t> </a:t>
            </a:r>
            <a:r>
              <a:rPr lang="en-CA" dirty="0" err="1" smtClean="0"/>
              <a:t>Oyagaghakhioktiinik</a:t>
            </a:r>
            <a:r>
              <a:rPr lang="en-CA" dirty="0" smtClean="0"/>
              <a:t> </a:t>
            </a:r>
            <a:r>
              <a:rPr lang="en-CA" dirty="0" err="1" smtClean="0"/>
              <a:t>Kapihiliktoomi</a:t>
            </a:r>
            <a:r>
              <a:rPr lang="en-CA" dirty="0" smtClean="0"/>
              <a:t> </a:t>
            </a:r>
            <a:r>
              <a:rPr lang="en-CA" dirty="0" err="1" smtClean="0"/>
              <a:t>Aipaa</a:t>
            </a:r>
            <a:r>
              <a:rPr lang="en-CA" dirty="0" smtClean="0"/>
              <a:t> </a:t>
            </a:r>
            <a:r>
              <a:rPr lang="en-CA" dirty="0" err="1" smtClean="0"/>
              <a:t>havaagoyoghap</a:t>
            </a:r>
            <a:r>
              <a:rPr lang="en-CA" dirty="0" smtClean="0"/>
              <a:t> </a:t>
            </a:r>
            <a:r>
              <a:rPr lang="en-CA" dirty="0" err="1" smtClean="0"/>
              <a:t>imaktigot</a:t>
            </a:r>
            <a:r>
              <a:rPr lang="en-CA" dirty="0" smtClean="0"/>
              <a:t> </a:t>
            </a:r>
            <a:r>
              <a:rPr lang="en-CA" dirty="0" err="1" smtClean="0"/>
              <a:t>Laisiniogomataoyomik</a:t>
            </a:r>
            <a:r>
              <a:rPr lang="en-CA" dirty="0" smtClean="0"/>
              <a:t>. </a:t>
            </a:r>
            <a:endParaRPr lang="en-CA" dirty="0" smtClean="0"/>
          </a:p>
          <a:p>
            <a:r>
              <a:rPr lang="en-CA" dirty="0" smtClean="0"/>
              <a:t>KIA-</a:t>
            </a:r>
            <a:r>
              <a:rPr lang="en-CA" dirty="0" err="1" smtClean="0"/>
              <a:t>kot</a:t>
            </a:r>
            <a:r>
              <a:rPr lang="en-CA" dirty="0" smtClean="0"/>
              <a:t> </a:t>
            </a:r>
            <a:r>
              <a:rPr lang="en-CA" dirty="0" err="1" smtClean="0"/>
              <a:t>naonaiyaiyut</a:t>
            </a:r>
            <a:r>
              <a:rPr lang="en-CA" dirty="0" smtClean="0"/>
              <a:t> </a:t>
            </a:r>
            <a:r>
              <a:rPr lang="en-CA" dirty="0" err="1" smtClean="0"/>
              <a:t>tamatkiktikhogo</a:t>
            </a:r>
            <a:r>
              <a:rPr lang="en-CA" dirty="0" smtClean="0"/>
              <a:t> </a:t>
            </a:r>
            <a:r>
              <a:rPr lang="en-CA" dirty="0" err="1" smtClean="0"/>
              <a:t>takoogiyut</a:t>
            </a:r>
            <a:r>
              <a:rPr lang="en-CA" dirty="0" smtClean="0"/>
              <a:t> </a:t>
            </a:r>
            <a:r>
              <a:rPr lang="en-CA" dirty="0" err="1" smtClean="0"/>
              <a:t>ekaloknik</a:t>
            </a:r>
            <a:r>
              <a:rPr lang="en-CA" dirty="0" smtClean="0"/>
              <a:t> </a:t>
            </a:r>
            <a:r>
              <a:rPr lang="en-CA" dirty="0" err="1" smtClean="0"/>
              <a:t>ekalokaknikniklo</a:t>
            </a:r>
            <a:r>
              <a:rPr lang="en-CA" dirty="0" smtClean="0"/>
              <a:t>, </a:t>
            </a:r>
            <a:r>
              <a:rPr lang="en-CA" dirty="0" err="1" smtClean="0"/>
              <a:t>emangmiotaniklo</a:t>
            </a:r>
            <a:r>
              <a:rPr lang="en-CA" dirty="0" smtClean="0"/>
              <a:t> , </a:t>
            </a:r>
            <a:r>
              <a:rPr lang="en-CA" dirty="0" err="1" smtClean="0"/>
              <a:t>immatlo</a:t>
            </a:r>
            <a:r>
              <a:rPr lang="en-CA" dirty="0" smtClean="0"/>
              <a:t> </a:t>
            </a:r>
            <a:r>
              <a:rPr lang="en-CA" dirty="0" err="1" smtClean="0"/>
              <a:t>kanoginmagaagita</a:t>
            </a:r>
            <a:r>
              <a:rPr lang="en-CA" dirty="0" smtClean="0"/>
              <a:t> </a:t>
            </a:r>
            <a:r>
              <a:rPr lang="en-CA" dirty="0" err="1" smtClean="0"/>
              <a:t>kinggoknakhikmagaagitalooniit</a:t>
            </a:r>
            <a:r>
              <a:rPr lang="en-CA" dirty="0" smtClean="0"/>
              <a:t>. </a:t>
            </a:r>
            <a:r>
              <a:rPr lang="en-CA" dirty="0" err="1" smtClean="0"/>
              <a:t>Takoogijotigiyaat</a:t>
            </a:r>
            <a:r>
              <a:rPr lang="en-CA" dirty="0" smtClean="0"/>
              <a:t>. </a:t>
            </a:r>
            <a:endParaRPr lang="en-CA" dirty="0" smtClean="0"/>
          </a:p>
          <a:p>
            <a:r>
              <a:rPr lang="en-CA" dirty="0" smtClean="0"/>
              <a:t>8 </a:t>
            </a:r>
            <a:r>
              <a:rPr lang="en-CA" dirty="0" err="1" smtClean="0"/>
              <a:t>Miitiotigiplogit</a:t>
            </a:r>
            <a:r>
              <a:rPr lang="en-CA" dirty="0" smtClean="0"/>
              <a:t> </a:t>
            </a:r>
            <a:r>
              <a:rPr lang="en-CA" dirty="0" err="1" smtClean="0"/>
              <a:t>okaotigiyait</a:t>
            </a:r>
            <a:r>
              <a:rPr lang="en-CA" dirty="0" smtClean="0"/>
              <a:t>.</a:t>
            </a:r>
          </a:p>
        </p:txBody>
      </p:sp>
      <p:sp>
        <p:nvSpPr>
          <p:cNvPr id="6" name="Slide Number Placeholder 5"/>
          <p:cNvSpPr>
            <a:spLocks noGrp="1"/>
          </p:cNvSpPr>
          <p:nvPr>
            <p:ph type="sldNum" sz="quarter" idx="12"/>
          </p:nvPr>
        </p:nvSpPr>
        <p:spPr/>
        <p:txBody>
          <a:bodyPr/>
          <a:lstStyle/>
          <a:p>
            <a:fld id="{438B63EE-32D6-41CD-8D0F-F766A6E153A6}" type="slidenum">
              <a:rPr lang="en-US" smtClean="0"/>
              <a:t>2</a:t>
            </a:fld>
            <a:endParaRPr lang="en-US"/>
          </a:p>
        </p:txBody>
      </p:sp>
    </p:spTree>
    <p:extLst>
      <p:ext uri="{BB962C8B-B14F-4D97-AF65-F5344CB8AC3E}">
        <p14:creationId xmlns:p14="http://schemas.microsoft.com/office/powerpoint/2010/main" val="14446594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Director Lands\AppData\Local\Microsoft\Windows\Temporary Internet Files\Content.Outlook\7COZHEHK\IOL BG.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31" y="-81888"/>
            <a:ext cx="9182486" cy="7083188"/>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628650" y="-26173"/>
            <a:ext cx="6601490" cy="1325563"/>
          </a:xfrm>
        </p:spPr>
        <p:txBody>
          <a:bodyPr>
            <a:noAutofit/>
          </a:bodyPr>
          <a:lstStyle/>
          <a:p>
            <a:r>
              <a:rPr lang="en-CA" sz="3600" b="1" dirty="0" smtClean="0"/>
              <a:t>KIA-</a:t>
            </a:r>
            <a:r>
              <a:rPr lang="en-CA" sz="3600" b="1" dirty="0" err="1" smtClean="0"/>
              <a:t>kot</a:t>
            </a:r>
            <a:r>
              <a:rPr lang="en-CA" sz="3600" b="1" dirty="0" smtClean="0"/>
              <a:t> </a:t>
            </a:r>
            <a:r>
              <a:rPr lang="en-CA" sz="3600" b="1" dirty="0" err="1" smtClean="0"/>
              <a:t>Havaagiyaghait</a:t>
            </a:r>
            <a:endParaRPr lang="en-US" sz="3600" b="1" dirty="0"/>
          </a:p>
        </p:txBody>
      </p:sp>
      <p:sp>
        <p:nvSpPr>
          <p:cNvPr id="5" name="Content Placeholder 4"/>
          <p:cNvSpPr>
            <a:spLocks noGrp="1"/>
          </p:cNvSpPr>
          <p:nvPr>
            <p:ph idx="1"/>
          </p:nvPr>
        </p:nvSpPr>
        <p:spPr>
          <a:xfrm>
            <a:off x="628650" y="1297279"/>
            <a:ext cx="7886700" cy="4351338"/>
          </a:xfrm>
        </p:spPr>
        <p:txBody>
          <a:bodyPr>
            <a:normAutofit/>
          </a:bodyPr>
          <a:lstStyle/>
          <a:p>
            <a:pPr marL="0" indent="0">
              <a:buNone/>
            </a:pPr>
            <a:r>
              <a:rPr lang="en-US" b="1" dirty="0" smtClean="0"/>
              <a:t>KIA</a:t>
            </a:r>
            <a:r>
              <a:rPr lang="en-US" b="1" dirty="0" smtClean="0"/>
              <a:t>-</a:t>
            </a:r>
            <a:r>
              <a:rPr lang="en-US" b="1" dirty="0" err="1" smtClean="0"/>
              <a:t>kot</a:t>
            </a:r>
            <a:r>
              <a:rPr lang="en-US" b="1" dirty="0" smtClean="0"/>
              <a:t> </a:t>
            </a:r>
            <a:r>
              <a:rPr lang="en-US" b="1" dirty="0" err="1" smtClean="0"/>
              <a:t>Havaagiyait</a:t>
            </a:r>
            <a:r>
              <a:rPr lang="en-US" b="1" dirty="0" smtClean="0"/>
              <a:t> </a:t>
            </a:r>
            <a:r>
              <a:rPr lang="en-US" b="1" dirty="0" err="1" smtClean="0"/>
              <a:t>kivgaktokhogit</a:t>
            </a:r>
            <a:r>
              <a:rPr lang="en-US" b="1" dirty="0" smtClean="0"/>
              <a:t> </a:t>
            </a:r>
            <a:r>
              <a:rPr lang="en-US" b="1" dirty="0" err="1" smtClean="0"/>
              <a:t>ehomagiloakpaktainik</a:t>
            </a:r>
            <a:r>
              <a:rPr lang="en-US" b="1" dirty="0" smtClean="0"/>
              <a:t> </a:t>
            </a:r>
            <a:r>
              <a:rPr lang="en-US" b="1" dirty="0" err="1" smtClean="0"/>
              <a:t>Kitikimeoni</a:t>
            </a:r>
            <a:r>
              <a:rPr lang="en-US" b="1" dirty="0" smtClean="0"/>
              <a:t> </a:t>
            </a:r>
            <a:r>
              <a:rPr lang="en-US" b="1" dirty="0" err="1" smtClean="0"/>
              <a:t>Inuinnait</a:t>
            </a:r>
            <a:r>
              <a:rPr lang="en-US" b="1" dirty="0" smtClean="0"/>
              <a:t> </a:t>
            </a:r>
            <a:r>
              <a:rPr lang="en-US" b="1" dirty="0" err="1" smtClean="0"/>
              <a:t>hapomminahoakhogit</a:t>
            </a:r>
            <a:r>
              <a:rPr lang="en-US" b="1" dirty="0" smtClean="0"/>
              <a:t> </a:t>
            </a:r>
            <a:r>
              <a:rPr lang="en-US" b="1" dirty="0" err="1" smtClean="0"/>
              <a:t>hivomokpaliajotigiyaghaitigollo</a:t>
            </a:r>
            <a:r>
              <a:rPr lang="en-US" b="1" dirty="0" smtClean="0"/>
              <a:t> </a:t>
            </a:r>
            <a:r>
              <a:rPr lang="en-US" b="1" dirty="0" err="1" smtClean="0"/>
              <a:t>enoohikmikni</a:t>
            </a:r>
            <a:r>
              <a:rPr lang="en-US" b="1" dirty="0" smtClean="0"/>
              <a:t>, </a:t>
            </a:r>
            <a:r>
              <a:rPr lang="en-US" b="1" dirty="0" err="1" smtClean="0"/>
              <a:t>pitkohiitigollo</a:t>
            </a:r>
            <a:r>
              <a:rPr lang="en-US" b="1" dirty="0" smtClean="0"/>
              <a:t>, </a:t>
            </a:r>
            <a:r>
              <a:rPr lang="en-US" b="1" dirty="0" err="1" smtClean="0"/>
              <a:t>kavamaliginighaitigollo</a:t>
            </a:r>
            <a:r>
              <a:rPr lang="en-US" b="1" dirty="0" smtClean="0"/>
              <a:t>, </a:t>
            </a:r>
            <a:r>
              <a:rPr lang="en-US" b="1" dirty="0" err="1" smtClean="0"/>
              <a:t>manikaohighatigollo</a:t>
            </a:r>
            <a:r>
              <a:rPr lang="en-US" b="1" dirty="0" smtClean="0"/>
              <a:t> </a:t>
            </a:r>
            <a:r>
              <a:rPr lang="en-US" b="1" dirty="0" err="1" smtClean="0"/>
              <a:t>enoohigitiaknighaitigollo</a:t>
            </a:r>
            <a:r>
              <a:rPr lang="en-US" b="1" dirty="0" smtClean="0"/>
              <a:t>.  </a:t>
            </a:r>
            <a:r>
              <a:rPr lang="en-US" b="1" dirty="0" err="1" smtClean="0"/>
              <a:t>mighaanot</a:t>
            </a:r>
            <a:endParaRPr lang="en-US" b="1" dirty="0" smtClean="0"/>
          </a:p>
          <a:p>
            <a:pPr marL="0" indent="0">
              <a:buNone/>
            </a:pPr>
            <a:r>
              <a:rPr lang="en-US" b="1" dirty="0" smtClean="0"/>
              <a:t>KIA-</a:t>
            </a:r>
            <a:r>
              <a:rPr lang="en-US" b="1" dirty="0" err="1" smtClean="0"/>
              <a:t>kot</a:t>
            </a:r>
            <a:r>
              <a:rPr lang="en-US" b="1" dirty="0" smtClean="0"/>
              <a:t> </a:t>
            </a:r>
            <a:r>
              <a:rPr lang="en-US" b="1" dirty="0" err="1" smtClean="0"/>
              <a:t>nanminigiyaat</a:t>
            </a:r>
            <a:r>
              <a:rPr lang="en-US" b="1" dirty="0" smtClean="0"/>
              <a:t> </a:t>
            </a:r>
            <a:r>
              <a:rPr lang="en-US" b="1" dirty="0" err="1" smtClean="0"/>
              <a:t>aktilaakakhoni</a:t>
            </a:r>
            <a:r>
              <a:rPr lang="en-US" b="1" dirty="0" smtClean="0"/>
              <a:t> </a:t>
            </a:r>
            <a:r>
              <a:rPr lang="en-US" b="1" dirty="0" err="1" smtClean="0"/>
              <a:t>imaa</a:t>
            </a:r>
            <a:r>
              <a:rPr lang="en-US" b="1" dirty="0" smtClean="0"/>
              <a:t> </a:t>
            </a:r>
            <a:r>
              <a:rPr lang="en-US" b="1" dirty="0"/>
              <a:t>106,360 </a:t>
            </a:r>
            <a:r>
              <a:rPr lang="en-US" b="1" dirty="0" smtClean="0"/>
              <a:t>km-goyuk</a:t>
            </a:r>
            <a:r>
              <a:rPr lang="en-US" b="1" baseline="30000" dirty="0" smtClean="0"/>
              <a:t>2</a:t>
            </a:r>
            <a:r>
              <a:rPr lang="en-US" b="1" dirty="0" smtClean="0"/>
              <a:t> </a:t>
            </a:r>
            <a:r>
              <a:rPr lang="en-US" b="1" dirty="0" err="1" smtClean="0"/>
              <a:t>nunap</a:t>
            </a:r>
            <a:r>
              <a:rPr lang="en-US" b="1" dirty="0" smtClean="0"/>
              <a:t> </a:t>
            </a:r>
            <a:r>
              <a:rPr lang="en-US" b="1" dirty="0" err="1" smtClean="0"/>
              <a:t>kaangani</a:t>
            </a:r>
            <a:r>
              <a:rPr lang="en-US" b="1" dirty="0" smtClean="0"/>
              <a:t>: </a:t>
            </a:r>
            <a:r>
              <a:rPr lang="en-US" b="1" dirty="0" err="1" smtClean="0"/>
              <a:t>Nakoatookhonggoyuk</a:t>
            </a:r>
            <a:r>
              <a:rPr lang="en-US" b="1" dirty="0" smtClean="0"/>
              <a:t> </a:t>
            </a:r>
            <a:r>
              <a:rPr lang="en-US" b="1" dirty="0" err="1" smtClean="0"/>
              <a:t>ona</a:t>
            </a:r>
            <a:r>
              <a:rPr lang="en-US" b="1" dirty="0" smtClean="0"/>
              <a:t> </a:t>
            </a:r>
            <a:r>
              <a:rPr lang="en-US" b="1" dirty="0" err="1" smtClean="0"/>
              <a:t>monagiyaotiakat</a:t>
            </a:r>
            <a:r>
              <a:rPr lang="en-US" b="1" dirty="0" smtClean="0"/>
              <a:t>.  </a:t>
            </a:r>
            <a:endParaRPr lang="en-US" b="1" dirty="0" smtClean="0"/>
          </a:p>
          <a:p>
            <a:pPr marL="0" indent="0">
              <a:buNone/>
            </a:pPr>
            <a:endParaRPr lang="en-US" b="1" dirty="0"/>
          </a:p>
        </p:txBody>
      </p:sp>
      <p:sp>
        <p:nvSpPr>
          <p:cNvPr id="6" name="Slide Number Placeholder 5"/>
          <p:cNvSpPr>
            <a:spLocks noGrp="1"/>
          </p:cNvSpPr>
          <p:nvPr>
            <p:ph type="sldNum" sz="quarter" idx="12"/>
          </p:nvPr>
        </p:nvSpPr>
        <p:spPr/>
        <p:txBody>
          <a:bodyPr/>
          <a:lstStyle/>
          <a:p>
            <a:fld id="{438B63EE-32D6-41CD-8D0F-F766A6E153A6}" type="slidenum">
              <a:rPr lang="en-US" smtClean="0"/>
              <a:t>3</a:t>
            </a:fld>
            <a:endParaRPr lang="en-US"/>
          </a:p>
        </p:txBody>
      </p:sp>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72009" y="4049363"/>
            <a:ext cx="393112" cy="403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096987" y="4453245"/>
            <a:ext cx="3123210" cy="369332"/>
          </a:xfrm>
          <a:prstGeom prst="rect">
            <a:avLst/>
          </a:prstGeom>
          <a:noFill/>
        </p:spPr>
        <p:txBody>
          <a:bodyPr wrap="square" rtlCol="0">
            <a:spAutoFit/>
          </a:bodyPr>
          <a:lstStyle/>
          <a:p>
            <a:r>
              <a:rPr lang="en-US" b="1" dirty="0" smtClean="0"/>
              <a:t>Hope Bay Project</a:t>
            </a:r>
            <a:endParaRPr lang="en-US" b="1" dirty="0"/>
          </a:p>
        </p:txBody>
      </p:sp>
      <p:cxnSp>
        <p:nvCxnSpPr>
          <p:cNvPr id="7" name="Straight Arrow Connector 6"/>
          <p:cNvCxnSpPr>
            <a:stCxn id="2" idx="1"/>
          </p:cNvCxnSpPr>
          <p:nvPr/>
        </p:nvCxnSpPr>
        <p:spPr>
          <a:xfrm flipH="1" flipV="1">
            <a:off x="3765121" y="4343637"/>
            <a:ext cx="331866" cy="29427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8711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075"/>
                                        </p:tgtEl>
                                        <p:attrNameLst>
                                          <p:attrName>style.visibility</p:attrName>
                                        </p:attrNameLst>
                                      </p:cBhvr>
                                      <p:to>
                                        <p:strVal val="visible"/>
                                      </p:to>
                                    </p:set>
                                    <p:animEffect transition="in" filter="fade">
                                      <p:cBhvr>
                                        <p:cTn id="20" dur="1000"/>
                                        <p:tgtEl>
                                          <p:spTgt spid="3075"/>
                                        </p:tgtEl>
                                      </p:cBhvr>
                                    </p:animEffect>
                                    <p:anim calcmode="lin" valueType="num">
                                      <p:cBhvr>
                                        <p:cTn id="21" dur="1000" fill="hold"/>
                                        <p:tgtEl>
                                          <p:spTgt spid="3075"/>
                                        </p:tgtEl>
                                        <p:attrNameLst>
                                          <p:attrName>ppt_x</p:attrName>
                                        </p:attrNameLst>
                                      </p:cBhvr>
                                      <p:tavLst>
                                        <p:tav tm="0">
                                          <p:val>
                                            <p:strVal val="#ppt_x"/>
                                          </p:val>
                                        </p:tav>
                                        <p:tav tm="100000">
                                          <p:val>
                                            <p:strVal val="#ppt_x"/>
                                          </p:val>
                                        </p:tav>
                                      </p:tavLst>
                                    </p:anim>
                                    <p:anim calcmode="lin" valueType="num">
                                      <p:cBhvr>
                                        <p:cTn id="22" dur="1000" fill="hold"/>
                                        <p:tgtEl>
                                          <p:spTgt spid="3075"/>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1000"/>
                                        <p:tgtEl>
                                          <p:spTgt spid="2"/>
                                        </p:tgtEl>
                                      </p:cBhvr>
                                    </p:animEffect>
                                    <p:anim calcmode="lin" valueType="num">
                                      <p:cBhvr>
                                        <p:cTn id="31" dur="1000" fill="hold"/>
                                        <p:tgtEl>
                                          <p:spTgt spid="2"/>
                                        </p:tgtEl>
                                        <p:attrNameLst>
                                          <p:attrName>ppt_x</p:attrName>
                                        </p:attrNameLst>
                                      </p:cBhvr>
                                      <p:tavLst>
                                        <p:tav tm="0">
                                          <p:val>
                                            <p:strVal val="#ppt_x"/>
                                          </p:val>
                                        </p:tav>
                                        <p:tav tm="100000">
                                          <p:val>
                                            <p:strVal val="#ppt_x"/>
                                          </p:val>
                                        </p:tav>
                                      </p:tavLst>
                                    </p:anim>
                                    <p:anim calcmode="lin" valueType="num">
                                      <p:cBhvr>
                                        <p:cTn id="3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CA" sz="3200" dirty="0" err="1" smtClean="0"/>
              <a:t>Kapihiliktoomi</a:t>
            </a:r>
            <a:r>
              <a:rPr lang="en-CA" sz="3200" dirty="0" smtClean="0"/>
              <a:t> </a:t>
            </a:r>
            <a:r>
              <a:rPr lang="en-CA" sz="3200" dirty="0" err="1" smtClean="0"/>
              <a:t>Oyagakhiokvik</a:t>
            </a:r>
            <a:r>
              <a:rPr lang="en-CA" sz="3200" dirty="0" smtClean="0"/>
              <a:t> </a:t>
            </a:r>
            <a:endParaRPr lang="en-US" sz="3200" dirty="0"/>
          </a:p>
        </p:txBody>
      </p:sp>
      <p:sp>
        <p:nvSpPr>
          <p:cNvPr id="5" name="Content Placeholder 4"/>
          <p:cNvSpPr>
            <a:spLocks noGrp="1"/>
          </p:cNvSpPr>
          <p:nvPr>
            <p:ph idx="1"/>
          </p:nvPr>
        </p:nvSpPr>
        <p:spPr>
          <a:xfrm>
            <a:off x="628650" y="1688577"/>
            <a:ext cx="5000254" cy="4351338"/>
          </a:xfrm>
        </p:spPr>
        <p:txBody>
          <a:bodyPr>
            <a:normAutofit/>
          </a:bodyPr>
          <a:lstStyle/>
          <a:p>
            <a:r>
              <a:rPr lang="en-US" dirty="0" err="1" smtClean="0"/>
              <a:t>Oyagakhiokvik</a:t>
            </a:r>
            <a:r>
              <a:rPr lang="en-US" dirty="0" smtClean="0"/>
              <a:t> </a:t>
            </a:r>
            <a:r>
              <a:rPr lang="en-US" dirty="0" err="1" smtClean="0"/>
              <a:t>ittuk</a:t>
            </a:r>
            <a:r>
              <a:rPr lang="en-US" dirty="0" smtClean="0"/>
              <a:t> </a:t>
            </a:r>
            <a:r>
              <a:rPr lang="en-US" dirty="0" err="1" smtClean="0"/>
              <a:t>hitamani</a:t>
            </a:r>
            <a:r>
              <a:rPr lang="en-US" dirty="0" smtClean="0"/>
              <a:t> </a:t>
            </a:r>
            <a:r>
              <a:rPr lang="en-US" dirty="0" err="1" smtClean="0"/>
              <a:t>nunami</a:t>
            </a:r>
            <a:r>
              <a:rPr lang="en-US" dirty="0" smtClean="0"/>
              <a:t> </a:t>
            </a:r>
            <a:r>
              <a:rPr lang="en-US" dirty="0" err="1" smtClean="0"/>
              <a:t>Inuinnait</a:t>
            </a:r>
            <a:r>
              <a:rPr lang="en-US" dirty="0" smtClean="0"/>
              <a:t> </a:t>
            </a:r>
            <a:r>
              <a:rPr lang="en-US" dirty="0" err="1" smtClean="0"/>
              <a:t>Nunaotaini</a:t>
            </a:r>
            <a:r>
              <a:rPr lang="en-US" dirty="0" smtClean="0"/>
              <a:t>. </a:t>
            </a:r>
            <a:endParaRPr lang="en-US" dirty="0" smtClean="0"/>
          </a:p>
          <a:p>
            <a:r>
              <a:rPr lang="en-US" dirty="0" err="1" smtClean="0"/>
              <a:t>Kapihiliktoomi</a:t>
            </a:r>
            <a:r>
              <a:rPr lang="en-US" dirty="0" smtClean="0"/>
              <a:t> </a:t>
            </a:r>
            <a:r>
              <a:rPr lang="en-US" dirty="0" err="1" smtClean="0"/>
              <a:t>nalvaakviohimaliktuk</a:t>
            </a:r>
            <a:r>
              <a:rPr lang="en-US" dirty="0" smtClean="0"/>
              <a:t> </a:t>
            </a:r>
            <a:r>
              <a:rPr lang="en-US" dirty="0" err="1" smtClean="0"/>
              <a:t>kiniktaoyonik</a:t>
            </a:r>
            <a:r>
              <a:rPr lang="en-US" dirty="0" smtClean="0"/>
              <a:t> </a:t>
            </a:r>
            <a:r>
              <a:rPr lang="en-US" dirty="0" err="1" smtClean="0"/>
              <a:t>oyakanik</a:t>
            </a:r>
            <a:r>
              <a:rPr lang="en-US" dirty="0" smtClean="0"/>
              <a:t> </a:t>
            </a:r>
            <a:r>
              <a:rPr lang="en-US" dirty="0" err="1" smtClean="0"/>
              <a:t>taimangga</a:t>
            </a:r>
            <a:r>
              <a:rPr lang="en-US" dirty="0" smtClean="0"/>
              <a:t> 1965-gotillogo</a:t>
            </a:r>
            <a:endParaRPr lang="en-US" dirty="0" smtClean="0"/>
          </a:p>
          <a:p>
            <a:pPr lvl="1"/>
            <a:r>
              <a:rPr lang="en-US" sz="2000" dirty="0" smtClean="0"/>
              <a:t>Holi </a:t>
            </a:r>
            <a:r>
              <a:rPr lang="en-US" sz="2000" dirty="0" err="1" smtClean="0"/>
              <a:t>anggiyuk</a:t>
            </a:r>
            <a:r>
              <a:rPr lang="en-US" sz="2000" dirty="0" smtClean="0"/>
              <a:t> </a:t>
            </a:r>
            <a:r>
              <a:rPr lang="en-US" sz="2000" dirty="0" err="1" smtClean="0"/>
              <a:t>tahani</a:t>
            </a:r>
            <a:r>
              <a:rPr lang="en-US" sz="2000" dirty="0" smtClean="0"/>
              <a:t> </a:t>
            </a:r>
            <a:r>
              <a:rPr lang="en-US" sz="2000" dirty="0" err="1" smtClean="0"/>
              <a:t>nuna</a:t>
            </a:r>
            <a:r>
              <a:rPr lang="en-US" sz="2000" dirty="0" smtClean="0"/>
              <a:t> </a:t>
            </a:r>
            <a:r>
              <a:rPr lang="en-US" sz="2000" dirty="0" err="1" smtClean="0"/>
              <a:t>nalvaakhiokvioyongnaktok</a:t>
            </a:r>
            <a:endParaRPr lang="en-US" sz="2000" dirty="0"/>
          </a:p>
          <a:p>
            <a:r>
              <a:rPr lang="en-US" sz="2400" dirty="0" smtClean="0"/>
              <a:t>TMAC-</a:t>
            </a:r>
            <a:r>
              <a:rPr lang="en-US" sz="2400" dirty="0" err="1" smtClean="0"/>
              <a:t>kot</a:t>
            </a:r>
            <a:r>
              <a:rPr lang="en-US" sz="2400" dirty="0" smtClean="0"/>
              <a:t> </a:t>
            </a:r>
            <a:r>
              <a:rPr lang="en-US" sz="2400" dirty="0" err="1" smtClean="0"/>
              <a:t>pihimaliktaat</a:t>
            </a:r>
            <a:r>
              <a:rPr lang="en-US" sz="2400" dirty="0" smtClean="0"/>
              <a:t> </a:t>
            </a:r>
            <a:r>
              <a:rPr lang="en-US" sz="2400" dirty="0" err="1"/>
              <a:t>O</a:t>
            </a:r>
            <a:r>
              <a:rPr lang="en-US" sz="2400" dirty="0" err="1" smtClean="0"/>
              <a:t>yagakhiokvik</a:t>
            </a:r>
            <a:r>
              <a:rPr lang="en-US" sz="2400" dirty="0" smtClean="0"/>
              <a:t> </a:t>
            </a:r>
            <a:r>
              <a:rPr lang="en-US" sz="2400" dirty="0" err="1" smtClean="0"/>
              <a:t>okiokmi</a:t>
            </a:r>
            <a:r>
              <a:rPr lang="en-US" sz="2400" dirty="0" smtClean="0"/>
              <a:t>                2012-gotillogo</a:t>
            </a:r>
            <a:endParaRPr lang="en-US" dirty="0" smtClean="0"/>
          </a:p>
        </p:txBody>
      </p:sp>
      <p:sp>
        <p:nvSpPr>
          <p:cNvPr id="6" name="Slide Number Placeholder 5"/>
          <p:cNvSpPr>
            <a:spLocks noGrp="1"/>
          </p:cNvSpPr>
          <p:nvPr>
            <p:ph type="sldNum" sz="quarter" idx="12"/>
          </p:nvPr>
        </p:nvSpPr>
        <p:spPr/>
        <p:txBody>
          <a:bodyPr/>
          <a:lstStyle/>
          <a:p>
            <a:fld id="{438B63EE-32D6-41CD-8D0F-F766A6E153A6}" type="slidenum">
              <a:rPr lang="en-US" smtClean="0">
                <a:solidFill>
                  <a:prstClr val="black">
                    <a:tint val="75000"/>
                  </a:prstClr>
                </a:solidFill>
              </a:rPr>
              <a:pPr/>
              <a:t>4</a:t>
            </a:fld>
            <a:endParaRPr lang="en-US">
              <a:solidFill>
                <a:prstClr val="black">
                  <a:tint val="75000"/>
                </a:prstClr>
              </a:solidFill>
            </a:endParaRPr>
          </a:p>
        </p:txBody>
      </p:sp>
      <p:pic>
        <p:nvPicPr>
          <p:cNvPr id="4098" name="Picture 2" descr="C:\Users\Director Lands\AppData\Local\Microsoft\Windows\Temporary Internet Files\Content.Outlook\7COZHEHK\Hope Bay Belt-IOL 2.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196190" y="110542"/>
            <a:ext cx="2837677" cy="667747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950790" y="1201003"/>
            <a:ext cx="968991" cy="400110"/>
          </a:xfrm>
          <a:prstGeom prst="rect">
            <a:avLst/>
          </a:prstGeom>
          <a:noFill/>
        </p:spPr>
        <p:txBody>
          <a:bodyPr wrap="square" rtlCol="0">
            <a:spAutoFit/>
          </a:bodyPr>
          <a:lstStyle/>
          <a:p>
            <a:r>
              <a:rPr lang="en-US" sz="2000" b="1" dirty="0" smtClean="0">
                <a:solidFill>
                  <a:srgbClr val="FFFF00"/>
                </a:solidFill>
              </a:rPr>
              <a:t>BB-60</a:t>
            </a:r>
            <a:endParaRPr lang="en-US" sz="2000" b="1" dirty="0">
              <a:solidFill>
                <a:srgbClr val="FFFF00"/>
              </a:solidFill>
            </a:endParaRPr>
          </a:p>
        </p:txBody>
      </p:sp>
      <p:sp>
        <p:nvSpPr>
          <p:cNvPr id="7" name="TextBox 6"/>
          <p:cNvSpPr txBox="1"/>
          <p:nvPr/>
        </p:nvSpPr>
        <p:spPr>
          <a:xfrm>
            <a:off x="7073956" y="1994859"/>
            <a:ext cx="968991" cy="400110"/>
          </a:xfrm>
          <a:prstGeom prst="rect">
            <a:avLst/>
          </a:prstGeom>
          <a:noFill/>
        </p:spPr>
        <p:txBody>
          <a:bodyPr wrap="square" rtlCol="0">
            <a:spAutoFit/>
          </a:bodyPr>
          <a:lstStyle/>
          <a:p>
            <a:r>
              <a:rPr lang="en-US" sz="2000" b="1" dirty="0" smtClean="0">
                <a:solidFill>
                  <a:srgbClr val="FFFF00"/>
                </a:solidFill>
              </a:rPr>
              <a:t>BB-58</a:t>
            </a:r>
            <a:endParaRPr lang="en-US" sz="2000" b="1" dirty="0">
              <a:solidFill>
                <a:srgbClr val="FFFF00"/>
              </a:solidFill>
            </a:endParaRPr>
          </a:p>
        </p:txBody>
      </p:sp>
      <p:sp>
        <p:nvSpPr>
          <p:cNvPr id="8" name="TextBox 7"/>
          <p:cNvSpPr txBox="1"/>
          <p:nvPr/>
        </p:nvSpPr>
        <p:spPr>
          <a:xfrm>
            <a:off x="7414748" y="3116267"/>
            <a:ext cx="968991" cy="400110"/>
          </a:xfrm>
          <a:prstGeom prst="rect">
            <a:avLst/>
          </a:prstGeom>
          <a:noFill/>
        </p:spPr>
        <p:txBody>
          <a:bodyPr wrap="square" rtlCol="0">
            <a:spAutoFit/>
          </a:bodyPr>
          <a:lstStyle/>
          <a:p>
            <a:r>
              <a:rPr lang="en-US" sz="2000" b="1" dirty="0" smtClean="0">
                <a:solidFill>
                  <a:srgbClr val="FFFF00"/>
                </a:solidFill>
              </a:rPr>
              <a:t>BB-57</a:t>
            </a:r>
            <a:endParaRPr lang="en-US" sz="2000" b="1" dirty="0">
              <a:solidFill>
                <a:srgbClr val="FFFF00"/>
              </a:solidFill>
            </a:endParaRPr>
          </a:p>
        </p:txBody>
      </p:sp>
      <p:sp>
        <p:nvSpPr>
          <p:cNvPr id="9" name="TextBox 8"/>
          <p:cNvSpPr txBox="1"/>
          <p:nvPr/>
        </p:nvSpPr>
        <p:spPr>
          <a:xfrm>
            <a:off x="7431740" y="4247447"/>
            <a:ext cx="968991" cy="400110"/>
          </a:xfrm>
          <a:prstGeom prst="rect">
            <a:avLst/>
          </a:prstGeom>
          <a:noFill/>
        </p:spPr>
        <p:txBody>
          <a:bodyPr wrap="square" rtlCol="0">
            <a:spAutoFit/>
          </a:bodyPr>
          <a:lstStyle/>
          <a:p>
            <a:r>
              <a:rPr lang="en-US" sz="2000" b="1" dirty="0" smtClean="0">
                <a:solidFill>
                  <a:srgbClr val="FFFF00"/>
                </a:solidFill>
              </a:rPr>
              <a:t>BB-56</a:t>
            </a:r>
            <a:endParaRPr lang="en-US" sz="2000" b="1" dirty="0">
              <a:solidFill>
                <a:srgbClr val="FFFF00"/>
              </a:solidFill>
            </a:endParaRPr>
          </a:p>
        </p:txBody>
      </p:sp>
      <p:pic>
        <p:nvPicPr>
          <p:cNvPr id="4099"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866598" y="321737"/>
            <a:ext cx="1801504" cy="4622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7353803" y="813104"/>
            <a:ext cx="455070" cy="467537"/>
          </a:xfrm>
          <a:prstGeom prst="rect">
            <a:avLst/>
          </a:prstGeom>
          <a:noFill/>
          <a:ln>
            <a:noFill/>
          </a:ln>
          <a:effectLst/>
        </p:spPr>
      </p:pic>
      <p:pic>
        <p:nvPicPr>
          <p:cNvPr id="4101"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68433" y="1523885"/>
            <a:ext cx="423740" cy="435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08873" y="3714954"/>
            <a:ext cx="432366" cy="444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7721903" y="546276"/>
            <a:ext cx="1276339" cy="461665"/>
          </a:xfrm>
          <a:prstGeom prst="rect">
            <a:avLst/>
          </a:prstGeom>
          <a:noFill/>
        </p:spPr>
        <p:txBody>
          <a:bodyPr wrap="square" rtlCol="0">
            <a:spAutoFit/>
          </a:bodyPr>
          <a:lstStyle/>
          <a:p>
            <a:r>
              <a:rPr lang="en-US" sz="2400" b="1" dirty="0" smtClean="0">
                <a:solidFill>
                  <a:srgbClr val="FFFF00"/>
                </a:solidFill>
              </a:rPr>
              <a:t>Doris</a:t>
            </a:r>
            <a:endParaRPr lang="en-US" sz="2400" b="1" dirty="0">
              <a:solidFill>
                <a:srgbClr val="FFFF00"/>
              </a:solidFill>
            </a:endParaRPr>
          </a:p>
        </p:txBody>
      </p:sp>
      <p:sp>
        <p:nvSpPr>
          <p:cNvPr id="16" name="TextBox 15"/>
          <p:cNvSpPr txBox="1"/>
          <p:nvPr/>
        </p:nvSpPr>
        <p:spPr>
          <a:xfrm>
            <a:off x="7865225" y="1529926"/>
            <a:ext cx="1195649" cy="461665"/>
          </a:xfrm>
          <a:prstGeom prst="rect">
            <a:avLst/>
          </a:prstGeom>
          <a:noFill/>
        </p:spPr>
        <p:txBody>
          <a:bodyPr wrap="square" rtlCol="0">
            <a:spAutoFit/>
          </a:bodyPr>
          <a:lstStyle/>
          <a:p>
            <a:r>
              <a:rPr lang="en-US" sz="2400" b="1" dirty="0" smtClean="0">
                <a:solidFill>
                  <a:srgbClr val="FFFF00"/>
                </a:solidFill>
              </a:rPr>
              <a:t>Madrid</a:t>
            </a:r>
            <a:endParaRPr lang="en-US" sz="2400" b="1" dirty="0">
              <a:solidFill>
                <a:srgbClr val="FFFF00"/>
              </a:solidFill>
            </a:endParaRPr>
          </a:p>
        </p:txBody>
      </p:sp>
      <p:sp>
        <p:nvSpPr>
          <p:cNvPr id="17" name="TextBox 16"/>
          <p:cNvSpPr txBox="1"/>
          <p:nvPr/>
        </p:nvSpPr>
        <p:spPr>
          <a:xfrm>
            <a:off x="8005750" y="3926701"/>
            <a:ext cx="1195649" cy="461665"/>
          </a:xfrm>
          <a:prstGeom prst="rect">
            <a:avLst/>
          </a:prstGeom>
          <a:noFill/>
        </p:spPr>
        <p:txBody>
          <a:bodyPr wrap="square" rtlCol="0">
            <a:spAutoFit/>
          </a:bodyPr>
          <a:lstStyle/>
          <a:p>
            <a:r>
              <a:rPr lang="en-US" sz="2400" b="1" dirty="0" smtClean="0">
                <a:solidFill>
                  <a:srgbClr val="FFFF00"/>
                </a:solidFill>
              </a:rPr>
              <a:t>Boston</a:t>
            </a:r>
            <a:endParaRPr lang="en-US" sz="2400" b="1" dirty="0">
              <a:solidFill>
                <a:srgbClr val="FFFF00"/>
              </a:solidFill>
            </a:endParaRPr>
          </a:p>
        </p:txBody>
      </p:sp>
      <p:cxnSp>
        <p:nvCxnSpPr>
          <p:cNvPr id="18" name="Straight Arrow Connector 17"/>
          <p:cNvCxnSpPr>
            <a:cxnSpLocks noChangeAspect="1"/>
          </p:cNvCxnSpPr>
          <p:nvPr/>
        </p:nvCxnSpPr>
        <p:spPr>
          <a:xfrm flipH="1">
            <a:off x="6872888" y="3233767"/>
            <a:ext cx="33971" cy="3333288"/>
          </a:xfrm>
          <a:prstGeom prst="straightConnector1">
            <a:avLst/>
          </a:prstGeom>
          <a:ln w="38100" cmpd="sng">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cxnSpLocks noChangeAspect="1"/>
          </p:cNvCxnSpPr>
          <p:nvPr/>
        </p:nvCxnSpPr>
        <p:spPr>
          <a:xfrm flipV="1">
            <a:off x="6928012" y="572093"/>
            <a:ext cx="0" cy="2242359"/>
          </a:xfrm>
          <a:prstGeom prst="straightConnector1">
            <a:avLst/>
          </a:prstGeom>
          <a:ln w="38100" cmpd="sng">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20" name="TextBox 109"/>
          <p:cNvSpPr txBox="1">
            <a:spLocks noChangeAspect="1"/>
          </p:cNvSpPr>
          <p:nvPr/>
        </p:nvSpPr>
        <p:spPr>
          <a:xfrm>
            <a:off x="6388925" y="2843404"/>
            <a:ext cx="1035869" cy="369332"/>
          </a:xfrm>
          <a:prstGeom prst="rect">
            <a:avLst/>
          </a:prstGeom>
          <a:noFill/>
          <a:ln>
            <a:noFill/>
          </a:ln>
        </p:spPr>
        <p:txBody>
          <a:bodyPr wrap="square" rtlCol="0">
            <a:spAutoFit/>
          </a:bodyPr>
          <a:ls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b="1" dirty="0" smtClean="0">
                <a:solidFill>
                  <a:prstClr val="white"/>
                </a:solidFill>
                <a:latin typeface="Century Gothic"/>
                <a:cs typeface="Arial"/>
              </a:rPr>
              <a:t>120 km</a:t>
            </a:r>
          </a:p>
        </p:txBody>
      </p:sp>
    </p:spTree>
    <p:extLst>
      <p:ext uri="{BB962C8B-B14F-4D97-AF65-F5344CB8AC3E}">
        <p14:creationId xmlns:p14="http://schemas.microsoft.com/office/powerpoint/2010/main" val="54222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fade">
                                      <p:cBhvr>
                                        <p:cTn id="7" dur="500"/>
                                        <p:tgtEl>
                                          <p:spTgt spid="409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00"/>
                                        </p:tgtEl>
                                        <p:attrNameLst>
                                          <p:attrName>style.visibility</p:attrName>
                                        </p:attrNameLst>
                                      </p:cBhvr>
                                      <p:to>
                                        <p:strVal val="visible"/>
                                      </p:to>
                                    </p:set>
                                    <p:animEffect transition="in" filter="fade">
                                      <p:cBhvr>
                                        <p:cTn id="12" dur="500"/>
                                        <p:tgtEl>
                                          <p:spTgt spid="410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nodeType="withEffect">
                                  <p:stCondLst>
                                    <p:cond delay="0"/>
                                  </p:stCondLst>
                                  <p:childTnLst>
                                    <p:set>
                                      <p:cBhvr>
                                        <p:cTn id="17" dur="1" fill="hold">
                                          <p:stCondLst>
                                            <p:cond delay="0"/>
                                          </p:stCondLst>
                                        </p:cTn>
                                        <p:tgtEl>
                                          <p:spTgt spid="4101"/>
                                        </p:tgtEl>
                                        <p:attrNameLst>
                                          <p:attrName>style.visibility</p:attrName>
                                        </p:attrNameLst>
                                      </p:cBhvr>
                                      <p:to>
                                        <p:strVal val="visible"/>
                                      </p:to>
                                    </p:set>
                                    <p:animEffect transition="in" filter="fade">
                                      <p:cBhvr>
                                        <p:cTn id="18" dur="500"/>
                                        <p:tgtEl>
                                          <p:spTgt spid="410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par>
                                <p:cTn id="22" presetID="10" presetClass="entr" presetSubtype="0" fill="hold" nodeType="with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fade">
                                      <p:cBhvr>
                                        <p:cTn id="24" dur="500"/>
                                        <p:tgtEl>
                                          <p:spTgt spid="410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181125"/>
            <a:ext cx="6601490" cy="1325563"/>
          </a:xfrm>
        </p:spPr>
        <p:txBody>
          <a:bodyPr>
            <a:noAutofit/>
          </a:bodyPr>
          <a:lstStyle/>
          <a:p>
            <a:r>
              <a:rPr lang="en-CA" sz="3200" dirty="0" err="1" smtClean="0"/>
              <a:t>Kapihiliktoomi</a:t>
            </a:r>
            <a:r>
              <a:rPr lang="en-CA" sz="3200" dirty="0" smtClean="0"/>
              <a:t> </a:t>
            </a:r>
            <a:r>
              <a:rPr lang="en-CA" sz="3200" dirty="0" err="1" smtClean="0"/>
              <a:t>Oyagaghiokvik</a:t>
            </a:r>
            <a:endParaRPr lang="en-US" sz="3200" dirty="0"/>
          </a:p>
        </p:txBody>
      </p:sp>
      <p:sp>
        <p:nvSpPr>
          <p:cNvPr id="6" name="Slide Number Placeholder 5"/>
          <p:cNvSpPr>
            <a:spLocks noGrp="1"/>
          </p:cNvSpPr>
          <p:nvPr>
            <p:ph type="sldNum" sz="quarter" idx="12"/>
          </p:nvPr>
        </p:nvSpPr>
        <p:spPr/>
        <p:txBody>
          <a:bodyPr/>
          <a:lstStyle/>
          <a:p>
            <a:fld id="{438B63EE-32D6-41CD-8D0F-F766A6E153A6}" type="slidenum">
              <a:rPr lang="en-US" smtClean="0">
                <a:solidFill>
                  <a:prstClr val="black">
                    <a:tint val="75000"/>
                  </a:prstClr>
                </a:solidFill>
              </a:rPr>
              <a:pPr/>
              <a:t>5</a:t>
            </a:fld>
            <a:endParaRPr lang="en-US">
              <a:solidFill>
                <a:prstClr val="black">
                  <a:tint val="75000"/>
                </a:prstClr>
              </a:solidFill>
            </a:endParaRPr>
          </a:p>
        </p:txBody>
      </p:sp>
      <p:pic>
        <p:nvPicPr>
          <p:cNvPr id="21" name="Content Placeholder 20"/>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89275" y="716123"/>
            <a:ext cx="5393840" cy="3483521"/>
          </a:xfrm>
          <a:prstGeom prst="rect">
            <a:avLst/>
          </a:prstGeom>
          <a:ln w="19050">
            <a:solidFill>
              <a:schemeClr val="tx1"/>
            </a:solidFill>
          </a:ln>
          <a:effectLst>
            <a:innerShdw blurRad="63500" dist="50800" dir="2700000">
              <a:prstClr val="black">
                <a:alpha val="50000"/>
              </a:prstClr>
            </a:innerShdw>
          </a:effectLst>
        </p:spPr>
      </p:pic>
      <p:sp>
        <p:nvSpPr>
          <p:cNvPr id="3" name="TextBox 2"/>
          <p:cNvSpPr txBox="1"/>
          <p:nvPr/>
        </p:nvSpPr>
        <p:spPr>
          <a:xfrm>
            <a:off x="2624394" y="1104499"/>
            <a:ext cx="2386941" cy="830997"/>
          </a:xfrm>
          <a:prstGeom prst="rect">
            <a:avLst/>
          </a:prstGeom>
          <a:noFill/>
        </p:spPr>
        <p:txBody>
          <a:bodyPr wrap="square" rtlCol="0">
            <a:spAutoFit/>
          </a:bodyPr>
          <a:lstStyle/>
          <a:p>
            <a:r>
              <a:rPr lang="en-US" sz="2400" b="1" dirty="0" smtClean="0">
                <a:solidFill>
                  <a:prstClr val="black"/>
                </a:solidFill>
              </a:rPr>
              <a:t>Doris </a:t>
            </a:r>
            <a:r>
              <a:rPr lang="en-US" sz="2400" b="1" dirty="0" smtClean="0">
                <a:solidFill>
                  <a:prstClr val="black"/>
                </a:solidFill>
              </a:rPr>
              <a:t>North-mi </a:t>
            </a:r>
            <a:r>
              <a:rPr lang="en-US" sz="2400" b="1" dirty="0" err="1" smtClean="0">
                <a:solidFill>
                  <a:prstClr val="black"/>
                </a:solidFill>
              </a:rPr>
              <a:t>Oyagakhiokvik</a:t>
            </a:r>
            <a:r>
              <a:rPr lang="en-US" sz="2400" b="1" dirty="0" smtClean="0">
                <a:solidFill>
                  <a:prstClr val="black"/>
                </a:solidFill>
              </a:rPr>
              <a:t> </a:t>
            </a:r>
            <a:endParaRPr lang="en-US" sz="2400" b="1" dirty="0">
              <a:solidFill>
                <a:prstClr val="black"/>
              </a:solidFill>
            </a:endParaRPr>
          </a:p>
        </p:txBody>
      </p:sp>
      <p:pic>
        <p:nvPicPr>
          <p:cNvPr id="5123" name="Picture 3" descr="C:\Users\Director Lands\AppData\Local\Microsoft\Windows\Temporary Internet Files\Content.Outlook\7COZHEHK\IMG_3282.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815370" y="4216126"/>
            <a:ext cx="3467355" cy="2600516"/>
          </a:xfrm>
          <a:prstGeom prst="rect">
            <a:avLst/>
          </a:prstGeom>
          <a:noFill/>
          <a:ln w="25400">
            <a:solidFill>
              <a:schemeClr val="tx1"/>
            </a:solidFill>
          </a:ln>
          <a:extLst>
            <a:ext uri="{909E8E84-426E-40DD-AFC4-6F175D3DCCD1}">
              <a14:hiddenFill xmlns:a14="http://schemas.microsoft.com/office/drawing/2010/main">
                <a:solidFill>
                  <a:srgbClr val="FFFFFF"/>
                </a:solidFill>
              </a14:hiddenFill>
            </a:ext>
          </a:extLst>
        </p:spPr>
      </p:pic>
      <p:pic>
        <p:nvPicPr>
          <p:cNvPr id="5122" name="Picture 2" descr="C:\Users\Director Lands\AppData\Local\Microsoft\Windows\Temporary Internet Files\Content.Outlook\7COZHEHK\P1090974.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643512" y="1566164"/>
            <a:ext cx="3491345" cy="2618509"/>
          </a:xfrm>
          <a:prstGeom prst="rect">
            <a:avLst/>
          </a:prstGeom>
          <a:noFill/>
          <a:ln w="19050">
            <a:solidFill>
              <a:schemeClr val="tx1"/>
            </a:solidFill>
          </a:ln>
          <a:effectLst>
            <a:outerShdw blurRad="50800" dist="50800" dir="5400000" algn="ctr" rotWithShape="0">
              <a:srgbClr val="000000">
                <a:alpha val="35000"/>
              </a:srgbClr>
            </a:outerShdw>
          </a:effectLst>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6640064" y="1626886"/>
            <a:ext cx="2555190" cy="1569660"/>
          </a:xfrm>
          <a:prstGeom prst="rect">
            <a:avLst/>
          </a:prstGeom>
          <a:noFill/>
        </p:spPr>
        <p:txBody>
          <a:bodyPr wrap="square" rtlCol="0">
            <a:spAutoFit/>
          </a:bodyPr>
          <a:lstStyle/>
          <a:p>
            <a:r>
              <a:rPr lang="en-US" sz="2400" b="1" dirty="0" err="1" smtClean="0">
                <a:solidFill>
                  <a:prstClr val="black"/>
                </a:solidFill>
              </a:rPr>
              <a:t>Aimaokataakni</a:t>
            </a:r>
            <a:r>
              <a:rPr lang="en-US" sz="2400" b="1" dirty="0" smtClean="0">
                <a:solidFill>
                  <a:prstClr val="black"/>
                </a:solidFill>
              </a:rPr>
              <a:t> </a:t>
            </a:r>
            <a:r>
              <a:rPr lang="en-US" sz="2400" b="1" dirty="0" err="1" smtClean="0">
                <a:solidFill>
                  <a:prstClr val="black"/>
                </a:solidFill>
              </a:rPr>
              <a:t>eklokpakavik</a:t>
            </a:r>
            <a:r>
              <a:rPr lang="en-US" sz="2400" b="1" dirty="0" smtClean="0">
                <a:solidFill>
                  <a:prstClr val="black"/>
                </a:solidFill>
              </a:rPr>
              <a:t> </a:t>
            </a:r>
            <a:r>
              <a:rPr lang="en-US" sz="2400" b="1" dirty="0" err="1" smtClean="0">
                <a:solidFill>
                  <a:prstClr val="black"/>
                </a:solidFill>
              </a:rPr>
              <a:t>oyagakhiokviop-lonilo</a:t>
            </a:r>
            <a:r>
              <a:rPr lang="en-US" sz="2400" b="1" dirty="0" smtClean="0">
                <a:solidFill>
                  <a:prstClr val="black"/>
                </a:solidFill>
              </a:rPr>
              <a:t> </a:t>
            </a:r>
            <a:endParaRPr lang="en-US" sz="2400" b="1" dirty="0">
              <a:solidFill>
                <a:prstClr val="black"/>
              </a:solidFill>
            </a:endParaRPr>
          </a:p>
        </p:txBody>
      </p:sp>
      <p:sp>
        <p:nvSpPr>
          <p:cNvPr id="23" name="TextBox 22"/>
          <p:cNvSpPr txBox="1"/>
          <p:nvPr/>
        </p:nvSpPr>
        <p:spPr>
          <a:xfrm>
            <a:off x="3515137" y="4425549"/>
            <a:ext cx="2657064" cy="830997"/>
          </a:xfrm>
          <a:prstGeom prst="rect">
            <a:avLst/>
          </a:prstGeom>
          <a:noFill/>
        </p:spPr>
        <p:txBody>
          <a:bodyPr wrap="square" rtlCol="0">
            <a:spAutoFit/>
          </a:bodyPr>
          <a:lstStyle/>
          <a:p>
            <a:r>
              <a:rPr lang="en-US" sz="2400" b="1" dirty="0" err="1" smtClean="0">
                <a:solidFill>
                  <a:prstClr val="black"/>
                </a:solidFill>
              </a:rPr>
              <a:t>Nalvaakhioktut</a:t>
            </a:r>
            <a:r>
              <a:rPr lang="en-US" sz="2400" b="1" dirty="0" smtClean="0">
                <a:solidFill>
                  <a:prstClr val="black"/>
                </a:solidFill>
              </a:rPr>
              <a:t> </a:t>
            </a:r>
            <a:r>
              <a:rPr lang="en-US" sz="2400" b="1" dirty="0" err="1" smtClean="0">
                <a:solidFill>
                  <a:prstClr val="black"/>
                </a:solidFill>
              </a:rPr>
              <a:t>Ekootakviat</a:t>
            </a:r>
            <a:r>
              <a:rPr lang="en-US" sz="2400" b="1" dirty="0" smtClean="0">
                <a:solidFill>
                  <a:prstClr val="black"/>
                </a:solidFill>
              </a:rPr>
              <a:t> </a:t>
            </a:r>
            <a:endParaRPr lang="en-US" sz="2400" b="1" dirty="0">
              <a:solidFill>
                <a:prstClr val="black"/>
              </a:solidFill>
            </a:endParaRPr>
          </a:p>
        </p:txBody>
      </p:sp>
    </p:spTree>
    <p:extLst>
      <p:ext uri="{BB962C8B-B14F-4D97-AF65-F5344CB8AC3E}">
        <p14:creationId xmlns:p14="http://schemas.microsoft.com/office/powerpoint/2010/main" val="32829755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CA" dirty="0" err="1" smtClean="0"/>
              <a:t>Ekaloliginik</a:t>
            </a:r>
            <a:r>
              <a:rPr lang="en-CA" dirty="0" smtClean="0"/>
              <a:t> </a:t>
            </a:r>
            <a:r>
              <a:rPr lang="en-CA" dirty="0" err="1" smtClean="0"/>
              <a:t>EmangmiottaliginikolloEhomaalotaoyut</a:t>
            </a:r>
            <a:r>
              <a:rPr lang="en-CA" dirty="0" smtClean="0"/>
              <a:t> </a:t>
            </a:r>
            <a:endParaRPr lang="en-US" dirty="0"/>
          </a:p>
        </p:txBody>
      </p:sp>
      <p:sp>
        <p:nvSpPr>
          <p:cNvPr id="5" name="Content Placeholder 4"/>
          <p:cNvSpPr>
            <a:spLocks noGrp="1"/>
          </p:cNvSpPr>
          <p:nvPr>
            <p:ph idx="1"/>
          </p:nvPr>
        </p:nvSpPr>
        <p:spPr/>
        <p:txBody>
          <a:bodyPr>
            <a:normAutofit fontScale="85000" lnSpcReduction="10000"/>
          </a:bodyPr>
          <a:lstStyle/>
          <a:p>
            <a:pPr marL="742950" indent="-742950">
              <a:buFont typeface="+mj-lt"/>
              <a:buAutoNum type="arabicPeriod"/>
            </a:pPr>
            <a:endParaRPr lang="en-CA" sz="3200" dirty="0" smtClean="0"/>
          </a:p>
          <a:p>
            <a:pPr marL="742950" indent="-742950">
              <a:buFont typeface="+mj-lt"/>
              <a:buAutoNum type="arabicPeriod"/>
            </a:pPr>
            <a:endParaRPr lang="en-US" sz="3200" dirty="0" smtClean="0"/>
          </a:p>
          <a:p>
            <a:pPr marL="742950" indent="-742950">
              <a:buFont typeface="+mj-lt"/>
              <a:buAutoNum type="arabicPeriod"/>
            </a:pPr>
            <a:r>
              <a:rPr lang="en-US" sz="3200" dirty="0" err="1" smtClean="0"/>
              <a:t>Ekaloliginik</a:t>
            </a:r>
            <a:r>
              <a:rPr lang="en-US" sz="3200" dirty="0" smtClean="0"/>
              <a:t> </a:t>
            </a:r>
            <a:r>
              <a:rPr lang="en-US" sz="3200" dirty="0" err="1" smtClean="0"/>
              <a:t>pitjotigiplogo</a:t>
            </a:r>
            <a:r>
              <a:rPr lang="en-US" sz="3200" dirty="0" smtClean="0"/>
              <a:t>.</a:t>
            </a:r>
            <a:endParaRPr lang="en-US" sz="3200" dirty="0"/>
          </a:p>
          <a:p>
            <a:pPr marL="742950" indent="-742950">
              <a:buFont typeface="+mj-lt"/>
              <a:buAutoNum type="arabicPeriod"/>
            </a:pPr>
            <a:r>
              <a:rPr lang="en-US" sz="3200" dirty="0" err="1" smtClean="0"/>
              <a:t>E</a:t>
            </a:r>
            <a:r>
              <a:rPr lang="en-US" sz="3200" dirty="0" err="1" smtClean="0"/>
              <a:t>mangmiotatigot</a:t>
            </a:r>
            <a:r>
              <a:rPr lang="en-US" sz="3200" dirty="0" smtClean="0"/>
              <a:t> </a:t>
            </a:r>
            <a:r>
              <a:rPr lang="en-US" sz="3200" dirty="0" err="1" smtClean="0"/>
              <a:t>kanogilijotaoniaktonik</a:t>
            </a:r>
            <a:r>
              <a:rPr lang="en-US" sz="3200" dirty="0" smtClean="0"/>
              <a:t> </a:t>
            </a:r>
            <a:r>
              <a:rPr lang="en-US" sz="3200" dirty="0" err="1" smtClean="0"/>
              <a:t>Naonaiyaotigiyaghamingnik</a:t>
            </a:r>
            <a:r>
              <a:rPr lang="en-US" sz="3200" dirty="0" smtClean="0"/>
              <a:t> </a:t>
            </a:r>
            <a:r>
              <a:rPr lang="en-US" sz="3200" dirty="0" err="1" smtClean="0"/>
              <a:t>Hoyagiigotighat</a:t>
            </a:r>
            <a:r>
              <a:rPr lang="en-US" sz="3200" dirty="0" smtClean="0"/>
              <a:t> (AEMP-</a:t>
            </a:r>
            <a:r>
              <a:rPr lang="en-US" sz="3200" dirty="0" err="1" smtClean="0"/>
              <a:t>gonigaktaoyuk</a:t>
            </a:r>
            <a:r>
              <a:rPr lang="en-US" sz="3200" dirty="0" smtClean="0"/>
              <a:t>).</a:t>
            </a:r>
            <a:endParaRPr lang="en-US" sz="3200" dirty="0"/>
          </a:p>
          <a:p>
            <a:pPr marL="742950" indent="-742950">
              <a:buFont typeface="+mj-lt"/>
              <a:buAutoNum type="arabicPeriod"/>
            </a:pPr>
            <a:r>
              <a:rPr lang="en-US" sz="3200" dirty="0" err="1" smtClean="0"/>
              <a:t>Imaiyainighamot</a:t>
            </a:r>
            <a:r>
              <a:rPr lang="en-US" sz="3200" dirty="0" smtClean="0"/>
              <a:t> </a:t>
            </a:r>
            <a:r>
              <a:rPr lang="en-US" sz="3200" dirty="0" err="1" smtClean="0"/>
              <a:t>kanok</a:t>
            </a:r>
            <a:r>
              <a:rPr lang="en-US" sz="3200" dirty="0" smtClean="0"/>
              <a:t> </a:t>
            </a:r>
            <a:r>
              <a:rPr lang="en-US" sz="3200" dirty="0" err="1" smtClean="0"/>
              <a:t>Alanggotaoyongnaktut</a:t>
            </a:r>
            <a:r>
              <a:rPr lang="en-US" sz="3200" dirty="0" smtClean="0"/>
              <a:t> </a:t>
            </a:r>
            <a:r>
              <a:rPr lang="en-US" sz="3200" dirty="0" err="1" smtClean="0"/>
              <a:t>ovaloniit</a:t>
            </a:r>
            <a:r>
              <a:rPr lang="en-US" sz="3200" dirty="0" smtClean="0"/>
              <a:t> </a:t>
            </a:r>
            <a:r>
              <a:rPr lang="en-US" sz="3200" dirty="0" err="1" smtClean="0"/>
              <a:t>ekalokangginot</a:t>
            </a:r>
            <a:r>
              <a:rPr lang="en-US" sz="3200" dirty="0" smtClean="0"/>
              <a:t> </a:t>
            </a:r>
            <a:r>
              <a:rPr lang="en-US" sz="3200" dirty="0" err="1" smtClean="0"/>
              <a:t>hoonggiotiniakat</a:t>
            </a:r>
            <a:r>
              <a:rPr lang="en-US" sz="3200" dirty="0" smtClean="0"/>
              <a:t> </a:t>
            </a:r>
            <a:r>
              <a:rPr lang="en-US" sz="3200" dirty="0" err="1" smtClean="0"/>
              <a:t>naonaiyagialik</a:t>
            </a:r>
            <a:r>
              <a:rPr lang="en-US" sz="3200" dirty="0" smtClean="0"/>
              <a:t>.  </a:t>
            </a:r>
            <a:endParaRPr lang="en-US" sz="3200" dirty="0"/>
          </a:p>
          <a:p>
            <a:pPr marL="742950" indent="-742950">
              <a:buFont typeface="+mj-lt"/>
              <a:buAutoNum type="arabicPeriod"/>
            </a:pPr>
            <a:r>
              <a:rPr lang="en-US" sz="3200" dirty="0" err="1" smtClean="0"/>
              <a:t>Atoktaghat</a:t>
            </a:r>
            <a:r>
              <a:rPr lang="en-US" sz="3200" dirty="0" smtClean="0"/>
              <a:t> </a:t>
            </a:r>
            <a:r>
              <a:rPr lang="en-US" sz="3200" dirty="0" err="1" smtClean="0"/>
              <a:t>Tokonakakmata</a:t>
            </a:r>
            <a:r>
              <a:rPr lang="en-US" sz="3200" dirty="0" smtClean="0"/>
              <a:t> </a:t>
            </a:r>
            <a:r>
              <a:rPr lang="en-US" sz="3200" dirty="0" err="1" smtClean="0"/>
              <a:t>immap</a:t>
            </a:r>
            <a:r>
              <a:rPr lang="en-US" sz="3200" dirty="0" smtClean="0"/>
              <a:t> </a:t>
            </a:r>
            <a:r>
              <a:rPr lang="en-US" sz="3200" dirty="0" err="1" smtClean="0"/>
              <a:t>kanogijohiagot</a:t>
            </a:r>
            <a:r>
              <a:rPr lang="en-US" sz="3200" dirty="0" smtClean="0"/>
              <a:t> Arsenic </a:t>
            </a:r>
            <a:r>
              <a:rPr lang="en-US" sz="3200" dirty="0"/>
              <a:t>Site-Specific Water </a:t>
            </a:r>
            <a:r>
              <a:rPr lang="en-US" sz="3200" dirty="0" smtClean="0"/>
              <a:t>Quality </a:t>
            </a:r>
            <a:r>
              <a:rPr lang="en-US" sz="3200" dirty="0" err="1" smtClean="0"/>
              <a:t>piyaghat</a:t>
            </a:r>
            <a:r>
              <a:rPr lang="en-US" sz="3200" dirty="0" smtClean="0"/>
              <a:t>. </a:t>
            </a:r>
            <a:endParaRPr lang="en-US" sz="3200" dirty="0"/>
          </a:p>
          <a:p>
            <a:endParaRPr lang="en-CA" dirty="0"/>
          </a:p>
          <a:p>
            <a:endParaRPr lang="en-US" dirty="0"/>
          </a:p>
        </p:txBody>
      </p:sp>
      <p:sp>
        <p:nvSpPr>
          <p:cNvPr id="6" name="Slide Number Placeholder 5"/>
          <p:cNvSpPr>
            <a:spLocks noGrp="1"/>
          </p:cNvSpPr>
          <p:nvPr>
            <p:ph type="sldNum" sz="quarter" idx="12"/>
          </p:nvPr>
        </p:nvSpPr>
        <p:spPr/>
        <p:txBody>
          <a:bodyPr/>
          <a:lstStyle/>
          <a:p>
            <a:fld id="{438B63EE-32D6-41CD-8D0F-F766A6E153A6}" type="slidenum">
              <a:rPr lang="en-US" smtClean="0"/>
              <a:t>6</a:t>
            </a:fld>
            <a:endParaRPr lang="en-US"/>
          </a:p>
        </p:txBody>
      </p:sp>
    </p:spTree>
    <p:extLst>
      <p:ext uri="{BB962C8B-B14F-4D97-AF65-F5344CB8AC3E}">
        <p14:creationId xmlns:p14="http://schemas.microsoft.com/office/powerpoint/2010/main" val="4978644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CA" sz="3100" dirty="0" err="1"/>
              <a:t>E</a:t>
            </a:r>
            <a:r>
              <a:rPr lang="en-CA" sz="3100" dirty="0" err="1" smtClean="0"/>
              <a:t>mangmiotat</a:t>
            </a:r>
            <a:r>
              <a:rPr lang="en-CA" sz="3100" dirty="0" smtClean="0"/>
              <a:t> </a:t>
            </a:r>
            <a:r>
              <a:rPr lang="en-CA" sz="3100" dirty="0" err="1"/>
              <a:t>N</a:t>
            </a:r>
            <a:r>
              <a:rPr lang="en-CA" sz="3100" dirty="0" err="1" smtClean="0"/>
              <a:t>unagiyait</a:t>
            </a:r>
            <a:r>
              <a:rPr lang="en-CA" sz="3100" dirty="0" smtClean="0"/>
              <a:t> </a:t>
            </a:r>
            <a:r>
              <a:rPr lang="en-CA" sz="3100" dirty="0" err="1" smtClean="0"/>
              <a:t>ovalo</a:t>
            </a:r>
            <a:r>
              <a:rPr lang="en-CA" sz="3100" dirty="0" smtClean="0"/>
              <a:t> </a:t>
            </a:r>
            <a:r>
              <a:rPr lang="en-CA" sz="3100" dirty="0" err="1" smtClean="0"/>
              <a:t>Immat</a:t>
            </a:r>
            <a:r>
              <a:rPr lang="en-CA" dirty="0" smtClean="0"/>
              <a:t> </a:t>
            </a:r>
            <a:r>
              <a:rPr lang="en-CA" sz="3100" dirty="0" err="1"/>
              <a:t>K</a:t>
            </a:r>
            <a:r>
              <a:rPr lang="en-CA" sz="3100" dirty="0" err="1" smtClean="0"/>
              <a:t>anogilijotiginiaktaitig</a:t>
            </a:r>
            <a:r>
              <a:rPr lang="en-CA" sz="2800" dirty="0" err="1" smtClean="0"/>
              <a:t>ot</a:t>
            </a:r>
            <a:r>
              <a:rPr lang="en-CA" dirty="0" smtClean="0"/>
              <a:t> </a:t>
            </a:r>
            <a:r>
              <a:rPr lang="en-CA" sz="3100" dirty="0" err="1" smtClean="0"/>
              <a:t>Ehomaalotaoyut</a:t>
            </a:r>
            <a:r>
              <a:rPr lang="en-CA" dirty="0" smtClean="0"/>
              <a:t>. </a:t>
            </a:r>
            <a:br>
              <a:rPr lang="en-CA" dirty="0" smtClean="0"/>
            </a:br>
            <a:endParaRPr lang="en-US" dirty="0"/>
          </a:p>
        </p:txBody>
      </p:sp>
      <p:sp>
        <p:nvSpPr>
          <p:cNvPr id="5" name="Content Placeholder 4"/>
          <p:cNvSpPr>
            <a:spLocks noGrp="1"/>
          </p:cNvSpPr>
          <p:nvPr>
            <p:ph idx="1"/>
          </p:nvPr>
        </p:nvSpPr>
        <p:spPr/>
        <p:txBody>
          <a:bodyPr>
            <a:normAutofit fontScale="92500" lnSpcReduction="20000"/>
          </a:bodyPr>
          <a:lstStyle/>
          <a:p>
            <a:pPr marL="0" indent="0">
              <a:buNone/>
            </a:pPr>
            <a:r>
              <a:rPr lang="en-US" sz="3200" dirty="0" err="1"/>
              <a:t>E</a:t>
            </a:r>
            <a:r>
              <a:rPr lang="en-US" sz="3200" dirty="0" err="1" smtClean="0"/>
              <a:t>makmiotatigot</a:t>
            </a:r>
            <a:r>
              <a:rPr lang="en-US" sz="3200" dirty="0" smtClean="0"/>
              <a:t> </a:t>
            </a:r>
            <a:r>
              <a:rPr lang="en-US" sz="3200" dirty="0" err="1" smtClean="0"/>
              <a:t>kinggoknakhitiyoghamik</a:t>
            </a:r>
            <a:r>
              <a:rPr lang="en-US" sz="3200" dirty="0"/>
              <a:t> </a:t>
            </a:r>
            <a:r>
              <a:rPr lang="en-US" sz="3200" dirty="0" err="1"/>
              <a:t>Naonaiyaotigiyaghamingnik</a:t>
            </a:r>
            <a:r>
              <a:rPr lang="en-US" sz="3200" dirty="0"/>
              <a:t> </a:t>
            </a:r>
            <a:r>
              <a:rPr lang="en-US" sz="3200" dirty="0" err="1"/>
              <a:t>Hoyagiigotighat</a:t>
            </a:r>
            <a:r>
              <a:rPr lang="en-US" sz="3200" dirty="0"/>
              <a:t> (AEMP</a:t>
            </a:r>
            <a:r>
              <a:rPr lang="en-US" sz="3200" dirty="0"/>
              <a:t>) </a:t>
            </a:r>
            <a:r>
              <a:rPr lang="en-US" sz="3200" dirty="0" err="1" smtClean="0"/>
              <a:t>naonaiyainikmik</a:t>
            </a:r>
            <a:r>
              <a:rPr lang="en-US" sz="3200" dirty="0" smtClean="0"/>
              <a:t> </a:t>
            </a:r>
            <a:r>
              <a:rPr lang="en-US" sz="3200" dirty="0" err="1" smtClean="0"/>
              <a:t>takoogokataktothaoyut</a:t>
            </a:r>
            <a:r>
              <a:rPr lang="en-US" sz="3200" dirty="0" smtClean="0"/>
              <a:t>. </a:t>
            </a:r>
            <a:endParaRPr lang="en-US" sz="3200" dirty="0" smtClean="0"/>
          </a:p>
          <a:p>
            <a:pPr marL="514350" indent="-514350">
              <a:buFont typeface="+mj-lt"/>
              <a:buAutoNum type="arabicPeriod" startAt="5"/>
            </a:pPr>
            <a:r>
              <a:rPr lang="en-US" sz="3200" dirty="0" err="1"/>
              <a:t>Emakmiotatigot</a:t>
            </a:r>
            <a:r>
              <a:rPr lang="en-US" sz="3200" dirty="0"/>
              <a:t> </a:t>
            </a:r>
            <a:r>
              <a:rPr lang="en-US" sz="3200" dirty="0" err="1"/>
              <a:t>kinggoknakhitiyoghamik</a:t>
            </a:r>
            <a:r>
              <a:rPr lang="en-US" sz="3200" dirty="0"/>
              <a:t> </a:t>
            </a:r>
            <a:r>
              <a:rPr lang="en-US" sz="3200" dirty="0" err="1"/>
              <a:t>Naonaiyaotigiyaghamingnik</a:t>
            </a:r>
            <a:r>
              <a:rPr lang="en-US" sz="3200" dirty="0"/>
              <a:t> </a:t>
            </a:r>
            <a:r>
              <a:rPr lang="en-US" sz="3200" dirty="0" err="1"/>
              <a:t>Hoyagiigotighat</a:t>
            </a:r>
            <a:r>
              <a:rPr lang="en-US" sz="3200" dirty="0"/>
              <a:t> </a:t>
            </a:r>
            <a:r>
              <a:rPr lang="en-US" sz="3200" dirty="0" err="1" smtClean="0"/>
              <a:t>Pitjotaoyoghat</a:t>
            </a:r>
            <a:endParaRPr lang="en-US" sz="3200" dirty="0"/>
          </a:p>
          <a:p>
            <a:pPr marL="514350" indent="-514350">
              <a:buFont typeface="+mj-lt"/>
              <a:buAutoNum type="arabicPeriod" startAt="5"/>
            </a:pPr>
            <a:r>
              <a:rPr lang="en-US" sz="3200" dirty="0" err="1" smtClean="0"/>
              <a:t>Opalonggaiyagiiklotik</a:t>
            </a:r>
            <a:r>
              <a:rPr lang="en-US" sz="3200" dirty="0" smtClean="0"/>
              <a:t> </a:t>
            </a:r>
            <a:r>
              <a:rPr lang="en-US" sz="3200" dirty="0" err="1" smtClean="0"/>
              <a:t>Havigayakniklo</a:t>
            </a:r>
            <a:r>
              <a:rPr lang="en-US" sz="3200" dirty="0" smtClean="0"/>
              <a:t> </a:t>
            </a:r>
            <a:r>
              <a:rPr lang="en-US" sz="3200" dirty="0" err="1" smtClean="0"/>
              <a:t>Kipliktoniklo</a:t>
            </a:r>
            <a:r>
              <a:rPr lang="en-US" sz="3200" dirty="0" smtClean="0"/>
              <a:t> </a:t>
            </a:r>
            <a:r>
              <a:rPr lang="en-US" sz="3200" dirty="0" err="1"/>
              <a:t>O</a:t>
            </a:r>
            <a:r>
              <a:rPr lang="en-US" sz="3200" dirty="0" err="1" smtClean="0"/>
              <a:t>yagakhioktonit</a:t>
            </a:r>
            <a:r>
              <a:rPr lang="en-US" sz="3200" dirty="0" smtClean="0"/>
              <a:t> </a:t>
            </a:r>
            <a:r>
              <a:rPr lang="en-US" sz="3200" dirty="0" err="1"/>
              <a:t>M</a:t>
            </a:r>
            <a:r>
              <a:rPr lang="en-US" sz="3200" dirty="0" err="1" smtClean="0"/>
              <a:t>akiyokaohiitigot</a:t>
            </a:r>
            <a:r>
              <a:rPr lang="en-US" sz="3200" dirty="0" smtClean="0"/>
              <a:t> </a:t>
            </a:r>
            <a:r>
              <a:rPr lang="en-US" sz="3200" dirty="0" err="1" smtClean="0"/>
              <a:t>Maligaghaliokhimayot</a:t>
            </a:r>
            <a:r>
              <a:rPr lang="en-US" sz="3200" dirty="0" smtClean="0"/>
              <a:t> </a:t>
            </a:r>
            <a:r>
              <a:rPr lang="en-US" sz="3200" dirty="0" smtClean="0"/>
              <a:t>(MDMER-</a:t>
            </a:r>
            <a:r>
              <a:rPr lang="en-US" sz="3200" dirty="0" err="1" smtClean="0"/>
              <a:t>gonigaktaoyut</a:t>
            </a:r>
            <a:r>
              <a:rPr lang="en-US" sz="3200" dirty="0" smtClean="0"/>
              <a:t>).</a:t>
            </a:r>
            <a:endParaRPr lang="en-US" sz="3200" dirty="0"/>
          </a:p>
          <a:p>
            <a:pPr marL="514350" indent="-514350">
              <a:buFont typeface="+mj-lt"/>
              <a:buAutoNum type="arabicPeriod" startAt="5"/>
            </a:pPr>
            <a:r>
              <a:rPr lang="en-US" sz="3200" dirty="0" err="1" smtClean="0"/>
              <a:t>Okpiknaiklgo</a:t>
            </a:r>
            <a:r>
              <a:rPr lang="en-US" sz="3200" dirty="0" smtClean="0"/>
              <a:t> </a:t>
            </a:r>
            <a:r>
              <a:rPr lang="en-US" sz="3200" dirty="0" err="1" smtClean="0"/>
              <a:t>Kanogijohiitigot</a:t>
            </a:r>
            <a:r>
              <a:rPr lang="en-US" sz="3200" dirty="0" smtClean="0"/>
              <a:t> </a:t>
            </a:r>
            <a:r>
              <a:rPr lang="en-US" sz="3200" dirty="0" err="1" smtClean="0"/>
              <a:t>Kanogilijotigiyaghainot</a:t>
            </a:r>
            <a:r>
              <a:rPr lang="en-US" sz="3200" dirty="0" smtClean="0"/>
              <a:t> – </a:t>
            </a:r>
            <a:r>
              <a:rPr lang="en-US" sz="3200" dirty="0" err="1" smtClean="0"/>
              <a:t>Immat</a:t>
            </a:r>
            <a:r>
              <a:rPr lang="en-US" sz="3200" dirty="0" smtClean="0"/>
              <a:t> </a:t>
            </a:r>
            <a:r>
              <a:rPr lang="en-US" sz="3200" dirty="0" err="1" smtClean="0"/>
              <a:t>Kanogijohiit</a:t>
            </a:r>
            <a:r>
              <a:rPr lang="en-US" sz="3200" dirty="0" smtClean="0"/>
              <a:t>. </a:t>
            </a:r>
            <a:endParaRPr lang="en-US" sz="3200" dirty="0"/>
          </a:p>
        </p:txBody>
      </p:sp>
      <p:sp>
        <p:nvSpPr>
          <p:cNvPr id="6" name="Slide Number Placeholder 5"/>
          <p:cNvSpPr>
            <a:spLocks noGrp="1"/>
          </p:cNvSpPr>
          <p:nvPr>
            <p:ph type="sldNum" sz="quarter" idx="12"/>
          </p:nvPr>
        </p:nvSpPr>
        <p:spPr/>
        <p:txBody>
          <a:bodyPr/>
          <a:lstStyle/>
          <a:p>
            <a:fld id="{438B63EE-32D6-41CD-8D0F-F766A6E153A6}" type="slidenum">
              <a:rPr lang="en-US" smtClean="0"/>
              <a:t>7</a:t>
            </a:fld>
            <a:endParaRPr lang="en-US"/>
          </a:p>
        </p:txBody>
      </p:sp>
    </p:spTree>
    <p:extLst>
      <p:ext uri="{BB962C8B-B14F-4D97-AF65-F5344CB8AC3E}">
        <p14:creationId xmlns:p14="http://schemas.microsoft.com/office/powerpoint/2010/main" val="6006173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CA" dirty="0" err="1" smtClean="0"/>
              <a:t>Eniktigotit</a:t>
            </a:r>
            <a:endParaRPr lang="en-US" dirty="0"/>
          </a:p>
        </p:txBody>
      </p:sp>
      <p:sp>
        <p:nvSpPr>
          <p:cNvPr id="5" name="Content Placeholder 4"/>
          <p:cNvSpPr>
            <a:spLocks noGrp="1"/>
          </p:cNvSpPr>
          <p:nvPr>
            <p:ph idx="1"/>
          </p:nvPr>
        </p:nvSpPr>
        <p:spPr/>
        <p:txBody>
          <a:bodyPr>
            <a:normAutofit/>
          </a:bodyPr>
          <a:lstStyle/>
          <a:p>
            <a:r>
              <a:rPr lang="en-CA" dirty="0" smtClean="0"/>
              <a:t>KIA-</a:t>
            </a:r>
            <a:r>
              <a:rPr lang="en-CA" dirty="0" err="1" smtClean="0"/>
              <a:t>kot</a:t>
            </a:r>
            <a:r>
              <a:rPr lang="en-CA" dirty="0" smtClean="0"/>
              <a:t> </a:t>
            </a:r>
            <a:r>
              <a:rPr lang="en-CA" dirty="0" err="1" smtClean="0"/>
              <a:t>okpigiyaat</a:t>
            </a:r>
            <a:r>
              <a:rPr lang="en-CA" dirty="0" smtClean="0"/>
              <a:t> </a:t>
            </a:r>
            <a:r>
              <a:rPr lang="en-CA" dirty="0" err="1" smtClean="0"/>
              <a:t>tamaitagook</a:t>
            </a:r>
            <a:r>
              <a:rPr lang="en-CA" dirty="0" smtClean="0"/>
              <a:t> </a:t>
            </a:r>
            <a:r>
              <a:rPr lang="en-CA" dirty="0" err="1" smtClean="0"/>
              <a:t>nalonaktotigot</a:t>
            </a:r>
            <a:r>
              <a:rPr lang="en-CA" dirty="0" smtClean="0"/>
              <a:t> </a:t>
            </a:r>
            <a:r>
              <a:rPr lang="en-CA" dirty="0" err="1" smtClean="0"/>
              <a:t>ehomaalootaovaktonik</a:t>
            </a:r>
            <a:r>
              <a:rPr lang="en-CA" dirty="0" smtClean="0"/>
              <a:t> </a:t>
            </a:r>
            <a:r>
              <a:rPr lang="en-CA" dirty="0" err="1" smtClean="0"/>
              <a:t>elittogimayaoyut</a:t>
            </a:r>
            <a:r>
              <a:rPr lang="en-CA" dirty="0" smtClean="0"/>
              <a:t> </a:t>
            </a:r>
            <a:r>
              <a:rPr lang="en-CA" dirty="0" err="1" smtClean="0"/>
              <a:t>ayoghaotaolimaitut</a:t>
            </a:r>
            <a:r>
              <a:rPr lang="en-CA" dirty="0" smtClean="0"/>
              <a:t> </a:t>
            </a:r>
            <a:r>
              <a:rPr lang="en-CA" dirty="0" err="1" smtClean="0"/>
              <a:t>ehoaghiyaolaatut</a:t>
            </a:r>
            <a:r>
              <a:rPr lang="en-CA" dirty="0" smtClean="0"/>
              <a:t> </a:t>
            </a:r>
            <a:r>
              <a:rPr lang="en-CA" dirty="0" err="1" smtClean="0"/>
              <a:t>ekayoktigiikhimmaaklotik</a:t>
            </a:r>
            <a:r>
              <a:rPr lang="en-CA" dirty="0" smtClean="0"/>
              <a:t> </a:t>
            </a:r>
            <a:r>
              <a:rPr lang="en-CA" dirty="0" err="1" smtClean="0"/>
              <a:t>havaagigomiko</a:t>
            </a:r>
            <a:r>
              <a:rPr lang="en-CA" dirty="0" smtClean="0"/>
              <a:t> </a:t>
            </a:r>
            <a:r>
              <a:rPr lang="en-CA" dirty="0" err="1" smtClean="0"/>
              <a:t>okoak</a:t>
            </a:r>
            <a:r>
              <a:rPr lang="en-CA" dirty="0" smtClean="0"/>
              <a:t> KIA-</a:t>
            </a:r>
            <a:r>
              <a:rPr lang="en-CA" dirty="0" err="1" smtClean="0"/>
              <a:t>kollo</a:t>
            </a:r>
            <a:r>
              <a:rPr lang="en-CA" dirty="0" smtClean="0"/>
              <a:t> TMAC-</a:t>
            </a:r>
            <a:r>
              <a:rPr lang="en-CA" dirty="0" err="1" smtClean="0"/>
              <a:t>kollo</a:t>
            </a:r>
            <a:r>
              <a:rPr lang="en-CA" dirty="0" smtClean="0"/>
              <a:t> </a:t>
            </a:r>
            <a:r>
              <a:rPr lang="en-CA" dirty="0" err="1" smtClean="0"/>
              <a:t>miitiotigilatal;ogo</a:t>
            </a:r>
            <a:r>
              <a:rPr lang="en-CA" dirty="0" smtClean="0"/>
              <a:t>.  </a:t>
            </a:r>
            <a:endParaRPr lang="en-CA" dirty="0" smtClean="0"/>
          </a:p>
          <a:p>
            <a:endParaRPr lang="en-CA" dirty="0"/>
          </a:p>
          <a:p>
            <a:r>
              <a:rPr lang="en-CA" dirty="0" err="1" smtClean="0"/>
              <a:t>Koana</a:t>
            </a:r>
            <a:r>
              <a:rPr lang="en-CA" dirty="0" smtClean="0"/>
              <a:t> </a:t>
            </a:r>
            <a:endParaRPr lang="en-CA" dirty="0" smtClean="0"/>
          </a:p>
          <a:p>
            <a:endParaRPr lang="en-CA" dirty="0"/>
          </a:p>
          <a:p>
            <a:r>
              <a:rPr lang="en-CA" dirty="0" err="1" smtClean="0"/>
              <a:t>Apikotighat</a:t>
            </a:r>
            <a:r>
              <a:rPr lang="en-CA" dirty="0" smtClean="0"/>
              <a:t>?</a:t>
            </a:r>
            <a:endParaRPr lang="en-CA" dirty="0"/>
          </a:p>
          <a:p>
            <a:endParaRPr lang="en-US" dirty="0"/>
          </a:p>
        </p:txBody>
      </p:sp>
      <p:sp>
        <p:nvSpPr>
          <p:cNvPr id="6" name="Slide Number Placeholder 5"/>
          <p:cNvSpPr>
            <a:spLocks noGrp="1"/>
          </p:cNvSpPr>
          <p:nvPr>
            <p:ph type="sldNum" sz="quarter" idx="12"/>
          </p:nvPr>
        </p:nvSpPr>
        <p:spPr/>
        <p:txBody>
          <a:bodyPr/>
          <a:lstStyle/>
          <a:p>
            <a:fld id="{438B63EE-32D6-41CD-8D0F-F766A6E153A6}" type="slidenum">
              <a:rPr lang="en-US" smtClean="0"/>
              <a:t>8</a:t>
            </a:fld>
            <a:endParaRPr lang="en-US"/>
          </a:p>
        </p:txBody>
      </p:sp>
    </p:spTree>
    <p:extLst>
      <p:ext uri="{BB962C8B-B14F-4D97-AF65-F5344CB8AC3E}">
        <p14:creationId xmlns:p14="http://schemas.microsoft.com/office/powerpoint/2010/main" val="248301999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8529</TotalTime>
  <Words>1190</Words>
  <Application>Microsoft Office PowerPoint</Application>
  <PresentationFormat>On-screen Show (4:3)</PresentationFormat>
  <Paragraphs>89</Paragraphs>
  <Slides>8</Slides>
  <Notes>8</Notes>
  <HiddenSlides>0</HiddenSlides>
  <MMClips>0</MMClips>
  <ScaleCrop>false</ScaleCrop>
  <HeadingPairs>
    <vt:vector size="4" baseType="variant">
      <vt:variant>
        <vt:lpstr>Theme</vt:lpstr>
      </vt:variant>
      <vt:variant>
        <vt:i4>4</vt:i4>
      </vt:variant>
      <vt:variant>
        <vt:lpstr>Slide Titles</vt:lpstr>
      </vt:variant>
      <vt:variant>
        <vt:i4>8</vt:i4>
      </vt:variant>
    </vt:vector>
  </HeadingPairs>
  <TitlesOfParts>
    <vt:vector size="12" baseType="lpstr">
      <vt:lpstr>Office Theme</vt:lpstr>
      <vt:lpstr>Custom Design</vt:lpstr>
      <vt:lpstr>1_Custom Design</vt:lpstr>
      <vt:lpstr>2_Custom Design</vt:lpstr>
      <vt:lpstr>Kitikmeot Inuit Katojikatigiigit</vt:lpstr>
      <vt:lpstr>Onipkaagoyuk </vt:lpstr>
      <vt:lpstr>KIA-kot Havaagiyaghait</vt:lpstr>
      <vt:lpstr>Kapihiliktoomi Oyagakhiokvik </vt:lpstr>
      <vt:lpstr>Kapihiliktoomi Oyagaghiokvik</vt:lpstr>
      <vt:lpstr>Ekaloliginik EmangmiottaliginikolloEhomaalotaoyut </vt:lpstr>
      <vt:lpstr>Emangmiotat Nunagiyait ovalo Immat Kanogilijotiginiaktaitigot Ehomaalotaoyut.  </vt:lpstr>
      <vt:lpstr>Eniktigotit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Patrick Duxbury</dc:creator>
  <cp:lastModifiedBy>Henry</cp:lastModifiedBy>
  <cp:revision>223</cp:revision>
  <cp:lastPrinted>2018-04-11T16:34:51Z</cp:lastPrinted>
  <dcterms:created xsi:type="dcterms:W3CDTF">2013-07-19T15:58:55Z</dcterms:created>
  <dcterms:modified xsi:type="dcterms:W3CDTF">2018-09-07T12:25:24Z</dcterms:modified>
</cp:coreProperties>
</file>