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6" r:id="rId2"/>
    <p:sldId id="319" r:id="rId3"/>
    <p:sldId id="298" r:id="rId4"/>
    <p:sldId id="292" r:id="rId5"/>
    <p:sldId id="258" r:id="rId6"/>
    <p:sldId id="259" r:id="rId7"/>
    <p:sldId id="282" r:id="rId8"/>
    <p:sldId id="278" r:id="rId9"/>
    <p:sldId id="280" r:id="rId10"/>
    <p:sldId id="283" r:id="rId11"/>
    <p:sldId id="301" r:id="rId12"/>
    <p:sldId id="320" r:id="rId13"/>
    <p:sldId id="302" r:id="rId14"/>
    <p:sldId id="303" r:id="rId15"/>
    <p:sldId id="304" r:id="rId16"/>
    <p:sldId id="305" r:id="rId17"/>
    <p:sldId id="322" r:id="rId18"/>
    <p:sldId id="321" r:id="rId19"/>
    <p:sldId id="323" r:id="rId20"/>
    <p:sldId id="306" r:id="rId21"/>
    <p:sldId id="307" r:id="rId22"/>
    <p:sldId id="308" r:id="rId23"/>
    <p:sldId id="314" r:id="rId24"/>
    <p:sldId id="311" r:id="rId25"/>
    <p:sldId id="315" r:id="rId2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647D"/>
    <a:srgbClr val="0070C0"/>
    <a:srgbClr val="FAFDD3"/>
    <a:srgbClr val="C9E7A7"/>
    <a:srgbClr val="E2F5FA"/>
    <a:srgbClr val="D5F0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92487" autoAdjust="0"/>
  </p:normalViewPr>
  <p:slideViewPr>
    <p:cSldViewPr>
      <p:cViewPr varScale="1">
        <p:scale>
          <a:sx n="106" d="100"/>
          <a:sy n="106" d="100"/>
        </p:scale>
        <p:origin x="183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1493" y="22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C65EFF-95BB-415C-B0A4-A6367933A772}" type="datetimeFigureOut">
              <a:rPr lang="en-CA" smtClean="0"/>
              <a:t>2018-04-27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 dirty="0" smtClean="0"/>
              <a:t>Meliadine Gold - TM/PHC October 2015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92D3000-3A5E-4A86-8F4B-BAC29574205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4519590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9AE28D9-46A8-4AB4-9189-1D060735CBBC}" type="datetimeFigureOut">
              <a:rPr lang="en-CA" smtClean="0"/>
              <a:t>2018-04-27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 dirty="0" smtClean="0"/>
              <a:t>Meliadine Gold - TM/PHC October 2015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15FFB53-840E-44D0-8DD2-A1BBDE0D75A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9631646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Meliadine Gold - TM/PHC October 2015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38063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Meliadine Gold - TM/PHC October 2015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33088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Meliadine Gold - TM/PHC October 2015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20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89123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Meliadine Gold - TM/PHC October 2015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24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64787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Technical Meeting/Prehearing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Technical Meeting/Prehearing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Technical Meeting/Prehearing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428" y="476672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045" y="1988840"/>
            <a:ext cx="8229600" cy="43891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Technical Meeting/Prehearing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Technical Meeting/Prehearing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Technical Meeting/Prehearing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Technical Meeting/Prehearing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Technical Meeting/Prehearing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Technical Meeting/Prehearing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Technical Meeting/Prehearing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Water Licence Application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Technical Meeting/Prehearing Conference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897224" y="6309320"/>
            <a:ext cx="3865525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CA" dirty="0" smtClean="0"/>
              <a:t>Water Licence Application  2AM-BRP----  Technical Meeting/Prehearing Conference</a:t>
            </a:r>
            <a:endParaRPr lang="en-CA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63" y="0"/>
            <a:ext cx="806001" cy="75941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anie.autut@nwb-oen.ca" TargetMode="External"/><Relationship Id="rId7" Type="http://schemas.openxmlformats.org/officeDocument/2006/relationships/hyperlink" Target="mailto:richard.dwyer@nwb-oen.ca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dave.baines@nwb-oen.ca" TargetMode="External"/><Relationship Id="rId5" Type="http://schemas.openxmlformats.org/officeDocument/2006/relationships/hyperlink" Target="mailto:ben.kogvik@nwb-oen.ca" TargetMode="External"/><Relationship Id="rId4" Type="http://schemas.openxmlformats.org/officeDocument/2006/relationships/hyperlink" Target="mailto:karen.kharatyan@nwb-oen.ca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Pitquhiliqutinut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Katimaniq/Naalaktitiniahaqtitlugit Katimaniq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824975"/>
              </p:ext>
            </p:extLst>
          </p:nvPr>
        </p:nvGraphicFramePr>
        <p:xfrm>
          <a:off x="827584" y="881216"/>
          <a:ext cx="7344816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3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09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48200">
                <a:tc>
                  <a:txBody>
                    <a:bodyPr/>
                    <a:lstStyle/>
                    <a:p>
                      <a:pPr lvl="1" algn="ctr"/>
                      <a:endParaRPr lang="en-US" sz="2400" b="1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79825" algn="l"/>
                        </a:tabLst>
                      </a:pP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Nunavut Water Board (NWB) Community Session Presentation </a:t>
                      </a: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22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22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Regarding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an Application </a:t>
                      </a: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for a new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Type “A” Water </a:t>
                      </a: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Licence  </a:t>
                      </a: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2AM – BRP----</a:t>
                      </a:r>
                      <a:endParaRPr lang="en-CA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Back River</a:t>
                      </a: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Project</a:t>
                      </a:r>
                      <a:endParaRPr lang="en-CA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lvl="1" algn="ctr"/>
                      <a:endParaRPr lang="en-CA" sz="18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lvl="1" algn="ctr"/>
                      <a:endParaRPr lang="en-CA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26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Nunavut Imaligiyit Katimayit (NWB) Nunalikni Katimaniq Hatqiqtitat</a:t>
                      </a: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22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Piplugu Tukhigaut nutamun</a:t>
                      </a:r>
                      <a:endParaRPr lang="en-US" sz="20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Qanugittunia “A” Imaqmun Laisa</a:t>
                      </a:r>
                      <a:endParaRPr lang="en-CA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2AM – BRP----</a:t>
                      </a:r>
                      <a:endParaRPr lang="en-CA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Hanningayuq Havanguyuq</a:t>
                      </a:r>
                    </a:p>
                    <a:p>
                      <a:endParaRPr lang="en-CA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26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833196"/>
              </p:ext>
            </p:extLst>
          </p:nvPr>
        </p:nvGraphicFramePr>
        <p:xfrm>
          <a:off x="533400" y="1692000"/>
          <a:ext cx="8215064" cy="473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6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87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76464">
                <a:tc>
                  <a:txBody>
                    <a:bodyPr/>
                    <a:lstStyle/>
                    <a:p>
                      <a:pPr marL="342900" lvl="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Application before the Board is</a:t>
                      </a:r>
                      <a:r>
                        <a:rPr lang="en-CA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by Sabina Gold &amp; Silver</a:t>
                      </a:r>
                      <a:r>
                        <a:rPr lang="en-CA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Corp. (Sabina)</a:t>
                      </a:r>
                      <a:r>
                        <a:rPr lang="en-CA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for a fourteen (14) year water licence. P</a:t>
                      </a:r>
                      <a:r>
                        <a:rPr lang="en-CA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roject lifespan twenty-seven (27) years.</a:t>
                      </a:r>
                      <a:endParaRPr lang="en-CA" sz="2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r>
                        <a:rPr lang="en-CA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Allow for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construction and operation of mine related facilities and infrastructure at Goose Mine Site (G) and Marine Laydown Area (MLA):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Camps – 465 person (G) </a:t>
                      </a:r>
                      <a:b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&amp; 75 person (MLA);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n-CA" sz="1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Tukhigaut hagagiyat</a:t>
                      </a:r>
                      <a:r>
                        <a:rPr lang="en-CA" sz="1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Katimayit tapkunanga </a:t>
                      </a:r>
                      <a:r>
                        <a:rPr lang="en-CA" sz="1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Sabina Guulit Silverlu</a:t>
                      </a:r>
                      <a:r>
                        <a:rPr lang="en-CA" sz="1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Kuapurisan (Sabina-kut)</a:t>
                      </a:r>
                      <a:r>
                        <a:rPr lang="en-CA" sz="1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qullitlu</a:t>
                      </a:r>
                      <a:r>
                        <a:rPr lang="en-CA" sz="1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hitamatlu</a:t>
                      </a:r>
                      <a:r>
                        <a:rPr lang="en-CA" sz="1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(14) ukiunut imaqmun laisa. Havanguyuq atukhaqnikha avatitlu-saivatlu </a:t>
                      </a:r>
                      <a:r>
                        <a:rPr lang="en-CA" sz="1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(27) ukiut.</a:t>
                      </a:r>
                      <a:endParaRPr lang="en-CA" sz="19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r>
                        <a:rPr lang="en-CA" sz="1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19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Pilaqtitni hananikha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aulataunialu uyagakhiuqvik tugangayut havagutai nappaqhimayutlu talvani Goose Uyagakhiuqvik Inaani (G) tamnalu Tagiumi Iliuqaqvik Nuna (MLA-nga):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Hiniktaqvit – 465 inungnut (G) </a:t>
                      </a:r>
                      <a:b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tamnalu 75 inungnut (MLA-nga);</a:t>
                      </a:r>
                      <a:endParaRPr lang="en-US" sz="19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20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792000" y="331200"/>
            <a:ext cx="7668432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4114800" algn="l"/>
              </a:tabLst>
            </a:pPr>
            <a:r>
              <a:rPr lang="en-US" sz="2800" b="1" dirty="0" smtClean="0">
                <a:latin typeface="Times New Roman" panose="02020603050405020304" pitchFamily="18" charset="0"/>
                <a:cs typeface="Times New Roman" pitchFamily="18" charset="0"/>
              </a:rPr>
              <a:t>Scope of Application	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Havakhai Tukhigautip</a:t>
            </a:r>
            <a:endParaRPr lang="en-US" sz="2800" b="1" dirty="0" smtClean="0">
              <a:solidFill>
                <a:srgbClr val="035F7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4114800" algn="l"/>
              </a:tabLst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67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844128"/>
              </p:ext>
            </p:extLst>
          </p:nvPr>
        </p:nvGraphicFramePr>
        <p:xfrm>
          <a:off x="35496" y="1707515"/>
          <a:ext cx="87630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9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3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1000">
                <a:tc>
                  <a:txBody>
                    <a:bodyPr/>
                    <a:lstStyle/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Airstrips – All weather and ice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165 km ice road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Floating terminal barge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Quarries: 2 (G) and 1 (MLA)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Fuel: 45 ML (G) and 60 ML (MLA)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Water management ponds: 6 (G) and 0 (MLA)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open pit mines with U/G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Crushing and standard gravity separating/cyanide leaching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Ore stockpile at plant and each U/G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Milviit – Ukiuq tamaat apqut hikumilu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165 kilaamitat hikumi apqut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Puktayuq atuqtauyuq kalutaq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Tuapaktaqvit: 2 (G) tamnalu 1 (MLA-nga)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Uqhuqyuaq: 45 Milian Liitat (G) tamnalu 60 Milian Liitat (MLA-nga)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Imaq aulatauni tahigat: 6 (G) tamnalu 0 (MLA-nga)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angmaumayut ilutunit uyagakhiuqvit Nunaplu Iluani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Hiquptigut atuqtauvaktutlu uqumaitni kivittaqni avuguit/cyanide maqini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Havikhat qaligiktitni havikhaliuqvikmi atunilu Nunap Iluani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792000" y="270000"/>
            <a:ext cx="8164016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anose="02020603050405020304" pitchFamily="18" charset="0"/>
                <a:cs typeface="Times New Roman" pitchFamily="18" charset="0"/>
              </a:rPr>
              <a:t>Scope of Application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Con’t.</a:t>
            </a:r>
            <a:r>
              <a:rPr lang="en-US" sz="2800" b="1" dirty="0" smtClean="0">
                <a:solidFill>
                  <a:srgbClr val="035F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Havakhai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Tukhigautip Huli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11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40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92000" y="332656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Scope of Application Con’t.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Havakhai Tukhigautip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Huli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547591"/>
              </p:ext>
            </p:extLst>
          </p:nvPr>
        </p:nvGraphicFramePr>
        <p:xfrm>
          <a:off x="228600" y="1692000"/>
          <a:ext cx="87630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9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3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1000">
                <a:tc>
                  <a:txBody>
                    <a:bodyPr/>
                    <a:lstStyle/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Tailings storage facility plus 2 mined out pits.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Waste rock storage areas plus on top of tailings facility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Saline water stored in Umwelt Lake then in 2 U/G mines and 1 pit.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Tailings water treatment for metals and TSS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Sewage treatment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Oily water treatment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Waste management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Uyagaktaqnikut kuvigaqvia tutqumani havagut tamnalu 2 uyagakhiuqtauyut ilutunit.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Iqakut uyaqat tutqumavi nunat tamnalu qangani uyagaktaqnikut kuvigaqvi havaguta 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Tagiulik imaq tutqumayuq talvani Umwelt Tahiq talvanilu 2 Nunap Iluani uyagakhiuqvit tamnalu 1 ilutuniq.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Uyagaktaqnikut kuvigaqvia imaq halumartiqnia havknut Katitlugit Naptuni Puktanit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Anakut halumartiqni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Uqhuvaluit imaq halumartiqni</a:t>
                      </a:r>
                      <a:endParaRPr kumimoji="0" lang="en-CA" sz="1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Iqakut aulatauni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04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13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2525018"/>
              </p:ext>
            </p:extLst>
          </p:nvPr>
        </p:nvGraphicFramePr>
        <p:xfrm>
          <a:off x="539552" y="1557104"/>
          <a:ext cx="83058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1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8160"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June 26, 2012</a:t>
                      </a:r>
                      <a:r>
                        <a:rPr lang="en-CA" sz="2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22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a water application for a Type “A” Water Licence from Sabina for the Back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River Project. Review waited on </a:t>
                      </a:r>
                      <a:r>
                        <a:rPr lang="en-CA" sz="22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NIRB process</a:t>
                      </a:r>
                      <a:endParaRPr lang="en-US" sz="2200" b="0" i="0" u="none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October 5, 2017</a:t>
                      </a:r>
                      <a:endParaRPr lang="en-US" sz="22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a revised water application for a Type “A” Water Licence from Sabina for the Back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River Project.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Juni 26, 2012</a:t>
                      </a:r>
                      <a:r>
                        <a:rPr lang="en-CA" sz="20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20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NWB-kut pitaqtat imaqmun tukhigaut taphumunga Qanugittunia “A” Imaqmun Laisa tapkunanga Sabina-kut taphumunga Hanningayuq Kuugaq Havanguyuq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Nuanaiyaqni utaqita </a:t>
                      </a:r>
                      <a:r>
                        <a:rPr lang="en-CA" sz="20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NIRB-kut pityuhi</a:t>
                      </a:r>
                      <a:endParaRPr lang="en-US" sz="20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Aktuupa 5, 2017</a:t>
                      </a:r>
                      <a:endParaRPr lang="en-US" sz="20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NWB-kut pitaqtat nutanguqtaunia imaqmun tukhigaut taphumunga Qanugittunia “A” Imaqmun Laisa tapkunanga Sabina-kut taphumunga Hanningayuq Kuugaq Havanguyuq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792000" y="331200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Application Procedural History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Tukhigautip Pityuhit Atuqhimani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</a:p>
        </p:txBody>
      </p:sp>
    </p:spTree>
    <p:extLst>
      <p:ext uri="{BB962C8B-B14F-4D97-AF65-F5344CB8AC3E}">
        <p14:creationId xmlns:p14="http://schemas.microsoft.com/office/powerpoint/2010/main" val="426608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14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42541"/>
              </p:ext>
            </p:extLst>
          </p:nvPr>
        </p:nvGraphicFramePr>
        <p:xfrm>
          <a:off x="533400" y="1692000"/>
          <a:ext cx="8153400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8160"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December</a:t>
                      </a:r>
                      <a:r>
                        <a:rPr lang="en-CA" sz="22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8, 2017</a:t>
                      </a:r>
                      <a:endParaRPr lang="en-US" sz="22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indent="0" algn="l"/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publicly 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distributed the application </a:t>
                      </a:r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for completeness check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and </a:t>
                      </a:r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initial technical assessment</a:t>
                      </a:r>
                      <a:endParaRPr lang="en-US" sz="22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0838" indent="-342900">
                        <a:buFont typeface="Wingdings" panose="05000000000000000000" pitchFamily="2" charset="2"/>
                        <a:buChar char="Ø"/>
                      </a:pPr>
                      <a:endParaRPr lang="en-CA" sz="2200" b="1" i="1" u="sng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0838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January 22, 2018</a:t>
                      </a:r>
                      <a:endParaRPr lang="en-US" sz="22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5600" indent="0"/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comments on completeness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and </a:t>
                      </a:r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initial technical assessment  from  DFO, INAC, ECCC and KIA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Tisaipa</a:t>
                      </a:r>
                      <a:r>
                        <a:rPr lang="en-CA" sz="20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8, 2017</a:t>
                      </a:r>
                      <a:endParaRPr lang="en-US" sz="20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indent="0" algn="l"/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NWB-kut inungnut tuniuqaqtai tapkuat tukhigaut iniqhimayakha naunairtuqni hivulliqmiklu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pitquhiliqutit naunaiyaqni</a:t>
                      </a:r>
                    </a:p>
                    <a:p>
                      <a:pPr marL="346075" indent="0" algn="l"/>
                      <a:endParaRPr lang="en-CA" sz="2000" b="1" i="1" u="sng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0838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Januari 22, 2018</a:t>
                      </a:r>
                      <a:endParaRPr lang="en-US" sz="20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5600" indent="0"/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NWB-kut pitaqtai uqauhit iniqhimayanginut hivullitlu pitquhiliqutit naunaiyaqni tapkunanga DFO-kut, INAC-kut, ECCC-kut tapkuatlu KIA-kut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792000" y="331200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Application Procedural History Con’t.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Tukhigautip Pityuhit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Atuqhimani Huli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</a:p>
        </p:txBody>
      </p:sp>
    </p:spTree>
    <p:extLst>
      <p:ext uri="{BB962C8B-B14F-4D97-AF65-F5344CB8AC3E}">
        <p14:creationId xmlns:p14="http://schemas.microsoft.com/office/powerpoint/2010/main" val="159812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15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719163"/>
              </p:ext>
            </p:extLst>
          </p:nvPr>
        </p:nvGraphicFramePr>
        <p:xfrm>
          <a:off x="533400" y="1692000"/>
          <a:ext cx="8153400" cy="3886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6201">
                <a:tc>
                  <a:txBody>
                    <a:bodyPr/>
                    <a:lstStyle/>
                    <a:p>
                      <a:pPr marL="342900" lvl="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February</a:t>
                      </a:r>
                      <a:r>
                        <a:rPr lang="en-CA" sz="22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8</a:t>
                      </a: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2018</a:t>
                      </a:r>
                      <a:endParaRPr lang="en-US" sz="22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5600" indent="0"/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Sabina’s responses to interveners’ comments on completeness/ initial assessment</a:t>
                      </a:r>
                    </a:p>
                    <a:p>
                      <a:pPr marL="355600" indent="0"/>
                      <a:endParaRPr lang="en-US" sz="2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February 23, 2018</a:t>
                      </a:r>
                      <a:endParaRPr lang="en-US" sz="22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indent="0"/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publicly 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distributed the application </a:t>
                      </a:r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for full technical review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Fibruari</a:t>
                      </a:r>
                      <a:r>
                        <a:rPr lang="en-CA" sz="20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8</a:t>
                      </a: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2018</a:t>
                      </a:r>
                      <a:endParaRPr lang="en-US" sz="20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5600" indent="0"/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NWB-kut pitaqtat Sabina-kut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kiutyutai pityutiliknut uqauhit iniqhimayanginut / </a:t>
                      </a:r>
                      <a:r>
                        <a:rPr lang="en-CA" sz="20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hivulliqnut</a:t>
                      </a: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naunaiyaqni</a:t>
                      </a:r>
                      <a:endParaRPr lang="en-CA" sz="20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5600" indent="0"/>
                      <a:endParaRPr lang="en-CA" sz="20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5600" indent="0"/>
                      <a:endParaRPr lang="en-US" sz="2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Fibruari 23, 2018</a:t>
                      </a:r>
                      <a:endParaRPr lang="en-US" sz="20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indent="0"/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NWB-kut inungnut tuniuqaqtai tamna tukhigaut tamaitnik pitquhiliqutit </a:t>
                      </a:r>
                      <a:r>
                        <a:rPr lang="en-CA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naunaiyaqni</a:t>
                      </a:r>
                      <a:endParaRPr lang="en-US" sz="2200" b="0" i="0" kern="1200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792000" y="331200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Application Procedural History Con’t.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Tukhigautip Pityuhit Atuqhimani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Huli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</a:p>
        </p:txBody>
      </p:sp>
    </p:spTree>
    <p:extLst>
      <p:ext uri="{BB962C8B-B14F-4D97-AF65-F5344CB8AC3E}">
        <p14:creationId xmlns:p14="http://schemas.microsoft.com/office/powerpoint/2010/main" val="144812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16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412487"/>
              </p:ext>
            </p:extLst>
          </p:nvPr>
        </p:nvGraphicFramePr>
        <p:xfrm>
          <a:off x="539552" y="1692000"/>
          <a:ext cx="7920880" cy="3879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9736">
                <a:tc>
                  <a:txBody>
                    <a:bodyPr/>
                    <a:lstStyle/>
                    <a:p>
                      <a:pPr marL="284400" lvl="0" indent="-28440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April 4, 2018</a:t>
                      </a:r>
                      <a:b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technical review comments from DFO, INAC, ECCC and KIA.</a:t>
                      </a:r>
                    </a:p>
                    <a:p>
                      <a:pPr marL="346075" indent="0"/>
                      <a:endParaRPr kumimoji="0" lang="en-CA" sz="2200" b="1" i="1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April 11, 2018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Sabina’s preliminary responses to technical comments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en-CA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4400" lvl="0" indent="-28440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Aipuru 4, 2018</a:t>
                      </a:r>
                      <a:b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NWB-kut pitaqtai pitquhiliqutit naunaiyaqni uqauhit tapkunanga DFO-kut, INAC-kut, ECCC-kut tapkuatlu KIA-kut.</a:t>
                      </a:r>
                    </a:p>
                    <a:p>
                      <a:pPr marL="346075" indent="0"/>
                      <a:endParaRPr kumimoji="0" lang="en-CA" sz="2000" b="1" i="1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Aipuru 11, 2018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NWB-kut pitaqtai Sabina-kut hivulliqmik kiutyutai tapkununga pitquhiliqutit uqauhit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792000" y="331200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Application Procedural History Con’t.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Tukhigautip Pityuhit Atuqhimani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Huli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22349" y="628369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</a:p>
        </p:txBody>
      </p:sp>
    </p:spTree>
    <p:extLst>
      <p:ext uri="{BB962C8B-B14F-4D97-AF65-F5344CB8AC3E}">
        <p14:creationId xmlns:p14="http://schemas.microsoft.com/office/powerpoint/2010/main" val="242304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17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847689"/>
              </p:ext>
            </p:extLst>
          </p:nvPr>
        </p:nvGraphicFramePr>
        <p:xfrm>
          <a:off x="539552" y="1692000"/>
          <a:ext cx="7920880" cy="3879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9736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2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April 16, 2018</a:t>
                      </a:r>
                      <a:endParaRPr kumimoji="0" lang="en-US" sz="2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confirmed dates for TM/PHC and distributed a proposed Agenda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200" b="1" i="1" u="sng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200" b="1" i="1" u="sng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April 20, 2018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Interveners’ confirmation of attendance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0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Aipuru 16, 2018</a:t>
                      </a:r>
                      <a:endParaRPr kumimoji="0" lang="en-US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NWB-kut naunaiqtai ublut taphumunga Pitquhiliqutit Katimaniq/Naakaltitititnagit Katimaniq tuniuqaqhugitlu uuktugut Katimatikhat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000" b="1" i="1" u="sng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Aipuru</a:t>
                      </a:r>
                      <a:r>
                        <a:rPr lang="en-CA" sz="20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20, 2018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NWB-kut pitaqtai Pityutilgit naunaiqni ilauniagiangi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792000" y="331200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Application Procedural History Con’t.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Tukhigautip Pityuhit Atuqhimani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Huli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</a:p>
        </p:txBody>
      </p:sp>
    </p:spTree>
    <p:extLst>
      <p:ext uri="{BB962C8B-B14F-4D97-AF65-F5344CB8AC3E}">
        <p14:creationId xmlns:p14="http://schemas.microsoft.com/office/powerpoint/2010/main" val="246799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fld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92000" y="548680"/>
            <a:ext cx="7416824" cy="1152128"/>
          </a:xfrm>
          <a:prstGeom prst="rect">
            <a:avLst/>
          </a:prstGeom>
          <a:noFill/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Back River Project’s Pre-licensing Review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Hanningayuq Kuugaq Havanguyup Laisataqniahaqnini Naunaiyaqni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326272"/>
              </p:ext>
            </p:extLst>
          </p:nvPr>
        </p:nvGraphicFramePr>
        <p:xfrm>
          <a:off x="532800" y="1908024"/>
          <a:ext cx="8496944" cy="4824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2453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December 19</a:t>
                      </a:r>
                      <a:r>
                        <a:rPr lang="en-CA" sz="22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2014</a:t>
                      </a: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Nunavut Impact Review Board (NIRB) Pre-Hearing Conference Decision stated that the Project is in an area that does not have an approved land use plan and a Nunavut Planning Commision (NPC) determination is not required.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Tisaipa 19</a:t>
                      </a:r>
                      <a:r>
                        <a:rPr lang="en-CA" sz="20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2014</a:t>
                      </a: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Nunavut Avatiligiyit Katimayit (NIRB-kut) Naalaktitiniahaqnini Katimani Ihumaliugut uqaqtuq tamna Havanguyuq nunanittuq angiqtauhimaittumi nuna atuqnianut parnaut tapkuatlu Nunavut Parnaiyiit Kamisan (NPC-kut) naunaiqtat atugiaqangiqnia.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</a:p>
        </p:txBody>
      </p:sp>
    </p:spTree>
    <p:extLst>
      <p:ext uri="{BB962C8B-B14F-4D97-AF65-F5344CB8AC3E}">
        <p14:creationId xmlns:p14="http://schemas.microsoft.com/office/powerpoint/2010/main" val="172297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fld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92000" y="548680"/>
            <a:ext cx="7416824" cy="1152128"/>
          </a:xfrm>
          <a:prstGeom prst="rect">
            <a:avLst/>
          </a:prstGeom>
          <a:noFill/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Back River Project’s Pre-licensing Review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Hanningayuq Kuugaq Havanguyup Laisataqniahaqnini Naunaiyaqni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058042"/>
              </p:ext>
            </p:extLst>
          </p:nvPr>
        </p:nvGraphicFramePr>
        <p:xfrm>
          <a:off x="532800" y="1908024"/>
          <a:ext cx="8496944" cy="4824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2453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December 19</a:t>
                      </a:r>
                      <a:r>
                        <a:rPr lang="en-CA" sz="22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2017</a:t>
                      </a: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NIRB completed a review of </a:t>
                      </a:r>
                      <a:r>
                        <a:rPr lang="en-US" sz="22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potential eco-systemic and socio-economic effects of Project and issued NIRB Project Certificate [No.: 007]</a:t>
                      </a:r>
                      <a:endParaRPr kumimoji="0" lang="en-US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Tisaipa 19</a:t>
                      </a:r>
                      <a:r>
                        <a:rPr lang="en-CA" sz="20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2017</a:t>
                      </a: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NIRB-kut iniqtai naunaiyaqni atulaqnit uumatyutit-atatyutauni tapuatlu inuliqutit-maniliugutit aktuanit Havanguyup 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NIRB-kut Havanguyuq Titigartaq [Nappaa: 007]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</a:p>
        </p:txBody>
      </p:sp>
    </p:spTree>
    <p:extLst>
      <p:ext uri="{BB962C8B-B14F-4D97-AF65-F5344CB8AC3E}">
        <p14:creationId xmlns:p14="http://schemas.microsoft.com/office/powerpoint/2010/main" val="141941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13024"/>
              </p:ext>
            </p:extLst>
          </p:nvPr>
        </p:nvGraphicFramePr>
        <p:xfrm>
          <a:off x="533400" y="1260000"/>
          <a:ext cx="81534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95801">
                <a:tc>
                  <a:txBody>
                    <a:bodyPr/>
                    <a:lstStyle/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 Background Info.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Authorizations NWB May Issue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 Type “A” Licensing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Process</a:t>
                      </a:r>
                      <a:endParaRPr lang="en-US" sz="2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Scope of the Application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Application Procedural History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Next Steps in the process for the Type “A” Application</a:t>
                      </a:r>
                      <a:endParaRPr lang="en-US" sz="2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Intervener Participation 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Public Participation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CA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Licences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Issued to the Project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Licences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Issued to the Project by NWB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 Staff Contact Information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Questions and Comments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NWB-kut Unniqtutai Tuhagakhat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Pilagutit NWB-kut Tunilaqtai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NWB-kut Qanugittunia “A” Laisanut Pityuhit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Havakhai Tukhigautip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Tukhigaut Pityuhinut Atuqhimani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Tuklit Atuqtakhat pityuhiqnut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taphumunga Qanugittunia 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“A” Tukhigaut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Pityutilgit Piqatauni 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Inungnut Piqatauni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aisat Tuniyai taphumunga Havanguyumun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aisat Tuniyai taphumunga Havanguyumun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tapkunanga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NWB-kut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NWB-kut Havakti Tugagutai Tuhagakhat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Apiqutit Uqauhit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792000" y="331199"/>
            <a:ext cx="7452408" cy="793545"/>
          </a:xfrm>
          <a:prstGeom prst="rect">
            <a:avLst/>
          </a:prstGeom>
          <a:noFill/>
          <a:ln w="9525">
            <a:noFill/>
          </a:ln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4225925" algn="l"/>
              </a:tabLst>
            </a:pPr>
            <a:r>
              <a:rPr lang="en-US" sz="2800" b="1" dirty="0" smtClean="0">
                <a:solidFill>
                  <a:srgbClr val="0A647D"/>
                </a:solidFill>
                <a:latin typeface="Times New Roman" pitchFamily="18" charset="0"/>
                <a:cs typeface="Times New Roman" pitchFamily="18" charset="0"/>
              </a:rPr>
              <a:t>List of Topics	Titiqat Pityutit</a:t>
            </a:r>
            <a:r>
              <a:rPr lang="en-US" sz="2800" b="1" dirty="0">
                <a:solidFill>
                  <a:srgbClr val="0A647D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9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</a:p>
        </p:txBody>
      </p:sp>
    </p:spTree>
    <p:extLst>
      <p:ext uri="{BB962C8B-B14F-4D97-AF65-F5344CB8AC3E}">
        <p14:creationId xmlns:p14="http://schemas.microsoft.com/office/powerpoint/2010/main" val="379386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20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013644"/>
              </p:ext>
            </p:extLst>
          </p:nvPr>
        </p:nvGraphicFramePr>
        <p:xfrm>
          <a:off x="389296" y="1664162"/>
          <a:ext cx="8431088" cy="3962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39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71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401">
                <a:tc>
                  <a:txBody>
                    <a:bodyPr/>
                    <a:lstStyle/>
                    <a:p>
                      <a:pPr marL="34290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TM/PHC for the application began today and will</a:t>
                      </a:r>
                      <a:r>
                        <a:rPr lang="en-CA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continue </a:t>
                      </a:r>
                      <a:r>
                        <a:rPr lang="en-CA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tomorrow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Information already filed and information</a:t>
                      </a:r>
                      <a:r>
                        <a:rPr lang="en-CA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provided during the TM/PHC will assist the Board in determining whether all substantive issues are sufficiently addressed at this stage</a:t>
                      </a:r>
                      <a:r>
                        <a:rPr lang="en-CA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in the process</a:t>
                      </a: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Pitquhiliqutit Katimaniq/Naalaktitititnagit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Katimaniq tukhigautmun pigiartuq ublumi atuqniagipluni aqagu</a:t>
                      </a: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lang="en-CA" sz="2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Tuhagakhat tunitaqtut piqaqtitni atuqtitlugu tamna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Pitquhiliqutit Katimaniq/Naalaktitititnagit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Katimaniq iakyquniagai Katimayit naunaiqninut naliat tamaita piniahat pityutit naamaktumik hugiaqni uumani tukligiknini pityuhiqnut</a:t>
                      </a:r>
                      <a:r>
                        <a:rPr lang="en-CA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792000" y="331200"/>
            <a:ext cx="8028384" cy="1144733"/>
          </a:xfrm>
          <a:prstGeom prst="rect">
            <a:avLst/>
          </a:prstGeom>
          <a:noFill/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Next Steps for the Type “A” Application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Tukliit Atuqtakhat taphuma Qanugittunia “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A”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Tukhigaut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1498" y="6281482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</a:p>
        </p:txBody>
      </p:sp>
    </p:spTree>
    <p:extLst>
      <p:ext uri="{BB962C8B-B14F-4D97-AF65-F5344CB8AC3E}">
        <p14:creationId xmlns:p14="http://schemas.microsoft.com/office/powerpoint/2010/main" val="44598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21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177281"/>
              </p:ext>
            </p:extLst>
          </p:nvPr>
        </p:nvGraphicFramePr>
        <p:xfrm>
          <a:off x="396000" y="1692000"/>
          <a:ext cx="8640960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86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2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8160">
                <a:tc>
                  <a:txBody>
                    <a:bodyPr/>
                    <a:lstStyle/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TM/PHC is chaired by the Board's staff.  However,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decisions on the file will be made by a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Board Panel, led by the Board's Vice-Chair</a:t>
                      </a:r>
                      <a:endParaRPr lang="en-US" sz="2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lang="en-US" sz="22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Panel will take some time to consider all the submissions received and will issue a PHC report to the</a:t>
                      </a:r>
                      <a:r>
                        <a:rPr lang="en-US" sz="22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Applicant </a:t>
                      </a:r>
                      <a:r>
                        <a:rPr lang="en-US" sz="22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indicating  the Board's decision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Pitquhiliqutit Katimaniq/Naalaktitititnagit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Katimaniq ikhivautalik Katimayit havaktianik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 Kihianik,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ihumaliugutit apkuat titiqanut piyauniat Katimayit Katimayinit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hivuliqtauniaq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Katimayit Ikhivautaliup Tuklianit</a:t>
                      </a:r>
                      <a:endParaRPr lang="en-US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lang="en-US" sz="20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r>
                        <a:rPr lang="en-US" sz="20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Tapkuat Katimayit pivikhaqaqniat ihumaliugutainut tamaita tuniyauyut piyauni tuniniaqtatlu Naalaktitititnagit</a:t>
                      </a:r>
                      <a:r>
                        <a:rPr lang="en-US" sz="20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tuhaqhitaut tapkununga Tukhigaut uqaqlugit Katimayit ihumaliugutat</a:t>
                      </a:r>
                      <a:endParaRPr lang="en-US" sz="2000" b="0" i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792000" y="331200"/>
            <a:ext cx="8532440" cy="1144733"/>
          </a:xfrm>
          <a:prstGeom prst="rect">
            <a:avLst/>
          </a:prstGeom>
          <a:noFill/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Next Steps for the Type “A” Application Cont.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Tukliit Atuqtakhat taphuma Qanugittunia “A”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Tukhigaut Huli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</a:p>
        </p:txBody>
      </p:sp>
    </p:spTree>
    <p:extLst>
      <p:ext uri="{BB962C8B-B14F-4D97-AF65-F5344CB8AC3E}">
        <p14:creationId xmlns:p14="http://schemas.microsoft.com/office/powerpoint/2010/main" val="155863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22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632421"/>
              </p:ext>
            </p:extLst>
          </p:nvPr>
        </p:nvGraphicFramePr>
        <p:xfrm>
          <a:off x="533400" y="1692000"/>
          <a:ext cx="8153400" cy="461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7200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Participate in the licensing process for the application from the onset  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Provide the Board and the proponent with valuable technical information (questions and concerns) on relevant issues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Participate in formal and informal discussions aimed at resolving relevant issues 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Piqatauni laisaliqutinut pityuhit taphumunga</a:t>
                      </a:r>
                      <a:r>
                        <a:rPr lang="en-US" sz="2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tukhigaut pigiaqnianit</a:t>
                      </a:r>
                      <a:endParaRPr lang="en-US" sz="21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Piqaqtitni Katimayit uuktugutiliklu atuqpiaqtunik pitquhiliqutit tuhagakhat (apiqutit ihumaalutitlu) tugangayunut pityutit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1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Piqatauni katimatitlugit</a:t>
                      </a:r>
                      <a:r>
                        <a:rPr lang="en-US" sz="2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katimatitnagitlu</a:t>
                      </a:r>
                      <a:r>
                        <a:rPr lang="en-US" sz="2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uqaqatigikni tugangayunut ihuaqhaqni tugangayut pityutit </a:t>
                      </a:r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792000" y="331200"/>
            <a:ext cx="789480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Intervener Participation Pityutilgit Piqatauni</a:t>
            </a:r>
            <a:endParaRPr lang="en-US" sz="2800" b="1" dirty="0" smtClean="0">
              <a:solidFill>
                <a:srgbClr val="035F79"/>
              </a:solidFill>
              <a:latin typeface="ProSyl"/>
            </a:endParaRPr>
          </a:p>
          <a:p>
            <a:r>
              <a:rPr lang="en-US" sz="2800" b="1" dirty="0" smtClean="0">
                <a:solidFill>
                  <a:srgbClr val="035F79"/>
                </a:solidFill>
                <a:latin typeface="ProSyl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</a:p>
        </p:txBody>
      </p:sp>
    </p:spTree>
    <p:extLst>
      <p:ext uri="{BB962C8B-B14F-4D97-AF65-F5344CB8AC3E}">
        <p14:creationId xmlns:p14="http://schemas.microsoft.com/office/powerpoint/2010/main" val="390187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23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71163"/>
              </p:ext>
            </p:extLst>
          </p:nvPr>
        </p:nvGraphicFramePr>
        <p:xfrm>
          <a:off x="539552" y="1700808"/>
          <a:ext cx="8496944" cy="4824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5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1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24536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CA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Everyone is encouraged to participate in the TM/PHC and this community session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Interested persons can also contact Richard Dwyer if needing to provide written comments or to review the documents filed for application 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All documents received have been posted on the NWB’s FTP site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CA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Tamaqmik pinahuaquyauyut piqataunit tapkunani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Pitquhiliqutit Katimaniq/Naalaktitititnagit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Katimaniq </a:t>
                      </a:r>
                      <a:r>
                        <a:rPr lang="en-CA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unalu nunaliknut katimapkainiq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0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Tuhaumaqatauyumayut inuit tugaqvigilaqtat Richard Dwyer piqaqtitiyumagumik titigaqhimayunik uqauhit naunaiyaqniluniit tapkuat titiqat tuniyauyut tukhigautinut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0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Tamaita titiqat hatqiqtitauhimayut talvani NWB-kut FTP </a:t>
                      </a:r>
                      <a:r>
                        <a:rPr lang="en-US" sz="20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qagitauyakkuviani</a:t>
                      </a:r>
                      <a:endParaRPr lang="en-US" sz="20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792000" y="331200"/>
            <a:ext cx="7992888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Public Participation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Inungnut Piqatauni</a:t>
            </a:r>
            <a:endParaRPr lang="en-US" sz="2800" b="1" dirty="0" smtClean="0">
              <a:solidFill>
                <a:srgbClr val="035F79"/>
              </a:solidFill>
              <a:latin typeface="ProSyl"/>
            </a:endParaRP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</a:p>
        </p:txBody>
      </p:sp>
    </p:spTree>
    <p:extLst>
      <p:ext uri="{BB962C8B-B14F-4D97-AF65-F5344CB8AC3E}">
        <p14:creationId xmlns:p14="http://schemas.microsoft.com/office/powerpoint/2010/main" val="282039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24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831541"/>
              </p:ext>
            </p:extLst>
          </p:nvPr>
        </p:nvGraphicFramePr>
        <p:xfrm>
          <a:off x="532800" y="1556792"/>
          <a:ext cx="8458200" cy="5255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06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55848">
                <a:tc>
                  <a:txBody>
                    <a:bodyPr/>
                    <a:lstStyle/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Stephanie Autut, Executive Director</a:t>
                      </a:r>
                    </a:p>
                    <a:p>
                      <a:pPr marL="0" indent="0" algn="l">
                        <a:spcBef>
                          <a:spcPts val="375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stephanie.autut@nwb-oen.ca</a:t>
                      </a:r>
                      <a:endParaRPr lang="en-US" sz="20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Karen Kharatyan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Director of Technical Services</a:t>
                      </a:r>
                    </a:p>
                    <a:p>
                      <a:pPr marL="355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4"/>
                        </a:rPr>
                        <a:t>karen.kharatyan@nwb-oen.ca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Ben Kogvik, Director of Board Administration and Communication 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ben.kogvik@nwb-oen.ca</a:t>
                      </a:r>
                      <a:endParaRPr lang="en-US" sz="20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Dave Baines, Technical Advisor</a:t>
                      </a:r>
                    </a:p>
                    <a:p>
                      <a:pPr marL="358775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6"/>
                        </a:rPr>
                        <a:t>dave.baines@nwb-oen.ca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pt-BR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Richard Dwyer, Licensing Manager 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7"/>
                        </a:rPr>
                        <a:t>richard.dwyer@nwb-oen.ca</a:t>
                      </a:r>
                      <a:endParaRPr lang="en-US" sz="20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Stephanie Autut, Ataniuyuq Hivuliqti</a:t>
                      </a:r>
                    </a:p>
                    <a:p>
                      <a:pPr marL="0" indent="0" algn="l">
                        <a:spcBef>
                          <a:spcPts val="375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en-US" sz="1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stephanie.autut@nwb-oen.ca</a:t>
                      </a:r>
                      <a:endParaRPr lang="en-US" sz="19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kumimoji="0" lang="en-US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Karen Kharatyan</a:t>
                      </a:r>
                      <a:r>
                        <a:rPr lang="en-US" sz="1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Hivuliqti Pitquhiliqutinut Kivgaqtit</a:t>
                      </a:r>
                    </a:p>
                    <a:p>
                      <a:pPr marL="355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4"/>
                        </a:rPr>
                        <a:t>karen.kharatyan@nwb-oen.ca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Ben Kogvik, Hivuliqti Katimayit Aulatyutai Tuhaumatyutitlu</a:t>
                      </a:r>
                    </a:p>
                    <a:p>
                      <a:pPr marL="273050" lvl="1" indent="82550">
                        <a:spcBef>
                          <a:spcPts val="375"/>
                        </a:spcBef>
                      </a:pPr>
                      <a:r>
                        <a:rPr lang="en-US" sz="1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ben.kogvik@nwb-oen.ca</a:t>
                      </a:r>
                      <a:endParaRPr lang="en-US" sz="19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Dave Baines, Pitquhiliqutit Uqautyiyi</a:t>
                      </a:r>
                    </a:p>
                    <a:p>
                      <a:pPr marL="355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6"/>
                        </a:rPr>
                        <a:t>dave.baines@nwb-oen.ca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pt-BR" sz="1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Richard Dwyer, Laisaliqutit Maniyauyuq</a:t>
                      </a:r>
                    </a:p>
                    <a:p>
                      <a:pPr marL="273050" indent="82550">
                        <a:spcBef>
                          <a:spcPts val="375"/>
                        </a:spcBef>
                      </a:pPr>
                      <a:r>
                        <a:rPr lang="en-US" sz="1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7"/>
                        </a:rPr>
                        <a:t>richard.dwyer@nwb-oen.ca</a:t>
                      </a:r>
                      <a:endParaRPr lang="en-US" sz="19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792000" y="331200"/>
            <a:ext cx="7132800" cy="1144733"/>
          </a:xfrm>
          <a:prstGeom prst="rect">
            <a:avLst/>
          </a:prstGeom>
          <a:noFill/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NWB Staff Contact Information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NWB-kut Havaktit Tugagutai Tuhagakhat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</a:p>
        </p:txBody>
      </p:sp>
    </p:spTree>
    <p:extLst>
      <p:ext uri="{BB962C8B-B14F-4D97-AF65-F5344CB8AC3E}">
        <p14:creationId xmlns:p14="http://schemas.microsoft.com/office/powerpoint/2010/main" val="411561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25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68408"/>
              </p:ext>
            </p:extLst>
          </p:nvPr>
        </p:nvGraphicFramePr>
        <p:xfrm>
          <a:off x="395536" y="1988840"/>
          <a:ext cx="8424936" cy="3384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09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40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84376">
                <a:tc>
                  <a:txBody>
                    <a:bodyPr/>
                    <a:lstStyle/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Questions and/or Comments?</a:t>
                      </a:r>
                    </a:p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Thank You!</a:t>
                      </a:r>
                      <a:endParaRPr lang="en-US" sz="1800" b="0" u="non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 smtClean="0">
                        <a:solidFill>
                          <a:schemeClr val="tx2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Apiqutit tamnalu/tamnaluniit Uqauhit?</a:t>
                      </a:r>
                    </a:p>
                    <a:p>
                      <a:pPr algn="ctr"/>
                      <a:endParaRPr lang="en-US" sz="2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Quanaqutin!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792000" y="331200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Questions and Comments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xWdt4nw5 scsy4nw9l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</a:p>
        </p:txBody>
      </p:sp>
    </p:spTree>
    <p:extLst>
      <p:ext uri="{BB962C8B-B14F-4D97-AF65-F5344CB8AC3E}">
        <p14:creationId xmlns:p14="http://schemas.microsoft.com/office/powerpoint/2010/main" val="356619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841750"/>
              </p:ext>
            </p:extLst>
          </p:nvPr>
        </p:nvGraphicFramePr>
        <p:xfrm>
          <a:off x="533400" y="1692000"/>
          <a:ext cx="81534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14801">
                <a:tc>
                  <a:txBody>
                    <a:bodyPr/>
                    <a:lstStyle/>
                    <a:p>
                      <a:pPr marL="0" indent="0" algn="l">
                        <a:buFont typeface="Wingdings" pitchFamily="2" charset="2"/>
                        <a:buNone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NWB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is an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Institution of Public Government (IPG) established under Article 13 of the </a:t>
                      </a:r>
                      <a:r>
                        <a:rPr lang="en-US" sz="22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Nunavut Land Claims Agreement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(NLCA)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has responsibilities and powers over the regulation, use, and management of freshwater in the Nunavut Settlement Area</a:t>
                      </a:r>
                      <a:endParaRPr lang="en-CA" sz="24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itchFamily="2" charset="2"/>
                        <a:buNone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Tapkuat NWB-kut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Inungnut Kavamagiyauqatauyut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(IPG) pinguqtauyut malikhugit Nakataani 13 tapkunani </a:t>
                      </a:r>
                      <a:r>
                        <a:rPr lang="en-US" sz="22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Nunavutagutinut Angigutit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(NLCA)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Havalgit hakugiknilgitlu maligainut, atuqni, aulatauninutlu imigaulat imait Nunavutagauyup Iluani</a:t>
                      </a:r>
                      <a:endParaRPr lang="en-CA" sz="2400" b="0" dirty="0" smtClean="0"/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22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792000" y="331200"/>
            <a:ext cx="6408712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NWB Background Information</a:t>
            </a:r>
            <a:br>
              <a:rPr lang="en-US" sz="29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NWB-kut Unniqtutit Tuhagakhat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57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wrap="square">
            <a:normAutofit/>
          </a:bodyPr>
          <a:lstStyle/>
          <a:p>
            <a:fld id="{7743DBDE-EEB0-4B35-80BE-167CFC5089B8}" type="slidenum">
              <a:rPr lang="en-CA" smtClean="0">
                <a:solidFill>
                  <a:srgbClr val="0A647D"/>
                </a:solidFill>
                <a:latin typeface="Times New Roman" pitchFamily="18" charset="0"/>
                <a:cs typeface="Times New Roman" panose="02020603050405020304" pitchFamily="18" charset="0"/>
              </a:rPr>
              <a:t>4</a:t>
            </a:fld>
            <a:endParaRPr lang="en-CA" dirty="0">
              <a:solidFill>
                <a:srgbClr val="0A64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60974"/>
              </p:ext>
            </p:extLst>
          </p:nvPr>
        </p:nvGraphicFramePr>
        <p:xfrm>
          <a:off x="533400" y="1692000"/>
          <a:ext cx="8287072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2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4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1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Objects of the NWB are to provide for the conservation and utilization of waters in Nunavut, except in a national park, in a manner that will provide the optimum benefit from those waters for Nunavut’s residents in particular and Canadians in general.</a:t>
                      </a:r>
                      <a:endParaRPr lang="en-CA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Pinahuaqtai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tapkuat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NWB-kut piqaqtitninik atuqtitnilu imait Nunavutmi, kihimiungittuq nunaqyuaqmi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minnguiqhiqvikni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piplugit piqagutauninut nakuuniqhamik ihuaqutauni tahapkunanga imait Nunavutmi nunaliuyunut piluaqtumik Kanatamiutlu tamaitnut.</a:t>
                      </a:r>
                      <a:endParaRPr lang="en-CA" sz="2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endParaRPr lang="en-US" sz="2200" b="0" i="0" u="none" strike="noStrike" baseline="0" dirty="0" smtClean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r>
                        <a:rPr lang="en-US" sz="22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792000" y="331200"/>
            <a:ext cx="7488832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NWB Background Information Cont.</a:t>
            </a:r>
            <a:br>
              <a:rPr lang="en-US" sz="29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NWB-kut Unniqtutit </a:t>
            </a:r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Tuhagakhat Huli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</a:p>
        </p:txBody>
      </p:sp>
    </p:spTree>
    <p:extLst>
      <p:ext uri="{BB962C8B-B14F-4D97-AF65-F5344CB8AC3E}">
        <p14:creationId xmlns:p14="http://schemas.microsoft.com/office/powerpoint/2010/main" val="251860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5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541480"/>
              </p:ext>
            </p:extLst>
          </p:nvPr>
        </p:nvGraphicFramePr>
        <p:xfrm>
          <a:off x="533400" y="1692000"/>
          <a:ext cx="8153400" cy="3657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1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Based on its mandate, the NWB may issue any of the following authorizations for the use of water and/or deposit of waste for undertakings in Nunavut: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800100" lvl="1" indent="-34290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Approval without a  Licence</a:t>
                      </a:r>
                      <a:endParaRPr lang="en-CA" sz="24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Piplugit havagiyaqaqtai, tapkuat NWB-kut tunilaqtai tahapkuat pilagutit atuqninut imait tamnalu/tamnalunit iqaqni iqakut havagiyauyunut Nunavutmi: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800100" lvl="1" indent="-34290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Angugutit Laisaittumik</a:t>
                      </a:r>
                      <a:endParaRPr lang="en-CA" sz="2400" b="0" dirty="0">
                        <a:solidFill>
                          <a:srgbClr val="315EDB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792000" y="331200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Authorizations NWB May Issue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ilagutit NWB-kut Tunilaqtai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</a:p>
        </p:txBody>
      </p:sp>
    </p:spTree>
    <p:extLst>
      <p:ext uri="{BB962C8B-B14F-4D97-AF65-F5344CB8AC3E}">
        <p14:creationId xmlns:p14="http://schemas.microsoft.com/office/powerpoint/2010/main" val="211008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6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379862"/>
              </p:ext>
            </p:extLst>
          </p:nvPr>
        </p:nvGraphicFramePr>
        <p:xfrm>
          <a:off x="533400" y="1700808"/>
          <a:ext cx="8215064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6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87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0"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Type “B” Water Licence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marL="800100" lvl="1" indent="-34290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Type  “A”  Water Licence</a:t>
                      </a:r>
                    </a:p>
                    <a:p>
                      <a:pPr marL="457200" lvl="1" indent="0" algn="l">
                        <a:buFont typeface="Wingdings" pitchFamily="2" charset="2"/>
                        <a:buNone/>
                      </a:pPr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marL="457200" lvl="1" indent="0" algn="l">
                        <a:buFont typeface="Wingdings" pitchFamily="2" charset="2"/>
                        <a:buNone/>
                      </a:pPr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  <a:tabLst>
                          <a:tab pos="898525" algn="l"/>
                        </a:tabLst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This week’s Technical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 Meeting and Pre-hearing conference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 is for a Type “A” water licence application </a:t>
                      </a:r>
                    </a:p>
                    <a:p>
                      <a:pPr algn="l"/>
                      <a:endParaRPr lang="en-US" sz="2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2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pPr algn="l"/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CA" sz="24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Qanugittunia “B” Imaqmun Laisa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Qanugittunia “A” Imaqmun Laisa</a:t>
                      </a:r>
                    </a:p>
                    <a:p>
                      <a:pPr marL="457200" lvl="1" indent="0" algn="l">
                        <a:buFont typeface="Wingdings" pitchFamily="2" charset="2"/>
                        <a:buNone/>
                      </a:pPr>
                      <a:endParaRPr lang="en-US" sz="22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  <a:tabLst>
                          <a:tab pos="898525" algn="l"/>
                        </a:tabLst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Uumani havaguhiqmi Pitquhiliqutit Katimaniq Naalaktitiniahaqtitlugitlu katimani taphumunga Qanugittunia “A” imaqmun laisa tukhigaut</a:t>
                      </a:r>
                    </a:p>
                    <a:p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792000" y="331200"/>
            <a:ext cx="662940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Authorizations NWB May Issue Cont.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Pilagutit NWB-kut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Tunilaqtai Huli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</a:p>
        </p:txBody>
      </p:sp>
    </p:spTree>
    <p:extLst>
      <p:ext uri="{BB962C8B-B14F-4D97-AF65-F5344CB8AC3E}">
        <p14:creationId xmlns:p14="http://schemas.microsoft.com/office/powerpoint/2010/main" val="313557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5"/>
          <p:cNvSpPr>
            <a:spLocks noChangeShapeType="1"/>
          </p:cNvSpPr>
          <p:nvPr/>
        </p:nvSpPr>
        <p:spPr bwMode="auto">
          <a:xfrm flipH="1">
            <a:off x="5867400" y="4114800"/>
            <a:ext cx="0" cy="38100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7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820390" y="1752600"/>
            <a:ext cx="7485409" cy="1066800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600" dirty="0" smtClean="0">
                <a:latin typeface="Times New Roman" pitchFamily="18" charset="0"/>
                <a:cs typeface="Times New Roman" pitchFamily="18" charset="0"/>
              </a:rPr>
              <a:t>NWB </a:t>
            </a:r>
            <a:r>
              <a:rPr lang="en-CA" sz="1600" dirty="0">
                <a:latin typeface="Times New Roman" pitchFamily="18" charset="0"/>
                <a:cs typeface="Times New Roman" pitchFamily="18" charset="0"/>
              </a:rPr>
              <a:t>receives application and confirms classification of undertaking and type of </a:t>
            </a:r>
            <a:r>
              <a:rPr lang="en-CA" sz="1600" dirty="0" smtClean="0">
                <a:latin typeface="Times New Roman" pitchFamily="18" charset="0"/>
                <a:cs typeface="Times New Roman" pitchFamily="18" charset="0"/>
              </a:rPr>
              <a:t>licence as a Type “A” licence</a:t>
            </a:r>
          </a:p>
          <a:p>
            <a:pPr algn="ctr"/>
            <a:r>
              <a:rPr lang="en-CA" sz="1600" dirty="0" smtClean="0">
                <a:latin typeface="Times New Roman" pitchFamily="18" charset="0"/>
                <a:cs typeface="Times New Roman" pitchFamily="18" charset="0"/>
              </a:rPr>
              <a:t>NWB-kut pitaqtat tukhigaut naunaiqtatlu qanugittunia havanguyuq qanugittunialu laisa tamnaunia Qanugittunia “A</a:t>
            </a:r>
            <a:r>
              <a:rPr lang="en-CA" sz="16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CA" sz="1600" dirty="0" smtClean="0">
                <a:latin typeface="Times New Roman" pitchFamily="18" charset="0"/>
                <a:cs typeface="Times New Roman" pitchFamily="18" charset="0"/>
              </a:rPr>
              <a:t>laisa</a:t>
            </a:r>
            <a:endParaRPr lang="en-CA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dirty="0" smtClean="0">
                <a:solidFill>
                  <a:srgbClr val="000000"/>
                </a:solidFill>
                <a:latin typeface="ProSyl"/>
              </a:rPr>
              <a:t>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flipH="1">
            <a:off x="5867400" y="2819399"/>
            <a:ext cx="0" cy="38100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4267200" y="3200400"/>
            <a:ext cx="3633713" cy="1104900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NWB conducts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concordance review</a:t>
            </a: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NWB-kut havagiyai malikhaqninut naunaiyaqni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820391" y="2915839"/>
            <a:ext cx="2687960" cy="1425752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Applicant provides additional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information if required </a:t>
            </a: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Tukhigaut piqaqtitai ilagiagutit tuhagakhat piyaqaqata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962399" y="4495801"/>
            <a:ext cx="4343399" cy="1600199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NWB issues notice of application and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requests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technical review and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submission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of comments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(30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days minimum)</a:t>
            </a:r>
          </a:p>
          <a:p>
            <a:pPr lvl="0" algn="ctr" fontAlgn="base">
              <a:spcBef>
                <a:spcPct val="0"/>
              </a:spcBef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NWB-kut tuniyai tuhaqhitit tukhigautmun tukhiqtailu pitquhiliqutit naunaiyaqni tuniyaunilu uqauhit (30 ublut ikitniqhamik)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 smtClean="0">
                <a:solidFill>
                  <a:srgbClr val="000000"/>
                </a:solidFill>
                <a:latin typeface="ProSyl"/>
              </a:rPr>
              <a:t>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3657600" y="3733800"/>
            <a:ext cx="5177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6660232" y="6116840"/>
            <a:ext cx="0" cy="4085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 flipH="1">
            <a:off x="3591694" y="3429000"/>
            <a:ext cx="51778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732240" y="6146140"/>
            <a:ext cx="187220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Next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slide</a:t>
            </a:r>
          </a:p>
          <a:p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Tukliq takuyakhaq</a:t>
            </a:r>
            <a:endParaRPr lang="en-US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792000" y="270000"/>
            <a:ext cx="7812448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NWB Type “A” Licensing Process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NWB-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kut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Qanugittunia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“A”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Laisaliginiq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Pityuhiq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86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8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28743" y="1596836"/>
            <a:ext cx="8375705" cy="4943363"/>
            <a:chOff x="393105" y="1699096"/>
            <a:chExt cx="8375705" cy="5087813"/>
          </a:xfrm>
        </p:grpSpPr>
        <p:sp>
          <p:nvSpPr>
            <p:cNvPr id="10" name="Text Box 4"/>
            <p:cNvSpPr txBox="1">
              <a:spLocks noChangeArrowheads="1"/>
            </p:cNvSpPr>
            <p:nvPr/>
          </p:nvSpPr>
          <p:spPr bwMode="auto">
            <a:xfrm>
              <a:off x="1752600" y="2971800"/>
              <a:ext cx="3138526" cy="848159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NWB holds </a:t>
              </a:r>
              <a:r>
                <a:rPr lang="en-CA" sz="1600" dirty="0" smtClean="0">
                  <a:latin typeface="Times New Roman" pitchFamily="18" charset="0"/>
                  <a:cs typeface="Times New Roman" pitchFamily="18" charset="0"/>
                </a:rPr>
                <a:t>TM </a:t>
              </a:r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and </a:t>
              </a:r>
              <a:r>
                <a:rPr lang="en-CA" sz="1600" dirty="0" smtClean="0">
                  <a:latin typeface="Times New Roman" pitchFamily="18" charset="0"/>
                  <a:cs typeface="Times New Roman" pitchFamily="18" charset="0"/>
                </a:rPr>
                <a:t>PHC</a:t>
              </a:r>
            </a:p>
            <a:p>
              <a:pPr algn="ctr"/>
              <a:r>
                <a:rPr lang="en-CA" sz="1400" dirty="0" smtClean="0">
                  <a:latin typeface="Times New Roman" pitchFamily="18" charset="0"/>
                  <a:cs typeface="Times New Roman" pitchFamily="18" charset="0"/>
                </a:rPr>
                <a:t>NWB-kut atuqtita Pitquhiliqutit Naalaktittititnagit Katimanit</a:t>
              </a:r>
              <a:endParaRPr lang="en-CA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 Box 5"/>
            <p:cNvSpPr txBox="1">
              <a:spLocks noChangeArrowheads="1"/>
            </p:cNvSpPr>
            <p:nvPr/>
          </p:nvSpPr>
          <p:spPr bwMode="auto">
            <a:xfrm>
              <a:off x="1752600" y="5168201"/>
              <a:ext cx="3769588" cy="1042069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NWB issues notice of </a:t>
              </a:r>
              <a:r>
                <a:rPr lang="en-CA" sz="1600" dirty="0" smtClean="0">
                  <a:latin typeface="Times New Roman" pitchFamily="18" charset="0"/>
                  <a:cs typeface="Times New Roman" pitchFamily="18" charset="0"/>
                </a:rPr>
                <a:t>Public Hearing (a 60 day minimum requirement)</a:t>
              </a:r>
              <a:endParaRPr lang="en-CA" sz="1600" dirty="0">
                <a:latin typeface="Times New Roman" pitchFamily="18" charset="0"/>
                <a:cs typeface="Times New Roman" pitchFamily="18" charset="0"/>
              </a:endParaRPr>
            </a:p>
            <a:p>
              <a:pPr marR="64520" algn="ctr"/>
              <a:r>
                <a:rPr lang="en-CA" sz="1400" dirty="0" smtClean="0">
                  <a:latin typeface="Times New Roman" pitchFamily="18" charset="0"/>
                  <a:cs typeface="Times New Roman" pitchFamily="18" charset="0"/>
                </a:rPr>
                <a:t>NWB-kut tuniyai tuhaqhit Iungnik Naalakvik (tamna </a:t>
              </a:r>
              <a:r>
                <a:rPr lang="en-CA" sz="1400" dirty="0">
                  <a:latin typeface="Times New Roman" pitchFamily="18" charset="0"/>
                  <a:cs typeface="Times New Roman" pitchFamily="18" charset="0"/>
                </a:rPr>
                <a:t>60 </a:t>
              </a:r>
              <a:r>
                <a:rPr lang="en-CA" sz="1400" dirty="0" smtClean="0">
                  <a:latin typeface="Times New Roman" pitchFamily="18" charset="0"/>
                  <a:cs typeface="Times New Roman" pitchFamily="18" charset="0"/>
                </a:rPr>
                <a:t>ublut ikitniqhat piyaqaqnia)</a:t>
              </a:r>
              <a:endParaRPr lang="en-CA" sz="1400" dirty="0">
                <a:latin typeface="Times New Roman" pitchFamily="18" charset="0"/>
                <a:cs typeface="Times New Roman" pitchFamily="18" charset="0"/>
              </a:endParaRPr>
            </a:p>
            <a:p>
              <a:pPr marR="64520" algn="ctr"/>
              <a:r>
                <a:rPr lang="en-US" sz="1400" dirty="0" smtClean="0">
                  <a:solidFill>
                    <a:srgbClr val="000000"/>
                  </a:solidFill>
                  <a:latin typeface="ProSyl"/>
                </a:rPr>
                <a:t> </a:t>
              </a:r>
              <a:endParaRPr lang="en-CA" sz="14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 Box 6"/>
            <p:cNvSpPr txBox="1">
              <a:spLocks noChangeArrowheads="1"/>
            </p:cNvSpPr>
            <p:nvPr/>
          </p:nvSpPr>
          <p:spPr bwMode="auto">
            <a:xfrm>
              <a:off x="5584900" y="1699096"/>
              <a:ext cx="3183910" cy="1419847"/>
            </a:xfrm>
            <a:prstGeom prst="rect">
              <a:avLst/>
            </a:prstGeom>
            <a:solidFill>
              <a:srgbClr val="FF9900"/>
            </a:solidFill>
            <a:ln w="9525" algn="ctr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If required, applicant</a:t>
              </a:r>
              <a:r>
                <a:rPr kumimoji="0" lang="en-US" sz="16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provides additional information or clarification</a:t>
              </a:r>
            </a:p>
            <a:p>
              <a:pPr lvl="0"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Piyaqaqat, tukhigartuq piqaqtittiniq tuhagakhat uingaigutitluniit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 Box 7"/>
            <p:cNvSpPr txBox="1">
              <a:spLocks noChangeArrowheads="1"/>
            </p:cNvSpPr>
            <p:nvPr/>
          </p:nvSpPr>
          <p:spPr bwMode="auto">
            <a:xfrm>
              <a:off x="5689452" y="3872055"/>
              <a:ext cx="2692547" cy="2084330"/>
            </a:xfrm>
            <a:prstGeom prst="rect">
              <a:avLst/>
            </a:prstGeom>
            <a:solidFill>
              <a:srgbClr val="FF9900"/>
            </a:solidFill>
            <a:ln w="9525" algn="ctr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If directed in PHC decision, applicant provides additional </a:t>
              </a:r>
              <a:r>
                <a:rPr lang="en-CA" sz="1600" dirty="0" smtClean="0">
                  <a:latin typeface="Times New Roman" pitchFamily="18" charset="0"/>
                  <a:cs typeface="Times New Roman" pitchFamily="18" charset="0"/>
                </a:rPr>
                <a:t>information</a:t>
              </a:r>
            </a:p>
            <a:p>
              <a:pPr marR="16150" algn="ctr"/>
              <a:r>
                <a:rPr lang="en-CA" sz="1600" dirty="0" smtClean="0">
                  <a:latin typeface="Times New Roman" pitchFamily="18" charset="0"/>
                  <a:cs typeface="Times New Roman" pitchFamily="18" charset="0"/>
                </a:rPr>
                <a:t>Tiliqagu talvani Naalaktitititnagit ihumaliugutmi</a:t>
              </a: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1600" dirty="0">
                  <a:latin typeface="Times New Roman" pitchFamily="18" charset="0"/>
                  <a:cs typeface="Times New Roman" pitchFamily="18" charset="0"/>
                </a:rPr>
                <a:t>tukhigartuq piqaqtittiniq </a:t>
              </a: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tuhaqpaligakhat</a:t>
              </a:r>
              <a:r>
                <a:rPr lang="en-US" sz="1600" dirty="0" smtClean="0">
                  <a:solidFill>
                    <a:srgbClr val="000000"/>
                  </a:solidFill>
                  <a:latin typeface="ProSyl"/>
                </a:rPr>
                <a:t> 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>
              <a:off x="5115696" y="4537493"/>
              <a:ext cx="523104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Text Box 4"/>
            <p:cNvSpPr txBox="1">
              <a:spLocks noChangeArrowheads="1"/>
            </p:cNvSpPr>
            <p:nvPr/>
          </p:nvSpPr>
          <p:spPr bwMode="auto">
            <a:xfrm>
              <a:off x="1752600" y="4042178"/>
              <a:ext cx="3271890" cy="834622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CA" sz="1600" dirty="0" smtClean="0">
                  <a:latin typeface="Times New Roman" pitchFamily="18" charset="0"/>
                  <a:cs typeface="Times New Roman" pitchFamily="18" charset="0"/>
                </a:rPr>
                <a:t>NWB Issues PHC Decision</a:t>
              </a:r>
            </a:p>
            <a:p>
              <a:pPr algn="ctr"/>
              <a:r>
                <a:rPr lang="en-CA" sz="1600" dirty="0" smtClean="0">
                  <a:latin typeface="Times New Roman" pitchFamily="18" charset="0"/>
                  <a:cs typeface="Times New Roman" pitchFamily="18" charset="0"/>
                </a:rPr>
                <a:t>NWB-kut Tuniyat Naalaktittitnagit Ihumaliugut</a:t>
              </a:r>
              <a:endParaRPr lang="en-CA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Line 5"/>
            <p:cNvSpPr>
              <a:spLocks noChangeShapeType="1"/>
            </p:cNvSpPr>
            <p:nvPr/>
          </p:nvSpPr>
          <p:spPr bwMode="auto">
            <a:xfrm>
              <a:off x="3363928" y="6210270"/>
              <a:ext cx="0" cy="26673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Line 5"/>
            <p:cNvSpPr>
              <a:spLocks noChangeShapeType="1"/>
            </p:cNvSpPr>
            <p:nvPr/>
          </p:nvSpPr>
          <p:spPr bwMode="auto">
            <a:xfrm flipH="1">
              <a:off x="4891126" y="2286000"/>
              <a:ext cx="631062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Line 5"/>
            <p:cNvSpPr>
              <a:spLocks noChangeShapeType="1"/>
            </p:cNvSpPr>
            <p:nvPr/>
          </p:nvSpPr>
          <p:spPr bwMode="auto">
            <a:xfrm>
              <a:off x="4894538" y="2016642"/>
              <a:ext cx="642332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Line 5"/>
            <p:cNvSpPr>
              <a:spLocks noChangeShapeType="1"/>
            </p:cNvSpPr>
            <p:nvPr/>
          </p:nvSpPr>
          <p:spPr bwMode="auto">
            <a:xfrm flipH="1" flipV="1">
              <a:off x="5105400" y="4800600"/>
              <a:ext cx="512380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135963" y="6248400"/>
              <a:ext cx="1728192" cy="53850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Next</a:t>
              </a:r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slide</a:t>
              </a:r>
              <a:endParaRPr lang="en-US" sz="1200" dirty="0">
                <a:solidFill>
                  <a:srgbClr val="000000"/>
                </a:solidFill>
                <a:latin typeface="ProSyl"/>
              </a:endParaRPr>
            </a:p>
            <a:p>
              <a:r>
                <a:rPr lang="en-US" sz="1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Tukliq Takuyakhaq</a:t>
              </a:r>
              <a:endParaRPr lang="en-US" sz="1200" dirty="0">
                <a:solidFill>
                  <a:srgbClr val="000000"/>
                </a:solidFill>
                <a:latin typeface="ProSyl"/>
              </a:endParaRPr>
            </a:p>
          </p:txBody>
        </p:sp>
        <p:sp>
          <p:nvSpPr>
            <p:cNvPr id="21" name="Text Box 3"/>
            <p:cNvSpPr txBox="1">
              <a:spLocks noChangeArrowheads="1"/>
            </p:cNvSpPr>
            <p:nvPr/>
          </p:nvSpPr>
          <p:spPr bwMode="auto">
            <a:xfrm>
              <a:off x="1752600" y="1699097"/>
              <a:ext cx="3060584" cy="96790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CA" sz="1500" dirty="0">
                  <a:latin typeface="Times New Roman" pitchFamily="18" charset="0"/>
                  <a:cs typeface="Times New Roman" pitchFamily="18" charset="0"/>
                </a:rPr>
                <a:t>Parties submit </a:t>
              </a:r>
              <a:r>
                <a:rPr lang="en-CA" sz="1500" dirty="0" smtClean="0">
                  <a:latin typeface="Times New Roman" pitchFamily="18" charset="0"/>
                  <a:cs typeface="Times New Roman" pitchFamily="18" charset="0"/>
                </a:rPr>
                <a:t>written representations</a:t>
              </a:r>
            </a:p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CA" sz="1600" dirty="0" smtClean="0">
                  <a:latin typeface="Times New Roman" pitchFamily="18" charset="0"/>
                  <a:cs typeface="Times New Roman" pitchFamily="18" charset="0"/>
                </a:rPr>
                <a:t>Piqatauyut tunini titigaqhimayut hatqiqtitai</a:t>
              </a:r>
              <a:endParaRPr lang="en-CA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Line 5"/>
            <p:cNvSpPr>
              <a:spLocks noChangeShapeType="1"/>
            </p:cNvSpPr>
            <p:nvPr/>
          </p:nvSpPr>
          <p:spPr bwMode="auto">
            <a:xfrm>
              <a:off x="3352800" y="3810000"/>
              <a:ext cx="0" cy="232783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Left Brace 22"/>
            <p:cNvSpPr/>
            <p:nvPr/>
          </p:nvSpPr>
          <p:spPr>
            <a:xfrm>
              <a:off x="1096351" y="2154960"/>
              <a:ext cx="543667" cy="3329998"/>
            </a:xfrm>
            <a:prstGeom prst="leftBrace">
              <a:avLst/>
            </a:prstGeom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 rot="16200000">
              <a:off x="-1037596" y="3521351"/>
              <a:ext cx="3569288" cy="707886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Technical Review Stage</a:t>
              </a:r>
            </a:p>
            <a:p>
              <a:pPr marR="130190" algn="ctr"/>
              <a:r>
                <a:rPr lang="en-US" sz="20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Pitquhiliqutit Naunaiyaqnia</a:t>
              </a:r>
              <a:endPara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Line 5"/>
            <p:cNvSpPr>
              <a:spLocks noChangeShapeType="1"/>
            </p:cNvSpPr>
            <p:nvPr/>
          </p:nvSpPr>
          <p:spPr bwMode="auto">
            <a:xfrm flipH="1">
              <a:off x="3352800" y="4876801"/>
              <a:ext cx="0" cy="30480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Line 5"/>
            <p:cNvSpPr>
              <a:spLocks noChangeShapeType="1"/>
            </p:cNvSpPr>
            <p:nvPr/>
          </p:nvSpPr>
          <p:spPr bwMode="auto">
            <a:xfrm>
              <a:off x="3336134" y="2667000"/>
              <a:ext cx="10717" cy="30480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423330" y="3205272"/>
              <a:ext cx="1665832" cy="601863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Current Stage</a:t>
              </a:r>
            </a:p>
            <a:p>
              <a:pPr marR="27340"/>
              <a:r>
                <a:rPr lang="en-US" sz="1600" b="1" dirty="0" err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Tatya</a:t>
              </a:r>
              <a:r>
                <a:rPr lang="en-US" sz="16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600" b="1" dirty="0" err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Atuqta</a:t>
              </a:r>
              <a:endParaRPr lang="en-US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Line 5"/>
            <p:cNvSpPr>
              <a:spLocks noChangeShapeType="1"/>
            </p:cNvSpPr>
            <p:nvPr/>
          </p:nvSpPr>
          <p:spPr bwMode="auto">
            <a:xfrm flipH="1" flipV="1">
              <a:off x="5074122" y="3362461"/>
              <a:ext cx="123066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9" name="Title 1"/>
          <p:cNvSpPr txBox="1">
            <a:spLocks/>
          </p:cNvSpPr>
          <p:nvPr/>
        </p:nvSpPr>
        <p:spPr>
          <a:xfrm>
            <a:off x="792088" y="270000"/>
            <a:ext cx="83884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NWB Type “A” Licensing Process</a:t>
            </a:r>
            <a:br>
              <a:rPr lang="en-US" sz="29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NWB-kut Qanugittunia 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“A” </a:t>
            </a:r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Laisaliginiq Pityuhiq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515255" y="2636912"/>
            <a:ext cx="3368622" cy="11988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Pitquhiliqutinut Katimaniq/Naalaktitiniahaqtitlugit Katimaniq</a:t>
            </a:r>
          </a:p>
        </p:txBody>
      </p:sp>
    </p:spTree>
    <p:extLst>
      <p:ext uri="{BB962C8B-B14F-4D97-AF65-F5344CB8AC3E}">
        <p14:creationId xmlns:p14="http://schemas.microsoft.com/office/powerpoint/2010/main" val="410904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304800" y="1412777"/>
            <a:ext cx="8731696" cy="5005156"/>
            <a:chOff x="304800" y="1600202"/>
            <a:chExt cx="8610600" cy="4907083"/>
          </a:xfrm>
        </p:grpSpPr>
        <p:sp>
          <p:nvSpPr>
            <p:cNvPr id="10" name="Text Box 3"/>
            <p:cNvSpPr txBox="1">
              <a:spLocks noChangeArrowheads="1"/>
            </p:cNvSpPr>
            <p:nvPr/>
          </p:nvSpPr>
          <p:spPr bwMode="auto">
            <a:xfrm>
              <a:off x="2057400" y="2368349"/>
              <a:ext cx="5075307" cy="527251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Parties prepare for public hearing</a:t>
              </a:r>
            </a:p>
            <a:p>
              <a:pPr marR="42410" algn="ctr"/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Piqatauyut hannaiyaqni inungnik naalakvik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04800" y="5271247"/>
              <a:ext cx="1952767" cy="1236036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approves the issuance of the </a:t>
              </a:r>
              <a:r>
                <a:rPr lang="en-US" sz="1500" dirty="0" smtClean="0"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1500" dirty="0" smtClean="0">
                  <a:latin typeface="Times New Roman" pitchFamily="18" charset="0"/>
                  <a:cs typeface="Times New Roman" pitchFamily="18" charset="0"/>
                </a:rPr>
                <a:t>cence</a:t>
              </a:r>
            </a:p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lang="en-US" sz="1500" dirty="0" smtClean="0">
                  <a:latin typeface="Times New Roman" pitchFamily="18" charset="0"/>
                  <a:cs typeface="Times New Roman" pitchFamily="18" charset="0"/>
                </a:rPr>
                <a:t>Minihitauyuq angiqta tuniyaunia tamna laisa</a:t>
              </a:r>
              <a:endParaRPr lang="en-US" sz="15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362200" y="5271247"/>
              <a:ext cx="2208508" cy="1236037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does not approve the </a:t>
              </a:r>
              <a:r>
                <a:rPr lang="en-US" sz="1500" dirty="0" smtClean="0">
                  <a:latin typeface="Times New Roman" pitchFamily="18" charset="0"/>
                  <a:cs typeface="Times New Roman" pitchFamily="18" charset="0"/>
                </a:rPr>
                <a:t>issuance of the licence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lang="en-US" sz="1500" dirty="0">
                  <a:latin typeface="Times New Roman" pitchFamily="18" charset="0"/>
                  <a:cs typeface="Times New Roman" pitchFamily="18" charset="0"/>
                </a:rPr>
                <a:t>Minihitauyuq </a:t>
              </a:r>
              <a:r>
                <a:rPr lang="en-US" sz="1500" dirty="0" smtClean="0">
                  <a:latin typeface="Times New Roman" pitchFamily="18" charset="0"/>
                  <a:cs typeface="Times New Roman" pitchFamily="18" charset="0"/>
                </a:rPr>
                <a:t>angigita </a:t>
              </a:r>
              <a:r>
                <a:rPr lang="en-US" sz="1500" dirty="0">
                  <a:latin typeface="Times New Roman" pitchFamily="18" charset="0"/>
                  <a:cs typeface="Times New Roman" pitchFamily="18" charset="0"/>
                </a:rPr>
                <a:t>tuniyaunia tamna laisa</a:t>
              </a: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4723108" y="5271247"/>
              <a:ext cx="1906292" cy="1236038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approves of NWB decision</a:t>
              </a:r>
            </a:p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Minihitauyuq angiqta </a:t>
              </a: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NWB-kut ihumaliuguta</a:t>
              </a:r>
              <a:endParaRPr 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6744424" y="5271247"/>
              <a:ext cx="2170976" cy="1236038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Minister does not approve of NWB decision</a:t>
              </a:r>
            </a:p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Minihitauyuq </a:t>
              </a: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angingita 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NWB-kut ihumaliuguta</a:t>
              </a:r>
            </a:p>
          </p:txBody>
        </p:sp>
        <p:sp>
          <p:nvSpPr>
            <p:cNvPr id="15" name="Text Box 4"/>
            <p:cNvSpPr txBox="1">
              <a:spLocks noChangeArrowheads="1"/>
            </p:cNvSpPr>
            <p:nvPr/>
          </p:nvSpPr>
          <p:spPr bwMode="auto">
            <a:xfrm>
              <a:off x="2667000" y="3124200"/>
              <a:ext cx="3759610" cy="535992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holds Public </a:t>
              </a: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earing</a:t>
              </a:r>
            </a:p>
            <a:p>
              <a:pPr lvl="0" algn="ctr" fontAlgn="base">
                <a:spcBef>
                  <a:spcPct val="0"/>
                </a:spcBef>
              </a:pP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NWB-kut atuqtita Inungnik Naalakvik</a:t>
              </a:r>
              <a:endParaRPr 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4725848" y="3886200"/>
              <a:ext cx="4037152" cy="1243621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issues decision </a:t>
              </a:r>
              <a:r>
                <a:rPr lang="en-US" sz="1500" dirty="0" smtClean="0">
                  <a:latin typeface="Times New Roman" pitchFamily="18" charset="0"/>
                  <a:cs typeface="Times New Roman" pitchFamily="18" charset="0"/>
                </a:rPr>
                <a:t>to not </a:t>
              </a:r>
              <a:r>
                <a:rPr lang="en-US" sz="1500" dirty="0">
                  <a:latin typeface="Times New Roman" pitchFamily="18" charset="0"/>
                  <a:cs typeface="Times New Roman" pitchFamily="18" charset="0"/>
                </a:rPr>
                <a:t>approve 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of application with reasons to Minister</a:t>
              </a:r>
            </a:p>
            <a:p>
              <a:pPr marR="5670"/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NWB-kut tuniyat ihumaliugut angingitnianik tukhigaut pityutiqaqtitlugit Minihitauyumun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Text Box 5"/>
            <p:cNvSpPr txBox="1">
              <a:spLocks noChangeArrowheads="1"/>
            </p:cNvSpPr>
            <p:nvPr/>
          </p:nvSpPr>
          <p:spPr bwMode="auto">
            <a:xfrm>
              <a:off x="457200" y="3886200"/>
              <a:ext cx="4089605" cy="1243621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issues decision to approve of application and provides</a:t>
              </a:r>
              <a:r>
                <a:rPr kumimoji="0" lang="en-US" sz="12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a draft </a:t>
              </a:r>
              <a:r>
                <a:rPr kumimoji="0" lang="en-CA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licence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to Minister (Aboriginal Affairs and Northern</a:t>
              </a:r>
              <a:r>
                <a:rPr kumimoji="0" lang="en-US" sz="12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Development Canada)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NWB-kut tuniyat ihumaliugut angiqnianik tukhigaut piqaqtitnilu uuktugut laisa talvunga Minihitauyuq (Nunaqaqatuligiyit Ukiurtaqtumilu Pivalititnit Kanata Canada</a:t>
              </a:r>
              <a:r>
                <a:rPr lang="en-US" sz="1200" dirty="0">
                  <a:latin typeface="Times New Roman" pitchFamily="18" charset="0"/>
                  <a:cs typeface="Times New Roman" pitchFamily="18" charset="0"/>
                </a:rPr>
                <a:t>)</a:t>
              </a:r>
            </a:p>
          </p:txBody>
        </p:sp>
        <p:sp>
          <p:nvSpPr>
            <p:cNvPr id="18" name="Line 5"/>
            <p:cNvSpPr>
              <a:spLocks noChangeShapeType="1"/>
            </p:cNvSpPr>
            <p:nvPr/>
          </p:nvSpPr>
          <p:spPr bwMode="auto">
            <a:xfrm>
              <a:off x="4648200" y="2895600"/>
              <a:ext cx="0" cy="228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Text Box 2"/>
            <p:cNvSpPr txBox="1">
              <a:spLocks noChangeArrowheads="1"/>
            </p:cNvSpPr>
            <p:nvPr/>
          </p:nvSpPr>
          <p:spPr bwMode="auto">
            <a:xfrm>
              <a:off x="2253680" y="1600202"/>
              <a:ext cx="4680520" cy="609598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Parties exchange</a:t>
              </a:r>
              <a:r>
                <a:rPr kumimoji="0" lang="en-US" sz="16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written interventions</a:t>
              </a:r>
            </a:p>
            <a:p>
              <a:pPr lvl="0" algn="ctr" fontAlgn="base">
                <a:spcBef>
                  <a:spcPct val="0"/>
                </a:spcBef>
              </a:pP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Piqatauyut himmiqtautai titigaqhimayut pityutit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Line 5"/>
            <p:cNvSpPr>
              <a:spLocks noChangeShapeType="1"/>
            </p:cNvSpPr>
            <p:nvPr/>
          </p:nvSpPr>
          <p:spPr bwMode="auto">
            <a:xfrm>
              <a:off x="3352800" y="3657600"/>
              <a:ext cx="0" cy="228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Line 5"/>
            <p:cNvSpPr>
              <a:spLocks noChangeShapeType="1"/>
            </p:cNvSpPr>
            <p:nvPr/>
          </p:nvSpPr>
          <p:spPr bwMode="auto">
            <a:xfrm flipH="1">
              <a:off x="1371600" y="5129589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Line 5"/>
            <p:cNvSpPr>
              <a:spLocks noChangeShapeType="1"/>
            </p:cNvSpPr>
            <p:nvPr/>
          </p:nvSpPr>
          <p:spPr bwMode="auto">
            <a:xfrm>
              <a:off x="4648200" y="2209800"/>
              <a:ext cx="0" cy="15854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Line 5"/>
            <p:cNvSpPr>
              <a:spLocks noChangeShapeType="1"/>
            </p:cNvSpPr>
            <p:nvPr/>
          </p:nvSpPr>
          <p:spPr bwMode="auto">
            <a:xfrm>
              <a:off x="5715000" y="3657600"/>
              <a:ext cx="0" cy="228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Line 5"/>
            <p:cNvSpPr>
              <a:spLocks noChangeShapeType="1"/>
            </p:cNvSpPr>
            <p:nvPr/>
          </p:nvSpPr>
          <p:spPr bwMode="auto">
            <a:xfrm flipH="1">
              <a:off x="3347270" y="5129589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Line 5"/>
            <p:cNvSpPr>
              <a:spLocks noChangeShapeType="1"/>
            </p:cNvSpPr>
            <p:nvPr/>
          </p:nvSpPr>
          <p:spPr bwMode="auto">
            <a:xfrm flipH="1">
              <a:off x="5709470" y="5129124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Line 5"/>
            <p:cNvSpPr>
              <a:spLocks noChangeShapeType="1"/>
            </p:cNvSpPr>
            <p:nvPr/>
          </p:nvSpPr>
          <p:spPr bwMode="auto">
            <a:xfrm flipH="1">
              <a:off x="7919270" y="5129124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7" name="Title 1"/>
          <p:cNvSpPr txBox="1">
            <a:spLocks/>
          </p:cNvSpPr>
          <p:nvPr/>
        </p:nvSpPr>
        <p:spPr>
          <a:xfrm>
            <a:off x="792000" y="268043"/>
            <a:ext cx="8126377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NWB Type “A” Licensing Process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NWB-kut Qanugittunia “A” Laisaliginiq Pityuhiq</a:t>
            </a:r>
          </a:p>
        </p:txBody>
      </p:sp>
      <p:sp>
        <p:nvSpPr>
          <p:cNvPr id="3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259632" y="6309320"/>
            <a:ext cx="6912768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Imaqmun Laisa Tukhigaut  2AM-BRP----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Pitquhiliqutinut </a:t>
            </a:r>
            <a:r>
              <a:rPr lang="en-CA" dirty="0">
                <a:latin typeface="Times New Roman" pitchFamily="18" charset="0"/>
                <a:cs typeface="Times New Roman" pitchFamily="18" charset="0"/>
              </a:rPr>
              <a:t>Katimaniq/Naalaktitiniahaqtitlugit Katimaniq</a:t>
            </a:r>
          </a:p>
        </p:txBody>
      </p:sp>
    </p:spTree>
    <p:extLst>
      <p:ext uri="{BB962C8B-B14F-4D97-AF65-F5344CB8AC3E}">
        <p14:creationId xmlns:p14="http://schemas.microsoft.com/office/powerpoint/2010/main" val="369733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2259</Words>
  <Application>Microsoft Office PowerPoint</Application>
  <PresentationFormat>On-screen Show (4:3)</PresentationFormat>
  <Paragraphs>400</Paragraphs>
  <Slides>25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Calibri</vt:lpstr>
      <vt:lpstr>Constantia</vt:lpstr>
      <vt:lpstr>Courier New</vt:lpstr>
      <vt:lpstr>ProSyl</vt:lpstr>
      <vt:lpstr>Times New Roman</vt:lpstr>
      <vt:lpstr>Wingdings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2015-10-16T22:59:36Z</dcterms:created>
  <dcterms:modified xsi:type="dcterms:W3CDTF">2018-04-27T22:19:10Z</dcterms:modified>
</cp:coreProperties>
</file>