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26"/>
  </p:notesMasterIdLst>
  <p:handoutMasterIdLst>
    <p:handoutMasterId r:id="rId27"/>
  </p:handoutMasterIdLst>
  <p:sldIdLst>
    <p:sldId id="256" r:id="rId7"/>
    <p:sldId id="258" r:id="rId8"/>
    <p:sldId id="275" r:id="rId9"/>
    <p:sldId id="260" r:id="rId10"/>
    <p:sldId id="265" r:id="rId11"/>
    <p:sldId id="277" r:id="rId12"/>
    <p:sldId id="279" r:id="rId13"/>
    <p:sldId id="280" r:id="rId14"/>
    <p:sldId id="281" r:id="rId15"/>
    <p:sldId id="282" r:id="rId16"/>
    <p:sldId id="284" r:id="rId17"/>
    <p:sldId id="285" r:id="rId18"/>
    <p:sldId id="286" r:id="rId19"/>
    <p:sldId id="288" r:id="rId20"/>
    <p:sldId id="289" r:id="rId21"/>
    <p:sldId id="290" r:id="rId22"/>
    <p:sldId id="291" r:id="rId23"/>
    <p:sldId id="292" r:id="rId24"/>
    <p:sldId id="262" r:id="rId25"/>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hol,Emily [Yel]" initials="N[" lastIdx="3" clrIdx="0">
    <p:extLst>
      <p:ext uri="{19B8F6BF-5375-455C-9EA6-DF929625EA0E}">
        <p15:presenceInfo xmlns:p15="http://schemas.microsoft.com/office/powerpoint/2012/main" userId="S-1-5-21-5706737-1149331681-726236141-38164" providerId="AD"/>
      </p:ext>
    </p:extLst>
  </p:cmAuthor>
  <p:cmAuthor id="2" name="Pinto,Melissa [Yel]" initials="P[" lastIdx="3" clrIdx="1">
    <p:extLst>
      <p:ext uri="{19B8F6BF-5375-455C-9EA6-DF929625EA0E}">
        <p15:presenceInfo xmlns:p15="http://schemas.microsoft.com/office/powerpoint/2012/main" userId="S-1-5-21-5706737-1149331681-726236141-37241" providerId="AD"/>
      </p:ext>
    </p:extLst>
  </p:cmAuthor>
  <p:cmAuthor id="3" name="Williston,Georgina [Yel]" initials="W[" lastIdx="1" clrIdx="2">
    <p:extLst>
      <p:ext uri="{19B8F6BF-5375-455C-9EA6-DF929625EA0E}">
        <p15:presenceInfo xmlns:p15="http://schemas.microsoft.com/office/powerpoint/2012/main" userId="S-1-5-21-5706737-1149331681-726236141-38123" providerId="AD"/>
      </p:ext>
    </p:extLst>
  </p:cmAuthor>
  <p:cmAuthor id="4" name="Jody.Small@canada.ca" initials="J" lastIdx="4" clrIdx="3">
    <p:extLst>
      <p:ext uri="{19B8F6BF-5375-455C-9EA6-DF929625EA0E}">
        <p15:presenceInfo xmlns:p15="http://schemas.microsoft.com/office/powerpoint/2012/main" userId="Jody.Small@canada.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7" autoAdjust="0"/>
    <p:restoredTop sz="78837" autoAdjust="0"/>
  </p:normalViewPr>
  <p:slideViewPr>
    <p:cSldViewPr>
      <p:cViewPr varScale="1">
        <p:scale>
          <a:sx n="91" d="100"/>
          <a:sy n="91" d="100"/>
        </p:scale>
        <p:origin x="222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63988" y="0"/>
            <a:ext cx="3032125" cy="465138"/>
          </a:xfrm>
          <a:prstGeom prst="rect">
            <a:avLst/>
          </a:prstGeom>
        </p:spPr>
        <p:txBody>
          <a:bodyPr vert="horz" lIns="91440" tIns="45720" rIns="91440" bIns="45720" rtlCol="0"/>
          <a:lstStyle>
            <a:lvl1pPr algn="r">
              <a:defRPr sz="1200"/>
            </a:lvl1pPr>
          </a:lstStyle>
          <a:p>
            <a:fld id="{0CFDC051-B002-49F1-9820-12F776E1942C}" type="datetimeFigureOut">
              <a:rPr lang="en-CA" smtClean="0"/>
              <a:t>2021-03-15</a:t>
            </a:fld>
            <a:endParaRPr lang="en-CA" dirty="0"/>
          </a:p>
        </p:txBody>
      </p:sp>
      <p:sp>
        <p:nvSpPr>
          <p:cNvPr id="4" name="Footer Placeholder 3"/>
          <p:cNvSpPr>
            <a:spLocks noGrp="1"/>
          </p:cNvSpPr>
          <p:nvPr>
            <p:ph type="ftr" sz="quarter" idx="2"/>
          </p:nvPr>
        </p:nvSpPr>
        <p:spPr>
          <a:xfrm>
            <a:off x="0" y="8818563"/>
            <a:ext cx="3032125" cy="46513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63988" y="8818563"/>
            <a:ext cx="3032125" cy="465137"/>
          </a:xfrm>
          <a:prstGeom prst="rect">
            <a:avLst/>
          </a:prstGeom>
        </p:spPr>
        <p:txBody>
          <a:bodyPr vert="horz" lIns="91440" tIns="45720" rIns="91440" bIns="45720" rtlCol="0" anchor="b"/>
          <a:lstStyle>
            <a:lvl1pPr algn="r">
              <a:defRPr sz="1200"/>
            </a:lvl1pPr>
          </a:lstStyle>
          <a:p>
            <a:fld id="{D26CD796-A03B-48FF-B962-C79C55145C70}" type="slidenum">
              <a:rPr lang="en-CA" smtClean="0"/>
              <a:t>‹#›</a:t>
            </a:fld>
            <a:endParaRPr lang="en-CA" dirty="0"/>
          </a:p>
        </p:txBody>
      </p:sp>
    </p:spTree>
    <p:extLst>
      <p:ext uri="{BB962C8B-B14F-4D97-AF65-F5344CB8AC3E}">
        <p14:creationId xmlns:p14="http://schemas.microsoft.com/office/powerpoint/2010/main" val="109428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5797"/>
          </a:xfrm>
          <a:prstGeom prst="rect">
            <a:avLst/>
          </a:prstGeom>
        </p:spPr>
        <p:txBody>
          <a:bodyPr vert="horz" lIns="93031" tIns="46516" rIns="93031" bIns="46516" rtlCol="0"/>
          <a:lstStyle>
            <a:lvl1pPr algn="l">
              <a:defRPr sz="1200"/>
            </a:lvl1pPr>
          </a:lstStyle>
          <a:p>
            <a:endParaRPr lang="en-CA" dirty="0"/>
          </a:p>
        </p:txBody>
      </p:sp>
      <p:sp>
        <p:nvSpPr>
          <p:cNvPr id="3" name="Date Placeholder 2"/>
          <p:cNvSpPr>
            <a:spLocks noGrp="1"/>
          </p:cNvSpPr>
          <p:nvPr>
            <p:ph type="dt" idx="1"/>
          </p:nvPr>
        </p:nvSpPr>
        <p:spPr>
          <a:xfrm>
            <a:off x="3963744" y="0"/>
            <a:ext cx="3032337" cy="465797"/>
          </a:xfrm>
          <a:prstGeom prst="rect">
            <a:avLst/>
          </a:prstGeom>
        </p:spPr>
        <p:txBody>
          <a:bodyPr vert="horz" lIns="93031" tIns="46516" rIns="93031" bIns="46516" rtlCol="0"/>
          <a:lstStyle>
            <a:lvl1pPr algn="r">
              <a:defRPr sz="1200"/>
            </a:lvl1pPr>
          </a:lstStyle>
          <a:p>
            <a:fld id="{8AA48D33-BBCA-4CA7-88DB-E684C0A2C3C0}" type="datetimeFigureOut">
              <a:rPr lang="en-CA" smtClean="0"/>
              <a:t>2021-03-15</a:t>
            </a:fld>
            <a:endParaRPr lang="en-CA" dirty="0"/>
          </a:p>
        </p:txBody>
      </p:sp>
      <p:sp>
        <p:nvSpPr>
          <p:cNvPr id="4" name="Slide Image Placeholder 3"/>
          <p:cNvSpPr>
            <a:spLocks noGrp="1" noRot="1" noChangeAspect="1"/>
          </p:cNvSpPr>
          <p:nvPr>
            <p:ph type="sldImg" idx="2"/>
          </p:nvPr>
        </p:nvSpPr>
        <p:spPr>
          <a:xfrm>
            <a:off x="1409700" y="1160463"/>
            <a:ext cx="4178300" cy="3133725"/>
          </a:xfrm>
          <a:prstGeom prst="rect">
            <a:avLst/>
          </a:prstGeom>
          <a:noFill/>
          <a:ln w="12700">
            <a:solidFill>
              <a:prstClr val="black"/>
            </a:solidFill>
          </a:ln>
        </p:spPr>
        <p:txBody>
          <a:bodyPr vert="horz" lIns="93031" tIns="46516" rIns="93031" bIns="46516" rtlCol="0" anchor="ctr"/>
          <a:lstStyle/>
          <a:p>
            <a:endParaRPr lang="en-CA" dirty="0"/>
          </a:p>
        </p:txBody>
      </p:sp>
      <p:sp>
        <p:nvSpPr>
          <p:cNvPr id="5" name="Notes Placeholder 4"/>
          <p:cNvSpPr>
            <a:spLocks noGrp="1"/>
          </p:cNvSpPr>
          <p:nvPr>
            <p:ph type="body" sz="quarter" idx="3"/>
          </p:nvPr>
        </p:nvSpPr>
        <p:spPr>
          <a:xfrm>
            <a:off x="699770" y="4467781"/>
            <a:ext cx="5598160" cy="3655457"/>
          </a:xfrm>
          <a:prstGeom prst="rect">
            <a:avLst/>
          </a:prstGeom>
        </p:spPr>
        <p:txBody>
          <a:bodyPr vert="horz" lIns="93031" tIns="46516" rIns="93031" bIns="4651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17904"/>
            <a:ext cx="3032337" cy="465796"/>
          </a:xfrm>
          <a:prstGeom prst="rect">
            <a:avLst/>
          </a:prstGeom>
        </p:spPr>
        <p:txBody>
          <a:bodyPr vert="horz" lIns="93031" tIns="46516" rIns="93031" bIns="46516"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63744" y="8817904"/>
            <a:ext cx="3032337" cy="465796"/>
          </a:xfrm>
          <a:prstGeom prst="rect">
            <a:avLst/>
          </a:prstGeom>
        </p:spPr>
        <p:txBody>
          <a:bodyPr vert="horz" lIns="93031" tIns="46516" rIns="93031" bIns="46516" rtlCol="0" anchor="b"/>
          <a:lstStyle>
            <a:lvl1pPr algn="r">
              <a:defRPr sz="1200"/>
            </a:lvl1pPr>
          </a:lstStyle>
          <a:p>
            <a:fld id="{5C8D0C92-C700-4386-84A8-D8A7C0DC8685}" type="slidenum">
              <a:rPr lang="en-CA" smtClean="0"/>
              <a:t>‹#›</a:t>
            </a:fld>
            <a:endParaRPr lang="en-CA" dirty="0"/>
          </a:p>
        </p:txBody>
      </p:sp>
    </p:spTree>
    <p:extLst>
      <p:ext uri="{BB962C8B-B14F-4D97-AF65-F5344CB8AC3E}">
        <p14:creationId xmlns:p14="http://schemas.microsoft.com/office/powerpoint/2010/main" val="1861156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D0C92-C700-4386-84A8-D8A7C0DC8685}" type="slidenum">
              <a:rPr lang="en-CA" smtClean="0"/>
              <a:t>1</a:t>
            </a:fld>
            <a:endParaRPr lang="en-CA" dirty="0"/>
          </a:p>
        </p:txBody>
      </p:sp>
    </p:spTree>
    <p:extLst>
      <p:ext uri="{BB962C8B-B14F-4D97-AF65-F5344CB8AC3E}">
        <p14:creationId xmlns:p14="http://schemas.microsoft.com/office/powerpoint/2010/main" val="3687855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8D0C92-C700-4386-84A8-D8A7C0DC8685}" type="slidenum">
              <a:rPr lang="en-CA" smtClean="0"/>
              <a:t>10</a:t>
            </a:fld>
            <a:endParaRPr lang="en-CA" dirty="0"/>
          </a:p>
        </p:txBody>
      </p:sp>
    </p:spTree>
    <p:extLst>
      <p:ext uri="{BB962C8B-B14F-4D97-AF65-F5344CB8AC3E}">
        <p14:creationId xmlns:p14="http://schemas.microsoft.com/office/powerpoint/2010/main" val="1890354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8D0C92-C700-4386-84A8-D8A7C0DC8685}" type="slidenum">
              <a:rPr lang="en-CA" smtClean="0"/>
              <a:t>11</a:t>
            </a:fld>
            <a:endParaRPr lang="en-CA" dirty="0"/>
          </a:p>
        </p:txBody>
      </p:sp>
    </p:spTree>
    <p:extLst>
      <p:ext uri="{BB962C8B-B14F-4D97-AF65-F5344CB8AC3E}">
        <p14:creationId xmlns:p14="http://schemas.microsoft.com/office/powerpoint/2010/main" val="1978879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8D0C92-C700-4386-84A8-D8A7C0DC8685}" type="slidenum">
              <a:rPr lang="en-CA" smtClean="0"/>
              <a:t>12</a:t>
            </a:fld>
            <a:endParaRPr lang="en-CA" dirty="0"/>
          </a:p>
        </p:txBody>
      </p:sp>
    </p:spTree>
    <p:extLst>
      <p:ext uri="{BB962C8B-B14F-4D97-AF65-F5344CB8AC3E}">
        <p14:creationId xmlns:p14="http://schemas.microsoft.com/office/powerpoint/2010/main" val="4248395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8D0C92-C700-4386-84A8-D8A7C0DC8685}" type="slidenum">
              <a:rPr lang="en-CA" smtClean="0"/>
              <a:t>13</a:t>
            </a:fld>
            <a:endParaRPr lang="en-CA" dirty="0"/>
          </a:p>
        </p:txBody>
      </p:sp>
    </p:spTree>
    <p:extLst>
      <p:ext uri="{BB962C8B-B14F-4D97-AF65-F5344CB8AC3E}">
        <p14:creationId xmlns:p14="http://schemas.microsoft.com/office/powerpoint/2010/main" val="1383673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8D0C92-C700-4386-84A8-D8A7C0DC8685}" type="slidenum">
              <a:rPr lang="en-CA" smtClean="0"/>
              <a:t>14</a:t>
            </a:fld>
            <a:endParaRPr lang="en-CA" dirty="0"/>
          </a:p>
        </p:txBody>
      </p:sp>
    </p:spTree>
    <p:extLst>
      <p:ext uri="{BB962C8B-B14F-4D97-AF65-F5344CB8AC3E}">
        <p14:creationId xmlns:p14="http://schemas.microsoft.com/office/powerpoint/2010/main" val="515172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8D0C92-C700-4386-84A8-D8A7C0DC8685}" type="slidenum">
              <a:rPr lang="en-CA" smtClean="0"/>
              <a:t>15</a:t>
            </a:fld>
            <a:endParaRPr lang="en-CA" dirty="0"/>
          </a:p>
        </p:txBody>
      </p:sp>
    </p:spTree>
    <p:extLst>
      <p:ext uri="{BB962C8B-B14F-4D97-AF65-F5344CB8AC3E}">
        <p14:creationId xmlns:p14="http://schemas.microsoft.com/office/powerpoint/2010/main" val="1932421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8D0C92-C700-4386-84A8-D8A7C0DC8685}" type="slidenum">
              <a:rPr lang="en-CA" smtClean="0"/>
              <a:t>16</a:t>
            </a:fld>
            <a:endParaRPr lang="en-CA" dirty="0"/>
          </a:p>
        </p:txBody>
      </p:sp>
    </p:spTree>
    <p:extLst>
      <p:ext uri="{BB962C8B-B14F-4D97-AF65-F5344CB8AC3E}">
        <p14:creationId xmlns:p14="http://schemas.microsoft.com/office/powerpoint/2010/main" val="2209653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8D0C92-C700-4386-84A8-D8A7C0DC8685}" type="slidenum">
              <a:rPr lang="en-CA" smtClean="0"/>
              <a:t>17</a:t>
            </a:fld>
            <a:endParaRPr lang="en-CA" dirty="0"/>
          </a:p>
        </p:txBody>
      </p:sp>
    </p:spTree>
    <p:extLst>
      <p:ext uri="{BB962C8B-B14F-4D97-AF65-F5344CB8AC3E}">
        <p14:creationId xmlns:p14="http://schemas.microsoft.com/office/powerpoint/2010/main" val="1095673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8D0C92-C700-4386-84A8-D8A7C0DC8685}" type="slidenum">
              <a:rPr lang="en-CA" smtClean="0"/>
              <a:t>18</a:t>
            </a:fld>
            <a:endParaRPr lang="en-CA" dirty="0"/>
          </a:p>
        </p:txBody>
      </p:sp>
    </p:spTree>
    <p:extLst>
      <p:ext uri="{BB962C8B-B14F-4D97-AF65-F5344CB8AC3E}">
        <p14:creationId xmlns:p14="http://schemas.microsoft.com/office/powerpoint/2010/main" val="3606515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5C8D0C92-C700-4386-84A8-D8A7C0DC8685}" type="slidenum">
              <a:rPr lang="en-CA" smtClean="0"/>
              <a:t>19</a:t>
            </a:fld>
            <a:endParaRPr lang="en-CA" dirty="0"/>
          </a:p>
        </p:txBody>
      </p:sp>
    </p:spTree>
    <p:extLst>
      <p:ext uri="{BB962C8B-B14F-4D97-AF65-F5344CB8AC3E}">
        <p14:creationId xmlns:p14="http://schemas.microsoft.com/office/powerpoint/2010/main" val="961095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311">
              <a:defRPr/>
            </a:pPr>
            <a:endParaRPr lang="en-US" dirty="0"/>
          </a:p>
        </p:txBody>
      </p:sp>
      <p:sp>
        <p:nvSpPr>
          <p:cNvPr id="4" name="Slide Number Placeholder 3"/>
          <p:cNvSpPr>
            <a:spLocks noGrp="1"/>
          </p:cNvSpPr>
          <p:nvPr>
            <p:ph type="sldNum" sz="quarter" idx="10"/>
          </p:nvPr>
        </p:nvSpPr>
        <p:spPr/>
        <p:txBody>
          <a:bodyPr/>
          <a:lstStyle/>
          <a:p>
            <a:fld id="{5C8D0C92-C700-4386-84A8-D8A7C0DC8685}" type="slidenum">
              <a:rPr lang="en-CA" smtClean="0"/>
              <a:t>2</a:t>
            </a:fld>
            <a:endParaRPr lang="en-CA" dirty="0"/>
          </a:p>
        </p:txBody>
      </p:sp>
    </p:spTree>
    <p:extLst>
      <p:ext uri="{BB962C8B-B14F-4D97-AF65-F5344CB8AC3E}">
        <p14:creationId xmlns:p14="http://schemas.microsoft.com/office/powerpoint/2010/main" val="3259148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311">
              <a:defRPr/>
            </a:pPr>
            <a:endParaRPr lang="en-US" altLang="en-US"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5C8D0C92-C700-4386-84A8-D8A7C0DC8685}" type="slidenum">
              <a:rPr lang="en-CA" smtClean="0"/>
              <a:t>3</a:t>
            </a:fld>
            <a:endParaRPr lang="en-CA" dirty="0"/>
          </a:p>
        </p:txBody>
      </p:sp>
    </p:spTree>
    <p:extLst>
      <p:ext uri="{BB962C8B-B14F-4D97-AF65-F5344CB8AC3E}">
        <p14:creationId xmlns:p14="http://schemas.microsoft.com/office/powerpoint/2010/main" val="1969483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8D0C92-C700-4386-84A8-D8A7C0DC8685}" type="slidenum">
              <a:rPr lang="en-CA" smtClean="0"/>
              <a:t>4</a:t>
            </a:fld>
            <a:endParaRPr lang="en-CA" dirty="0"/>
          </a:p>
        </p:txBody>
      </p:sp>
    </p:spTree>
    <p:extLst>
      <p:ext uri="{BB962C8B-B14F-4D97-AF65-F5344CB8AC3E}">
        <p14:creationId xmlns:p14="http://schemas.microsoft.com/office/powerpoint/2010/main" val="1916326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5C8D0C92-C700-4386-84A8-D8A7C0DC8685}" type="slidenum">
              <a:rPr lang="en-CA" smtClean="0"/>
              <a:t>5</a:t>
            </a:fld>
            <a:endParaRPr lang="en-CA" dirty="0"/>
          </a:p>
        </p:txBody>
      </p:sp>
    </p:spTree>
    <p:extLst>
      <p:ext uri="{BB962C8B-B14F-4D97-AF65-F5344CB8AC3E}">
        <p14:creationId xmlns:p14="http://schemas.microsoft.com/office/powerpoint/2010/main" val="1289980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8D0C92-C700-4386-84A8-D8A7C0DC8685}" type="slidenum">
              <a:rPr lang="en-CA" smtClean="0"/>
              <a:t>6</a:t>
            </a:fld>
            <a:endParaRPr lang="en-CA" dirty="0"/>
          </a:p>
        </p:txBody>
      </p:sp>
    </p:spTree>
    <p:extLst>
      <p:ext uri="{BB962C8B-B14F-4D97-AF65-F5344CB8AC3E}">
        <p14:creationId xmlns:p14="http://schemas.microsoft.com/office/powerpoint/2010/main" val="2043574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8D0C92-C700-4386-84A8-D8A7C0DC8685}" type="slidenum">
              <a:rPr lang="en-CA" smtClean="0"/>
              <a:t>7</a:t>
            </a:fld>
            <a:endParaRPr lang="en-CA" dirty="0"/>
          </a:p>
        </p:txBody>
      </p:sp>
    </p:spTree>
    <p:extLst>
      <p:ext uri="{BB962C8B-B14F-4D97-AF65-F5344CB8AC3E}">
        <p14:creationId xmlns:p14="http://schemas.microsoft.com/office/powerpoint/2010/main" val="1301911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8D0C92-C700-4386-84A8-D8A7C0DC8685}" type="slidenum">
              <a:rPr lang="en-CA" smtClean="0"/>
              <a:t>8</a:t>
            </a:fld>
            <a:endParaRPr lang="en-CA" dirty="0"/>
          </a:p>
        </p:txBody>
      </p:sp>
    </p:spTree>
    <p:extLst>
      <p:ext uri="{BB962C8B-B14F-4D97-AF65-F5344CB8AC3E}">
        <p14:creationId xmlns:p14="http://schemas.microsoft.com/office/powerpoint/2010/main" val="541987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8D0C92-C700-4386-84A8-D8A7C0DC8685}" type="slidenum">
              <a:rPr lang="en-CA" smtClean="0"/>
              <a:t>9</a:t>
            </a:fld>
            <a:endParaRPr lang="en-CA" dirty="0"/>
          </a:p>
        </p:txBody>
      </p:sp>
    </p:spTree>
    <p:extLst>
      <p:ext uri="{BB962C8B-B14F-4D97-AF65-F5344CB8AC3E}">
        <p14:creationId xmlns:p14="http://schemas.microsoft.com/office/powerpoint/2010/main" val="2971741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5586" y="1412777"/>
            <a:ext cx="7992888" cy="1470025"/>
          </a:xfrm>
        </p:spPr>
        <p:txBody>
          <a:bodyPr/>
          <a:lstStyle>
            <a:lvl1pPr algn="l">
              <a:defRPr b="1" baseline="0">
                <a:solidFill>
                  <a:schemeClr val="tx1">
                    <a:lumMod val="75000"/>
                    <a:lumOff val="25000"/>
                  </a:schemeClr>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50666" y="2883051"/>
            <a:ext cx="4945470" cy="1914102"/>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13538" y="6356352"/>
            <a:ext cx="2133600" cy="365125"/>
          </a:xfrm>
        </p:spPr>
        <p:txBody>
          <a:bodyPr/>
          <a:lstStyle/>
          <a:p>
            <a:fld id="{6F037ADB-4FB9-482D-A1A4-E1F489B212F5}" type="datetimeFigureOut">
              <a:rPr lang="en-US" smtClean="0"/>
              <a:t>3/15/2021</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037ADB-4FB9-482D-A1A4-E1F489B212F5}" type="datetimeFigureOut">
              <a:rPr lang="en-US" smtClean="0"/>
              <a:t>3/15/2021</a:t>
            </a:fld>
            <a:endParaRPr lang="en-US" dirty="0"/>
          </a:p>
        </p:txBody>
      </p:sp>
      <p:sp>
        <p:nvSpPr>
          <p:cNvPr id="6" name="Slide Number Placeholder 5"/>
          <p:cNvSpPr>
            <a:spLocks noGrp="1"/>
          </p:cNvSpPr>
          <p:nvPr>
            <p:ph type="sldNum" sz="quarter" idx="12"/>
          </p:nvPr>
        </p:nvSpPr>
        <p:spPr/>
        <p:txBody>
          <a:bodyPr/>
          <a:lstStyle/>
          <a:p>
            <a:fld id="{5CE84AB2-A68C-446D-B258-F807154688F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40"/>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037ADB-4FB9-482D-A1A4-E1F489B212F5}" type="datetimeFigureOut">
              <a:rPr lang="en-US" smtClean="0"/>
              <a:t>3/15/2021</a:t>
            </a:fld>
            <a:endParaRPr lang="en-US" dirty="0"/>
          </a:p>
        </p:txBody>
      </p:sp>
      <p:sp>
        <p:nvSpPr>
          <p:cNvPr id="6" name="Slide Number Placeholder 5"/>
          <p:cNvSpPr>
            <a:spLocks noGrp="1"/>
          </p:cNvSpPr>
          <p:nvPr>
            <p:ph type="sldNum" sz="quarter" idx="12"/>
          </p:nvPr>
        </p:nvSpPr>
        <p:spPr/>
        <p:txBody>
          <a:bodyPr/>
          <a:lstStyle/>
          <a:p>
            <a:fld id="{5CE84AB2-A68C-446D-B258-F807154688F9}"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stretch>
            <a:fillRect/>
          </a:stretch>
        </p:blipFill>
        <p:spPr>
          <a:xfrm>
            <a:off x="-397" y="-297"/>
            <a:ext cx="9144793" cy="6858594"/>
          </a:xfrm>
          <a:prstGeom prst="rect">
            <a:avLst/>
          </a:prstGeom>
        </p:spPr>
      </p:pic>
      <p:sp>
        <p:nvSpPr>
          <p:cNvPr id="2" name="Title 1"/>
          <p:cNvSpPr>
            <a:spLocks noGrp="1"/>
          </p:cNvSpPr>
          <p:nvPr>
            <p:ph type="ctrTitle" hasCustomPrompt="1"/>
          </p:nvPr>
        </p:nvSpPr>
        <p:spPr>
          <a:xfrm>
            <a:off x="539552" y="188640"/>
            <a:ext cx="8064896" cy="980728"/>
          </a:xfrm>
        </p:spPr>
        <p:txBody>
          <a:bodyPr anchor="b">
            <a:noAutofit/>
          </a:bodyPr>
          <a:lstStyle>
            <a:lvl1pPr algn="l">
              <a:defRPr sz="32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CA" dirty="0"/>
          </a:p>
        </p:txBody>
      </p:sp>
      <p:sp>
        <p:nvSpPr>
          <p:cNvPr id="3" name="Subtitle 2"/>
          <p:cNvSpPr>
            <a:spLocks noGrp="1"/>
          </p:cNvSpPr>
          <p:nvPr>
            <p:ph type="subTitle" idx="1" hasCustomPrompt="1"/>
          </p:nvPr>
        </p:nvSpPr>
        <p:spPr>
          <a:xfrm>
            <a:off x="539552" y="1916832"/>
            <a:ext cx="8136904" cy="432048"/>
          </a:xfrm>
        </p:spPr>
        <p:txBody>
          <a:bodyPr>
            <a:noAutofit/>
          </a:bodyPr>
          <a:lstStyle>
            <a:lvl1pPr marL="0" indent="0" algn="l">
              <a:buNone/>
              <a:defRPr sz="2800" b="1">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CA" dirty="0"/>
          </a:p>
        </p:txBody>
      </p:sp>
      <p:sp>
        <p:nvSpPr>
          <p:cNvPr id="8" name="Text Placeholder 2"/>
          <p:cNvSpPr>
            <a:spLocks noGrp="1"/>
          </p:cNvSpPr>
          <p:nvPr>
            <p:ph idx="10"/>
          </p:nvPr>
        </p:nvSpPr>
        <p:spPr>
          <a:xfrm>
            <a:off x="539552" y="2636912"/>
            <a:ext cx="8136904" cy="3096344"/>
          </a:xfrm>
          <a:prstGeom prst="rect">
            <a:avLst/>
          </a:prstGeom>
        </p:spPr>
        <p:txBody>
          <a:bodyPr vert="horz" lIns="91440" tIns="45720" rIns="91440" bIns="45720" rtlCol="0">
            <a:normAutofit/>
          </a:bodyPr>
          <a:lstStyle>
            <a:lvl1pPr>
              <a:defRPr>
                <a:solidFill>
                  <a:schemeClr val="tx1">
                    <a:lumMod val="65000"/>
                    <a:lumOff val="35000"/>
                  </a:schemeClr>
                </a:solidFill>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5797690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763624D-2D64-4326-B42C-B6C857663422}" type="datetimeFigureOut">
              <a:rPr lang="en-CA" smtClean="0"/>
              <a:t>2021-03-15</a:t>
            </a:fld>
            <a:endParaRPr lang="en-CA" dirty="0"/>
          </a:p>
        </p:txBody>
      </p:sp>
      <p:pic>
        <p:nvPicPr>
          <p:cNvPr id="7" name="Picture 6"/>
          <p:cNvPicPr>
            <a:picLocks noChangeAspect="1"/>
          </p:cNvPicPr>
          <p:nvPr userDrawn="1"/>
        </p:nvPicPr>
        <p:blipFill>
          <a:blip r:embed="rId2"/>
          <a:stretch>
            <a:fillRect/>
          </a:stretch>
        </p:blipFill>
        <p:spPr>
          <a:xfrm>
            <a:off x="0" y="0"/>
            <a:ext cx="3084843" cy="365792"/>
          </a:xfrm>
          <a:prstGeom prst="rect">
            <a:avLst/>
          </a:prstGeom>
        </p:spPr>
      </p:pic>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19107320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8"/>
            <a:ext cx="7886700" cy="2852737"/>
          </a:xfrm>
        </p:spPr>
        <p:txBody>
          <a:bodyPr anchor="b"/>
          <a:lstStyle>
            <a:lvl1pPr>
              <a:defRPr sz="6000"/>
            </a:lvl1pPr>
          </a:lstStyle>
          <a:p>
            <a:r>
              <a:rPr lang="en-US" dirty="0" smtClean="0"/>
              <a:t>CLICK TO EDIT MASTER TITLE STYLE</a:t>
            </a:r>
            <a:endParaRPr lang="en-CA" dirty="0"/>
          </a:p>
        </p:txBody>
      </p:sp>
      <p:sp>
        <p:nvSpPr>
          <p:cNvPr id="3" name="Text Placeholder 2"/>
          <p:cNvSpPr>
            <a:spLocks noGrp="1"/>
          </p:cNvSpPr>
          <p:nvPr>
            <p:ph type="body" idx="1" hasCustomPrompt="1"/>
          </p:nvPr>
        </p:nvSpPr>
        <p:spPr>
          <a:xfrm>
            <a:off x="623888" y="4589463"/>
            <a:ext cx="7886700" cy="639737"/>
          </a:xfrm>
        </p:spPr>
        <p:txBody>
          <a:bodyPr/>
          <a:lstStyle>
            <a:lvl1pPr marL="0" indent="0">
              <a:buNone/>
              <a:defRPr sz="2400" b="1">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fld id="{8763624D-2D64-4326-B42C-B6C857663422}" type="datetimeFigureOut">
              <a:rPr lang="en-CA" smtClean="0"/>
              <a:t>2021-03-15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8195020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CA" dirty="0"/>
          </a:p>
        </p:txBody>
      </p:sp>
      <p:sp>
        <p:nvSpPr>
          <p:cNvPr id="3" name="Content Placeholder 2"/>
          <p:cNvSpPr>
            <a:spLocks noGrp="1"/>
          </p:cNvSpPr>
          <p:nvPr>
            <p:ph sz="half" idx="1"/>
          </p:nvPr>
        </p:nvSpPr>
        <p:spPr>
          <a:xfrm>
            <a:off x="628650" y="1825625"/>
            <a:ext cx="3867150" cy="38356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825625"/>
            <a:ext cx="3867150" cy="38356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763624D-2D64-4326-B42C-B6C857663422}" type="datetimeFigureOut">
              <a:rPr lang="en-CA" smtClean="0"/>
              <a:t>2021-03-15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27650504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65125"/>
            <a:ext cx="7886700" cy="1325563"/>
          </a:xfrm>
        </p:spPr>
        <p:txBody>
          <a:bodyPr/>
          <a:lstStyle/>
          <a:p>
            <a:r>
              <a:rPr lang="en-US" dirty="0" smtClean="0"/>
              <a:t>CLICK TO EDIT MASTER TITLE STYLE</a:t>
            </a:r>
            <a:endParaRPr lang="en-CA" dirty="0"/>
          </a:p>
        </p:txBody>
      </p:sp>
      <p:sp>
        <p:nvSpPr>
          <p:cNvPr id="3" name="Text Placeholder 2"/>
          <p:cNvSpPr>
            <a:spLocks noGrp="1"/>
          </p:cNvSpPr>
          <p:nvPr>
            <p:ph type="body" idx="1" hasCustomPrompt="1"/>
          </p:nvPr>
        </p:nvSpPr>
        <p:spPr>
          <a:xfrm>
            <a:off x="630238" y="1681163"/>
            <a:ext cx="386873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hasCustomPrompt="1"/>
          </p:nvPr>
        </p:nvSpPr>
        <p:spPr>
          <a:xfrm>
            <a:off x="4629150" y="1681163"/>
            <a:ext cx="38877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763624D-2D64-4326-B42C-B6C857663422}" type="datetimeFigureOut">
              <a:rPr lang="en-CA" smtClean="0"/>
              <a:t>2021-03-15</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3720727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8763624D-2D64-4326-B42C-B6C857663422}" type="datetimeFigureOut">
              <a:rPr lang="en-CA" smtClean="0"/>
              <a:t>2021-03-15</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372172828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3624D-2D64-4326-B42C-B6C857663422}" type="datetimeFigureOut">
              <a:rPr lang="en-CA" smtClean="0"/>
              <a:t>2021-03-15</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368910142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2949575" cy="1600200"/>
          </a:xfrm>
        </p:spPr>
        <p:txBody>
          <a:bodyPr anchor="b"/>
          <a:lstStyle>
            <a:lvl1pPr>
              <a:defRPr sz="3200"/>
            </a:lvl1pPr>
          </a:lstStyle>
          <a:p>
            <a:r>
              <a:rPr lang="en-US" dirty="0" smtClean="0"/>
              <a:t>CLICK TO EDIT MASTER TITLE STYLE</a:t>
            </a:r>
            <a:endParaRPr lang="en-CA" dirty="0"/>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5" name="Date Placeholder 4"/>
          <p:cNvSpPr>
            <a:spLocks noGrp="1"/>
          </p:cNvSpPr>
          <p:nvPr>
            <p:ph type="dt" sz="half" idx="10"/>
          </p:nvPr>
        </p:nvSpPr>
        <p:spPr/>
        <p:txBody>
          <a:bodyPr/>
          <a:lstStyle/>
          <a:p>
            <a:fld id="{8763624D-2D64-4326-B42C-B6C857663422}" type="datetimeFigureOut">
              <a:rPr lang="en-CA" smtClean="0"/>
              <a:t>2021-03-15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19565942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037ADB-4FB9-482D-A1A4-E1F489B212F5}" type="datetimeFigureOut">
              <a:rPr lang="en-US" smtClean="0"/>
              <a:t>3/15/2021</a:t>
            </a:fld>
            <a:endParaRPr lang="en-US" dirty="0"/>
          </a:p>
        </p:txBody>
      </p:sp>
      <p:sp>
        <p:nvSpPr>
          <p:cNvPr id="6" name="Slide Number Placeholder 5"/>
          <p:cNvSpPr>
            <a:spLocks noGrp="1"/>
          </p:cNvSpPr>
          <p:nvPr>
            <p:ph type="sldNum" sz="quarter" idx="12"/>
          </p:nvPr>
        </p:nvSpPr>
        <p:spPr/>
        <p:txBody>
          <a:bodyPr/>
          <a:lstStyle/>
          <a:p>
            <a:fld id="{5CE84AB2-A68C-446D-B258-F807154688F9}"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2949575" cy="1600200"/>
          </a:xfrm>
        </p:spPr>
        <p:txBody>
          <a:bodyPr anchor="b"/>
          <a:lstStyle>
            <a:lvl1pPr>
              <a:defRPr sz="3200"/>
            </a:lvl1pPr>
          </a:lstStyle>
          <a:p>
            <a:r>
              <a:rPr lang="en-US" dirty="0" smtClean="0"/>
              <a:t>CLICK TO EDIT MASTER TITLE STYLE</a:t>
            </a:r>
            <a:endParaRPr lang="en-CA" dirty="0"/>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63624D-2D64-4326-B42C-B6C857663422}" type="datetimeFigureOut">
              <a:rPr lang="en-CA" smtClean="0"/>
              <a:t>2021-03-15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111811853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CA"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763624D-2D64-4326-B42C-B6C857663422}" type="datetimeFigureOut">
              <a:rPr lang="en-CA" smtClean="0"/>
              <a:t>2021-03-15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187984058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763624D-2D64-4326-B42C-B6C857663422}" type="datetimeFigureOut">
              <a:rPr lang="en-CA" smtClean="0"/>
              <a:t>2021-03-15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05161A0-0E6A-4BED-9027-1915FC7FE8F8}" type="slidenum">
              <a:rPr lang="en-CA" smtClean="0"/>
              <a:t>‹#›</a:t>
            </a:fld>
            <a:endParaRPr lang="en-CA" dirty="0"/>
          </a:p>
        </p:txBody>
      </p:sp>
    </p:spTree>
    <p:extLst>
      <p:ext uri="{BB962C8B-B14F-4D97-AF65-F5344CB8AC3E}">
        <p14:creationId xmlns:p14="http://schemas.microsoft.com/office/powerpoint/2010/main" val="6907211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037ADB-4FB9-482D-A1A4-E1F489B212F5}" type="datetimeFigureOut">
              <a:rPr lang="en-US" smtClean="0"/>
              <a:t>3/15/2021</a:t>
            </a:fld>
            <a:endParaRPr lang="en-US" dirty="0"/>
          </a:p>
        </p:txBody>
      </p:sp>
      <p:sp>
        <p:nvSpPr>
          <p:cNvPr id="6" name="Slide Number Placeholder 5"/>
          <p:cNvSpPr>
            <a:spLocks noGrp="1"/>
          </p:cNvSpPr>
          <p:nvPr>
            <p:ph type="sldNum" sz="quarter" idx="12"/>
          </p:nvPr>
        </p:nvSpPr>
        <p:spPr/>
        <p:txBody>
          <a:bodyPr/>
          <a:lstStyle/>
          <a:p>
            <a:fld id="{5CE84AB2-A68C-446D-B258-F807154688F9}"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vl1p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037ADB-4FB9-482D-A1A4-E1F489B212F5}" type="datetimeFigureOut">
              <a:rPr lang="en-US" smtClean="0"/>
              <a:t>3/15/2021</a:t>
            </a:fld>
            <a:endParaRPr lang="en-US" dirty="0"/>
          </a:p>
        </p:txBody>
      </p:sp>
      <p:sp>
        <p:nvSpPr>
          <p:cNvPr id="7" name="Slide Number Placeholder 6"/>
          <p:cNvSpPr>
            <a:spLocks noGrp="1"/>
          </p:cNvSpPr>
          <p:nvPr>
            <p:ph type="sldNum" sz="quarter" idx="12"/>
          </p:nvPr>
        </p:nvSpPr>
        <p:spPr/>
        <p:txBody>
          <a:bodyPr/>
          <a:lstStyle/>
          <a:p>
            <a:fld id="{5CE84AB2-A68C-446D-B258-F807154688F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037ADB-4FB9-482D-A1A4-E1F489B212F5}" type="datetimeFigureOut">
              <a:rPr lang="en-US" smtClean="0"/>
              <a:t>3/15/2021</a:t>
            </a:fld>
            <a:endParaRPr lang="en-US" dirty="0"/>
          </a:p>
        </p:txBody>
      </p:sp>
      <p:sp>
        <p:nvSpPr>
          <p:cNvPr id="9" name="Slide Number Placeholder 8"/>
          <p:cNvSpPr>
            <a:spLocks noGrp="1"/>
          </p:cNvSpPr>
          <p:nvPr>
            <p:ph type="sldNum" sz="quarter" idx="12"/>
          </p:nvPr>
        </p:nvSpPr>
        <p:spPr/>
        <p:txBody>
          <a:bodyPr/>
          <a:lstStyle/>
          <a:p>
            <a:fld id="{5CE84AB2-A68C-446D-B258-F807154688F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F037ADB-4FB9-482D-A1A4-E1F489B212F5}" type="datetimeFigureOut">
              <a:rPr lang="en-US" smtClean="0"/>
              <a:t>3/15/2021</a:t>
            </a:fld>
            <a:endParaRPr lang="en-US" dirty="0"/>
          </a:p>
        </p:txBody>
      </p:sp>
      <p:sp>
        <p:nvSpPr>
          <p:cNvPr id="5" name="Slide Number Placeholder 4"/>
          <p:cNvSpPr>
            <a:spLocks noGrp="1"/>
          </p:cNvSpPr>
          <p:nvPr>
            <p:ph type="sldNum" sz="quarter" idx="12"/>
          </p:nvPr>
        </p:nvSpPr>
        <p:spPr/>
        <p:txBody>
          <a:bodyPr/>
          <a:lstStyle/>
          <a:p>
            <a:fld id="{5CE84AB2-A68C-446D-B258-F807154688F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37ADB-4FB9-482D-A1A4-E1F489B212F5}" type="datetimeFigureOut">
              <a:rPr lang="en-US" smtClean="0"/>
              <a:t>3/15/2021</a:t>
            </a:fld>
            <a:endParaRPr lang="en-US" dirty="0"/>
          </a:p>
        </p:txBody>
      </p:sp>
      <p:sp>
        <p:nvSpPr>
          <p:cNvPr id="4" name="Slide Number Placeholder 3"/>
          <p:cNvSpPr>
            <a:spLocks noGrp="1"/>
          </p:cNvSpPr>
          <p:nvPr>
            <p:ph type="sldNum" sz="quarter" idx="12"/>
          </p:nvPr>
        </p:nvSpPr>
        <p:spPr/>
        <p:txBody>
          <a:bodyPr/>
          <a:lstStyle/>
          <a:p>
            <a:fld id="{5CE84AB2-A68C-446D-B258-F807154688F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F037ADB-4FB9-482D-A1A4-E1F489B212F5}" type="datetimeFigureOut">
              <a:rPr lang="en-US" smtClean="0"/>
              <a:t>3/15/2021</a:t>
            </a:fld>
            <a:endParaRPr lang="en-US" dirty="0"/>
          </a:p>
        </p:txBody>
      </p:sp>
      <p:sp>
        <p:nvSpPr>
          <p:cNvPr id="7" name="Slide Number Placeholder 6"/>
          <p:cNvSpPr>
            <a:spLocks noGrp="1"/>
          </p:cNvSpPr>
          <p:nvPr>
            <p:ph type="sldNum" sz="quarter" idx="12"/>
          </p:nvPr>
        </p:nvSpPr>
        <p:spPr/>
        <p:txBody>
          <a:bodyPr/>
          <a:lstStyle/>
          <a:p>
            <a:fld id="{5CE84AB2-A68C-446D-B258-F807154688F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F037ADB-4FB9-482D-A1A4-E1F489B212F5}" type="datetimeFigureOut">
              <a:rPr lang="en-US" smtClean="0"/>
              <a:t>3/15/2021</a:t>
            </a:fld>
            <a:endParaRPr lang="en-US" dirty="0"/>
          </a:p>
        </p:txBody>
      </p:sp>
      <p:sp>
        <p:nvSpPr>
          <p:cNvPr id="7" name="Slide Number Placeholder 6"/>
          <p:cNvSpPr>
            <a:spLocks noGrp="1"/>
          </p:cNvSpPr>
          <p:nvPr>
            <p:ph type="sldNum" sz="quarter" idx="12"/>
          </p:nvPr>
        </p:nvSpPr>
        <p:spPr/>
        <p:txBody>
          <a:bodyPr/>
          <a:lstStyle/>
          <a:p>
            <a:fld id="{5CE84AB2-A68C-446D-B258-F807154688F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37ADB-4FB9-482D-A1A4-E1F489B212F5}" type="datetimeFigureOut">
              <a:rPr lang="en-US" smtClean="0"/>
              <a:t>3/15/2021</a:t>
            </a:fld>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84AB2-A68C-446D-B258-F807154688F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cap="all" baseline="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8191822" cy="1325563"/>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628650" y="1825625"/>
            <a:ext cx="7886700" cy="383562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628650" y="6237312"/>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8763624D-2D64-4326-B42C-B6C857663422}" type="datetimeFigureOut">
              <a:rPr lang="en-CA" smtClean="0"/>
              <a:pPr/>
              <a:t>2021-03-15</a:t>
            </a:fld>
            <a:endParaRPr lang="en-CA" dirty="0"/>
          </a:p>
        </p:txBody>
      </p:sp>
      <p:sp>
        <p:nvSpPr>
          <p:cNvPr id="5" name="Footer Placeholder 4"/>
          <p:cNvSpPr>
            <a:spLocks noGrp="1"/>
          </p:cNvSpPr>
          <p:nvPr>
            <p:ph type="ftr" sz="quarter" idx="3"/>
          </p:nvPr>
        </p:nvSpPr>
        <p:spPr>
          <a:xfrm>
            <a:off x="3028950" y="6237312"/>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CA" dirty="0"/>
          </a:p>
        </p:txBody>
      </p:sp>
      <p:sp>
        <p:nvSpPr>
          <p:cNvPr id="6" name="Slide Number Placeholder 5"/>
          <p:cNvSpPr>
            <a:spLocks noGrp="1"/>
          </p:cNvSpPr>
          <p:nvPr>
            <p:ph type="sldNum" sz="quarter" idx="4"/>
          </p:nvPr>
        </p:nvSpPr>
        <p:spPr>
          <a:xfrm>
            <a:off x="6457950" y="6237312"/>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05161A0-0E6A-4BED-9027-1915FC7FE8F8}" type="slidenum">
              <a:rPr lang="en-CA" smtClean="0"/>
              <a:pPr/>
              <a:t>‹#›</a:t>
            </a:fld>
            <a:endParaRPr lang="en-CA" dirty="0"/>
          </a:p>
        </p:txBody>
      </p:sp>
    </p:spTree>
    <p:extLst>
      <p:ext uri="{BB962C8B-B14F-4D97-AF65-F5344CB8AC3E}">
        <p14:creationId xmlns:p14="http://schemas.microsoft.com/office/powerpoint/2010/main" val="3182161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578" y="1628800"/>
            <a:ext cx="8640960" cy="1224136"/>
          </a:xfrm>
        </p:spPr>
        <p:txBody>
          <a:bodyPr>
            <a:noAutofit/>
          </a:bodyPr>
          <a:lstStyle/>
          <a:p>
            <a:pPr algn="ctr"/>
            <a:r>
              <a:rPr lang="en-US" sz="2500" cap="none" dirty="0" smtClean="0"/>
              <a:t>Environment and Climate Change Canada’s Presentation to </a:t>
            </a:r>
            <a:r>
              <a:rPr lang="en-US" sz="2500" cap="none" dirty="0"/>
              <a:t>t</a:t>
            </a:r>
            <a:r>
              <a:rPr lang="en-US" sz="2500" cap="none" dirty="0" smtClean="0"/>
              <a:t>he Nunavut Water Board Respecting the Back River Project Type A Water License Amendment Application by Sabina Gold and Silver Corp.  </a:t>
            </a:r>
            <a:br>
              <a:rPr lang="en-US" sz="2500" cap="none" dirty="0" smtClean="0"/>
            </a:br>
            <a:endParaRPr lang="en-US" sz="2500" cap="none" dirty="0"/>
          </a:p>
        </p:txBody>
      </p:sp>
      <p:sp>
        <p:nvSpPr>
          <p:cNvPr id="3" name="Subtitle 2"/>
          <p:cNvSpPr>
            <a:spLocks noGrp="1"/>
          </p:cNvSpPr>
          <p:nvPr>
            <p:ph type="subTitle" idx="1"/>
          </p:nvPr>
        </p:nvSpPr>
        <p:spPr>
          <a:xfrm>
            <a:off x="280120" y="4725144"/>
            <a:ext cx="4363888" cy="1008112"/>
          </a:xfrm>
        </p:spPr>
        <p:txBody>
          <a:bodyPr anchor="ctr">
            <a:noAutofit/>
          </a:bodyPr>
          <a:lstStyle/>
          <a:p>
            <a:r>
              <a:rPr lang="en-US" sz="1800" dirty="0" smtClean="0">
                <a:latin typeface="+mj-lt"/>
              </a:rPr>
              <a:t>2AM-BRP1831 – Technical Meeting</a:t>
            </a:r>
          </a:p>
          <a:p>
            <a:r>
              <a:rPr lang="en-US" sz="1800" dirty="0" smtClean="0">
                <a:latin typeface="+mj-lt"/>
              </a:rPr>
              <a:t>March 23-24, 2021</a:t>
            </a:r>
          </a:p>
          <a:p>
            <a:endParaRPr lang="en-US" sz="1800" dirty="0">
              <a:latin typeface="+mj-lt"/>
            </a:endParaRPr>
          </a:p>
        </p:txBody>
      </p:sp>
      <p:sp>
        <p:nvSpPr>
          <p:cNvPr id="4" name="TextBox 3">
            <a:extLst>
              <a:ext uri="{FF2B5EF4-FFF2-40B4-BE49-F238E27FC236}">
                <a16:creationId xmlns:a16="http://schemas.microsoft.com/office/drawing/2014/main" id="{9528133C-D199-5847-AB66-D94E1A610384}"/>
              </a:ext>
            </a:extLst>
          </p:cNvPr>
          <p:cNvSpPr txBox="1"/>
          <p:nvPr/>
        </p:nvSpPr>
        <p:spPr>
          <a:xfrm>
            <a:off x="4283968" y="292586"/>
            <a:ext cx="1681871" cy="400110"/>
          </a:xfrm>
          <a:prstGeom prst="rect">
            <a:avLst/>
          </a:prstGeom>
          <a:solidFill>
            <a:schemeClr val="bg1"/>
          </a:solidFill>
        </p:spPr>
        <p:txBody>
          <a:bodyPr wrap="none" rtlCol="0">
            <a:spAutoFit/>
          </a:bodyPr>
          <a:lstStyle/>
          <a:p>
            <a:r>
              <a:rPr lang="iu-Cans-CA" sz="1000" dirty="0"/>
              <a:t>ᐊᕙᑎᓕᕆᓂᕐᒥᑦ ᐊᒻᒪ ᓯᓚᒥᒃ</a:t>
            </a:r>
          </a:p>
          <a:p>
            <a:r>
              <a:rPr lang="iu-Cans-CA" sz="1000" dirty="0"/>
              <a:t>ᐊᓯᔾᔨᖅᐸᓪᓕᐊᓂᕐᒧᑦ ᑲᓇᑕᒥ</a:t>
            </a:r>
            <a:endParaRPr 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552343"/>
            <a:ext cx="8784976" cy="621327"/>
          </a:xfrm>
        </p:spPr>
        <p:txBody>
          <a:bodyPr anchor="ctr"/>
          <a:lstStyle/>
          <a:p>
            <a:pPr algn="ctr"/>
            <a:r>
              <a:rPr lang="en-CA" sz="2400" dirty="0" smtClean="0"/>
              <a:t>ECCC-Technical Comment 6 </a:t>
            </a:r>
            <a:br>
              <a:rPr lang="en-CA" sz="2400" dirty="0" smtClean="0"/>
            </a:br>
            <a:r>
              <a:rPr lang="x-none" sz="2400" dirty="0" smtClean="0">
                <a:latin typeface="Euphemia" panose="020B0503040102020104" pitchFamily="34" charset="0"/>
              </a:rPr>
              <a:t> </a:t>
            </a:r>
            <a:endParaRPr lang="en-CA" sz="2400" dirty="0"/>
          </a:p>
        </p:txBody>
      </p:sp>
      <p:sp>
        <p:nvSpPr>
          <p:cNvPr id="3" name="Subtitle 2"/>
          <p:cNvSpPr>
            <a:spLocks noGrp="1"/>
          </p:cNvSpPr>
          <p:nvPr>
            <p:ph type="subTitle" idx="1"/>
          </p:nvPr>
        </p:nvSpPr>
        <p:spPr>
          <a:xfrm>
            <a:off x="323528" y="1706597"/>
            <a:ext cx="8640960" cy="332177"/>
          </a:xfrm>
        </p:spPr>
        <p:txBody>
          <a:bodyPr anchor="ctr"/>
          <a:lstStyle/>
          <a:p>
            <a:pPr algn="ctr"/>
            <a:r>
              <a:rPr lang="en-CA" sz="2400" dirty="0" smtClean="0"/>
              <a:t>Hydrodynamic Modelling and Water Quality in Goose Lake</a:t>
            </a:r>
            <a:endParaRPr lang="en-CA" sz="2400" dirty="0"/>
          </a:p>
        </p:txBody>
      </p:sp>
      <p:sp>
        <p:nvSpPr>
          <p:cNvPr id="4" name="Content Placeholder 3"/>
          <p:cNvSpPr>
            <a:spLocks noGrp="1"/>
          </p:cNvSpPr>
          <p:nvPr>
            <p:ph idx="10"/>
          </p:nvPr>
        </p:nvSpPr>
        <p:spPr>
          <a:xfrm>
            <a:off x="323528" y="2335285"/>
            <a:ext cx="8640960" cy="3282405"/>
          </a:xfrm>
        </p:spPr>
        <p:txBody>
          <a:bodyPr anchor="ctr">
            <a:noAutofit/>
          </a:bodyPr>
          <a:lstStyle/>
          <a:p>
            <a:r>
              <a:rPr lang="en-US" sz="2000" dirty="0" smtClean="0"/>
              <a:t>The </a:t>
            </a:r>
            <a:r>
              <a:rPr lang="en-US" sz="2000" dirty="0"/>
              <a:t>Proponent has identified that the location within Goose Lake where quality will meet water quality guidelines (CCME and site-specific water quality objectives (SSQWO)) has not yet been determined and will be proposed based on results of ongoing hydrodynamic modelling and mixing zone assessment.</a:t>
            </a:r>
            <a:endParaRPr lang="en-CA" sz="2000" dirty="0" smtClean="0"/>
          </a:p>
          <a:p>
            <a:r>
              <a:rPr lang="en-CA" sz="2000" dirty="0" smtClean="0"/>
              <a:t>The Proponent committed to submitting an updated hydrodynamic model in advance of technical meetings. </a:t>
            </a:r>
          </a:p>
          <a:p>
            <a:r>
              <a:rPr lang="en-CA" sz="2000" dirty="0" smtClean="0"/>
              <a:t>ECCC agreed that the updated model would </a:t>
            </a:r>
            <a:r>
              <a:rPr lang="en-US" sz="2000" dirty="0" smtClean="0"/>
              <a:t>aid </a:t>
            </a:r>
            <a:r>
              <a:rPr lang="en-US" sz="2000" dirty="0"/>
              <a:t>in interpretation of modelling results and understanding of the extent of aquatic impacts within the Project Area</a:t>
            </a:r>
            <a:r>
              <a:rPr lang="en-US" sz="2000" dirty="0" smtClean="0"/>
              <a:t>.</a:t>
            </a:r>
            <a:endParaRPr lang="en-CA" sz="2000" dirty="0"/>
          </a:p>
        </p:txBody>
      </p:sp>
      <p:sp>
        <p:nvSpPr>
          <p:cNvPr id="11" name="Title 1"/>
          <p:cNvSpPr txBox="1">
            <a:spLocks/>
          </p:cNvSpPr>
          <p:nvPr/>
        </p:nvSpPr>
        <p:spPr>
          <a:xfrm>
            <a:off x="323528" y="1014354"/>
            <a:ext cx="8640960" cy="3963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endParaRPr lang="en-CA" sz="2300" dirty="0"/>
          </a:p>
        </p:txBody>
      </p:sp>
      <p:sp>
        <p:nvSpPr>
          <p:cNvPr id="6" name="TextBox 5">
            <a:extLst>
              <a:ext uri="{FF2B5EF4-FFF2-40B4-BE49-F238E27FC236}">
                <a16:creationId xmlns:a16="http://schemas.microsoft.com/office/drawing/2014/main" id="{9528133C-D199-5847-AB66-D94E1A610384}"/>
              </a:ext>
            </a:extLst>
          </p:cNvPr>
          <p:cNvSpPr txBox="1"/>
          <p:nvPr/>
        </p:nvSpPr>
        <p:spPr>
          <a:xfrm>
            <a:off x="4139952" y="6197242"/>
            <a:ext cx="1681871" cy="400110"/>
          </a:xfrm>
          <a:prstGeom prst="rect">
            <a:avLst/>
          </a:prstGeom>
          <a:solidFill>
            <a:schemeClr val="bg1"/>
          </a:solidFill>
        </p:spPr>
        <p:txBody>
          <a:bodyPr wrap="none" rtlCol="0">
            <a:spAutoFit/>
          </a:bodyPr>
          <a:lstStyle/>
          <a:p>
            <a:r>
              <a:rPr lang="iu-Cans-CA" sz="1000" dirty="0"/>
              <a:t>ᐊᕙᑎᓕᕆᓂᕐᒥᑦ ᐊᒻᒪ ᓯᓚᒥᒃ</a:t>
            </a:r>
          </a:p>
          <a:p>
            <a:r>
              <a:rPr lang="iu-Cans-CA" sz="1000" dirty="0"/>
              <a:t>ᐊᓯᔾᔨᖅᐸᓪᓕᐊᓂᕐᒧᑦ ᑲᓇᑕᒥ</a:t>
            </a:r>
            <a:endParaRPr lang="en-US" sz="1000" dirty="0"/>
          </a:p>
        </p:txBody>
      </p:sp>
    </p:spTree>
    <p:extLst>
      <p:ext uri="{BB962C8B-B14F-4D97-AF65-F5344CB8AC3E}">
        <p14:creationId xmlns:p14="http://schemas.microsoft.com/office/powerpoint/2010/main" val="3569926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560910"/>
            <a:ext cx="8784976" cy="621327"/>
          </a:xfrm>
        </p:spPr>
        <p:txBody>
          <a:bodyPr anchor="ctr"/>
          <a:lstStyle/>
          <a:p>
            <a:pPr algn="ctr"/>
            <a:r>
              <a:rPr lang="en-CA" sz="2400" dirty="0" smtClean="0"/>
              <a:t>ECCC-Technical Comment 7 </a:t>
            </a:r>
            <a:br>
              <a:rPr lang="en-CA" sz="2400" dirty="0" smtClean="0"/>
            </a:br>
            <a:r>
              <a:rPr lang="x-none" sz="2400" dirty="0" smtClean="0">
                <a:latin typeface="Euphemia" panose="020B0503040102020104" pitchFamily="34" charset="0"/>
              </a:rPr>
              <a:t> </a:t>
            </a:r>
            <a:endParaRPr lang="en-CA" sz="2400" dirty="0"/>
          </a:p>
        </p:txBody>
      </p:sp>
      <p:sp>
        <p:nvSpPr>
          <p:cNvPr id="3" name="Subtitle 2"/>
          <p:cNvSpPr>
            <a:spLocks noGrp="1"/>
          </p:cNvSpPr>
          <p:nvPr>
            <p:ph type="subTitle" idx="1"/>
          </p:nvPr>
        </p:nvSpPr>
        <p:spPr>
          <a:xfrm>
            <a:off x="323528" y="1758467"/>
            <a:ext cx="8640960" cy="332177"/>
          </a:xfrm>
        </p:spPr>
        <p:txBody>
          <a:bodyPr anchor="ctr"/>
          <a:lstStyle/>
          <a:p>
            <a:pPr algn="ctr"/>
            <a:r>
              <a:rPr lang="en-CA" sz="2400" dirty="0" smtClean="0"/>
              <a:t>Inconsistencies in Water and Load Balance</a:t>
            </a:r>
            <a:endParaRPr lang="en-CA" sz="2400" dirty="0"/>
          </a:p>
        </p:txBody>
      </p:sp>
      <p:sp>
        <p:nvSpPr>
          <p:cNvPr id="4" name="Content Placeholder 3"/>
          <p:cNvSpPr>
            <a:spLocks noGrp="1"/>
          </p:cNvSpPr>
          <p:nvPr>
            <p:ph idx="10"/>
          </p:nvPr>
        </p:nvSpPr>
        <p:spPr>
          <a:xfrm>
            <a:off x="323528" y="1924555"/>
            <a:ext cx="8640960" cy="3282405"/>
          </a:xfrm>
        </p:spPr>
        <p:txBody>
          <a:bodyPr anchor="ctr">
            <a:noAutofit/>
          </a:bodyPr>
          <a:lstStyle/>
          <a:p>
            <a:r>
              <a:rPr lang="en-CA" sz="2000" dirty="0" smtClean="0"/>
              <a:t>ECCC identified several inconsistencies in the data presented in Appendix D of the Water and Load Balance Modelling</a:t>
            </a:r>
          </a:p>
          <a:p>
            <a:r>
              <a:rPr lang="en-CA" sz="2000" dirty="0" smtClean="0"/>
              <a:t>ECCC recommended that the Proponent review the outputs of the water balance model presented in Attachment IR-C to ensure accuracy.</a:t>
            </a:r>
            <a:endParaRPr lang="en-CA" sz="2000" dirty="0"/>
          </a:p>
        </p:txBody>
      </p:sp>
      <p:sp>
        <p:nvSpPr>
          <p:cNvPr id="11" name="Title 1"/>
          <p:cNvSpPr txBox="1">
            <a:spLocks/>
          </p:cNvSpPr>
          <p:nvPr/>
        </p:nvSpPr>
        <p:spPr>
          <a:xfrm>
            <a:off x="323528" y="1014354"/>
            <a:ext cx="8640960" cy="3963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endParaRPr lang="en-CA" sz="2300" dirty="0"/>
          </a:p>
        </p:txBody>
      </p:sp>
      <p:sp>
        <p:nvSpPr>
          <p:cNvPr id="6" name="TextBox 5">
            <a:extLst>
              <a:ext uri="{FF2B5EF4-FFF2-40B4-BE49-F238E27FC236}">
                <a16:creationId xmlns:a16="http://schemas.microsoft.com/office/drawing/2014/main" id="{9528133C-D199-5847-AB66-D94E1A610384}"/>
              </a:ext>
            </a:extLst>
          </p:cNvPr>
          <p:cNvSpPr txBox="1"/>
          <p:nvPr/>
        </p:nvSpPr>
        <p:spPr>
          <a:xfrm>
            <a:off x="4139952" y="6197242"/>
            <a:ext cx="1681871" cy="400110"/>
          </a:xfrm>
          <a:prstGeom prst="rect">
            <a:avLst/>
          </a:prstGeom>
          <a:solidFill>
            <a:schemeClr val="bg1"/>
          </a:solidFill>
        </p:spPr>
        <p:txBody>
          <a:bodyPr wrap="none" rtlCol="0">
            <a:spAutoFit/>
          </a:bodyPr>
          <a:lstStyle/>
          <a:p>
            <a:r>
              <a:rPr lang="iu-Cans-CA" sz="1000" dirty="0"/>
              <a:t>ᐊᕙᑎᓕᕆᓂᕐᒥᑦ ᐊᒻᒪ ᓯᓚᒥᒃ</a:t>
            </a:r>
          </a:p>
          <a:p>
            <a:r>
              <a:rPr lang="iu-Cans-CA" sz="1000" dirty="0"/>
              <a:t>ᐊᓯᔾᔨᖅᐸᓪᓕᐊᓂᕐᒧᑦ ᑲᓇᑕᒥ</a:t>
            </a:r>
            <a:endParaRPr lang="en-US" sz="1000" dirty="0"/>
          </a:p>
        </p:txBody>
      </p:sp>
    </p:spTree>
    <p:extLst>
      <p:ext uri="{BB962C8B-B14F-4D97-AF65-F5344CB8AC3E}">
        <p14:creationId xmlns:p14="http://schemas.microsoft.com/office/powerpoint/2010/main" val="760005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70" y="397978"/>
            <a:ext cx="8784976" cy="621327"/>
          </a:xfrm>
        </p:spPr>
        <p:txBody>
          <a:bodyPr anchor="ctr"/>
          <a:lstStyle/>
          <a:p>
            <a:pPr algn="ctr"/>
            <a:r>
              <a:rPr lang="en-CA" sz="2400" dirty="0" smtClean="0"/>
              <a:t>ECCC-Technical Comment 8</a:t>
            </a:r>
            <a:r>
              <a:rPr lang="x-none" sz="2400" dirty="0" smtClean="0">
                <a:latin typeface="Euphemia" panose="020B0503040102020104" pitchFamily="34" charset="0"/>
              </a:rPr>
              <a:t> </a:t>
            </a:r>
            <a:endParaRPr lang="en-CA" sz="2400" dirty="0"/>
          </a:p>
        </p:txBody>
      </p:sp>
      <p:sp>
        <p:nvSpPr>
          <p:cNvPr id="3" name="Subtitle 2"/>
          <p:cNvSpPr>
            <a:spLocks noGrp="1"/>
          </p:cNvSpPr>
          <p:nvPr>
            <p:ph type="subTitle" idx="1"/>
          </p:nvPr>
        </p:nvSpPr>
        <p:spPr>
          <a:xfrm>
            <a:off x="362491" y="1872686"/>
            <a:ext cx="8640960" cy="332177"/>
          </a:xfrm>
        </p:spPr>
        <p:txBody>
          <a:bodyPr anchor="ctr"/>
          <a:lstStyle/>
          <a:p>
            <a:pPr algn="ctr"/>
            <a:r>
              <a:rPr lang="en-CA" sz="2400" dirty="0" smtClean="0"/>
              <a:t>Updated Modelling Predictions and Comparison to Water Quality Guidelines</a:t>
            </a:r>
            <a:endParaRPr lang="en-CA" sz="2400" dirty="0"/>
          </a:p>
        </p:txBody>
      </p:sp>
      <p:sp>
        <p:nvSpPr>
          <p:cNvPr id="4" name="Content Placeholder 3"/>
          <p:cNvSpPr>
            <a:spLocks noGrp="1"/>
          </p:cNvSpPr>
          <p:nvPr>
            <p:ph idx="10"/>
          </p:nvPr>
        </p:nvSpPr>
        <p:spPr>
          <a:xfrm>
            <a:off x="323528" y="2559850"/>
            <a:ext cx="8640960" cy="3282405"/>
          </a:xfrm>
        </p:spPr>
        <p:txBody>
          <a:bodyPr anchor="ctr">
            <a:noAutofit/>
          </a:bodyPr>
          <a:lstStyle/>
          <a:p>
            <a:r>
              <a:rPr lang="en-CA" sz="2000" dirty="0" smtClean="0"/>
              <a:t>Modelling </a:t>
            </a:r>
            <a:r>
              <a:rPr lang="en-CA" sz="2000" dirty="0"/>
              <a:t>p</a:t>
            </a:r>
            <a:r>
              <a:rPr lang="en-CA" sz="2000" dirty="0" smtClean="0"/>
              <a:t>redicted that PN03 water quality will exceed several CCME water quality guidelines and is of concern with respect serious effects to aquatic life.</a:t>
            </a:r>
          </a:p>
          <a:p>
            <a:r>
              <a:rPr lang="en-CA" sz="2000" dirty="0" smtClean="0"/>
              <a:t>ECCC recommended the Proponent:</a:t>
            </a:r>
          </a:p>
          <a:p>
            <a:pPr lvl="1"/>
            <a:r>
              <a:rPr lang="en-CA" sz="1600" dirty="0" smtClean="0"/>
              <a:t>Model nodes intended to meet specific criteria (CCME, SSWQO, MDMER, etc.) and provide a comparison of modelled water quality to guidelines and criteria.</a:t>
            </a:r>
          </a:p>
          <a:p>
            <a:pPr lvl="1"/>
            <a:r>
              <a:rPr lang="en-CA" sz="1600" dirty="0" smtClean="0"/>
              <a:t>Discuss sources of exceedances of CCME Water Quality Guidelines for the Protection of Aquatic life and whether assumptions used in the model have resulted in accurate predictions for water quality</a:t>
            </a:r>
          </a:p>
          <a:p>
            <a:pPr lvl="1"/>
            <a:r>
              <a:rPr lang="en-CA" sz="1600" dirty="0" smtClean="0"/>
              <a:t>Discuss modelled exceedances of CCME Water Quality Guidelines for the Protection of Aquatic Life at PN03 and other relevant nodes, and potential impacts to aquatic life if these concentrations are realized.</a:t>
            </a:r>
            <a:endParaRPr lang="en-CA" sz="1600" dirty="0"/>
          </a:p>
        </p:txBody>
      </p:sp>
      <p:sp>
        <p:nvSpPr>
          <p:cNvPr id="11" name="Title 1"/>
          <p:cNvSpPr txBox="1">
            <a:spLocks/>
          </p:cNvSpPr>
          <p:nvPr/>
        </p:nvSpPr>
        <p:spPr>
          <a:xfrm>
            <a:off x="323528" y="1014354"/>
            <a:ext cx="8640960" cy="3963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endParaRPr lang="en-CA" sz="2300" dirty="0"/>
          </a:p>
        </p:txBody>
      </p:sp>
      <p:sp>
        <p:nvSpPr>
          <p:cNvPr id="6" name="TextBox 5">
            <a:extLst>
              <a:ext uri="{FF2B5EF4-FFF2-40B4-BE49-F238E27FC236}">
                <a16:creationId xmlns:a16="http://schemas.microsoft.com/office/drawing/2014/main" id="{9528133C-D199-5847-AB66-D94E1A610384}"/>
              </a:ext>
            </a:extLst>
          </p:cNvPr>
          <p:cNvSpPr txBox="1"/>
          <p:nvPr/>
        </p:nvSpPr>
        <p:spPr>
          <a:xfrm>
            <a:off x="4139952" y="6197242"/>
            <a:ext cx="1681871" cy="400110"/>
          </a:xfrm>
          <a:prstGeom prst="rect">
            <a:avLst/>
          </a:prstGeom>
          <a:solidFill>
            <a:schemeClr val="bg1"/>
          </a:solidFill>
        </p:spPr>
        <p:txBody>
          <a:bodyPr wrap="none" rtlCol="0">
            <a:spAutoFit/>
          </a:bodyPr>
          <a:lstStyle/>
          <a:p>
            <a:r>
              <a:rPr lang="iu-Cans-CA" sz="1000" dirty="0"/>
              <a:t>ᐊᕙᑎᓕᕆᓂᕐᒥᑦ ᐊᒻᒪ ᓯᓚᒥᒃ</a:t>
            </a:r>
          </a:p>
          <a:p>
            <a:r>
              <a:rPr lang="iu-Cans-CA" sz="1000" dirty="0"/>
              <a:t>ᐊᓯᔾᔨᖅᐸᓪᓕᐊᓂᕐᒧᑦ ᑲᓇᑕᒥ</a:t>
            </a:r>
            <a:endParaRPr lang="en-US" sz="1000" dirty="0"/>
          </a:p>
        </p:txBody>
      </p:sp>
    </p:spTree>
    <p:extLst>
      <p:ext uri="{BB962C8B-B14F-4D97-AF65-F5344CB8AC3E}">
        <p14:creationId xmlns:p14="http://schemas.microsoft.com/office/powerpoint/2010/main" val="1151098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579709"/>
            <a:ext cx="8784976" cy="621327"/>
          </a:xfrm>
        </p:spPr>
        <p:txBody>
          <a:bodyPr anchor="ctr"/>
          <a:lstStyle/>
          <a:p>
            <a:pPr algn="ctr"/>
            <a:r>
              <a:rPr lang="en-CA" sz="2400" dirty="0" smtClean="0"/>
              <a:t/>
            </a:r>
            <a:br>
              <a:rPr lang="en-CA" sz="2400" dirty="0" smtClean="0"/>
            </a:br>
            <a:r>
              <a:rPr lang="en-CA" sz="2400" dirty="0" smtClean="0"/>
              <a:t>Hydrodynamic Model</a:t>
            </a:r>
            <a:r>
              <a:rPr lang="en-CA" sz="2400" dirty="0"/>
              <a:t/>
            </a:r>
            <a:br>
              <a:rPr lang="en-CA" sz="2400" dirty="0"/>
            </a:br>
            <a:r>
              <a:rPr lang="en-CA" sz="2400" dirty="0" smtClean="0"/>
              <a:t>ECCC-Technical Comment 1</a:t>
            </a:r>
            <a:br>
              <a:rPr lang="en-CA" sz="2400" dirty="0" smtClean="0"/>
            </a:br>
            <a:r>
              <a:rPr lang="x-none" sz="2400" dirty="0" smtClean="0">
                <a:latin typeface="Euphemia" panose="020B0503040102020104" pitchFamily="34" charset="0"/>
              </a:rPr>
              <a:t> </a:t>
            </a:r>
            <a:endParaRPr lang="en-CA" sz="2400" dirty="0"/>
          </a:p>
        </p:txBody>
      </p:sp>
      <p:sp>
        <p:nvSpPr>
          <p:cNvPr id="3" name="Subtitle 2"/>
          <p:cNvSpPr>
            <a:spLocks noGrp="1"/>
          </p:cNvSpPr>
          <p:nvPr>
            <p:ph type="subTitle" idx="1"/>
          </p:nvPr>
        </p:nvSpPr>
        <p:spPr>
          <a:xfrm>
            <a:off x="323528" y="1754717"/>
            <a:ext cx="8640960" cy="332177"/>
          </a:xfrm>
        </p:spPr>
        <p:txBody>
          <a:bodyPr anchor="ctr"/>
          <a:lstStyle/>
          <a:p>
            <a:pPr algn="ctr"/>
            <a:r>
              <a:rPr lang="en-CA" sz="2400" dirty="0" smtClean="0"/>
              <a:t>Predictions at the Outlet of Goose Lake</a:t>
            </a:r>
            <a:endParaRPr lang="en-CA" sz="2400" dirty="0"/>
          </a:p>
        </p:txBody>
      </p:sp>
      <p:sp>
        <p:nvSpPr>
          <p:cNvPr id="4" name="Content Placeholder 3"/>
          <p:cNvSpPr>
            <a:spLocks noGrp="1"/>
          </p:cNvSpPr>
          <p:nvPr>
            <p:ph idx="10"/>
          </p:nvPr>
        </p:nvSpPr>
        <p:spPr>
          <a:xfrm>
            <a:off x="323528" y="2276872"/>
            <a:ext cx="8640960" cy="3456383"/>
          </a:xfrm>
        </p:spPr>
        <p:txBody>
          <a:bodyPr anchor="ctr">
            <a:noAutofit/>
          </a:bodyPr>
          <a:lstStyle/>
          <a:p>
            <a:r>
              <a:rPr lang="en-CA" sz="2000" dirty="0" smtClean="0"/>
              <a:t>Several of the water quality parameters are predicted to exceed CCME guidelines and/or site specific water quality objectives at the outlet of Goose Lake.</a:t>
            </a:r>
          </a:p>
          <a:p>
            <a:r>
              <a:rPr lang="en-CA" sz="2000" dirty="0" smtClean="0"/>
              <a:t>Modelling was not conducted within Goose Lake, in the vicinity of discharges.</a:t>
            </a:r>
          </a:p>
          <a:p>
            <a:r>
              <a:rPr lang="en-US" sz="2000" dirty="0"/>
              <a:t>ECCC </a:t>
            </a:r>
            <a:r>
              <a:rPr lang="en-US" sz="2000" dirty="0" smtClean="0"/>
              <a:t>recommended </a:t>
            </a:r>
            <a:r>
              <a:rPr lang="en-US" sz="2000" dirty="0"/>
              <a:t>the Proponent:</a:t>
            </a:r>
          </a:p>
          <a:p>
            <a:pPr lvl="1"/>
            <a:r>
              <a:rPr lang="en-US" sz="1600" dirty="0" smtClean="0"/>
              <a:t>Provide </a:t>
            </a:r>
            <a:r>
              <a:rPr lang="en-US" sz="1600" dirty="0"/>
              <a:t>a rationale for the selection of PN03 to assess potential impacts to water quality in the </a:t>
            </a:r>
            <a:r>
              <a:rPr lang="en-US" sz="1600" dirty="0" smtClean="0"/>
              <a:t>model.</a:t>
            </a:r>
            <a:endParaRPr lang="en-US" sz="1600" dirty="0"/>
          </a:p>
          <a:p>
            <a:pPr lvl="1"/>
            <a:r>
              <a:rPr lang="en-US" sz="1600" dirty="0" smtClean="0"/>
              <a:t>Provide </a:t>
            </a:r>
            <a:r>
              <a:rPr lang="en-US" sz="1600" dirty="0"/>
              <a:t>a discussion of the potential impacts to aquatic life within Goose Lake given the modelling predictions, and predicted </a:t>
            </a:r>
            <a:r>
              <a:rPr lang="en-US" sz="1600" dirty="0" smtClean="0"/>
              <a:t>exceedances.</a:t>
            </a:r>
          </a:p>
          <a:p>
            <a:pPr lvl="1"/>
            <a:r>
              <a:rPr lang="en-US" sz="1600" dirty="0" smtClean="0"/>
              <a:t>Provide </a:t>
            </a:r>
            <a:r>
              <a:rPr lang="en-US" sz="1600" dirty="0"/>
              <a:t>a discussion on the extent of the mixing zones from PN04 and PN05 and provide modelled concentrations at the edge of the proposed mixing zones.</a:t>
            </a:r>
            <a:endParaRPr lang="en-CA" sz="1600" dirty="0"/>
          </a:p>
        </p:txBody>
      </p:sp>
      <p:sp>
        <p:nvSpPr>
          <p:cNvPr id="11" name="Title 1"/>
          <p:cNvSpPr txBox="1">
            <a:spLocks/>
          </p:cNvSpPr>
          <p:nvPr/>
        </p:nvSpPr>
        <p:spPr>
          <a:xfrm>
            <a:off x="323528" y="1014354"/>
            <a:ext cx="8640960" cy="3963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endParaRPr lang="en-CA" sz="2300" dirty="0"/>
          </a:p>
        </p:txBody>
      </p:sp>
      <p:sp>
        <p:nvSpPr>
          <p:cNvPr id="6" name="TextBox 5">
            <a:extLst>
              <a:ext uri="{FF2B5EF4-FFF2-40B4-BE49-F238E27FC236}">
                <a16:creationId xmlns:a16="http://schemas.microsoft.com/office/drawing/2014/main" id="{9528133C-D199-5847-AB66-D94E1A610384}"/>
              </a:ext>
            </a:extLst>
          </p:cNvPr>
          <p:cNvSpPr txBox="1"/>
          <p:nvPr/>
        </p:nvSpPr>
        <p:spPr>
          <a:xfrm>
            <a:off x="4139952" y="6197242"/>
            <a:ext cx="1681871" cy="400110"/>
          </a:xfrm>
          <a:prstGeom prst="rect">
            <a:avLst/>
          </a:prstGeom>
          <a:solidFill>
            <a:schemeClr val="bg1"/>
          </a:solidFill>
        </p:spPr>
        <p:txBody>
          <a:bodyPr wrap="none" rtlCol="0">
            <a:spAutoFit/>
          </a:bodyPr>
          <a:lstStyle/>
          <a:p>
            <a:r>
              <a:rPr lang="iu-Cans-CA" sz="1000" dirty="0"/>
              <a:t>ᐊᕙᑎᓕᕆᓂᕐᒥᑦ ᐊᒻᒪ ᓯᓚᒥᒃ</a:t>
            </a:r>
          </a:p>
          <a:p>
            <a:r>
              <a:rPr lang="iu-Cans-CA" sz="1000" dirty="0"/>
              <a:t>ᐊᓯᔾᔨᖅᐸᓪᓕᐊᓂᕐᒧᑦ ᑲᓇᑕᒥ</a:t>
            </a:r>
            <a:endParaRPr lang="en-US" sz="1000" dirty="0"/>
          </a:p>
        </p:txBody>
      </p:sp>
    </p:spTree>
    <p:extLst>
      <p:ext uri="{BB962C8B-B14F-4D97-AF65-F5344CB8AC3E}">
        <p14:creationId xmlns:p14="http://schemas.microsoft.com/office/powerpoint/2010/main" val="3471131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472685"/>
            <a:ext cx="8784976" cy="621327"/>
          </a:xfrm>
        </p:spPr>
        <p:txBody>
          <a:bodyPr anchor="ctr"/>
          <a:lstStyle/>
          <a:p>
            <a:pPr algn="ctr"/>
            <a:r>
              <a:rPr lang="en-CA" sz="2400" dirty="0" smtClean="0"/>
              <a:t/>
            </a:r>
            <a:br>
              <a:rPr lang="en-CA" sz="2400" dirty="0" smtClean="0"/>
            </a:br>
            <a:r>
              <a:rPr lang="en-CA" sz="2400" dirty="0" smtClean="0"/>
              <a:t>Hydrodynamic Model</a:t>
            </a:r>
            <a:r>
              <a:rPr lang="en-CA" sz="2400" dirty="0"/>
              <a:t/>
            </a:r>
            <a:br>
              <a:rPr lang="en-CA" sz="2400" dirty="0"/>
            </a:br>
            <a:r>
              <a:rPr lang="en-CA" sz="2400" dirty="0" smtClean="0"/>
              <a:t>ECCC-Technical Comment 2</a:t>
            </a:r>
            <a:br>
              <a:rPr lang="en-CA" sz="2400" dirty="0" smtClean="0"/>
            </a:br>
            <a:r>
              <a:rPr lang="x-none" sz="2400" dirty="0" smtClean="0">
                <a:latin typeface="Euphemia" panose="020B0503040102020104" pitchFamily="34" charset="0"/>
              </a:rPr>
              <a:t> </a:t>
            </a:r>
            <a:endParaRPr lang="en-CA" sz="2400" dirty="0"/>
          </a:p>
        </p:txBody>
      </p:sp>
      <p:sp>
        <p:nvSpPr>
          <p:cNvPr id="3" name="Subtitle 2"/>
          <p:cNvSpPr>
            <a:spLocks noGrp="1"/>
          </p:cNvSpPr>
          <p:nvPr>
            <p:ph type="subTitle" idx="1"/>
          </p:nvPr>
        </p:nvSpPr>
        <p:spPr>
          <a:xfrm>
            <a:off x="323528" y="1870649"/>
            <a:ext cx="8640960" cy="332177"/>
          </a:xfrm>
        </p:spPr>
        <p:txBody>
          <a:bodyPr anchor="ctr"/>
          <a:lstStyle/>
          <a:p>
            <a:pPr algn="ctr"/>
            <a:r>
              <a:rPr lang="en-CA" sz="2400" dirty="0" smtClean="0"/>
              <a:t>Model Calibration</a:t>
            </a:r>
            <a:endParaRPr lang="en-CA" sz="2400" dirty="0"/>
          </a:p>
        </p:txBody>
      </p:sp>
      <p:sp>
        <p:nvSpPr>
          <p:cNvPr id="4" name="Content Placeholder 3"/>
          <p:cNvSpPr>
            <a:spLocks noGrp="1"/>
          </p:cNvSpPr>
          <p:nvPr>
            <p:ph idx="10"/>
          </p:nvPr>
        </p:nvSpPr>
        <p:spPr>
          <a:xfrm>
            <a:off x="323528" y="2074137"/>
            <a:ext cx="8640960" cy="3456383"/>
          </a:xfrm>
        </p:spPr>
        <p:txBody>
          <a:bodyPr anchor="ctr">
            <a:noAutofit/>
          </a:bodyPr>
          <a:lstStyle/>
          <a:p>
            <a:r>
              <a:rPr lang="en-US" sz="2000" dirty="0" smtClean="0"/>
              <a:t>The Proponent calibrated the model using measured temperature and total dissolved solids (TDS) concentrations to match measured and predicted thermal and transport behavior in Goose Lake.</a:t>
            </a:r>
          </a:p>
          <a:p>
            <a:r>
              <a:rPr lang="en-US" sz="2000" dirty="0" smtClean="0"/>
              <a:t>ECCC noted that small sample sizes at the monitoring stations was used to calibrate the model.</a:t>
            </a:r>
          </a:p>
          <a:p>
            <a:r>
              <a:rPr lang="en-US" sz="2000" dirty="0" smtClean="0"/>
              <a:t>ECCC recommended </a:t>
            </a:r>
            <a:r>
              <a:rPr lang="en-US" sz="2000" dirty="0"/>
              <a:t>the </a:t>
            </a:r>
            <a:r>
              <a:rPr lang="en-US" sz="2000" dirty="0" smtClean="0"/>
              <a:t>Proponent provide a discussion of the minimal data used to calibrate the model and how outcomes of the model have been impacted, and may be impacted in future iterations.</a:t>
            </a:r>
            <a:endParaRPr lang="en-US" sz="2000" dirty="0"/>
          </a:p>
        </p:txBody>
      </p:sp>
      <p:sp>
        <p:nvSpPr>
          <p:cNvPr id="11" name="Title 1"/>
          <p:cNvSpPr txBox="1">
            <a:spLocks/>
          </p:cNvSpPr>
          <p:nvPr/>
        </p:nvSpPr>
        <p:spPr>
          <a:xfrm>
            <a:off x="323528" y="1014354"/>
            <a:ext cx="8640960" cy="3963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endParaRPr lang="en-CA" sz="2300" dirty="0"/>
          </a:p>
        </p:txBody>
      </p:sp>
      <p:sp>
        <p:nvSpPr>
          <p:cNvPr id="6" name="TextBox 5">
            <a:extLst>
              <a:ext uri="{FF2B5EF4-FFF2-40B4-BE49-F238E27FC236}">
                <a16:creationId xmlns:a16="http://schemas.microsoft.com/office/drawing/2014/main" id="{9528133C-D199-5847-AB66-D94E1A610384}"/>
              </a:ext>
            </a:extLst>
          </p:cNvPr>
          <p:cNvSpPr txBox="1"/>
          <p:nvPr/>
        </p:nvSpPr>
        <p:spPr>
          <a:xfrm>
            <a:off x="4139952" y="6197242"/>
            <a:ext cx="1681871" cy="400110"/>
          </a:xfrm>
          <a:prstGeom prst="rect">
            <a:avLst/>
          </a:prstGeom>
          <a:solidFill>
            <a:schemeClr val="bg1"/>
          </a:solidFill>
        </p:spPr>
        <p:txBody>
          <a:bodyPr wrap="none" rtlCol="0">
            <a:spAutoFit/>
          </a:bodyPr>
          <a:lstStyle/>
          <a:p>
            <a:r>
              <a:rPr lang="iu-Cans-CA" sz="1000" dirty="0"/>
              <a:t>ᐊᕙᑎᓕᕆᓂᕐᒥᑦ ᐊᒻᒪ ᓯᓚᒥᒃ</a:t>
            </a:r>
          </a:p>
          <a:p>
            <a:r>
              <a:rPr lang="iu-Cans-CA" sz="1000" dirty="0"/>
              <a:t>ᐊᓯᔾᔨᖅᐸᓪᓕᐊᓂᕐᒧᑦ ᑲᓇᑕᒥ</a:t>
            </a:r>
            <a:endParaRPr lang="en-US" sz="1000" dirty="0"/>
          </a:p>
        </p:txBody>
      </p:sp>
    </p:spTree>
    <p:extLst>
      <p:ext uri="{BB962C8B-B14F-4D97-AF65-F5344CB8AC3E}">
        <p14:creationId xmlns:p14="http://schemas.microsoft.com/office/powerpoint/2010/main" val="1757582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228" y="472685"/>
            <a:ext cx="8784976" cy="621327"/>
          </a:xfrm>
        </p:spPr>
        <p:txBody>
          <a:bodyPr anchor="ctr"/>
          <a:lstStyle/>
          <a:p>
            <a:pPr algn="ctr"/>
            <a:r>
              <a:rPr lang="en-CA" sz="2400" dirty="0" smtClean="0"/>
              <a:t/>
            </a:r>
            <a:br>
              <a:rPr lang="en-CA" sz="2400" dirty="0" smtClean="0"/>
            </a:br>
            <a:r>
              <a:rPr lang="en-CA" sz="2400" dirty="0" smtClean="0"/>
              <a:t>Hydrodynamic Model</a:t>
            </a:r>
            <a:r>
              <a:rPr lang="en-CA" sz="2400" dirty="0"/>
              <a:t/>
            </a:r>
            <a:br>
              <a:rPr lang="en-CA" sz="2400" dirty="0"/>
            </a:br>
            <a:r>
              <a:rPr lang="en-CA" sz="2400" dirty="0" smtClean="0"/>
              <a:t>ECCC-Technical Comment 3</a:t>
            </a:r>
            <a:br>
              <a:rPr lang="en-CA" sz="2400" dirty="0" smtClean="0"/>
            </a:br>
            <a:r>
              <a:rPr lang="x-none" sz="2400" dirty="0" smtClean="0">
                <a:latin typeface="Euphemia" panose="020B0503040102020104" pitchFamily="34" charset="0"/>
              </a:rPr>
              <a:t> </a:t>
            </a:r>
            <a:endParaRPr lang="en-CA" sz="2400" dirty="0"/>
          </a:p>
        </p:txBody>
      </p:sp>
      <p:sp>
        <p:nvSpPr>
          <p:cNvPr id="3" name="Subtitle 2"/>
          <p:cNvSpPr>
            <a:spLocks noGrp="1"/>
          </p:cNvSpPr>
          <p:nvPr>
            <p:ph type="subTitle" idx="1"/>
          </p:nvPr>
        </p:nvSpPr>
        <p:spPr>
          <a:xfrm>
            <a:off x="318236" y="1870649"/>
            <a:ext cx="8640960" cy="332177"/>
          </a:xfrm>
        </p:spPr>
        <p:txBody>
          <a:bodyPr anchor="ctr"/>
          <a:lstStyle/>
          <a:p>
            <a:pPr algn="ctr"/>
            <a:r>
              <a:rPr lang="en-CA" sz="2400" dirty="0" smtClean="0"/>
              <a:t>Uncertainty and Limitations</a:t>
            </a:r>
            <a:endParaRPr lang="en-CA" sz="2400" dirty="0"/>
          </a:p>
        </p:txBody>
      </p:sp>
      <p:sp>
        <p:nvSpPr>
          <p:cNvPr id="4" name="Content Placeholder 3"/>
          <p:cNvSpPr>
            <a:spLocks noGrp="1"/>
          </p:cNvSpPr>
          <p:nvPr>
            <p:ph idx="10"/>
          </p:nvPr>
        </p:nvSpPr>
        <p:spPr>
          <a:xfrm>
            <a:off x="318236" y="2202826"/>
            <a:ext cx="8640960" cy="3456383"/>
          </a:xfrm>
        </p:spPr>
        <p:txBody>
          <a:bodyPr anchor="ctr">
            <a:noAutofit/>
          </a:bodyPr>
          <a:lstStyle/>
          <a:p>
            <a:pPr lvl="0"/>
            <a:r>
              <a:rPr lang="en-US" sz="2000" dirty="0">
                <a:solidFill>
                  <a:prstClr val="black">
                    <a:lumMod val="65000"/>
                    <a:lumOff val="35000"/>
                  </a:prstClr>
                </a:solidFill>
              </a:rPr>
              <a:t>The Proponent </a:t>
            </a:r>
            <a:r>
              <a:rPr lang="en-US" sz="2000" dirty="0" smtClean="0">
                <a:solidFill>
                  <a:prstClr val="black">
                    <a:lumMod val="65000"/>
                    <a:lumOff val="35000"/>
                  </a:prstClr>
                </a:solidFill>
              </a:rPr>
              <a:t>identifies a number of uncertainties related to the modelling, including the use of average conditions and no climate variations.</a:t>
            </a:r>
          </a:p>
          <a:p>
            <a:pPr lvl="0"/>
            <a:r>
              <a:rPr lang="en-US" sz="2000" dirty="0" smtClean="0">
                <a:solidFill>
                  <a:prstClr val="black">
                    <a:lumMod val="65000"/>
                    <a:lumOff val="35000"/>
                  </a:prstClr>
                </a:solidFill>
              </a:rPr>
              <a:t>ECCC acknowledges this is an early model iteration, but recommends that model updates include additional sensitivity scenarios to reduce model uncertainty.</a:t>
            </a:r>
            <a:endParaRPr lang="en-US" sz="2000" dirty="0">
              <a:solidFill>
                <a:prstClr val="black">
                  <a:lumMod val="65000"/>
                  <a:lumOff val="35000"/>
                </a:prstClr>
              </a:solidFill>
            </a:endParaRPr>
          </a:p>
        </p:txBody>
      </p:sp>
      <p:sp>
        <p:nvSpPr>
          <p:cNvPr id="11" name="Title 1"/>
          <p:cNvSpPr txBox="1">
            <a:spLocks/>
          </p:cNvSpPr>
          <p:nvPr/>
        </p:nvSpPr>
        <p:spPr>
          <a:xfrm>
            <a:off x="323528" y="1014354"/>
            <a:ext cx="8640960" cy="3963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endParaRPr lang="en-CA" sz="2300" dirty="0"/>
          </a:p>
        </p:txBody>
      </p:sp>
      <p:sp>
        <p:nvSpPr>
          <p:cNvPr id="6" name="TextBox 5">
            <a:extLst>
              <a:ext uri="{FF2B5EF4-FFF2-40B4-BE49-F238E27FC236}">
                <a16:creationId xmlns:a16="http://schemas.microsoft.com/office/drawing/2014/main" id="{9528133C-D199-5847-AB66-D94E1A610384}"/>
              </a:ext>
            </a:extLst>
          </p:cNvPr>
          <p:cNvSpPr txBox="1"/>
          <p:nvPr/>
        </p:nvSpPr>
        <p:spPr>
          <a:xfrm>
            <a:off x="4139952" y="6197242"/>
            <a:ext cx="1681871" cy="400110"/>
          </a:xfrm>
          <a:prstGeom prst="rect">
            <a:avLst/>
          </a:prstGeom>
          <a:solidFill>
            <a:schemeClr val="bg1"/>
          </a:solidFill>
        </p:spPr>
        <p:txBody>
          <a:bodyPr wrap="none" rtlCol="0">
            <a:spAutoFit/>
          </a:bodyPr>
          <a:lstStyle/>
          <a:p>
            <a:r>
              <a:rPr lang="iu-Cans-CA" sz="1000" dirty="0"/>
              <a:t>ᐊᕙᑎᓕᕆᓂᕐᒥᑦ ᐊᒻᒪ ᓯᓚᒥᒃ</a:t>
            </a:r>
          </a:p>
          <a:p>
            <a:r>
              <a:rPr lang="iu-Cans-CA" sz="1000" dirty="0"/>
              <a:t>ᐊᓯᔾᔨᖅᐸᓪᓕᐊᓂᕐᒧᑦ ᑲᓇᑕᒥ</a:t>
            </a:r>
            <a:endParaRPr lang="en-US" sz="1000" dirty="0"/>
          </a:p>
        </p:txBody>
      </p:sp>
    </p:spTree>
    <p:extLst>
      <p:ext uri="{BB962C8B-B14F-4D97-AF65-F5344CB8AC3E}">
        <p14:creationId xmlns:p14="http://schemas.microsoft.com/office/powerpoint/2010/main" val="1877844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35396"/>
            <a:ext cx="8784976" cy="621327"/>
          </a:xfrm>
        </p:spPr>
        <p:txBody>
          <a:bodyPr anchor="ctr"/>
          <a:lstStyle/>
          <a:p>
            <a:pPr algn="ctr"/>
            <a:r>
              <a:rPr lang="en-CA" sz="2400" dirty="0" smtClean="0"/>
              <a:t/>
            </a:r>
            <a:br>
              <a:rPr lang="en-CA" sz="2400" dirty="0" smtClean="0"/>
            </a:br>
            <a:r>
              <a:rPr lang="en-CA" sz="2400" dirty="0" smtClean="0"/>
              <a:t>Hydrodynamic Model</a:t>
            </a:r>
            <a:r>
              <a:rPr lang="en-CA" sz="2400" dirty="0"/>
              <a:t/>
            </a:r>
            <a:br>
              <a:rPr lang="en-CA" sz="2400" dirty="0"/>
            </a:br>
            <a:r>
              <a:rPr lang="en-CA" sz="2400" dirty="0" smtClean="0"/>
              <a:t>ECCC-Technical Comment 4</a:t>
            </a:r>
            <a:r>
              <a:rPr lang="x-none" sz="2400" dirty="0" smtClean="0">
                <a:latin typeface="Euphemia" panose="020B0503040102020104" pitchFamily="34" charset="0"/>
              </a:rPr>
              <a:t> </a:t>
            </a:r>
            <a:endParaRPr lang="en-CA" sz="2400" dirty="0"/>
          </a:p>
        </p:txBody>
      </p:sp>
      <p:sp>
        <p:nvSpPr>
          <p:cNvPr id="3" name="Subtitle 2"/>
          <p:cNvSpPr>
            <a:spLocks noGrp="1"/>
          </p:cNvSpPr>
          <p:nvPr>
            <p:ph type="subTitle" idx="1"/>
          </p:nvPr>
        </p:nvSpPr>
        <p:spPr>
          <a:xfrm>
            <a:off x="318992" y="1874798"/>
            <a:ext cx="8640960" cy="332177"/>
          </a:xfrm>
        </p:spPr>
        <p:txBody>
          <a:bodyPr anchor="ctr"/>
          <a:lstStyle/>
          <a:p>
            <a:pPr algn="ctr"/>
            <a:r>
              <a:rPr lang="en-CA" sz="2400" dirty="0" smtClean="0"/>
              <a:t>Comparison of Model Results to Background Concentrations</a:t>
            </a:r>
            <a:endParaRPr lang="en-CA" sz="2400" dirty="0"/>
          </a:p>
        </p:txBody>
      </p:sp>
      <p:sp>
        <p:nvSpPr>
          <p:cNvPr id="4" name="Content Placeholder 3"/>
          <p:cNvSpPr>
            <a:spLocks noGrp="1"/>
          </p:cNvSpPr>
          <p:nvPr>
            <p:ph idx="10"/>
          </p:nvPr>
        </p:nvSpPr>
        <p:spPr>
          <a:xfrm>
            <a:off x="318992" y="2308850"/>
            <a:ext cx="8640960" cy="3456383"/>
          </a:xfrm>
        </p:spPr>
        <p:txBody>
          <a:bodyPr anchor="ctr">
            <a:noAutofit/>
          </a:bodyPr>
          <a:lstStyle/>
          <a:p>
            <a:r>
              <a:rPr lang="en-CA" sz="2000" dirty="0" smtClean="0"/>
              <a:t>The Proponent compares modelled concentrations at PN03 to site-specific water quality objectives and CCME guidelines, but not to natural background concentrations of Goose Lake.</a:t>
            </a:r>
          </a:p>
          <a:p>
            <a:r>
              <a:rPr lang="en-CA" sz="2000" dirty="0" smtClean="0"/>
              <a:t>ECCC recommends providing a comparison of modelled water quality in Goose Lake to natural background concentrations in order to detect changes to water quality conditions in Goose Lake.</a:t>
            </a:r>
          </a:p>
          <a:p>
            <a:endParaRPr lang="en-CA" sz="1600" dirty="0"/>
          </a:p>
        </p:txBody>
      </p:sp>
      <p:sp>
        <p:nvSpPr>
          <p:cNvPr id="11" name="Title 1"/>
          <p:cNvSpPr txBox="1">
            <a:spLocks/>
          </p:cNvSpPr>
          <p:nvPr/>
        </p:nvSpPr>
        <p:spPr>
          <a:xfrm>
            <a:off x="323528" y="1014354"/>
            <a:ext cx="8640960" cy="3963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endParaRPr lang="en-CA" sz="2300" dirty="0"/>
          </a:p>
        </p:txBody>
      </p:sp>
      <p:sp>
        <p:nvSpPr>
          <p:cNvPr id="6" name="TextBox 5">
            <a:extLst>
              <a:ext uri="{FF2B5EF4-FFF2-40B4-BE49-F238E27FC236}">
                <a16:creationId xmlns:a16="http://schemas.microsoft.com/office/drawing/2014/main" id="{9528133C-D199-5847-AB66-D94E1A610384}"/>
              </a:ext>
            </a:extLst>
          </p:cNvPr>
          <p:cNvSpPr txBox="1"/>
          <p:nvPr/>
        </p:nvSpPr>
        <p:spPr>
          <a:xfrm>
            <a:off x="4139952" y="6197242"/>
            <a:ext cx="1681871" cy="400110"/>
          </a:xfrm>
          <a:prstGeom prst="rect">
            <a:avLst/>
          </a:prstGeom>
          <a:solidFill>
            <a:schemeClr val="bg1"/>
          </a:solidFill>
        </p:spPr>
        <p:txBody>
          <a:bodyPr wrap="none" rtlCol="0">
            <a:spAutoFit/>
          </a:bodyPr>
          <a:lstStyle/>
          <a:p>
            <a:r>
              <a:rPr lang="iu-Cans-CA" sz="1000" dirty="0"/>
              <a:t>ᐊᕙᑎᓕᕆᓂᕐᒥᑦ ᐊᒻᒪ ᓯᓚᒥᒃ</a:t>
            </a:r>
          </a:p>
          <a:p>
            <a:r>
              <a:rPr lang="iu-Cans-CA" sz="1000" dirty="0"/>
              <a:t>ᐊᓯᔾᔨᖅᐸᓪᓕᐊᓂᕐᒧᑦ ᑲᓇᑕᒥ</a:t>
            </a:r>
            <a:endParaRPr lang="en-US" sz="1000" dirty="0"/>
          </a:p>
        </p:txBody>
      </p:sp>
    </p:spTree>
    <p:extLst>
      <p:ext uri="{BB962C8B-B14F-4D97-AF65-F5344CB8AC3E}">
        <p14:creationId xmlns:p14="http://schemas.microsoft.com/office/powerpoint/2010/main" val="3936365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959" y="455727"/>
            <a:ext cx="8784976" cy="621327"/>
          </a:xfrm>
        </p:spPr>
        <p:txBody>
          <a:bodyPr anchor="ctr"/>
          <a:lstStyle/>
          <a:p>
            <a:pPr algn="ctr"/>
            <a:r>
              <a:rPr lang="en-CA" sz="2400" dirty="0" smtClean="0"/>
              <a:t/>
            </a:r>
            <a:br>
              <a:rPr lang="en-CA" sz="2400" dirty="0" smtClean="0"/>
            </a:br>
            <a:r>
              <a:rPr lang="en-CA" sz="2400" dirty="0" smtClean="0"/>
              <a:t>Hydrodynamic Model</a:t>
            </a:r>
            <a:r>
              <a:rPr lang="en-CA" sz="2400" dirty="0"/>
              <a:t/>
            </a:r>
            <a:br>
              <a:rPr lang="en-CA" sz="2400" dirty="0"/>
            </a:br>
            <a:r>
              <a:rPr lang="en-CA" sz="2400" dirty="0" smtClean="0"/>
              <a:t>ECCC-Technical Comment 5</a:t>
            </a:r>
            <a:br>
              <a:rPr lang="en-CA" sz="2400" dirty="0" smtClean="0"/>
            </a:br>
            <a:r>
              <a:rPr lang="x-none" sz="2400" dirty="0" smtClean="0">
                <a:latin typeface="Euphemia" panose="020B0503040102020104" pitchFamily="34" charset="0"/>
              </a:rPr>
              <a:t> </a:t>
            </a:r>
            <a:endParaRPr lang="en-CA" sz="2400" dirty="0"/>
          </a:p>
        </p:txBody>
      </p:sp>
      <p:sp>
        <p:nvSpPr>
          <p:cNvPr id="3" name="Subtitle 2"/>
          <p:cNvSpPr>
            <a:spLocks noGrp="1"/>
          </p:cNvSpPr>
          <p:nvPr>
            <p:ph type="subTitle" idx="1"/>
          </p:nvPr>
        </p:nvSpPr>
        <p:spPr>
          <a:xfrm>
            <a:off x="328599" y="1854948"/>
            <a:ext cx="8640960" cy="332177"/>
          </a:xfrm>
        </p:spPr>
        <p:txBody>
          <a:bodyPr anchor="ctr"/>
          <a:lstStyle/>
          <a:p>
            <a:pPr algn="ctr"/>
            <a:r>
              <a:rPr lang="en-CA" sz="2400" dirty="0" smtClean="0"/>
              <a:t>Chromium Water Quality Guideline Exceedances at PN03</a:t>
            </a:r>
            <a:endParaRPr lang="en-CA" sz="2400" dirty="0"/>
          </a:p>
        </p:txBody>
      </p:sp>
      <p:sp>
        <p:nvSpPr>
          <p:cNvPr id="4" name="Content Placeholder 3"/>
          <p:cNvSpPr>
            <a:spLocks noGrp="1"/>
          </p:cNvSpPr>
          <p:nvPr>
            <p:ph idx="10"/>
          </p:nvPr>
        </p:nvSpPr>
        <p:spPr>
          <a:xfrm>
            <a:off x="315967" y="2204800"/>
            <a:ext cx="8640960" cy="3456383"/>
          </a:xfrm>
        </p:spPr>
        <p:txBody>
          <a:bodyPr anchor="ctr">
            <a:noAutofit/>
          </a:bodyPr>
          <a:lstStyle/>
          <a:p>
            <a:r>
              <a:rPr lang="en-CA" sz="2000" dirty="0" smtClean="0"/>
              <a:t>The Model Results note that concentrations of several parameters are predicted to exceed chronic water quality benchmarks, including chromium.</a:t>
            </a:r>
          </a:p>
          <a:p>
            <a:r>
              <a:rPr lang="en-CA" sz="2000" dirty="0" smtClean="0"/>
              <a:t>ECCC noted that the concentrations of chromium provided in Table 8 did not indicate any exceedances of the guidelines.</a:t>
            </a:r>
          </a:p>
          <a:p>
            <a:r>
              <a:rPr lang="en-CA" sz="2000" dirty="0" smtClean="0"/>
              <a:t>ECCC recommends the Proponent provide further clarification on potential chromium exceedances.</a:t>
            </a:r>
            <a:endParaRPr lang="en-CA" sz="1600" dirty="0"/>
          </a:p>
        </p:txBody>
      </p:sp>
      <p:sp>
        <p:nvSpPr>
          <p:cNvPr id="11" name="Title 1"/>
          <p:cNvSpPr txBox="1">
            <a:spLocks/>
          </p:cNvSpPr>
          <p:nvPr/>
        </p:nvSpPr>
        <p:spPr>
          <a:xfrm>
            <a:off x="323528" y="1014354"/>
            <a:ext cx="8640960" cy="3963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endParaRPr lang="en-CA" sz="2300" dirty="0"/>
          </a:p>
        </p:txBody>
      </p:sp>
      <p:sp>
        <p:nvSpPr>
          <p:cNvPr id="6" name="TextBox 5">
            <a:extLst>
              <a:ext uri="{FF2B5EF4-FFF2-40B4-BE49-F238E27FC236}">
                <a16:creationId xmlns:a16="http://schemas.microsoft.com/office/drawing/2014/main" id="{9528133C-D199-5847-AB66-D94E1A610384}"/>
              </a:ext>
            </a:extLst>
          </p:cNvPr>
          <p:cNvSpPr txBox="1"/>
          <p:nvPr/>
        </p:nvSpPr>
        <p:spPr>
          <a:xfrm>
            <a:off x="4139952" y="6197242"/>
            <a:ext cx="1681871" cy="400110"/>
          </a:xfrm>
          <a:prstGeom prst="rect">
            <a:avLst/>
          </a:prstGeom>
          <a:solidFill>
            <a:schemeClr val="bg1"/>
          </a:solidFill>
        </p:spPr>
        <p:txBody>
          <a:bodyPr wrap="none" rtlCol="0">
            <a:spAutoFit/>
          </a:bodyPr>
          <a:lstStyle/>
          <a:p>
            <a:r>
              <a:rPr lang="iu-Cans-CA" sz="1000" dirty="0"/>
              <a:t>ᐊᕙᑎᓕᕆᓂᕐᒥᑦ ᐊᒻᒪ ᓯᓚᒥᒃ</a:t>
            </a:r>
          </a:p>
          <a:p>
            <a:r>
              <a:rPr lang="iu-Cans-CA" sz="1000" dirty="0"/>
              <a:t>ᐊᓯᔾᔨᖅᐸᓪᓕᐊᓂᕐᒧᑦ ᑲᓇᑕᒥ</a:t>
            </a:r>
            <a:endParaRPr lang="en-US" sz="1000" dirty="0"/>
          </a:p>
        </p:txBody>
      </p:sp>
    </p:spTree>
    <p:extLst>
      <p:ext uri="{BB962C8B-B14F-4D97-AF65-F5344CB8AC3E}">
        <p14:creationId xmlns:p14="http://schemas.microsoft.com/office/powerpoint/2010/main" val="2240818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129" y="455727"/>
            <a:ext cx="8784976" cy="621327"/>
          </a:xfrm>
        </p:spPr>
        <p:txBody>
          <a:bodyPr anchor="ctr"/>
          <a:lstStyle/>
          <a:p>
            <a:pPr algn="ctr"/>
            <a:r>
              <a:rPr lang="en-CA" sz="2400" dirty="0" smtClean="0"/>
              <a:t/>
            </a:r>
            <a:br>
              <a:rPr lang="en-CA" sz="2400" dirty="0" smtClean="0"/>
            </a:br>
            <a:r>
              <a:rPr lang="en-CA" sz="2400" dirty="0" smtClean="0"/>
              <a:t>Hydrodynamic Model</a:t>
            </a:r>
            <a:r>
              <a:rPr lang="en-CA" sz="2400" dirty="0"/>
              <a:t/>
            </a:r>
            <a:br>
              <a:rPr lang="en-CA" sz="2400" dirty="0"/>
            </a:br>
            <a:r>
              <a:rPr lang="en-CA" sz="2400" dirty="0" smtClean="0"/>
              <a:t>ECCC-Technical Comment 6</a:t>
            </a:r>
            <a:r>
              <a:rPr lang="x-none" sz="2400" dirty="0" smtClean="0">
                <a:latin typeface="Euphemia" panose="020B0503040102020104" pitchFamily="34" charset="0"/>
              </a:rPr>
              <a:t> </a:t>
            </a:r>
            <a:endParaRPr lang="en-CA" sz="2400" dirty="0"/>
          </a:p>
        </p:txBody>
      </p:sp>
      <p:sp>
        <p:nvSpPr>
          <p:cNvPr id="3" name="Subtitle 2"/>
          <p:cNvSpPr>
            <a:spLocks noGrp="1"/>
          </p:cNvSpPr>
          <p:nvPr>
            <p:ph type="subTitle" idx="1"/>
          </p:nvPr>
        </p:nvSpPr>
        <p:spPr>
          <a:xfrm>
            <a:off x="364221" y="1658639"/>
            <a:ext cx="8640960" cy="332177"/>
          </a:xfrm>
        </p:spPr>
        <p:txBody>
          <a:bodyPr anchor="ctr"/>
          <a:lstStyle/>
          <a:p>
            <a:pPr algn="ctr"/>
            <a:r>
              <a:rPr lang="en-CA" sz="2400" dirty="0" smtClean="0"/>
              <a:t>Predicted Water Quality at Goose Lake</a:t>
            </a:r>
            <a:endParaRPr lang="en-CA" sz="2400" dirty="0"/>
          </a:p>
        </p:txBody>
      </p:sp>
      <p:sp>
        <p:nvSpPr>
          <p:cNvPr id="4" name="Content Placeholder 3"/>
          <p:cNvSpPr>
            <a:spLocks noGrp="1"/>
          </p:cNvSpPr>
          <p:nvPr>
            <p:ph idx="10"/>
          </p:nvPr>
        </p:nvSpPr>
        <p:spPr>
          <a:xfrm>
            <a:off x="323528" y="2492896"/>
            <a:ext cx="8640960" cy="3456383"/>
          </a:xfrm>
        </p:spPr>
        <p:txBody>
          <a:bodyPr anchor="ctr">
            <a:noAutofit/>
          </a:bodyPr>
          <a:lstStyle/>
          <a:p>
            <a:r>
              <a:rPr lang="en-CA" sz="1600" dirty="0" smtClean="0"/>
              <a:t>Hydrodynamic and water quality modelling predicts exceedances of water quality benchmarks (closure and post-closure), and ECCC noted that limited information on potential mitigation measures were provided to reduce effects in Goose Lake.</a:t>
            </a:r>
          </a:p>
          <a:p>
            <a:r>
              <a:rPr lang="en-CA" sz="1600" dirty="0" smtClean="0"/>
              <a:t>ECCC recommends the Proponent provide clarification on when water quality at </a:t>
            </a:r>
            <a:r>
              <a:rPr lang="en-CA" sz="1600" dirty="0"/>
              <a:t>PN03 and within Goose Lake </a:t>
            </a:r>
            <a:r>
              <a:rPr lang="en-CA" sz="1600" dirty="0" smtClean="0"/>
              <a:t>expect to meet guidelines and that modelling may need to be extended further </a:t>
            </a:r>
            <a:r>
              <a:rPr lang="en-CA" sz="1600" dirty="0"/>
              <a:t>into the post-closure timeframe.</a:t>
            </a:r>
          </a:p>
          <a:p>
            <a:r>
              <a:rPr lang="en-CA" sz="1600" dirty="0" smtClean="0"/>
              <a:t>ECCC notes that additional years of post-closure monitoring may be required given predictions of guideline exceedances late into post-closure.</a:t>
            </a:r>
          </a:p>
          <a:p>
            <a:r>
              <a:rPr lang="en-CA" sz="1600" dirty="0" smtClean="0"/>
              <a:t>While the Proponent provides several potential approaches to manage concentrations in order to meet guidelines, it is necessary to develop a clear path forward to manage water quality.</a:t>
            </a:r>
          </a:p>
          <a:p>
            <a:r>
              <a:rPr lang="en-CA" sz="1600" dirty="0" smtClean="0"/>
              <a:t>ECCC recommends providing feasible options for management of site water quality such that impacts to Goose Lake are minimized.</a:t>
            </a:r>
          </a:p>
          <a:p>
            <a:r>
              <a:rPr lang="en-CA" sz="1600" dirty="0"/>
              <a:t>ECCC recommends providing a timeline of proposed model updates to further refine the model</a:t>
            </a:r>
          </a:p>
          <a:p>
            <a:endParaRPr lang="en-CA" sz="1600" dirty="0"/>
          </a:p>
        </p:txBody>
      </p:sp>
      <p:sp>
        <p:nvSpPr>
          <p:cNvPr id="11" name="Title 1"/>
          <p:cNvSpPr txBox="1">
            <a:spLocks/>
          </p:cNvSpPr>
          <p:nvPr/>
        </p:nvSpPr>
        <p:spPr>
          <a:xfrm>
            <a:off x="323528" y="1014354"/>
            <a:ext cx="8640960" cy="3963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endParaRPr lang="en-CA" sz="2300" dirty="0"/>
          </a:p>
        </p:txBody>
      </p:sp>
      <p:sp>
        <p:nvSpPr>
          <p:cNvPr id="6" name="TextBox 5">
            <a:extLst>
              <a:ext uri="{FF2B5EF4-FFF2-40B4-BE49-F238E27FC236}">
                <a16:creationId xmlns:a16="http://schemas.microsoft.com/office/drawing/2014/main" id="{9528133C-D199-5847-AB66-D94E1A610384}"/>
              </a:ext>
            </a:extLst>
          </p:cNvPr>
          <p:cNvSpPr txBox="1"/>
          <p:nvPr/>
        </p:nvSpPr>
        <p:spPr>
          <a:xfrm>
            <a:off x="4139952" y="6197242"/>
            <a:ext cx="1681871" cy="400110"/>
          </a:xfrm>
          <a:prstGeom prst="rect">
            <a:avLst/>
          </a:prstGeom>
          <a:solidFill>
            <a:schemeClr val="bg1"/>
          </a:solidFill>
        </p:spPr>
        <p:txBody>
          <a:bodyPr wrap="none" rtlCol="0">
            <a:spAutoFit/>
          </a:bodyPr>
          <a:lstStyle/>
          <a:p>
            <a:r>
              <a:rPr lang="iu-Cans-CA" sz="1000" dirty="0"/>
              <a:t>ᐊᕙᑎᓕᕆᓂᕐᒥᑦ ᐊᒻᒪ ᓯᓚᒥᒃ</a:t>
            </a:r>
          </a:p>
          <a:p>
            <a:r>
              <a:rPr lang="iu-Cans-CA" sz="1000" dirty="0"/>
              <a:t>ᐊᓯᔾᔨᖅᐸᓪᓕᐊᓂᕐᒧᑦ ᑲᓇᑕᒥ</a:t>
            </a:r>
            <a:endParaRPr lang="en-US" sz="1000" dirty="0"/>
          </a:p>
        </p:txBody>
      </p:sp>
    </p:spTree>
    <p:extLst>
      <p:ext uri="{BB962C8B-B14F-4D97-AF65-F5344CB8AC3E}">
        <p14:creationId xmlns:p14="http://schemas.microsoft.com/office/powerpoint/2010/main" val="881456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20048"/>
            <a:ext cx="8640960" cy="1048712"/>
          </a:xfrm>
        </p:spPr>
        <p:txBody>
          <a:bodyPr anchor="ctr"/>
          <a:lstStyle/>
          <a:p>
            <a:pPr algn="ctr"/>
            <a:r>
              <a:rPr lang="en-CA" sz="4200" dirty="0" smtClean="0"/>
              <a:t>Thank You</a:t>
            </a:r>
            <a:endParaRPr lang="en-CA" sz="4200" dirty="0"/>
          </a:p>
        </p:txBody>
      </p:sp>
      <p:sp>
        <p:nvSpPr>
          <p:cNvPr id="4" name="Content Placeholder 3"/>
          <p:cNvSpPr>
            <a:spLocks noGrp="1"/>
          </p:cNvSpPr>
          <p:nvPr>
            <p:ph idx="10"/>
          </p:nvPr>
        </p:nvSpPr>
        <p:spPr>
          <a:xfrm>
            <a:off x="539552" y="1844824"/>
            <a:ext cx="8136904" cy="3888432"/>
          </a:xfrm>
        </p:spPr>
        <p:txBody>
          <a:bodyPr>
            <a:normAutofit/>
          </a:bodyPr>
          <a:lstStyle/>
          <a:p>
            <a:pPr>
              <a:spcBef>
                <a:spcPts val="600"/>
              </a:spcBef>
              <a:spcAft>
                <a:spcPts val="600"/>
              </a:spcAft>
              <a:defRPr/>
            </a:pPr>
            <a:endParaRPr lang="en-CA" altLang="en-US" i="1" dirty="0"/>
          </a:p>
        </p:txBody>
      </p:sp>
      <p:pic>
        <p:nvPicPr>
          <p:cNvPr id="5" name="Content Placeholder 5"/>
          <p:cNvPicPr>
            <a:picLocks noGrp="1" noChangeAspect="1"/>
          </p:cNvPicPr>
          <p:nvPr/>
        </p:nvPicPr>
        <p:blipFill rotWithShape="1">
          <a:blip r:embed="rId3" cstate="print">
            <a:extLst>
              <a:ext uri="{28A0092B-C50C-407E-A947-70E740481C1C}">
                <a14:useLocalDpi xmlns:a14="http://schemas.microsoft.com/office/drawing/2010/main" val="0"/>
              </a:ext>
            </a:extLst>
          </a:blip>
          <a:srcRect t="22831" b="7455"/>
          <a:stretch/>
        </p:blipFill>
        <p:spPr>
          <a:xfrm>
            <a:off x="251520" y="1700808"/>
            <a:ext cx="8640596" cy="4032448"/>
          </a:xfrm>
          <a:prstGeom prst="rect">
            <a:avLst/>
          </a:prstGeom>
        </p:spPr>
      </p:pic>
      <p:sp>
        <p:nvSpPr>
          <p:cNvPr id="6" name="TextBox 5">
            <a:extLst>
              <a:ext uri="{FF2B5EF4-FFF2-40B4-BE49-F238E27FC236}">
                <a16:creationId xmlns:a16="http://schemas.microsoft.com/office/drawing/2014/main" id="{9528133C-D199-5847-AB66-D94E1A610384}"/>
              </a:ext>
            </a:extLst>
          </p:cNvPr>
          <p:cNvSpPr txBox="1"/>
          <p:nvPr/>
        </p:nvSpPr>
        <p:spPr>
          <a:xfrm>
            <a:off x="4139952" y="6197242"/>
            <a:ext cx="1681871" cy="400110"/>
          </a:xfrm>
          <a:prstGeom prst="rect">
            <a:avLst/>
          </a:prstGeom>
          <a:solidFill>
            <a:schemeClr val="bg1"/>
          </a:solidFill>
        </p:spPr>
        <p:txBody>
          <a:bodyPr wrap="none" rtlCol="0">
            <a:spAutoFit/>
          </a:bodyPr>
          <a:lstStyle/>
          <a:p>
            <a:r>
              <a:rPr lang="iu-Cans-CA" sz="1000" dirty="0"/>
              <a:t>ᐊᕙᑎᓕᕆᓂᕐᒥᑦ ᐊᒻᒪ ᓯᓚᒥᒃ</a:t>
            </a:r>
          </a:p>
          <a:p>
            <a:r>
              <a:rPr lang="iu-Cans-CA" sz="1000" dirty="0"/>
              <a:t>ᐊᓯᔾᔨᖅᐸᓪᓕᐊᓂᕐᒧᑦ ᑲᓇᑕᒥ</a:t>
            </a:r>
            <a:endParaRPr lang="en-US" sz="1000" dirty="0"/>
          </a:p>
        </p:txBody>
      </p:sp>
    </p:spTree>
    <p:extLst>
      <p:ext uri="{BB962C8B-B14F-4D97-AF65-F5344CB8AC3E}">
        <p14:creationId xmlns:p14="http://schemas.microsoft.com/office/powerpoint/2010/main" val="2049191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20048"/>
            <a:ext cx="8640960" cy="1048712"/>
          </a:xfrm>
        </p:spPr>
        <p:txBody>
          <a:bodyPr anchor="ctr"/>
          <a:lstStyle/>
          <a:p>
            <a:pPr algn="ctr"/>
            <a:r>
              <a:rPr lang="en-CA" dirty="0" smtClean="0"/>
              <a:t>Overview</a:t>
            </a:r>
            <a:endParaRPr lang="en-CA" dirty="0"/>
          </a:p>
        </p:txBody>
      </p:sp>
      <p:sp>
        <p:nvSpPr>
          <p:cNvPr id="4" name="Content Placeholder 3"/>
          <p:cNvSpPr>
            <a:spLocks noGrp="1"/>
          </p:cNvSpPr>
          <p:nvPr>
            <p:ph idx="10"/>
          </p:nvPr>
        </p:nvSpPr>
        <p:spPr>
          <a:xfrm>
            <a:off x="251520" y="1988840"/>
            <a:ext cx="8640960" cy="1512168"/>
          </a:xfrm>
        </p:spPr>
        <p:txBody>
          <a:bodyPr>
            <a:normAutofit fontScale="85000" lnSpcReduction="20000"/>
          </a:bodyPr>
          <a:lstStyle/>
          <a:p>
            <a:r>
              <a:rPr lang="en-CA" sz="2000" dirty="0" smtClean="0"/>
              <a:t>Mandate</a:t>
            </a:r>
          </a:p>
          <a:p>
            <a:r>
              <a:rPr lang="en-CA" sz="2000" dirty="0" smtClean="0"/>
              <a:t>Relevant Acts and Regulations</a:t>
            </a:r>
          </a:p>
          <a:p>
            <a:r>
              <a:rPr lang="en-CA" sz="2000" dirty="0"/>
              <a:t>Status of Environment and Climate Change Canada’s </a:t>
            </a:r>
            <a:r>
              <a:rPr lang="en-CA" sz="2000" dirty="0" smtClean="0"/>
              <a:t>Concerns</a:t>
            </a:r>
          </a:p>
          <a:p>
            <a:r>
              <a:rPr lang="en-CA" sz="2000" dirty="0" smtClean="0"/>
              <a:t>Technical Comments and Recommendations</a:t>
            </a:r>
          </a:p>
          <a:p>
            <a:r>
              <a:rPr lang="en-CA" sz="2000" dirty="0" smtClean="0"/>
              <a:t>Technical Comments on the Hydrodynamic Model</a:t>
            </a:r>
          </a:p>
        </p:txBody>
      </p:sp>
      <p:sp>
        <p:nvSpPr>
          <p:cNvPr id="5" name="TextBox 4">
            <a:extLst>
              <a:ext uri="{FF2B5EF4-FFF2-40B4-BE49-F238E27FC236}">
                <a16:creationId xmlns:a16="http://schemas.microsoft.com/office/drawing/2014/main" id="{9528133C-D199-5847-AB66-D94E1A610384}"/>
              </a:ext>
            </a:extLst>
          </p:cNvPr>
          <p:cNvSpPr txBox="1"/>
          <p:nvPr/>
        </p:nvSpPr>
        <p:spPr>
          <a:xfrm>
            <a:off x="4139952" y="6197242"/>
            <a:ext cx="1681871" cy="400110"/>
          </a:xfrm>
          <a:prstGeom prst="rect">
            <a:avLst/>
          </a:prstGeom>
          <a:solidFill>
            <a:schemeClr val="bg1"/>
          </a:solidFill>
        </p:spPr>
        <p:txBody>
          <a:bodyPr wrap="none" rtlCol="0">
            <a:spAutoFit/>
          </a:bodyPr>
          <a:lstStyle/>
          <a:p>
            <a:r>
              <a:rPr lang="iu-Cans-CA" sz="1000" dirty="0"/>
              <a:t>ᐊᕙᑎᓕᕆᓂᕐᒥᑦ ᐊᒻᒪ ᓯᓚᒥᒃ</a:t>
            </a:r>
          </a:p>
          <a:p>
            <a:r>
              <a:rPr lang="iu-Cans-CA" sz="1000" dirty="0"/>
              <a:t>ᐊᓯᔾᔨᖅᐸᓪᓕᐊᓂᕐᒧᑦ ᑲᓇᑕᒥ</a:t>
            </a:r>
            <a:endParaRPr lang="en-US" sz="1000" dirty="0"/>
          </a:p>
        </p:txBody>
      </p:sp>
    </p:spTree>
    <p:extLst>
      <p:ext uri="{BB962C8B-B14F-4D97-AF65-F5344CB8AC3E}">
        <p14:creationId xmlns:p14="http://schemas.microsoft.com/office/powerpoint/2010/main" val="3209042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20048"/>
            <a:ext cx="8640960" cy="596363"/>
          </a:xfrm>
        </p:spPr>
        <p:txBody>
          <a:bodyPr anchor="ctr"/>
          <a:lstStyle/>
          <a:p>
            <a:pPr algn="ctr"/>
            <a:r>
              <a:rPr lang="en-CA" sz="2600" dirty="0" smtClean="0"/>
              <a:t>Environment and Climate Change Canada’s Mandate</a:t>
            </a:r>
            <a:endParaRPr lang="en-CA" sz="2600" dirty="0"/>
          </a:p>
        </p:txBody>
      </p:sp>
      <p:sp>
        <p:nvSpPr>
          <p:cNvPr id="4" name="Content Placeholder 3"/>
          <p:cNvSpPr>
            <a:spLocks noGrp="1"/>
          </p:cNvSpPr>
          <p:nvPr>
            <p:ph idx="10"/>
          </p:nvPr>
        </p:nvSpPr>
        <p:spPr>
          <a:xfrm>
            <a:off x="251520" y="1988840"/>
            <a:ext cx="8640960" cy="1800200"/>
          </a:xfrm>
        </p:spPr>
        <p:txBody>
          <a:bodyPr>
            <a:noAutofit/>
          </a:bodyPr>
          <a:lstStyle/>
          <a:p>
            <a:pPr>
              <a:spcBef>
                <a:spcPts val="600"/>
              </a:spcBef>
              <a:spcAft>
                <a:spcPts val="400"/>
              </a:spcAft>
              <a:defRPr/>
            </a:pPr>
            <a:r>
              <a:rPr lang="en-US" altLang="en-US" sz="2000" dirty="0"/>
              <a:t>The preservation and enhancement of the quality of the natural environment, including water, air and soil quality, and the coordination of the relevant policies and programs of the Government of </a:t>
            </a:r>
            <a:r>
              <a:rPr lang="en-US" altLang="en-US" sz="2000" dirty="0" smtClean="0"/>
              <a:t>Canada</a:t>
            </a:r>
          </a:p>
          <a:p>
            <a:pPr>
              <a:spcBef>
                <a:spcPts val="600"/>
              </a:spcBef>
              <a:spcAft>
                <a:spcPts val="400"/>
              </a:spcAft>
              <a:defRPr/>
            </a:pPr>
            <a:r>
              <a:rPr lang="en-US" altLang="en-US" sz="2000" dirty="0"/>
              <a:t>Renewable resources, including migratory birds and other non-domestic flora and fauna</a:t>
            </a:r>
          </a:p>
          <a:p>
            <a:pPr>
              <a:spcBef>
                <a:spcPts val="600"/>
              </a:spcBef>
              <a:spcAft>
                <a:spcPts val="400"/>
              </a:spcAft>
              <a:defRPr/>
            </a:pPr>
            <a:r>
              <a:rPr lang="en-US" altLang="en-US" sz="2000" dirty="0"/>
              <a:t>Meteorology</a:t>
            </a:r>
          </a:p>
          <a:p>
            <a:pPr>
              <a:spcBef>
                <a:spcPts val="600"/>
              </a:spcBef>
              <a:spcAft>
                <a:spcPts val="400"/>
              </a:spcAft>
              <a:defRPr/>
            </a:pPr>
            <a:r>
              <a:rPr lang="en-US" altLang="en-US" sz="2000" dirty="0"/>
              <a:t>The enforcement of rules and </a:t>
            </a:r>
            <a:r>
              <a:rPr lang="en-US" altLang="en-US" sz="2000" dirty="0" smtClean="0"/>
              <a:t>regulations</a:t>
            </a:r>
          </a:p>
        </p:txBody>
      </p:sp>
      <p:sp>
        <p:nvSpPr>
          <p:cNvPr id="5" name="Content Placeholder 3"/>
          <p:cNvSpPr txBox="1">
            <a:spLocks/>
          </p:cNvSpPr>
          <p:nvPr/>
        </p:nvSpPr>
        <p:spPr>
          <a:xfrm>
            <a:off x="539552" y="3573016"/>
            <a:ext cx="7704856" cy="1944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endParaRPr lang="en-US" altLang="en-US" dirty="0"/>
          </a:p>
        </p:txBody>
      </p:sp>
      <p:sp>
        <p:nvSpPr>
          <p:cNvPr id="7" name="TextBox 6">
            <a:extLst>
              <a:ext uri="{FF2B5EF4-FFF2-40B4-BE49-F238E27FC236}">
                <a16:creationId xmlns:a16="http://schemas.microsoft.com/office/drawing/2014/main" id="{9528133C-D199-5847-AB66-D94E1A610384}"/>
              </a:ext>
            </a:extLst>
          </p:cNvPr>
          <p:cNvSpPr txBox="1"/>
          <p:nvPr/>
        </p:nvSpPr>
        <p:spPr>
          <a:xfrm>
            <a:off x="4139952" y="6197242"/>
            <a:ext cx="1681871" cy="400110"/>
          </a:xfrm>
          <a:prstGeom prst="rect">
            <a:avLst/>
          </a:prstGeom>
          <a:solidFill>
            <a:schemeClr val="bg1"/>
          </a:solidFill>
        </p:spPr>
        <p:txBody>
          <a:bodyPr wrap="none" rtlCol="0">
            <a:spAutoFit/>
          </a:bodyPr>
          <a:lstStyle/>
          <a:p>
            <a:r>
              <a:rPr lang="iu-Cans-CA" sz="1000" dirty="0"/>
              <a:t>ᐊᕙᑎᓕᕆᓂᕐᒥᑦ ᐊᒻᒪ ᓯᓚᒥᒃ</a:t>
            </a:r>
          </a:p>
          <a:p>
            <a:r>
              <a:rPr lang="iu-Cans-CA" sz="1000" dirty="0"/>
              <a:t>ᐊᓯᔾᔨᖅᐸᓪᓕᐊᓂᕐᒧᑦ ᑲᓇᑕᒥ</a:t>
            </a:r>
            <a:endParaRPr lang="en-US" sz="1000" dirty="0"/>
          </a:p>
        </p:txBody>
      </p:sp>
    </p:spTree>
    <p:extLst>
      <p:ext uri="{BB962C8B-B14F-4D97-AF65-F5344CB8AC3E}">
        <p14:creationId xmlns:p14="http://schemas.microsoft.com/office/powerpoint/2010/main" val="3705895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16632"/>
            <a:ext cx="8640960" cy="648072"/>
          </a:xfrm>
        </p:spPr>
        <p:txBody>
          <a:bodyPr anchor="ctr"/>
          <a:lstStyle/>
          <a:p>
            <a:pPr algn="ctr"/>
            <a:r>
              <a:rPr lang="en-CA" dirty="0" smtClean="0"/>
              <a:t>Relevant Acts and Regulations</a:t>
            </a:r>
            <a:endParaRPr lang="en-CA" dirty="0"/>
          </a:p>
        </p:txBody>
      </p:sp>
      <p:sp>
        <p:nvSpPr>
          <p:cNvPr id="4" name="Content Placeholder 3"/>
          <p:cNvSpPr>
            <a:spLocks noGrp="1"/>
          </p:cNvSpPr>
          <p:nvPr>
            <p:ph idx="10"/>
          </p:nvPr>
        </p:nvSpPr>
        <p:spPr>
          <a:xfrm>
            <a:off x="251520" y="1988840"/>
            <a:ext cx="8640960" cy="1944216"/>
          </a:xfrm>
        </p:spPr>
        <p:txBody>
          <a:bodyPr>
            <a:noAutofit/>
          </a:bodyPr>
          <a:lstStyle/>
          <a:p>
            <a:pPr>
              <a:spcBef>
                <a:spcPts val="600"/>
              </a:spcBef>
              <a:spcAft>
                <a:spcPts val="600"/>
              </a:spcAft>
              <a:defRPr/>
            </a:pPr>
            <a:r>
              <a:rPr lang="en-CA" altLang="en-US" sz="2000" i="1" dirty="0"/>
              <a:t>Department of the Environment Act </a:t>
            </a:r>
          </a:p>
          <a:p>
            <a:pPr>
              <a:spcBef>
                <a:spcPts val="600"/>
              </a:spcBef>
              <a:spcAft>
                <a:spcPts val="600"/>
              </a:spcAft>
              <a:defRPr/>
            </a:pPr>
            <a:r>
              <a:rPr lang="en-CA" altLang="en-US" sz="2000" i="1" dirty="0"/>
              <a:t>Canadian Environmental Protection Act</a:t>
            </a:r>
          </a:p>
          <a:p>
            <a:pPr>
              <a:spcBef>
                <a:spcPts val="600"/>
              </a:spcBef>
              <a:spcAft>
                <a:spcPts val="600"/>
              </a:spcAft>
              <a:defRPr/>
            </a:pPr>
            <a:r>
              <a:rPr lang="en-CA" altLang="en-US" sz="2000" i="1" dirty="0"/>
              <a:t>Fisheries Act </a:t>
            </a:r>
            <a:r>
              <a:rPr lang="en-CA" altLang="en-US" sz="2000" dirty="0"/>
              <a:t>– Pollution Prevention Provisions</a:t>
            </a:r>
          </a:p>
          <a:p>
            <a:pPr>
              <a:spcBef>
                <a:spcPts val="600"/>
              </a:spcBef>
              <a:spcAft>
                <a:spcPts val="600"/>
              </a:spcAft>
              <a:defRPr/>
            </a:pPr>
            <a:r>
              <a:rPr lang="en-CA" altLang="en-US" sz="2000" i="1" dirty="0"/>
              <a:t>Migratory Birds Convention Act</a:t>
            </a:r>
          </a:p>
          <a:p>
            <a:pPr>
              <a:spcBef>
                <a:spcPts val="600"/>
              </a:spcBef>
              <a:spcAft>
                <a:spcPts val="600"/>
              </a:spcAft>
              <a:defRPr/>
            </a:pPr>
            <a:r>
              <a:rPr lang="en-CA" altLang="en-US" sz="2000" i="1" dirty="0"/>
              <a:t>Species at Risk Act</a:t>
            </a:r>
          </a:p>
        </p:txBody>
      </p:sp>
      <p:sp>
        <p:nvSpPr>
          <p:cNvPr id="5" name="TextBox 4">
            <a:extLst>
              <a:ext uri="{FF2B5EF4-FFF2-40B4-BE49-F238E27FC236}">
                <a16:creationId xmlns:a16="http://schemas.microsoft.com/office/drawing/2014/main" id="{9528133C-D199-5847-AB66-D94E1A610384}"/>
              </a:ext>
            </a:extLst>
          </p:cNvPr>
          <p:cNvSpPr txBox="1"/>
          <p:nvPr/>
        </p:nvSpPr>
        <p:spPr>
          <a:xfrm>
            <a:off x="4139952" y="6197242"/>
            <a:ext cx="1681871" cy="400110"/>
          </a:xfrm>
          <a:prstGeom prst="rect">
            <a:avLst/>
          </a:prstGeom>
          <a:solidFill>
            <a:schemeClr val="bg1"/>
          </a:solidFill>
        </p:spPr>
        <p:txBody>
          <a:bodyPr wrap="none" rtlCol="0">
            <a:spAutoFit/>
          </a:bodyPr>
          <a:lstStyle/>
          <a:p>
            <a:r>
              <a:rPr lang="iu-Cans-CA" sz="1000" dirty="0"/>
              <a:t>ᐊᕙᑎᓕᕆᓂᕐᒥᑦ ᐊᒻᒪ ᓯᓚᒥᒃ</a:t>
            </a:r>
          </a:p>
          <a:p>
            <a:r>
              <a:rPr lang="iu-Cans-CA" sz="1000" dirty="0"/>
              <a:t>ᐊᓯᔾᔨᖅᐸᓪᓕᐊᓂᕐᒧᑦ ᑲᓇᑕᒥ</a:t>
            </a:r>
            <a:endParaRPr lang="en-US" sz="1000" dirty="0"/>
          </a:p>
        </p:txBody>
      </p:sp>
    </p:spTree>
    <p:extLst>
      <p:ext uri="{BB962C8B-B14F-4D97-AF65-F5344CB8AC3E}">
        <p14:creationId xmlns:p14="http://schemas.microsoft.com/office/powerpoint/2010/main" val="912424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35396"/>
            <a:ext cx="8784976" cy="621327"/>
          </a:xfrm>
        </p:spPr>
        <p:txBody>
          <a:bodyPr anchor="ctr"/>
          <a:lstStyle/>
          <a:p>
            <a:pPr algn="ctr"/>
            <a:r>
              <a:rPr lang="en-CA" sz="2400" dirty="0" smtClean="0"/>
              <a:t>ECCC-Technical Comment 1 </a:t>
            </a:r>
            <a:br>
              <a:rPr lang="en-CA" sz="2400" dirty="0" smtClean="0"/>
            </a:br>
            <a:r>
              <a:rPr lang="x-none" sz="2400" dirty="0" smtClean="0">
                <a:latin typeface="Euphemia" panose="020B0503040102020104" pitchFamily="34" charset="0"/>
              </a:rPr>
              <a:t> </a:t>
            </a:r>
            <a:endParaRPr lang="en-CA" sz="2400" dirty="0"/>
          </a:p>
        </p:txBody>
      </p:sp>
      <p:sp>
        <p:nvSpPr>
          <p:cNvPr id="3" name="Subtitle 2"/>
          <p:cNvSpPr>
            <a:spLocks noGrp="1"/>
          </p:cNvSpPr>
          <p:nvPr>
            <p:ph type="subTitle" idx="1"/>
          </p:nvPr>
        </p:nvSpPr>
        <p:spPr>
          <a:xfrm>
            <a:off x="395536" y="1936128"/>
            <a:ext cx="7992888" cy="268736"/>
          </a:xfrm>
        </p:spPr>
        <p:txBody>
          <a:bodyPr anchor="ctr"/>
          <a:lstStyle/>
          <a:p>
            <a:pPr algn="ctr"/>
            <a:r>
              <a:rPr lang="en-CA" sz="2400" dirty="0" smtClean="0"/>
              <a:t>Tailings Production and Storage</a:t>
            </a:r>
            <a:endParaRPr lang="en-CA" sz="2400" dirty="0"/>
          </a:p>
        </p:txBody>
      </p:sp>
      <p:sp>
        <p:nvSpPr>
          <p:cNvPr id="4" name="Content Placeholder 3"/>
          <p:cNvSpPr>
            <a:spLocks noGrp="1"/>
          </p:cNvSpPr>
          <p:nvPr>
            <p:ph idx="10"/>
          </p:nvPr>
        </p:nvSpPr>
        <p:spPr>
          <a:xfrm>
            <a:off x="323528" y="2735597"/>
            <a:ext cx="8640960" cy="2997659"/>
          </a:xfrm>
        </p:spPr>
        <p:txBody>
          <a:bodyPr>
            <a:noAutofit/>
          </a:bodyPr>
          <a:lstStyle/>
          <a:p>
            <a:pPr lvl="1"/>
            <a:r>
              <a:rPr lang="en-US" sz="2000" dirty="0" smtClean="0"/>
              <a:t>Three small streams and four ponds are located within the Tailings Storage Facility footprint.</a:t>
            </a:r>
          </a:p>
          <a:p>
            <a:pPr lvl="1"/>
            <a:r>
              <a:rPr lang="en-US" sz="2000" dirty="0" smtClean="0"/>
              <a:t>ECCC requested </a:t>
            </a:r>
            <a:r>
              <a:rPr lang="en-US" sz="2000" dirty="0"/>
              <a:t>the </a:t>
            </a:r>
            <a:r>
              <a:rPr lang="en-US" sz="2000" dirty="0" smtClean="0"/>
              <a:t>Proponent confirm the three streams and four ponds have been assessed for listing in Schedule II of the </a:t>
            </a:r>
            <a:r>
              <a:rPr lang="en-US" sz="2000" i="1" dirty="0" smtClean="0"/>
              <a:t>Metal and Diamond Mining Effluent Regulations</a:t>
            </a:r>
            <a:r>
              <a:rPr lang="en-US" sz="2000" dirty="0" smtClean="0"/>
              <a:t> (MDMER). This comment was resolved.</a:t>
            </a:r>
          </a:p>
        </p:txBody>
      </p:sp>
      <p:sp>
        <p:nvSpPr>
          <p:cNvPr id="11" name="Title 1"/>
          <p:cNvSpPr txBox="1">
            <a:spLocks/>
          </p:cNvSpPr>
          <p:nvPr/>
        </p:nvSpPr>
        <p:spPr>
          <a:xfrm>
            <a:off x="323528" y="1014354"/>
            <a:ext cx="8640960" cy="3963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endParaRPr lang="en-CA" sz="2300" dirty="0"/>
          </a:p>
        </p:txBody>
      </p:sp>
      <p:sp>
        <p:nvSpPr>
          <p:cNvPr id="6" name="TextBox 5">
            <a:extLst>
              <a:ext uri="{FF2B5EF4-FFF2-40B4-BE49-F238E27FC236}">
                <a16:creationId xmlns:a16="http://schemas.microsoft.com/office/drawing/2014/main" id="{9528133C-D199-5847-AB66-D94E1A610384}"/>
              </a:ext>
            </a:extLst>
          </p:cNvPr>
          <p:cNvSpPr txBox="1"/>
          <p:nvPr/>
        </p:nvSpPr>
        <p:spPr>
          <a:xfrm>
            <a:off x="4139952" y="6197242"/>
            <a:ext cx="1681871" cy="400110"/>
          </a:xfrm>
          <a:prstGeom prst="rect">
            <a:avLst/>
          </a:prstGeom>
          <a:solidFill>
            <a:schemeClr val="bg1"/>
          </a:solidFill>
        </p:spPr>
        <p:txBody>
          <a:bodyPr wrap="none" rtlCol="0">
            <a:spAutoFit/>
          </a:bodyPr>
          <a:lstStyle/>
          <a:p>
            <a:r>
              <a:rPr lang="iu-Cans-CA" sz="1000" dirty="0"/>
              <a:t>ᐊᕙᑎᓕᕆᓂᕐᒥᑦ ᐊᒻᒪ ᓯᓚᒥᒃ</a:t>
            </a:r>
          </a:p>
          <a:p>
            <a:r>
              <a:rPr lang="iu-Cans-CA" sz="1000" dirty="0"/>
              <a:t>ᐊᓯᔾᔨᖅᐸᓪᓕᐊᓂᕐᒧᑦ ᑲᓇᑕᒥ</a:t>
            </a:r>
            <a:endParaRPr lang="en-US" sz="1000" dirty="0"/>
          </a:p>
        </p:txBody>
      </p:sp>
    </p:spTree>
    <p:extLst>
      <p:ext uri="{BB962C8B-B14F-4D97-AF65-F5344CB8AC3E}">
        <p14:creationId xmlns:p14="http://schemas.microsoft.com/office/powerpoint/2010/main" val="314522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184" y="616362"/>
            <a:ext cx="8784976" cy="621327"/>
          </a:xfrm>
        </p:spPr>
        <p:txBody>
          <a:bodyPr anchor="ctr"/>
          <a:lstStyle/>
          <a:p>
            <a:pPr algn="ctr"/>
            <a:r>
              <a:rPr lang="en-CA" sz="2400" dirty="0" smtClean="0"/>
              <a:t>ECCC-Technical Comment 2 </a:t>
            </a:r>
            <a:br>
              <a:rPr lang="en-CA" sz="2400" dirty="0" smtClean="0"/>
            </a:br>
            <a:r>
              <a:rPr lang="x-none" sz="2400" dirty="0" smtClean="0">
                <a:latin typeface="Euphemia" panose="020B0503040102020104" pitchFamily="34" charset="0"/>
              </a:rPr>
              <a:t> </a:t>
            </a:r>
            <a:endParaRPr lang="en-CA" sz="2400" dirty="0"/>
          </a:p>
        </p:txBody>
      </p:sp>
      <p:sp>
        <p:nvSpPr>
          <p:cNvPr id="3" name="Subtitle 2"/>
          <p:cNvSpPr>
            <a:spLocks noGrp="1"/>
          </p:cNvSpPr>
          <p:nvPr>
            <p:ph type="subTitle" idx="1"/>
          </p:nvPr>
        </p:nvSpPr>
        <p:spPr>
          <a:xfrm>
            <a:off x="401363" y="1660008"/>
            <a:ext cx="8640960" cy="332177"/>
          </a:xfrm>
        </p:spPr>
        <p:txBody>
          <a:bodyPr anchor="ctr"/>
          <a:lstStyle/>
          <a:p>
            <a:pPr algn="ctr"/>
            <a:r>
              <a:rPr lang="en-CA" sz="2400" dirty="0" smtClean="0"/>
              <a:t>Tailings Storage Facility</a:t>
            </a:r>
            <a:endParaRPr lang="en-CA" sz="2400" dirty="0"/>
          </a:p>
        </p:txBody>
      </p:sp>
      <p:sp>
        <p:nvSpPr>
          <p:cNvPr id="4" name="Content Placeholder 3"/>
          <p:cNvSpPr>
            <a:spLocks noGrp="1"/>
          </p:cNvSpPr>
          <p:nvPr>
            <p:ph idx="10"/>
          </p:nvPr>
        </p:nvSpPr>
        <p:spPr>
          <a:xfrm>
            <a:off x="325575" y="2241517"/>
            <a:ext cx="8640960" cy="3282405"/>
          </a:xfrm>
        </p:spPr>
        <p:txBody>
          <a:bodyPr anchor="ctr">
            <a:noAutofit/>
          </a:bodyPr>
          <a:lstStyle/>
          <a:p>
            <a:r>
              <a:rPr lang="en-CA" sz="2000" dirty="0" smtClean="0"/>
              <a:t>The Proponent indicated that during the 2015 drill program small zones of fractured bedrock (2-3m thick) were found in some of the drill holes, and may provide a pathway for seepage through the foundation of the dam.</a:t>
            </a:r>
          </a:p>
          <a:p>
            <a:r>
              <a:rPr lang="en-CA" sz="2000" dirty="0" smtClean="0"/>
              <a:t>The Proponent intends to complete packer testing in select drill-holes to evaluate bedrock hydraulic conductivity.</a:t>
            </a:r>
          </a:p>
          <a:p>
            <a:r>
              <a:rPr lang="en-CA" sz="2000" dirty="0" smtClean="0"/>
              <a:t>ECCC requested the Proponent provide clarification </a:t>
            </a:r>
            <a:r>
              <a:rPr lang="en-CA" sz="2000" dirty="0"/>
              <a:t>as </a:t>
            </a:r>
            <a:r>
              <a:rPr lang="en-CA" sz="2000" dirty="0" smtClean="0"/>
              <a:t>to:</a:t>
            </a:r>
          </a:p>
          <a:p>
            <a:pPr lvl="1"/>
            <a:r>
              <a:rPr lang="en-CA" sz="2000" dirty="0" smtClean="0"/>
              <a:t>Whether packer testing will provide a determination of hydraulic conductivity of the 2-3m fracture zone.</a:t>
            </a:r>
            <a:endParaRPr lang="en-CA" sz="2000" dirty="0"/>
          </a:p>
          <a:p>
            <a:pPr lvl="1"/>
            <a:r>
              <a:rPr lang="en-CA" sz="2000" dirty="0" smtClean="0"/>
              <a:t>Additional information on how the bulk fill prevents flow through the 2-3m fracture zone.</a:t>
            </a:r>
            <a:endParaRPr lang="en-CA" sz="2000" dirty="0"/>
          </a:p>
        </p:txBody>
      </p:sp>
      <p:sp>
        <p:nvSpPr>
          <p:cNvPr id="11" name="Title 1"/>
          <p:cNvSpPr txBox="1">
            <a:spLocks/>
          </p:cNvSpPr>
          <p:nvPr/>
        </p:nvSpPr>
        <p:spPr>
          <a:xfrm>
            <a:off x="21704" y="728865"/>
            <a:ext cx="8640960" cy="3963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endParaRPr lang="en-CA" sz="2300" dirty="0"/>
          </a:p>
        </p:txBody>
      </p:sp>
      <p:sp>
        <p:nvSpPr>
          <p:cNvPr id="6" name="TextBox 5">
            <a:extLst>
              <a:ext uri="{FF2B5EF4-FFF2-40B4-BE49-F238E27FC236}">
                <a16:creationId xmlns:a16="http://schemas.microsoft.com/office/drawing/2014/main" id="{9528133C-D199-5847-AB66-D94E1A610384}"/>
              </a:ext>
            </a:extLst>
          </p:cNvPr>
          <p:cNvSpPr txBox="1"/>
          <p:nvPr/>
        </p:nvSpPr>
        <p:spPr>
          <a:xfrm>
            <a:off x="4139952" y="6197242"/>
            <a:ext cx="1681871" cy="400110"/>
          </a:xfrm>
          <a:prstGeom prst="rect">
            <a:avLst/>
          </a:prstGeom>
          <a:solidFill>
            <a:schemeClr val="bg1"/>
          </a:solidFill>
        </p:spPr>
        <p:txBody>
          <a:bodyPr wrap="none" rtlCol="0">
            <a:spAutoFit/>
          </a:bodyPr>
          <a:lstStyle/>
          <a:p>
            <a:r>
              <a:rPr lang="iu-Cans-CA" sz="1000" dirty="0"/>
              <a:t>ᐊᕙᑎᓕᕆᓂᕐᒥᑦ ᐊᒻᒪ ᓯᓚᒥᒃ</a:t>
            </a:r>
          </a:p>
          <a:p>
            <a:r>
              <a:rPr lang="iu-Cans-CA" sz="1000" dirty="0"/>
              <a:t>ᐊᓯᔾᔨᖅᐸᓪᓕᐊᓂᕐᒧᑦ ᑲᓇᑕᒥ</a:t>
            </a:r>
            <a:endParaRPr lang="en-US" sz="1000" dirty="0"/>
          </a:p>
        </p:txBody>
      </p:sp>
    </p:spTree>
    <p:extLst>
      <p:ext uri="{BB962C8B-B14F-4D97-AF65-F5344CB8AC3E}">
        <p14:creationId xmlns:p14="http://schemas.microsoft.com/office/powerpoint/2010/main" val="800713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546663"/>
            <a:ext cx="8784976" cy="621327"/>
          </a:xfrm>
        </p:spPr>
        <p:txBody>
          <a:bodyPr anchor="ctr"/>
          <a:lstStyle/>
          <a:p>
            <a:pPr algn="ctr"/>
            <a:r>
              <a:rPr lang="en-CA" sz="2400" dirty="0" smtClean="0"/>
              <a:t>ECCC-Technical Comment 3 </a:t>
            </a:r>
            <a:br>
              <a:rPr lang="en-CA" sz="2400" dirty="0" smtClean="0"/>
            </a:br>
            <a:r>
              <a:rPr lang="x-none" sz="2400" dirty="0" smtClean="0">
                <a:latin typeface="Euphemia" panose="020B0503040102020104" pitchFamily="34" charset="0"/>
              </a:rPr>
              <a:t> </a:t>
            </a:r>
            <a:endParaRPr lang="en-CA" sz="2400" dirty="0"/>
          </a:p>
        </p:txBody>
      </p:sp>
      <p:sp>
        <p:nvSpPr>
          <p:cNvPr id="3" name="Subtitle 2"/>
          <p:cNvSpPr>
            <a:spLocks noGrp="1"/>
          </p:cNvSpPr>
          <p:nvPr>
            <p:ph type="subTitle" idx="1"/>
          </p:nvPr>
        </p:nvSpPr>
        <p:spPr>
          <a:xfrm>
            <a:off x="323528" y="1751343"/>
            <a:ext cx="8640960" cy="332177"/>
          </a:xfrm>
        </p:spPr>
        <p:txBody>
          <a:bodyPr anchor="ctr"/>
          <a:lstStyle/>
          <a:p>
            <a:pPr algn="ctr"/>
            <a:r>
              <a:rPr lang="en-CA" sz="2400" dirty="0" smtClean="0"/>
              <a:t>Waste Rock Storage Area Design</a:t>
            </a:r>
            <a:endParaRPr lang="en-CA" sz="2400" dirty="0"/>
          </a:p>
        </p:txBody>
      </p:sp>
      <p:sp>
        <p:nvSpPr>
          <p:cNvPr id="4" name="Content Placeholder 3"/>
          <p:cNvSpPr>
            <a:spLocks noGrp="1"/>
          </p:cNvSpPr>
          <p:nvPr>
            <p:ph idx="10"/>
          </p:nvPr>
        </p:nvSpPr>
        <p:spPr>
          <a:xfrm>
            <a:off x="323528" y="2424187"/>
            <a:ext cx="8640960" cy="3282405"/>
          </a:xfrm>
        </p:spPr>
        <p:txBody>
          <a:bodyPr anchor="ctr">
            <a:noAutofit/>
          </a:bodyPr>
          <a:lstStyle/>
          <a:p>
            <a:r>
              <a:rPr lang="en-CA" sz="2000" dirty="0" smtClean="0"/>
              <a:t>The Proponent indicates that one small stream and two ponds are located within (or immediately upstream of) the Umwelt Waste Rock Storage Area. </a:t>
            </a:r>
          </a:p>
          <a:p>
            <a:r>
              <a:rPr lang="en-CA" sz="2000" dirty="0" smtClean="0"/>
              <a:t>Additionally, three small streams and four ponds are located within the footprint of the Tailings Storage Facility Waste Rock Storage Area.</a:t>
            </a:r>
          </a:p>
          <a:p>
            <a:r>
              <a:rPr lang="en-CA" sz="2000" dirty="0" smtClean="0"/>
              <a:t>ECCC requested confirmation that the Proponent has assessed the streams and ponds and determined whether or not they are water bodies frequented by fish. This comment was resolved.</a:t>
            </a:r>
            <a:endParaRPr lang="en-CA" sz="2000" dirty="0"/>
          </a:p>
        </p:txBody>
      </p:sp>
      <p:sp>
        <p:nvSpPr>
          <p:cNvPr id="11" name="Title 1"/>
          <p:cNvSpPr txBox="1">
            <a:spLocks/>
          </p:cNvSpPr>
          <p:nvPr/>
        </p:nvSpPr>
        <p:spPr>
          <a:xfrm>
            <a:off x="323528" y="1014354"/>
            <a:ext cx="8640960" cy="3963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endParaRPr lang="en-CA" sz="2300" dirty="0"/>
          </a:p>
        </p:txBody>
      </p:sp>
      <p:sp>
        <p:nvSpPr>
          <p:cNvPr id="6" name="TextBox 5">
            <a:extLst>
              <a:ext uri="{FF2B5EF4-FFF2-40B4-BE49-F238E27FC236}">
                <a16:creationId xmlns:a16="http://schemas.microsoft.com/office/drawing/2014/main" id="{9528133C-D199-5847-AB66-D94E1A610384}"/>
              </a:ext>
            </a:extLst>
          </p:cNvPr>
          <p:cNvSpPr txBox="1"/>
          <p:nvPr/>
        </p:nvSpPr>
        <p:spPr>
          <a:xfrm>
            <a:off x="4139952" y="6197242"/>
            <a:ext cx="1681871" cy="400110"/>
          </a:xfrm>
          <a:prstGeom prst="rect">
            <a:avLst/>
          </a:prstGeom>
          <a:solidFill>
            <a:schemeClr val="bg1"/>
          </a:solidFill>
        </p:spPr>
        <p:txBody>
          <a:bodyPr wrap="none" rtlCol="0">
            <a:spAutoFit/>
          </a:bodyPr>
          <a:lstStyle/>
          <a:p>
            <a:r>
              <a:rPr lang="iu-Cans-CA" sz="1000" dirty="0"/>
              <a:t>ᐊᕙᑎᓕᕆᓂᕐᒥᑦ ᐊᒻᒪ ᓯᓚᒥᒃ</a:t>
            </a:r>
          </a:p>
          <a:p>
            <a:r>
              <a:rPr lang="iu-Cans-CA" sz="1000" dirty="0"/>
              <a:t>ᐊᓯᔾᔨᖅᐸᓪᓕᐊᓂᕐᒧᑦ ᑲᓇᑕᒥ</a:t>
            </a:r>
            <a:endParaRPr lang="en-US" sz="1000" dirty="0"/>
          </a:p>
        </p:txBody>
      </p:sp>
    </p:spTree>
    <p:extLst>
      <p:ext uri="{BB962C8B-B14F-4D97-AF65-F5344CB8AC3E}">
        <p14:creationId xmlns:p14="http://schemas.microsoft.com/office/powerpoint/2010/main" val="527833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623261"/>
            <a:ext cx="8784976" cy="621327"/>
          </a:xfrm>
        </p:spPr>
        <p:txBody>
          <a:bodyPr anchor="ctr"/>
          <a:lstStyle/>
          <a:p>
            <a:pPr algn="ctr"/>
            <a:r>
              <a:rPr lang="en-CA" sz="2400" dirty="0" smtClean="0"/>
              <a:t>ECCC-Technical Comment 4 </a:t>
            </a:r>
            <a:br>
              <a:rPr lang="en-CA" sz="2400" dirty="0" smtClean="0"/>
            </a:br>
            <a:r>
              <a:rPr lang="x-none" sz="2400" dirty="0" smtClean="0">
                <a:latin typeface="Euphemia" panose="020B0503040102020104" pitchFamily="34" charset="0"/>
              </a:rPr>
              <a:t> </a:t>
            </a:r>
            <a:endParaRPr lang="en-CA" sz="2400" dirty="0"/>
          </a:p>
        </p:txBody>
      </p:sp>
      <p:sp>
        <p:nvSpPr>
          <p:cNvPr id="3" name="Subtitle 2"/>
          <p:cNvSpPr>
            <a:spLocks noGrp="1"/>
          </p:cNvSpPr>
          <p:nvPr>
            <p:ph type="subTitle" idx="1"/>
          </p:nvPr>
        </p:nvSpPr>
        <p:spPr>
          <a:xfrm>
            <a:off x="323528" y="1857195"/>
            <a:ext cx="8640960" cy="332177"/>
          </a:xfrm>
        </p:spPr>
        <p:txBody>
          <a:bodyPr anchor="ctr"/>
          <a:lstStyle/>
          <a:p>
            <a:pPr algn="ctr"/>
            <a:r>
              <a:rPr lang="en-CA" sz="2400" dirty="0" smtClean="0"/>
              <a:t>Changes to Outputs of the Water and Load Balance</a:t>
            </a:r>
            <a:endParaRPr lang="en-CA" sz="2400" dirty="0"/>
          </a:p>
        </p:txBody>
      </p:sp>
      <p:sp>
        <p:nvSpPr>
          <p:cNvPr id="4" name="Content Placeholder 3"/>
          <p:cNvSpPr>
            <a:spLocks noGrp="1"/>
          </p:cNvSpPr>
          <p:nvPr>
            <p:ph idx="10"/>
          </p:nvPr>
        </p:nvSpPr>
        <p:spPr>
          <a:xfrm>
            <a:off x="323528" y="2276872"/>
            <a:ext cx="8640960" cy="3282405"/>
          </a:xfrm>
        </p:spPr>
        <p:txBody>
          <a:bodyPr anchor="ctr">
            <a:noAutofit/>
          </a:bodyPr>
          <a:lstStyle/>
          <a:p>
            <a:r>
              <a:rPr lang="en-CA" sz="2000" dirty="0" smtClean="0"/>
              <a:t>The Proponent provided a table outlining changes in model assumptions from the 2015 model to the 2020 Modification Package.</a:t>
            </a:r>
          </a:p>
          <a:p>
            <a:r>
              <a:rPr lang="en-CA" sz="2000" dirty="0" smtClean="0"/>
              <a:t>Additional information was requested in order to understand how the changes to the mine plan and corresponding changes to assumptions in the Water and Load Balance have resulted in changes to water quality on site.</a:t>
            </a:r>
          </a:p>
          <a:p>
            <a:r>
              <a:rPr lang="en-CA" sz="2000" dirty="0" smtClean="0"/>
              <a:t>ECCC recommended the Proponent provide a comparison of changes in outputs from the water and load balance as a result of the changes to model assumptions.</a:t>
            </a:r>
            <a:endParaRPr lang="en-CA" sz="2000" dirty="0"/>
          </a:p>
        </p:txBody>
      </p:sp>
      <p:sp>
        <p:nvSpPr>
          <p:cNvPr id="11" name="Title 1"/>
          <p:cNvSpPr txBox="1">
            <a:spLocks/>
          </p:cNvSpPr>
          <p:nvPr/>
        </p:nvSpPr>
        <p:spPr>
          <a:xfrm>
            <a:off x="323528" y="1014354"/>
            <a:ext cx="8640960" cy="3963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endParaRPr lang="en-CA" sz="2300" dirty="0"/>
          </a:p>
        </p:txBody>
      </p:sp>
      <p:sp>
        <p:nvSpPr>
          <p:cNvPr id="6" name="TextBox 5">
            <a:extLst>
              <a:ext uri="{FF2B5EF4-FFF2-40B4-BE49-F238E27FC236}">
                <a16:creationId xmlns:a16="http://schemas.microsoft.com/office/drawing/2014/main" id="{9528133C-D199-5847-AB66-D94E1A610384}"/>
              </a:ext>
            </a:extLst>
          </p:cNvPr>
          <p:cNvSpPr txBox="1"/>
          <p:nvPr/>
        </p:nvSpPr>
        <p:spPr>
          <a:xfrm>
            <a:off x="4139952" y="6197242"/>
            <a:ext cx="1681871" cy="400110"/>
          </a:xfrm>
          <a:prstGeom prst="rect">
            <a:avLst/>
          </a:prstGeom>
          <a:solidFill>
            <a:schemeClr val="bg1"/>
          </a:solidFill>
        </p:spPr>
        <p:txBody>
          <a:bodyPr wrap="none" rtlCol="0">
            <a:spAutoFit/>
          </a:bodyPr>
          <a:lstStyle/>
          <a:p>
            <a:r>
              <a:rPr lang="iu-Cans-CA" sz="1000" dirty="0"/>
              <a:t>ᐊᕙᑎᓕᕆᓂᕐᒥᑦ ᐊᒻᒪ ᓯᓚᒥᒃ</a:t>
            </a:r>
          </a:p>
          <a:p>
            <a:r>
              <a:rPr lang="iu-Cans-CA" sz="1000" dirty="0"/>
              <a:t>ᐊᓯᔾᔨᖅᐸᓪᓕᐊᓂᕐᒧᑦ ᑲᓇᑕᒥ</a:t>
            </a:r>
            <a:endParaRPr lang="en-US" sz="1000" dirty="0"/>
          </a:p>
        </p:txBody>
      </p:sp>
    </p:spTree>
    <p:extLst>
      <p:ext uri="{BB962C8B-B14F-4D97-AF65-F5344CB8AC3E}">
        <p14:creationId xmlns:p14="http://schemas.microsoft.com/office/powerpoint/2010/main" val="3945078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545419"/>
            <a:ext cx="8784976" cy="621327"/>
          </a:xfrm>
        </p:spPr>
        <p:txBody>
          <a:bodyPr anchor="ctr"/>
          <a:lstStyle/>
          <a:p>
            <a:pPr algn="ctr"/>
            <a:r>
              <a:rPr lang="en-CA" sz="2400" dirty="0" smtClean="0"/>
              <a:t>ECCC-Technical Comment 5 </a:t>
            </a:r>
            <a:br>
              <a:rPr lang="en-CA" sz="2400" dirty="0" smtClean="0"/>
            </a:br>
            <a:r>
              <a:rPr lang="x-none" sz="2400" dirty="0" smtClean="0">
                <a:latin typeface="Euphemia" panose="020B0503040102020104" pitchFamily="34" charset="0"/>
              </a:rPr>
              <a:t> </a:t>
            </a:r>
            <a:endParaRPr lang="en-CA" sz="2400" dirty="0"/>
          </a:p>
        </p:txBody>
      </p:sp>
      <p:sp>
        <p:nvSpPr>
          <p:cNvPr id="3" name="Subtitle 2"/>
          <p:cNvSpPr>
            <a:spLocks noGrp="1"/>
          </p:cNvSpPr>
          <p:nvPr>
            <p:ph type="subTitle" idx="1"/>
          </p:nvPr>
        </p:nvSpPr>
        <p:spPr>
          <a:xfrm>
            <a:off x="322016" y="1750721"/>
            <a:ext cx="8640960" cy="332177"/>
          </a:xfrm>
        </p:spPr>
        <p:txBody>
          <a:bodyPr anchor="ctr"/>
          <a:lstStyle/>
          <a:p>
            <a:pPr algn="ctr"/>
            <a:r>
              <a:rPr lang="en-CA" sz="2400" dirty="0" smtClean="0"/>
              <a:t>Establishment of </a:t>
            </a:r>
            <a:r>
              <a:rPr lang="en-CA" sz="2400" dirty="0" err="1" smtClean="0"/>
              <a:t>Meromixis</a:t>
            </a:r>
            <a:r>
              <a:rPr lang="en-CA" sz="2400" dirty="0" smtClean="0"/>
              <a:t> in Umwelt Reservoir</a:t>
            </a:r>
            <a:endParaRPr lang="en-CA" sz="2400" dirty="0"/>
          </a:p>
        </p:txBody>
      </p:sp>
      <p:sp>
        <p:nvSpPr>
          <p:cNvPr id="4" name="Content Placeholder 3"/>
          <p:cNvSpPr>
            <a:spLocks noGrp="1"/>
          </p:cNvSpPr>
          <p:nvPr>
            <p:ph idx="10"/>
          </p:nvPr>
        </p:nvSpPr>
        <p:spPr>
          <a:xfrm>
            <a:off x="322016" y="2498867"/>
            <a:ext cx="8640960" cy="3282405"/>
          </a:xfrm>
        </p:spPr>
        <p:txBody>
          <a:bodyPr anchor="ctr">
            <a:noAutofit/>
          </a:bodyPr>
          <a:lstStyle/>
          <a:p>
            <a:r>
              <a:rPr lang="en-US" sz="2000" dirty="0" smtClean="0"/>
              <a:t>It is unclear how changes to the Approved Project, including the volume of saline water that would be deposited into the Umwelt Reservoir, will impact the potential to develop </a:t>
            </a:r>
            <a:r>
              <a:rPr lang="en-US" sz="2000" dirty="0" err="1" smtClean="0"/>
              <a:t>meromixis</a:t>
            </a:r>
            <a:r>
              <a:rPr lang="en-US" sz="2000" dirty="0" smtClean="0"/>
              <a:t>.</a:t>
            </a:r>
          </a:p>
          <a:p>
            <a:r>
              <a:rPr lang="en-US" sz="2000" dirty="0" smtClean="0"/>
              <a:t>It </a:t>
            </a:r>
            <a:r>
              <a:rPr lang="en-US" sz="2000" dirty="0"/>
              <a:t>is not discussed whether the thickness of the freshwater cap over the thickness of saline layer </a:t>
            </a:r>
            <a:r>
              <a:rPr lang="en-US" sz="2000" dirty="0" smtClean="0"/>
              <a:t>assessed for the Llama Pit continues </a:t>
            </a:r>
            <a:r>
              <a:rPr lang="en-US" sz="2000" dirty="0"/>
              <a:t>to be applicable to the Umwelt Pit.</a:t>
            </a:r>
            <a:endParaRPr lang="en-US" sz="2000" dirty="0" smtClean="0"/>
          </a:p>
          <a:p>
            <a:r>
              <a:rPr lang="en-US" sz="2000" dirty="0" smtClean="0"/>
              <a:t>ECCC recommended </a:t>
            </a:r>
            <a:r>
              <a:rPr lang="en-US" sz="2000" dirty="0"/>
              <a:t>that the Proponent:</a:t>
            </a:r>
          </a:p>
          <a:p>
            <a:pPr lvl="1"/>
            <a:r>
              <a:rPr lang="en-US" sz="1600" dirty="0" smtClean="0"/>
              <a:t>Provide </a:t>
            </a:r>
            <a:r>
              <a:rPr lang="en-US" sz="1600" dirty="0"/>
              <a:t>a discussion of how the changes to the initial conditions and reduced annual freshwater inputs may impact the development of </a:t>
            </a:r>
            <a:r>
              <a:rPr lang="en-US" sz="1600" dirty="0" err="1"/>
              <a:t>meromixis</a:t>
            </a:r>
            <a:r>
              <a:rPr lang="en-US" sz="1600" dirty="0"/>
              <a:t> in Umwelt pit as compared to Llama pit.</a:t>
            </a:r>
          </a:p>
          <a:p>
            <a:pPr lvl="1"/>
            <a:r>
              <a:rPr lang="en-US" sz="1600" dirty="0" smtClean="0"/>
              <a:t>Provide </a:t>
            </a:r>
            <a:r>
              <a:rPr lang="en-US" sz="1600" dirty="0"/>
              <a:t>information on the final ratio of freshwater to saline water in Umwelt Pit as compared to Llama Pit.</a:t>
            </a:r>
            <a:endParaRPr lang="en-CA" sz="1600" dirty="0"/>
          </a:p>
        </p:txBody>
      </p:sp>
      <p:sp>
        <p:nvSpPr>
          <p:cNvPr id="11" name="Title 1"/>
          <p:cNvSpPr txBox="1">
            <a:spLocks/>
          </p:cNvSpPr>
          <p:nvPr/>
        </p:nvSpPr>
        <p:spPr>
          <a:xfrm>
            <a:off x="323528" y="1014354"/>
            <a:ext cx="8640960" cy="3963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endParaRPr lang="en-CA" sz="2300" dirty="0"/>
          </a:p>
        </p:txBody>
      </p:sp>
      <p:sp>
        <p:nvSpPr>
          <p:cNvPr id="6" name="TextBox 5">
            <a:extLst>
              <a:ext uri="{FF2B5EF4-FFF2-40B4-BE49-F238E27FC236}">
                <a16:creationId xmlns:a16="http://schemas.microsoft.com/office/drawing/2014/main" id="{9528133C-D199-5847-AB66-D94E1A610384}"/>
              </a:ext>
            </a:extLst>
          </p:cNvPr>
          <p:cNvSpPr txBox="1"/>
          <p:nvPr/>
        </p:nvSpPr>
        <p:spPr>
          <a:xfrm>
            <a:off x="4139952" y="6197242"/>
            <a:ext cx="1681871" cy="400110"/>
          </a:xfrm>
          <a:prstGeom prst="rect">
            <a:avLst/>
          </a:prstGeom>
          <a:solidFill>
            <a:schemeClr val="bg1"/>
          </a:solidFill>
        </p:spPr>
        <p:txBody>
          <a:bodyPr wrap="none" rtlCol="0">
            <a:spAutoFit/>
          </a:bodyPr>
          <a:lstStyle/>
          <a:p>
            <a:r>
              <a:rPr lang="iu-Cans-CA" sz="1000" dirty="0"/>
              <a:t>ᐊᕙᑎᓕᕆᓂᕐᒥᑦ ᐊᒻᒪ ᓯᓚᒥᒃ</a:t>
            </a:r>
          </a:p>
          <a:p>
            <a:r>
              <a:rPr lang="iu-Cans-CA" sz="1000" dirty="0"/>
              <a:t>ᐊᓯᔾᔨᖅᐸᓪᓕᐊᓂᕐᒧᑦ ᑲᓇᑕᒥ</a:t>
            </a:r>
            <a:endParaRPr lang="en-US" sz="1000" dirty="0"/>
          </a:p>
        </p:txBody>
      </p:sp>
    </p:spTree>
    <p:extLst>
      <p:ext uri="{BB962C8B-B14F-4D97-AF65-F5344CB8AC3E}">
        <p14:creationId xmlns:p14="http://schemas.microsoft.com/office/powerpoint/2010/main" val="3833718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_ECCC_Branding_PPT_Template_EN.potx" id="{426B9ED9-5650-45E1-A7BD-0FBD54976D4D}" vid="{84679E34-27DB-4398-8304-F4999F5C370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TaxCatchAll xmlns="54594d9d-f8c1-42a8-9b7d-85dcf97c812f"/>
    <o993ceacddcd4d30b65601a95b4a3836 xmlns="93d69c50-16d2-4b26-9f3f-842d4ffb8a36">
      <Terms xmlns="http://schemas.microsoft.com/office/infopath/2007/PartnerControls"/>
    </o993ceacddcd4d30b65601a95b4a3836>
    <Record_x0020_Type xmlns="60fd3549-bc81-4901-942d-f76ae30ece76">Transitory</Record_x0020_Type>
    <ieff475668564d1ba0f5d6040468ba07 xmlns="93d69c50-16d2-4b26-9f3f-842d4ffb8a36">
      <Terms xmlns="http://schemas.microsoft.com/office/infopath/2007/PartnerControls"/>
    </ieff475668564d1ba0f5d6040468ba07>
    <Ratings xmlns="http://schemas.microsoft.com/sharepoint/v3" xsi:nil="true"/>
    <LikedBy xmlns="http://schemas.microsoft.com/sharepoint/v3">
      <UserInfo>
        <DisplayName/>
        <AccountId xsi:nil="true"/>
        <AccountType/>
      </UserInfo>
    </LikedBy>
    <Task xmlns="0ecc7cbd-1886-4fad-a906-a1602b7c6e0f" xsi:nil="true"/>
    <nb699949f06a4fa9ab18a3572ac0f5f6 xmlns="60fd3549-bc81-4901-942d-f76ae30ece76">
      <Terms xmlns="http://schemas.microsoft.com/office/infopath/2007/PartnerControls"/>
    </nb699949f06a4fa9ab18a3572ac0f5f6>
    <h41a775321f042d3b8af405351f64318 xmlns="93d69c50-16d2-4b26-9f3f-842d4ffb8a36">
      <Terms xmlns="http://schemas.microsoft.com/office/infopath/2007/PartnerControls"/>
    </h41a775321f042d3b8af405351f64318>
    <RatedBy xmlns="http://schemas.microsoft.com/sharepoint/v3">
      <UserInfo>
        <DisplayName/>
        <AccountId xsi:nil="true"/>
        <AccountType/>
      </UserInfo>
    </RatedBy>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0BCE0E88F2FCF44883CA2CAD6CF29BE" ma:contentTypeVersion="31" ma:contentTypeDescription="Create a new document." ma:contentTypeScope="" ma:versionID="12b345c6b87eab5442ae3d13902213f1">
  <xsd:schema xmlns:xsd="http://www.w3.org/2001/XMLSchema" xmlns:xs="http://www.w3.org/2001/XMLSchema" xmlns:p="http://schemas.microsoft.com/office/2006/metadata/properties" xmlns:ns1="http://schemas.microsoft.com/sharepoint/v3" xmlns:ns3="93d69c50-16d2-4b26-9f3f-842d4ffb8a36" xmlns:ns4="60fd3549-bc81-4901-942d-f76ae30ece76" xmlns:ns5="0ecc7cbd-1886-4fad-a906-a1602b7c6e0f" xmlns:ns6="http://schemas.microsoft.com/sharepoint/v4" xmlns:ns7="54594d9d-f8c1-42a8-9b7d-85dcf97c812f" xmlns:ns8="11073e46-ffcc-45a4-9172-4ffdb3047254" targetNamespace="http://schemas.microsoft.com/office/2006/metadata/properties" ma:root="true" ma:fieldsID="076b1d28029c772c18ca2d49ea4d2c26" ns1:_="" ns3:_="" ns4:_="" ns5:_="" ns6:_="" ns7:_="" ns8:_="">
    <xsd:import namespace="http://schemas.microsoft.com/sharepoint/v3"/>
    <xsd:import namespace="93d69c50-16d2-4b26-9f3f-842d4ffb8a36"/>
    <xsd:import namespace="60fd3549-bc81-4901-942d-f76ae30ece76"/>
    <xsd:import namespace="0ecc7cbd-1886-4fad-a906-a1602b7c6e0f"/>
    <xsd:import namespace="http://schemas.microsoft.com/sharepoint/v4"/>
    <xsd:import namespace="54594d9d-f8c1-42a8-9b7d-85dcf97c812f"/>
    <xsd:import namespace="11073e46-ffcc-45a4-9172-4ffdb3047254"/>
    <xsd:element name="properties">
      <xsd:complexType>
        <xsd:sequence>
          <xsd:element name="documentManagement">
            <xsd:complexType>
              <xsd:all>
                <xsd:element ref="ns4:Record_x0020_Type" minOccurs="0"/>
                <xsd:element ref="ns5:Task" minOccurs="0"/>
                <xsd:element ref="ns5:Task_x003a_Task_x0020_Name" minOccurs="0"/>
                <xsd:element ref="ns6:IconOverlay" minOccurs="0"/>
                <xsd:element ref="ns3:ieff475668564d1ba0f5d6040468ba07" minOccurs="0"/>
                <xsd:element ref="ns7:TaxCatchAll" minOccurs="0"/>
                <xsd:element ref="ns7:TaxCatchAllLabel" minOccurs="0"/>
                <xsd:element ref="ns3:h41a775321f042d3b8af405351f64318" minOccurs="0"/>
                <xsd:element ref="ns3:o993ceacddcd4d30b65601a95b4a3836" minOccurs="0"/>
                <xsd:element ref="ns1:RatedBy" minOccurs="0"/>
                <xsd:element ref="ns8:SharedWithUsers" minOccurs="0"/>
                <xsd:element ref="ns1:Ratings" minOccurs="0"/>
                <xsd:element ref="ns1:LikedBy" minOccurs="0"/>
                <xsd:element ref="ns4:nb699949f06a4fa9ab18a3572ac0f5f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atedBy" ma:index="22"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24" nillable="true" ma:displayName="User ratings" ma:description="User ratings for the item" ma:hidden="true" ma:internalName="Ratings">
      <xsd:simpleType>
        <xsd:restriction base="dms:Note"/>
      </xsd:simpleType>
    </xsd:element>
    <xsd:element name="LikedBy" ma:index="25"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3d69c50-16d2-4b26-9f3f-842d4ffb8a36" elementFormDefault="qualified">
    <xsd:import namespace="http://schemas.microsoft.com/office/2006/documentManagement/types"/>
    <xsd:import namespace="http://schemas.microsoft.com/office/infopath/2007/PartnerControls"/>
    <xsd:element name="ieff475668564d1ba0f5d6040468ba07" ma:index="17" nillable="true" ma:taxonomy="true" ma:internalName="ieff475668564d1ba0f5d6040468ba07" ma:taxonomyFieldName="Milestone" ma:displayName="Milestone" ma:default="" ma:fieldId="{2eff4756-6856-4d1b-a0f5-d6040468ba07}" ma:sspId="e2243cbc-e1b7-4ed6-ba37-9fa81e283771" ma:termSetId="39904d5f-b735-4472-bf96-77f8d86a51c6" ma:anchorId="00000000-0000-0000-0000-000000000000" ma:open="false" ma:isKeyword="false">
      <xsd:complexType>
        <xsd:sequence>
          <xsd:element ref="pc:Terms" minOccurs="0" maxOccurs="1"/>
        </xsd:sequence>
      </xsd:complexType>
    </xsd:element>
    <xsd:element name="h41a775321f042d3b8af405351f64318" ma:index="20" nillable="true" ma:taxonomy="true" ma:internalName="h41a775321f042d3b8af405351f64318" ma:taxonomyFieldName="Deliverable" ma:displayName="Deliverable" ma:default="" ma:fieldId="{141a7753-21f0-42d3-b8af-405351f64318}" ma:sspId="e2243cbc-e1b7-4ed6-ba37-9fa81e283771" ma:termSetId="ab2f55ef-8182-44fb-ae5d-45504e572c08" ma:anchorId="00000000-0000-0000-0000-000000000000" ma:open="false" ma:isKeyword="false">
      <xsd:complexType>
        <xsd:sequence>
          <xsd:element ref="pc:Terms" minOccurs="0" maxOccurs="1"/>
        </xsd:sequence>
      </xsd:complexType>
    </xsd:element>
    <xsd:element name="o993ceacddcd4d30b65601a95b4a3836" ma:index="21" nillable="true" ma:taxonomy="true" ma:internalName="o993ceacddcd4d30b65601a95b4a3836" ma:taxonomyFieldName="Document_x0020_Type" ma:displayName="Document Type" ma:default="" ma:fieldId="{8993ceac-ddcd-4d30-b656-01a95b4a3836}" ma:sspId="e2243cbc-e1b7-4ed6-ba37-9fa81e283771" ma:termSetId="3e82218a-05ae-4731-9148-21461c3dc58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0fd3549-bc81-4901-942d-f76ae30ece76" elementFormDefault="qualified">
    <xsd:import namespace="http://schemas.microsoft.com/office/2006/documentManagement/types"/>
    <xsd:import namespace="http://schemas.microsoft.com/office/infopath/2007/PartnerControls"/>
    <xsd:element name="Record_x0020_Type" ma:index="12" nillable="true" ma:displayName="Record Value" ma:default="Transitory" ma:description="Value of record according to the ECCC File Plan. E.g. Information Resource of Business Value (IRBV), Enduring Value (IREV) or Transitory." ma:format="Dropdown" ma:internalName="Record_x0020_Type">
      <xsd:simpleType>
        <xsd:restriction base="dms:Choice">
          <xsd:enumeration value="IRBV"/>
          <xsd:enumeration value="IREV"/>
          <xsd:enumeration value="Transitory"/>
        </xsd:restriction>
      </xsd:simpleType>
    </xsd:element>
    <xsd:element name="nb699949f06a4fa9ab18a3572ac0f5f6" ma:index="26" nillable="true" ma:taxonomy="true" ma:internalName="nb699949f06a4fa9ab18a3572ac0f5f6" ma:taxonomyFieldName="Assessment_x0020_Activity" ma:displayName="Assessment Activity" ma:default="" ma:fieldId="{7b699949-f06a-4fa9-ab18-a3572ac0f5f6}" ma:sspId="e2243cbc-e1b7-4ed6-ba37-9fa81e283771" ma:termSetId="47809baa-b952-4380-84f5-e2013ddd8cd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ecc7cbd-1886-4fad-a906-a1602b7c6e0f" elementFormDefault="qualified">
    <xsd:import namespace="http://schemas.microsoft.com/office/2006/documentManagement/types"/>
    <xsd:import namespace="http://schemas.microsoft.com/office/infopath/2007/PartnerControls"/>
    <xsd:element name="Task" ma:index="13" nillable="true" ma:displayName="Task" ma:description="Associated task in the EA Project Activity Tracker if applicable." ma:list="{0847f4f6-e762-4681-9488-985983151717}" ma:internalName="Task" ma:showField="ID">
      <xsd:simpleType>
        <xsd:restriction base="dms:Lookup"/>
      </xsd:simpleType>
    </xsd:element>
    <xsd:element name="Task_x003a_Task_x0020_Name" ma:index="14" nillable="true" ma:displayName="Task Name" ma:list="{0847f4f6-e762-4681-9488-985983151717}" ma:internalName="Task_x003a_Task_x0020_Name" ma:readOnly="true" ma:showField="Title" ma:web="60fd3549-bc81-4901-942d-f76ae30ece76">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594d9d-f8c1-42a8-9b7d-85dcf97c812f" elementFormDefault="qualified">
    <xsd:import namespace="http://schemas.microsoft.com/office/2006/documentManagement/types"/>
    <xsd:import namespace="http://schemas.microsoft.com/office/infopath/2007/PartnerControls"/>
    <xsd:element name="TaxCatchAll" ma:index="18" nillable="true" ma:displayName="Taxonomy Catch All Column" ma:description="" ma:hidden="true" ma:list="{3CF9E0FD-820A-411C-8C8D-419B89836720}" ma:internalName="TaxCatchAll" ma:showField="CatchAllData" ma:web="{11073e46-ffcc-45a4-9172-4ffdb3047254}">
      <xsd:complexType>
        <xsd:complexContent>
          <xsd:extension base="dms:MultiChoiceLookup">
            <xsd:sequence>
              <xsd:element name="Value" type="dms:Lookup" maxOccurs="unbounded" minOccurs="0" nillable="true"/>
            </xsd:sequence>
          </xsd:extension>
        </xsd:complexContent>
      </xsd:complexType>
    </xsd:element>
    <xsd:element name="TaxCatchAllLabel" ma:index="19" nillable="true" ma:displayName="Taxonomy Catch All Column1" ma:hidden="true" ma:list="{3CF9E0FD-820A-411C-8C8D-419B89836720}" ma:internalName="TaxCatchAllLabel" ma:readOnly="true" ma:showField="CatchAllDataLabel" ma:web="{11073e46-ffcc-45a4-9172-4ffdb304725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1073e46-ffcc-45a4-9172-4ffdb3047254" elementFormDefault="qualified">
    <xsd:import namespace="http://schemas.microsoft.com/office/2006/documentManagement/types"/>
    <xsd:import namespace="http://schemas.microsoft.com/office/infopath/2007/PartnerControls"/>
    <xsd:element name="SharedWithUsers" ma:index="2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FBB8FF-E032-48A9-8585-F4DC450AC2F3}">
  <ds:schemaRefs>
    <ds:schemaRef ds:uri="http://schemas.microsoft.com/office/2006/metadata/customXsn"/>
  </ds:schemaRefs>
</ds:datastoreItem>
</file>

<file path=customXml/itemProps2.xml><?xml version="1.0" encoding="utf-8"?>
<ds:datastoreItem xmlns:ds="http://schemas.openxmlformats.org/officeDocument/2006/customXml" ds:itemID="{3FEA80A5-E996-4AFB-AE99-8EED984C9B80}">
  <ds:schemaRefs>
    <ds:schemaRef ds:uri="http://schemas.microsoft.com/sharepoint/v3/contenttype/forms"/>
  </ds:schemaRefs>
</ds:datastoreItem>
</file>

<file path=customXml/itemProps3.xml><?xml version="1.0" encoding="utf-8"?>
<ds:datastoreItem xmlns:ds="http://schemas.openxmlformats.org/officeDocument/2006/customXml" ds:itemID="{D017B7C4-7C08-4A59-890F-4719C7EEBD0B}">
  <ds:schemaRefs>
    <ds:schemaRef ds:uri="http://schemas.microsoft.com/office/infopath/2007/PartnerControls"/>
    <ds:schemaRef ds:uri="http://purl.org/dc/dcmitype/"/>
    <ds:schemaRef ds:uri="0ecc7cbd-1886-4fad-a906-a1602b7c6e0f"/>
    <ds:schemaRef ds:uri="http://schemas.openxmlformats.org/package/2006/metadata/core-properties"/>
    <ds:schemaRef ds:uri="11073e46-ffcc-45a4-9172-4ffdb3047254"/>
    <ds:schemaRef ds:uri="http://schemas.microsoft.com/sharepoint/v4"/>
    <ds:schemaRef ds:uri="http://schemas.microsoft.com/office/2006/metadata/properties"/>
    <ds:schemaRef ds:uri="http://purl.org/dc/terms/"/>
    <ds:schemaRef ds:uri="http://purl.org/dc/elements/1.1/"/>
    <ds:schemaRef ds:uri="http://schemas.microsoft.com/sharepoint/v3"/>
    <ds:schemaRef ds:uri="http://schemas.microsoft.com/office/2006/documentManagement/types"/>
    <ds:schemaRef ds:uri="93d69c50-16d2-4b26-9f3f-842d4ffb8a36"/>
    <ds:schemaRef ds:uri="54594d9d-f8c1-42a8-9b7d-85dcf97c812f"/>
    <ds:schemaRef ds:uri="60fd3549-bc81-4901-942d-f76ae30ece76"/>
    <ds:schemaRef ds:uri="http://www.w3.org/XML/1998/namespace"/>
  </ds:schemaRefs>
</ds:datastoreItem>
</file>

<file path=customXml/itemProps4.xml><?xml version="1.0" encoding="utf-8"?>
<ds:datastoreItem xmlns:ds="http://schemas.openxmlformats.org/officeDocument/2006/customXml" ds:itemID="{82095044-7D16-4581-8653-89AD004D15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3d69c50-16d2-4b26-9f3f-842d4ffb8a36"/>
    <ds:schemaRef ds:uri="60fd3549-bc81-4901-942d-f76ae30ece76"/>
    <ds:schemaRef ds:uri="0ecc7cbd-1886-4fad-a906-a1602b7c6e0f"/>
    <ds:schemaRef ds:uri="http://schemas.microsoft.com/sharepoint/v4"/>
    <ds:schemaRef ds:uri="54594d9d-f8c1-42a8-9b7d-85dcf97c812f"/>
    <ds:schemaRef ds:uri="11073e46-ffcc-45a4-9172-4ffdb30472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11649</TotalTime>
  <Words>1548</Words>
  <Application>Microsoft Office PowerPoint</Application>
  <PresentationFormat>On-screen Show (4:3)</PresentationFormat>
  <Paragraphs>156</Paragraphs>
  <Slides>19</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Euphemia</vt:lpstr>
      <vt:lpstr>Office Theme</vt:lpstr>
      <vt:lpstr>Custom Design</vt:lpstr>
      <vt:lpstr>Environment and Climate Change Canada’s Presentation to the Nunavut Water Board Respecting the Back River Project Type A Water License Amendment Application by Sabina Gold and Silver Corp.   </vt:lpstr>
      <vt:lpstr>Overview</vt:lpstr>
      <vt:lpstr>Environment and Climate Change Canada’s Mandate</vt:lpstr>
      <vt:lpstr>Relevant Acts and Regulations</vt:lpstr>
      <vt:lpstr>ECCC-Technical Comment 1   </vt:lpstr>
      <vt:lpstr>ECCC-Technical Comment 2   </vt:lpstr>
      <vt:lpstr>ECCC-Technical Comment 3   </vt:lpstr>
      <vt:lpstr>ECCC-Technical Comment 4   </vt:lpstr>
      <vt:lpstr>ECCC-Technical Comment 5   </vt:lpstr>
      <vt:lpstr>ECCC-Technical Comment 6   </vt:lpstr>
      <vt:lpstr>ECCC-Technical Comment 7   </vt:lpstr>
      <vt:lpstr>ECCC-Technical Comment 8 </vt:lpstr>
      <vt:lpstr> Hydrodynamic Model ECCC-Technical Comment 1  </vt:lpstr>
      <vt:lpstr> Hydrodynamic Model ECCC-Technical Comment 2  </vt:lpstr>
      <vt:lpstr> Hydrodynamic Model ECCC-Technical Comment 3  </vt:lpstr>
      <vt:lpstr> Hydrodynamic Model ECCC-Technical Comment 4 </vt:lpstr>
      <vt:lpstr> Hydrodynamic Model ECCC-Technical Comment 5  </vt:lpstr>
      <vt:lpstr> Hydrodynamic Model ECCC-Technical Comment 6 </vt:lpstr>
      <vt:lpstr>Thank You</vt:lpstr>
    </vt:vector>
  </TitlesOfParts>
  <Company>Environment Climate Change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WL TM Presentation</dc:title>
  <dc:creator>Williston,Georgina [Yel]</dc:creator>
  <cp:lastModifiedBy>Richard Dwyer</cp:lastModifiedBy>
  <cp:revision>317</cp:revision>
  <cp:lastPrinted>2019-10-26T00:03:55Z</cp:lastPrinted>
  <dcterms:created xsi:type="dcterms:W3CDTF">2019-01-29T14:33:31Z</dcterms:created>
  <dcterms:modified xsi:type="dcterms:W3CDTF">2021-03-15T21:31:10Z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0x01010040BCE0E88F2FCF44883CA2CAD6CF29BE</vt:lpwstr>
  </property>
  <property fmtid="{D5CDD505-2E9C-101B-9397-08002B2CF9AE}" pid="3" name="Assessment Activity">
    <vt:lpwstr/>
  </property>
  <property fmtid="{D5CDD505-2E9C-101B-9397-08002B2CF9AE}" pid="4" name="Milestone">
    <vt:lpwstr/>
  </property>
  <property fmtid="{D5CDD505-2E9C-101B-9397-08002B2CF9AE}" pid="5" name="Deliverable">
    <vt:lpwstr/>
  </property>
  <property fmtid="{D5CDD505-2E9C-101B-9397-08002B2CF9AE}" pid="6" name="Document Type">
    <vt:lpwstr/>
  </property>
</Properties>
</file>