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696" r:id="rId4"/>
  </p:sldMasterIdLst>
  <p:notesMasterIdLst>
    <p:notesMasterId r:id="rId14"/>
  </p:notesMasterIdLst>
  <p:sldIdLst>
    <p:sldId id="256" r:id="rId5"/>
    <p:sldId id="257" r:id="rId6"/>
    <p:sldId id="258" r:id="rId7"/>
    <p:sldId id="259" r:id="rId8"/>
    <p:sldId id="263" r:id="rId9"/>
    <p:sldId id="278" r:id="rId10"/>
    <p:sldId id="260" r:id="rId11"/>
    <p:sldId id="261" r:id="rId12"/>
    <p:sldId id="266"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snapToGrid="0">
      <p:cViewPr varScale="1">
        <p:scale>
          <a:sx n="112" d="100"/>
          <a:sy n="112" d="100"/>
        </p:scale>
        <p:origin x="1182" y="96"/>
      </p:cViewPr>
      <p:guideLst>
        <p:guide orient="horz" pos="2160"/>
        <p:guide pos="2880"/>
      </p:guideLst>
    </p:cSldViewPr>
  </p:slideViewPr>
  <p:outlineViewPr>
    <p:cViewPr>
      <p:scale>
        <a:sx n="33" d="100"/>
        <a:sy n="33" d="100"/>
      </p:scale>
      <p:origin x="0" y="1308"/>
    </p:cViewPr>
  </p:outlineViewPr>
  <p:notesTextViewPr>
    <p:cViewPr>
      <p:scale>
        <a:sx n="3" d="2"/>
        <a:sy n="3" d="2"/>
      </p:scale>
      <p:origin x="0" y="0"/>
    </p:cViewPr>
  </p:notesTextViewPr>
  <p:notesViewPr>
    <p:cSldViewPr snapToGrid="0">
      <p:cViewPr varScale="1">
        <p:scale>
          <a:sx n="56" d="100"/>
          <a:sy n="56" d="100"/>
        </p:scale>
        <p:origin x="-282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4A0EA4-EEAD-462D-A845-3A6BB38E030B}" type="datetimeFigureOut">
              <a:rPr lang="en-US" smtClean="0"/>
              <a:t>3/17/2021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D8E1B6-F1F6-4468-BC62-C008A50C056D}" type="slidenum">
              <a:rPr lang="en-US" smtClean="0"/>
              <a:t>‹#›</a:t>
            </a:fld>
            <a:endParaRPr lang="en-US"/>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Hello everyone, I am John</a:t>
            </a:r>
            <a:r>
              <a:rPr lang="en-CA" baseline="0" dirty="0"/>
              <a:t> Roesch, the Senior Hope Bay Project Officer for the Department of Lands and Environment for the Kitikmeot Inuit Association. I am responsible for project oversite for the KIA and provide input into the regulatory process on the Back River Project to both the NWB and NIRB. In performing this role, I make use of KIA’s consultants who are subject matter experts in the areas of hydrology, hydrogeology, fisheries, aquatic environment, and geotechnical engineering.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a:t>
            </a:fld>
            <a:endParaRPr lang="en-US"/>
          </a:p>
        </p:txBody>
      </p:sp>
    </p:spTree>
    <p:extLst>
      <p:ext uri="{BB962C8B-B14F-4D97-AF65-F5344CB8AC3E}">
        <p14:creationId xmlns:p14="http://schemas.microsoft.com/office/powerpoint/2010/main" val="389858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purpose of this</a:t>
            </a:r>
            <a:r>
              <a:rPr lang="en-CA" baseline="0" dirty="0"/>
              <a:t> presentation is to provide a brief summary of our technical review of the Back River Project Type A water license application. Our review covered hydrology, hydrogeology, fisheries, aquatic environments, water quality, and monitoring. KIA conducted the review in a collaborative manner with Sabina Gold &amp; Silver out of which we brought forward 2 issues to be resolved at the Technical Meeting or through further consultation.</a:t>
            </a:r>
          </a:p>
        </p:txBody>
      </p:sp>
      <p:sp>
        <p:nvSpPr>
          <p:cNvPr id="4" name="Slide Number Placeholder 3"/>
          <p:cNvSpPr>
            <a:spLocks noGrp="1"/>
          </p:cNvSpPr>
          <p:nvPr>
            <p:ph type="sldNum" sz="quarter" idx="10"/>
          </p:nvPr>
        </p:nvSpPr>
        <p:spPr/>
        <p:txBody>
          <a:bodyPr/>
          <a:lstStyle/>
          <a:p>
            <a:fld id="{B1D8E1B6-F1F6-4468-BC62-C008A50C056D}" type="slidenum">
              <a:rPr lang="en-US" smtClean="0"/>
              <a:t>2</a:t>
            </a:fld>
            <a:endParaRPr lang="en-US"/>
          </a:p>
        </p:txBody>
      </p:sp>
    </p:spTree>
    <p:extLst>
      <p:ext uri="{BB962C8B-B14F-4D97-AF65-F5344CB8AC3E}">
        <p14:creationId xmlns:p14="http://schemas.microsoft.com/office/powerpoint/2010/main" val="3910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KIA’s mandate is to manage Kitikmeot Inuit lands and resources, and to protect and promote the social, cultural, political, environmental and economic well-being of Kitikmeot Inuit.  The Kitikmeot Region is generally within the red boundary.  The Pink and Blue lands are lands which KIA owns the surface rights.</a:t>
            </a:r>
          </a:p>
          <a:p>
            <a:endParaRPr lang="en-US" dirty="0"/>
          </a:p>
          <a:p>
            <a:r>
              <a:rPr lang="en-US" dirty="0"/>
              <a:t>Kitikmeot Inuit Association is a democratically elected not-for-profit society that represents the Inuit of the Kitikmeot Region of Nunavut.  </a:t>
            </a:r>
          </a:p>
          <a:p>
            <a:endParaRPr lang="en-US" dirty="0"/>
          </a:p>
          <a:p>
            <a:r>
              <a:rPr lang="en-US" dirty="0"/>
              <a:t>As a result of the Nunavut Agreement, Inuit are one of the largest private landowners in the world.  Much of this privately owned land is in areas with high potential for mineral development.  This land is a significant opportunity for Inuit if it is managed properly.  We must optimize opportunities and manage liabilities that are inherent with being a private landowner.  If not, we will affect the well-being of our Kitikmeot Inuit membership.</a:t>
            </a:r>
          </a:p>
          <a:p>
            <a:endParaRPr lang="en-US" dirty="0"/>
          </a:p>
          <a:p>
            <a:r>
              <a:rPr lang="en-US" dirty="0"/>
              <a:t>The Back River Project, composed of the Marine Laydown Area,</a:t>
            </a:r>
            <a:r>
              <a:rPr lang="en-US" baseline="0" dirty="0"/>
              <a:t> winter road, and Goose Lake mine site</a:t>
            </a:r>
            <a:r>
              <a:rPr lang="en-US" dirty="0"/>
              <a:t> is located on the mainland south of Bathurst Inlet and in the southern part of the region.</a:t>
            </a:r>
          </a:p>
        </p:txBody>
      </p:sp>
      <p:sp>
        <p:nvSpPr>
          <p:cNvPr id="4" name="Slide Number Placeholder 3"/>
          <p:cNvSpPr>
            <a:spLocks noGrp="1"/>
          </p:cNvSpPr>
          <p:nvPr>
            <p:ph type="sldNum" sz="quarter" idx="10"/>
          </p:nvPr>
        </p:nvSpPr>
        <p:spPr/>
        <p:txBody>
          <a:bodyPr/>
          <a:lstStyle/>
          <a:p>
            <a:fld id="{B1D8E1B6-F1F6-4468-BC62-C008A50C056D}" type="slidenum">
              <a:rPr lang="en-US" smtClean="0"/>
              <a:t>3</a:t>
            </a:fld>
            <a:endParaRPr lang="en-US"/>
          </a:p>
        </p:txBody>
      </p:sp>
    </p:spTree>
    <p:extLst>
      <p:ext uri="{BB962C8B-B14F-4D97-AF65-F5344CB8AC3E}">
        <p14:creationId xmlns:p14="http://schemas.microsoft.com/office/powerpoint/2010/main" val="112367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Back River Project composed of the Marine Laydown Area (MLA),</a:t>
            </a:r>
            <a:r>
              <a:rPr lang="en-US" baseline="0" dirty="0"/>
              <a:t> winter ice road, and the Goose Lake mine site reside on five Inuit Owned Land parcels. These being BB-02, BB-13, BB-15, BB-16, and BB-27.</a:t>
            </a:r>
          </a:p>
          <a:p>
            <a:endParaRPr lang="en-US" baseline="0" dirty="0"/>
          </a:p>
          <a:p>
            <a:r>
              <a:rPr lang="en-US" baseline="0" dirty="0"/>
              <a:t>The MLA is located in BB-27 and the Goose Lake mine site is in BB-13. The winter ice road runs from the MLA to Goose Lake through all the parcels.</a:t>
            </a:r>
          </a:p>
          <a:p>
            <a:endParaRPr lang="en-US" baseline="0" dirty="0"/>
          </a:p>
          <a:p>
            <a:r>
              <a:rPr lang="en-US" baseline="0" dirty="0"/>
              <a:t>Exploration camps currently exist at Goose Lake and George sites. The George site is a potential area of future exploration and development. It is currently closed and will not be developed into a mine site in the immediate future.</a:t>
            </a:r>
            <a:endParaRPr lang="en-US" dirty="0"/>
          </a:p>
          <a:p>
            <a:endParaRPr lang="en-US" dirty="0"/>
          </a:p>
          <a:p>
            <a:r>
              <a:rPr lang="en-US" dirty="0"/>
              <a:t>On the Map you can see the locations of some of the highest priority development sites are the MLA and Goose Lake.</a:t>
            </a:r>
          </a:p>
          <a:p>
            <a:endParaRPr lang="en-US"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85">
              <a:defRPr/>
            </a:pPr>
            <a:r>
              <a:rPr lang="en-US" dirty="0"/>
              <a:t>This map shows the Back River and Wishbone mineral claims held by Sabina with the MLA near the top of the</a:t>
            </a:r>
            <a:r>
              <a:rPr lang="en-US" baseline="0" dirty="0"/>
              <a:t> map and Goose Lake in the south-east area of the map. Only the MLA, winter ice road, and Goose Lake are developed at the present time.</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85">
              <a:defRPr/>
            </a:pPr>
            <a:r>
              <a:rPr lang="en-US" dirty="0"/>
              <a:t>This picture is of the existing Goose Lake exploration camp in September 2020. The Goose Lake mine site will be developed at this location and will have four mining areas</a:t>
            </a:r>
            <a:r>
              <a:rPr lang="en-US" baseline="0" dirty="0"/>
              <a:t> within it. The mines will be both open pit and underground mines for each of the Goose Lake deposits. These being Umwelt, Llama, Goose Main, and Echo. </a:t>
            </a:r>
          </a:p>
          <a:p>
            <a:pPr defTabSz="915785">
              <a:defRPr/>
            </a:pPr>
            <a:endParaRPr lang="en-US" baseline="0" dirty="0"/>
          </a:p>
          <a:p>
            <a:pPr defTabSz="915785">
              <a:defRPr/>
            </a:pPr>
            <a:r>
              <a:rPr lang="en-US" baseline="0" dirty="0"/>
              <a:t>The mine will operate for about ten years producing 350,000 ounces of gold. The mill will process about 6,000 tonnes of ore per day and the Tailings Storage Area (TSA) will be located on Crown land. The doré bars produced at site will be flown out on aircraft.</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37833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KIA’s aquatic and water quality consultant had reviewed the hydrodynamic model for Goose Lake. Six issues were raised with associated recommendations these being: 1. Divergence from FEIS predicted impacts to Goose Lake, 2. Change in discharge period to include two of the operational period, 3. Water quality predictions and defining the mixing zone, 4. Clarifying the model warm up period, 5. Water quality inputs into the hydrodynamic model, and 6. model calibration.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KIA has reviewed Sabina’s response to our six issues and recommendations. Four of the issues are resolved while two are unresolved.</a:t>
            </a: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four resolved issues are 2. the change in discharge period, 4. the model warm up period, 5. the water quality inputs, and 6. model calibration.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two unresolved issues are 1. Divergence from FEIS predicted impacts to Goose Lake, and 3. Water quality predictions and defining the mixing zone.</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7</a:t>
            </a:fld>
            <a:endParaRPr lang="en-US"/>
          </a:p>
        </p:txBody>
      </p:sp>
    </p:spTree>
    <p:extLst>
      <p:ext uri="{BB962C8B-B14F-4D97-AF65-F5344CB8AC3E}">
        <p14:creationId xmlns:p14="http://schemas.microsoft.com/office/powerpoint/2010/main" val="205270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two issues and recommendations that are unresolved are: Divergence from FEIS predicted impacts to Goose Lake, and Water quality predictions and defining the mixing zone.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KIA is concerned about Sabina’s ability to constrain impacts to FEIS levels. The KIA would like updated model predictions prior to issuing of the water license. The KIA believes it is necessary to see what predicted impacts are to Goose Lake and the extent of the mixing zone due to the proposed mine site modifications. The potential of an expanded mixing zone in Goose Lake may require that Goose Lake be added to Schedule 2 of </a:t>
            </a: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Metal and Diamond Mining Effluent Regulations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(MDMER) listing of water bodies frequented by fish as Tailing Impoundment Areas (TIA). This would also necessitate the negotiation of water compensation for Goose Lake.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Sabina has acknowledged that they will update the model. The KIA wants to discuss and potentially resolve this issue at the Technical Hearing and to be provided with the updated hydrodynamic model prior to the Public Hearing.  This may necessitate teleconferences or video conferences with Sabina after the Technical Meeting.</a:t>
            </a:r>
          </a:p>
          <a:p>
            <a:endParaRPr lang="en-CA" baseline="0" dirty="0"/>
          </a:p>
          <a:p>
            <a:r>
              <a:rPr lang="en-CA" baseline="0" dirty="0"/>
              <a:t>These issues are of high concern to the KIA.</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8</a:t>
            </a:fld>
            <a:endParaRPr lang="en-US"/>
          </a:p>
        </p:txBody>
      </p:sp>
    </p:spTree>
    <p:extLst>
      <p:ext uri="{BB962C8B-B14F-4D97-AF65-F5344CB8AC3E}">
        <p14:creationId xmlns:p14="http://schemas.microsoft.com/office/powerpoint/2010/main" val="3745284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KIA believes that the technical issues</a:t>
            </a:r>
            <a:r>
              <a:rPr lang="en-CA" baseline="0" dirty="0"/>
              <a:t> brought forward to the Technical Meeting can be successfully resolved with Sabina through our on-going collaboration.</a:t>
            </a:r>
          </a:p>
          <a:p>
            <a:endParaRPr lang="en-CA" baseline="0" dirty="0"/>
          </a:p>
          <a:p>
            <a:r>
              <a:rPr lang="en-CA" baseline="0" dirty="0"/>
              <a:t>We thank you for listening and we are open to any questions.</a:t>
            </a:r>
          </a:p>
          <a:p>
            <a:endParaRPr lang="en-CA" baseline="0" dirty="0"/>
          </a:p>
        </p:txBody>
      </p:sp>
      <p:sp>
        <p:nvSpPr>
          <p:cNvPr id="4" name="Slide Number Placeholder 3"/>
          <p:cNvSpPr>
            <a:spLocks noGrp="1"/>
          </p:cNvSpPr>
          <p:nvPr>
            <p:ph type="sldNum" sz="quarter" idx="10"/>
          </p:nvPr>
        </p:nvSpPr>
        <p:spPr/>
        <p:txBody>
          <a:bodyPr/>
          <a:lstStyle/>
          <a:p>
            <a:fld id="{B1D8E1B6-F1F6-4468-BC62-C008A50C056D}" type="slidenum">
              <a:rPr lang="en-US" smtClean="0"/>
              <a:t>9</a:t>
            </a:fld>
            <a:endParaRPr lang="en-US"/>
          </a:p>
        </p:txBody>
      </p:sp>
    </p:spTree>
    <p:extLst>
      <p:ext uri="{BB962C8B-B14F-4D97-AF65-F5344CB8AC3E}">
        <p14:creationId xmlns:p14="http://schemas.microsoft.com/office/powerpoint/2010/main" val="303211569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a:solidFill>
                  <a:schemeClr val="bg1"/>
                </a:solidFill>
              </a:rPr>
              <a:t>P.O. Box 18</a:t>
            </a:r>
          </a:p>
          <a:p>
            <a:pPr algn="r"/>
            <a:r>
              <a:rPr lang="en-US" sz="1800" b="1" dirty="0">
                <a:solidFill>
                  <a:schemeClr val="bg1"/>
                </a:solidFill>
              </a:rPr>
              <a:t>Cambridge Bay, Nunavut</a:t>
            </a:r>
          </a:p>
          <a:p>
            <a:pPr algn="r"/>
            <a:r>
              <a:rPr lang="en-US" sz="1800" b="1" dirty="0">
                <a:solidFill>
                  <a:schemeClr val="bg1"/>
                </a:solidFill>
              </a:rPr>
              <a:t>X0B 0C0</a:t>
            </a:r>
          </a:p>
          <a:p>
            <a:pPr algn="r"/>
            <a:r>
              <a:rPr lang="en-US" sz="1800" b="1" dirty="0">
                <a:solidFill>
                  <a:schemeClr val="bg1"/>
                </a:solidFill>
              </a:rPr>
              <a:t>Telephone: 1 867 983 2458</a:t>
            </a:r>
          </a:p>
          <a:p>
            <a:pPr algn="r"/>
            <a:r>
              <a:rPr lang="en-US" sz="1800" b="1" dirty="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a:t>Click to edit Master title style</a:t>
            </a:r>
          </a:p>
        </p:txBody>
      </p:sp>
      <p:sp>
        <p:nvSpPr>
          <p:cNvPr id="3" name="Content Placeholder 2"/>
          <p:cNvSpPr>
            <a:spLocks noGrp="1"/>
          </p:cNvSpPr>
          <p:nvPr>
            <p:ph idx="1"/>
          </p:nvPr>
        </p:nvSpPr>
        <p:spPr>
          <a:xfrm>
            <a:off x="628650" y="151365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a:t>Click to edit Master title style</a:t>
            </a:r>
          </a:p>
        </p:txBody>
      </p:sp>
      <p:sp>
        <p:nvSpPr>
          <p:cNvPr id="3" name="Content Placeholder 2"/>
          <p:cNvSpPr>
            <a:spLocks noGrp="1"/>
          </p:cNvSpPr>
          <p:nvPr>
            <p:ph idx="1"/>
          </p:nvPr>
        </p:nvSpPr>
        <p:spPr>
          <a:xfrm>
            <a:off x="628650" y="151365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kitia.ca/</a:t>
            </a:r>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kitia.ca/</a:t>
            </a:r>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pic>
        <p:nvPicPr>
          <p:cNvPr id="4" name="Picture 3"/>
          <p:cNvPicPr>
            <a:picLocks noChangeAspect="1"/>
          </p:cNvPicPr>
          <p:nvPr userDrawn="1"/>
        </p:nvPicPr>
        <p:blipFill>
          <a:blip r:embed="rId2"/>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a:t>Click to edit Master title style</a:t>
            </a:r>
          </a:p>
        </p:txBody>
      </p:sp>
      <p:sp>
        <p:nvSpPr>
          <p:cNvPr id="3" name="Content Placeholder 2"/>
          <p:cNvSpPr>
            <a:spLocks noGrp="1"/>
          </p:cNvSpPr>
          <p:nvPr>
            <p:ph idx="1"/>
          </p:nvPr>
        </p:nvSpPr>
        <p:spPr>
          <a:xfrm>
            <a:off x="628650" y="151365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a:t>kitia.ca/</a:t>
            </a:r>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a:t>kitia.ca/</a:t>
            </a:r>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a:t>kitia.ca/</a:t>
            </a:r>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kitia.ca/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t>‹#›</a:t>
            </a:fld>
            <a:endParaRPr lang="en-US"/>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t>‹#›</a:t>
            </a:fld>
            <a:endParaRPr lang="en-US"/>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a:latin typeface="Arial Rounded MT Bold" panose="020F0704030504030204" pitchFamily="34" charset="0"/>
              </a:rPr>
              <a:t>kitia.ca</a:t>
            </a: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a:solidFill>
                  <a:prstClr val="black"/>
                </a:solidFill>
                <a:latin typeface="Arial Rounded MT Bold" panose="020F0704030504030204" pitchFamily="34" charset="0"/>
              </a:rPr>
              <a:t>kitia.ca</a:t>
            </a: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a:solidFill>
                  <a:prstClr val="black"/>
                </a:solidFill>
                <a:latin typeface="Arial Rounded MT Bold" panose="020F0704030504030204" pitchFamily="34" charset="0"/>
              </a:rPr>
              <a:t>kitia.ca</a:t>
            </a: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Kitikmeot Inuit Association</a:t>
            </a:r>
            <a:endParaRPr lang="en-US" dirty="0"/>
          </a:p>
        </p:txBody>
      </p:sp>
      <p:sp>
        <p:nvSpPr>
          <p:cNvPr id="3" name="Subtitle 2"/>
          <p:cNvSpPr>
            <a:spLocks noGrp="1"/>
          </p:cNvSpPr>
          <p:nvPr>
            <p:ph type="subTitle" idx="1"/>
          </p:nvPr>
        </p:nvSpPr>
        <p:spPr/>
        <p:txBody>
          <a:bodyPr>
            <a:normAutofit/>
          </a:bodyPr>
          <a:lstStyle/>
          <a:p>
            <a:r>
              <a:rPr lang="en-US" dirty="0"/>
              <a:t>KIA Technical Review of Back River Project Modifications</a:t>
            </a:r>
          </a:p>
        </p:txBody>
      </p:sp>
    </p:spTree>
    <p:extLst>
      <p:ext uri="{BB962C8B-B14F-4D97-AF65-F5344CB8AC3E}">
        <p14:creationId xmlns:p14="http://schemas.microsoft.com/office/powerpoint/2010/main" val="2422266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Purpose of Presentation</a:t>
            </a:r>
            <a:endParaRPr lang="en-US" dirty="0"/>
          </a:p>
        </p:txBody>
      </p:sp>
      <p:sp>
        <p:nvSpPr>
          <p:cNvPr id="5" name="Content Placeholder 4"/>
          <p:cNvSpPr>
            <a:spLocks noGrp="1"/>
          </p:cNvSpPr>
          <p:nvPr>
            <p:ph idx="1"/>
          </p:nvPr>
        </p:nvSpPr>
        <p:spPr/>
        <p:txBody>
          <a:bodyPr>
            <a:normAutofit/>
          </a:bodyPr>
          <a:lstStyle/>
          <a:p>
            <a:endParaRPr lang="en-CA" dirty="0"/>
          </a:p>
          <a:p>
            <a:r>
              <a:rPr lang="en-CA" dirty="0"/>
              <a:t>Present a summary of KIA’s Technical Review of Sabina Gold &amp; Silver Corp’s proposed modifications  to Back River Project.</a:t>
            </a:r>
          </a:p>
          <a:p>
            <a:r>
              <a:rPr lang="en-CA" dirty="0"/>
              <a:t>KIA conducted a thorough review in the areas of hydrology, hydrogeology, fisheries, aquatic environments, water quality and monitoring. </a:t>
            </a:r>
          </a:p>
          <a:p>
            <a:r>
              <a:rPr lang="en-CA" dirty="0"/>
              <a:t>2 Issues for Technical Meeting.</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2</a:t>
            </a:fld>
            <a:endParaRPr lang="en-US"/>
          </a:p>
        </p:txBody>
      </p:sp>
    </p:spTree>
    <p:extLst>
      <p:ext uri="{BB962C8B-B14F-4D97-AF65-F5344CB8AC3E}">
        <p14:creationId xmlns:p14="http://schemas.microsoft.com/office/powerpoint/2010/main" val="1444659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irector Lands\AppData\Local\Microsoft\Windows\Temporary Internet Files\Content.Outlook\7COZHEHK\IOL B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6173"/>
            <a:ext cx="9182486" cy="70831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28650" y="-26173"/>
            <a:ext cx="6601490" cy="1325563"/>
          </a:xfrm>
        </p:spPr>
        <p:txBody>
          <a:bodyPr>
            <a:noAutofit/>
          </a:bodyPr>
          <a:lstStyle/>
          <a:p>
            <a:r>
              <a:rPr lang="en-CA" sz="3600" b="1" dirty="0"/>
              <a:t>KIA’s Mandate</a:t>
            </a:r>
            <a:endParaRPr lang="en-US" sz="3600" b="1" dirty="0"/>
          </a:p>
        </p:txBody>
      </p:sp>
      <p:sp>
        <p:nvSpPr>
          <p:cNvPr id="5" name="Content Placeholder 4"/>
          <p:cNvSpPr>
            <a:spLocks noGrp="1"/>
          </p:cNvSpPr>
          <p:nvPr>
            <p:ph idx="1"/>
          </p:nvPr>
        </p:nvSpPr>
        <p:spPr>
          <a:xfrm>
            <a:off x="628650" y="1297279"/>
            <a:ext cx="7886700" cy="4351338"/>
          </a:xfrm>
        </p:spPr>
        <p:txBody>
          <a:bodyPr>
            <a:normAutofit/>
          </a:bodyPr>
          <a:lstStyle/>
          <a:p>
            <a:pPr marL="0" indent="0">
              <a:buNone/>
            </a:pPr>
            <a:r>
              <a:rPr lang="en-US" b="1" dirty="0"/>
              <a:t>KIA’s Mandate is to represent the interests of Kitikmeot Inuit by protecting and promoting their social, cultural, political, environmental, and economic well-being. </a:t>
            </a:r>
          </a:p>
          <a:p>
            <a:pPr marL="0" indent="0">
              <a:buNone/>
            </a:pPr>
            <a:r>
              <a:rPr lang="en-US" b="1" dirty="0"/>
              <a:t>KIA owns 106,360 km</a:t>
            </a:r>
            <a:r>
              <a:rPr lang="en-US" b="1" baseline="30000" dirty="0"/>
              <a:t>2</a:t>
            </a:r>
            <a:r>
              <a:rPr lang="en-US" b="1" dirty="0"/>
              <a:t> of surface land: A significant opportunity if managed properly.</a:t>
            </a:r>
          </a:p>
          <a:p>
            <a:pPr marL="0" indent="0">
              <a:buNone/>
            </a:pPr>
            <a:endParaRPr lang="en-US" b="1" dirty="0"/>
          </a:p>
        </p:txBody>
      </p:sp>
      <p:sp>
        <p:nvSpPr>
          <p:cNvPr id="6" name="Slide Number Placeholder 5"/>
          <p:cNvSpPr>
            <a:spLocks noGrp="1"/>
          </p:cNvSpPr>
          <p:nvPr>
            <p:ph type="sldNum" sz="quarter" idx="12"/>
          </p:nvPr>
        </p:nvSpPr>
        <p:spPr/>
        <p:txBody>
          <a:bodyPr/>
          <a:lstStyle/>
          <a:p>
            <a:fld id="{438B63EE-32D6-41CD-8D0F-F766A6E153A6}" type="slidenum">
              <a:rPr lang="en-US" smtClean="0"/>
              <a:t>3</a:t>
            </a:fld>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174" y="5624058"/>
            <a:ext cx="393112" cy="4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6310" y="6011064"/>
            <a:ext cx="2259851" cy="369332"/>
          </a:xfrm>
          <a:prstGeom prst="rect">
            <a:avLst/>
          </a:prstGeom>
          <a:noFill/>
        </p:spPr>
        <p:txBody>
          <a:bodyPr wrap="square" rtlCol="0">
            <a:spAutoFit/>
          </a:bodyPr>
          <a:lstStyle/>
          <a:p>
            <a:r>
              <a:rPr lang="en-US" b="1" dirty="0"/>
              <a:t>Goose Lake Mine Site</a:t>
            </a:r>
          </a:p>
        </p:txBody>
      </p:sp>
      <p:cxnSp>
        <p:nvCxnSpPr>
          <p:cNvPr id="7" name="Straight Arrow Connector 6"/>
          <p:cNvCxnSpPr>
            <a:stCxn id="2" idx="1"/>
          </p:cNvCxnSpPr>
          <p:nvPr/>
        </p:nvCxnSpPr>
        <p:spPr>
          <a:xfrm flipH="1" flipV="1">
            <a:off x="3624444" y="5901456"/>
            <a:ext cx="331866" cy="294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067477" y="5080125"/>
            <a:ext cx="3324899" cy="369332"/>
            <a:chOff x="-1746947" y="3128611"/>
            <a:chExt cx="3324899" cy="369332"/>
          </a:xfrm>
        </p:grpSpPr>
        <p:sp>
          <p:nvSpPr>
            <p:cNvPr id="3" name="Isosceles Triangle 2"/>
            <p:cNvSpPr/>
            <p:nvPr/>
          </p:nvSpPr>
          <p:spPr>
            <a:xfrm>
              <a:off x="-1746947" y="3164764"/>
              <a:ext cx="193589" cy="14851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45258" y="3128611"/>
              <a:ext cx="3123210" cy="369332"/>
            </a:xfrm>
            <a:prstGeom prst="rect">
              <a:avLst/>
            </a:prstGeom>
            <a:noFill/>
          </p:spPr>
          <p:txBody>
            <a:bodyPr wrap="square" rtlCol="0">
              <a:spAutoFit/>
            </a:bodyPr>
            <a:lstStyle/>
            <a:p>
              <a:r>
                <a:rPr lang="en-US" b="1" dirty="0"/>
                <a:t>Marine Laydown Area (MLA)</a:t>
              </a:r>
            </a:p>
          </p:txBody>
        </p:sp>
      </p:gr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2009" y="4049363"/>
            <a:ext cx="393112" cy="4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017775" y="4452330"/>
            <a:ext cx="1943410" cy="369332"/>
          </a:xfrm>
          <a:prstGeom prst="rect">
            <a:avLst/>
          </a:prstGeom>
          <a:noFill/>
        </p:spPr>
        <p:txBody>
          <a:bodyPr wrap="square" rtlCol="0">
            <a:spAutoFit/>
          </a:bodyPr>
          <a:lstStyle/>
          <a:p>
            <a:r>
              <a:rPr lang="en-US" b="1" dirty="0"/>
              <a:t>Hope Bay Project</a:t>
            </a:r>
          </a:p>
        </p:txBody>
      </p:sp>
      <p:cxnSp>
        <p:nvCxnSpPr>
          <p:cNvPr id="13" name="Straight Arrow Connector 12"/>
          <p:cNvCxnSpPr/>
          <p:nvPr/>
        </p:nvCxnSpPr>
        <p:spPr>
          <a:xfrm flipH="1" flipV="1">
            <a:off x="3719810" y="4303384"/>
            <a:ext cx="331866" cy="294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647643" y="4626205"/>
            <a:ext cx="1495870" cy="390914"/>
            <a:chOff x="1607815" y="4597658"/>
            <a:chExt cx="1495870" cy="390914"/>
          </a:xfrm>
        </p:grpSpPr>
        <p:sp>
          <p:nvSpPr>
            <p:cNvPr id="15" name="TextBox 14"/>
            <p:cNvSpPr txBox="1"/>
            <p:nvPr/>
          </p:nvSpPr>
          <p:spPr>
            <a:xfrm>
              <a:off x="1607815" y="4597658"/>
              <a:ext cx="1365857" cy="338554"/>
            </a:xfrm>
            <a:prstGeom prst="rect">
              <a:avLst/>
            </a:prstGeom>
            <a:noFill/>
          </p:spPr>
          <p:txBody>
            <a:bodyPr wrap="square" rtlCol="0">
              <a:spAutoFit/>
            </a:bodyPr>
            <a:lstStyle/>
            <a:p>
              <a:r>
                <a:rPr lang="en-US" sz="1600" b="1" dirty="0"/>
                <a:t>Bathurst Inlet</a:t>
              </a:r>
            </a:p>
          </p:txBody>
        </p:sp>
        <p:cxnSp>
          <p:nvCxnSpPr>
            <p:cNvPr id="14" name="Straight Arrow Connector 13"/>
            <p:cNvCxnSpPr/>
            <p:nvPr/>
          </p:nvCxnSpPr>
          <p:spPr>
            <a:xfrm>
              <a:off x="2863689" y="4848973"/>
              <a:ext cx="239996" cy="13959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8871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fade">
                                      <p:cBhvr>
                                        <p:cTn id="32" dur="1000"/>
                                        <p:tgtEl>
                                          <p:spTgt spid="3075"/>
                                        </p:tgtEl>
                                      </p:cBhvr>
                                    </p:animEffect>
                                    <p:anim calcmode="lin" valueType="num">
                                      <p:cBhvr>
                                        <p:cTn id="33" dur="1000" fill="hold"/>
                                        <p:tgtEl>
                                          <p:spTgt spid="3075"/>
                                        </p:tgtEl>
                                        <p:attrNameLst>
                                          <p:attrName>ppt_x</p:attrName>
                                        </p:attrNameLst>
                                      </p:cBhvr>
                                      <p:tavLst>
                                        <p:tav tm="0">
                                          <p:val>
                                            <p:strVal val="#ppt_x"/>
                                          </p:val>
                                        </p:tav>
                                        <p:tav tm="100000">
                                          <p:val>
                                            <p:strVal val="#ppt_x"/>
                                          </p:val>
                                        </p:tav>
                                      </p:tavLst>
                                    </p:anim>
                                    <p:anim calcmode="lin" valueType="num">
                                      <p:cBhvr>
                                        <p:cTn id="34" dur="1000" fill="hold"/>
                                        <p:tgtEl>
                                          <p:spTgt spid="30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3200" dirty="0"/>
              <a:t>The Back River Project</a:t>
            </a:r>
            <a:endParaRPr lang="en-US" sz="3200" dirty="0"/>
          </a:p>
        </p:txBody>
      </p:sp>
      <p:sp>
        <p:nvSpPr>
          <p:cNvPr id="5" name="Content Placeholder 4"/>
          <p:cNvSpPr>
            <a:spLocks noGrp="1"/>
          </p:cNvSpPr>
          <p:nvPr>
            <p:ph idx="1"/>
          </p:nvPr>
        </p:nvSpPr>
        <p:spPr>
          <a:xfrm>
            <a:off x="628650" y="1688577"/>
            <a:ext cx="5000254" cy="4351338"/>
          </a:xfrm>
        </p:spPr>
        <p:txBody>
          <a:bodyPr>
            <a:normAutofit/>
          </a:bodyPr>
          <a:lstStyle/>
          <a:p>
            <a:r>
              <a:rPr lang="en-US" dirty="0"/>
              <a:t>Located on 5 parcels of Inuit Owned Land.</a:t>
            </a:r>
          </a:p>
          <a:p>
            <a:r>
              <a:rPr lang="en-US" dirty="0"/>
              <a:t>The Back River Project’s Marine Lay Down Area (MLA), winter road, and Goose Lake are on:</a:t>
            </a:r>
          </a:p>
          <a:p>
            <a:pPr lvl="1"/>
            <a:r>
              <a:rPr lang="en-US" sz="2000" dirty="0"/>
              <a:t>BB-02, BB-13, BB-15, BB-16, and BB-27</a:t>
            </a:r>
          </a:p>
          <a:p>
            <a:pPr lvl="1"/>
            <a:r>
              <a:rPr lang="en-US" sz="2000" dirty="0"/>
              <a:t>Exploration potential at George site on BB-15</a:t>
            </a:r>
          </a:p>
          <a:p>
            <a:r>
              <a:rPr lang="en-US" sz="2400" dirty="0"/>
              <a:t>Sabina took over development of the project in 2009</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4</a:t>
            </a:fld>
            <a:endParaRPr lang="en-US">
              <a:solidFill>
                <a:prstClr val="black">
                  <a:tint val="75000"/>
                </a:prstClr>
              </a:solidFill>
            </a:endParaRPr>
          </a:p>
        </p:txBody>
      </p:sp>
      <p:cxnSp>
        <p:nvCxnSpPr>
          <p:cNvPr id="19" name="Straight Arrow Connector 18"/>
          <p:cNvCxnSpPr>
            <a:cxnSpLocks noChangeAspect="1"/>
          </p:cNvCxnSpPr>
          <p:nvPr/>
        </p:nvCxnSpPr>
        <p:spPr>
          <a:xfrm flipV="1">
            <a:off x="6928012" y="572093"/>
            <a:ext cx="0" cy="224235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09"/>
          <p:cNvSpPr txBox="1">
            <a:spLocks noChangeAspect="1"/>
          </p:cNvSpPr>
          <p:nvPr/>
        </p:nvSpPr>
        <p:spPr>
          <a:xfrm>
            <a:off x="6388925" y="2843404"/>
            <a:ext cx="1035869" cy="369332"/>
          </a:xfrm>
          <a:prstGeom prst="rect">
            <a:avLst/>
          </a:prstGeom>
          <a:noFill/>
          <a:ln>
            <a:noFill/>
          </a:ln>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solidFill>
                  <a:prstClr val="white"/>
                </a:solidFill>
                <a:latin typeface="Century Gothic"/>
                <a:cs typeface="Arial"/>
              </a:rPr>
              <a:t>120 km</a:t>
            </a:r>
          </a:p>
        </p:txBody>
      </p:sp>
      <p:pic>
        <p:nvPicPr>
          <p:cNvPr id="21" name="Picture 20"/>
          <p:cNvPicPr>
            <a:picLocks noChangeAspect="1"/>
          </p:cNvPicPr>
          <p:nvPr/>
        </p:nvPicPr>
        <p:blipFill>
          <a:blip r:embed="rId3"/>
          <a:stretch>
            <a:fillRect/>
          </a:stretch>
        </p:blipFill>
        <p:spPr>
          <a:xfrm>
            <a:off x="6110655" y="1503145"/>
            <a:ext cx="2808798" cy="4521225"/>
          </a:xfrm>
          <a:prstGeom prst="rect">
            <a:avLst/>
          </a:prstGeom>
        </p:spPr>
      </p:pic>
      <p:sp>
        <p:nvSpPr>
          <p:cNvPr id="22" name="TextBox 21"/>
          <p:cNvSpPr txBox="1"/>
          <p:nvPr/>
        </p:nvSpPr>
        <p:spPr>
          <a:xfrm>
            <a:off x="6303509" y="2420957"/>
            <a:ext cx="767255" cy="369332"/>
          </a:xfrm>
          <a:prstGeom prst="rect">
            <a:avLst/>
          </a:prstGeom>
          <a:noFill/>
        </p:spPr>
        <p:txBody>
          <a:bodyPr wrap="square" rtlCol="0">
            <a:spAutoFit/>
          </a:bodyPr>
          <a:lstStyle/>
          <a:p>
            <a:r>
              <a:rPr lang="en-US" b="1" dirty="0">
                <a:solidFill>
                  <a:srgbClr val="FFFF00"/>
                </a:solidFill>
              </a:rPr>
              <a:t>BB-27</a:t>
            </a:r>
          </a:p>
        </p:txBody>
      </p:sp>
      <p:sp>
        <p:nvSpPr>
          <p:cNvPr id="23" name="TextBox 22"/>
          <p:cNvSpPr txBox="1"/>
          <p:nvPr/>
        </p:nvSpPr>
        <p:spPr>
          <a:xfrm>
            <a:off x="6846512" y="3488197"/>
            <a:ext cx="767255" cy="369332"/>
          </a:xfrm>
          <a:prstGeom prst="rect">
            <a:avLst/>
          </a:prstGeom>
          <a:noFill/>
        </p:spPr>
        <p:txBody>
          <a:bodyPr wrap="square" rtlCol="0">
            <a:spAutoFit/>
          </a:bodyPr>
          <a:lstStyle/>
          <a:p>
            <a:r>
              <a:rPr lang="en-US" b="1" dirty="0">
                <a:solidFill>
                  <a:srgbClr val="FFFF00"/>
                </a:solidFill>
              </a:rPr>
              <a:t>BB-16</a:t>
            </a:r>
          </a:p>
        </p:txBody>
      </p:sp>
      <p:sp>
        <p:nvSpPr>
          <p:cNvPr id="24" name="TextBox 23"/>
          <p:cNvSpPr txBox="1"/>
          <p:nvPr/>
        </p:nvSpPr>
        <p:spPr>
          <a:xfrm>
            <a:off x="6919737" y="4258852"/>
            <a:ext cx="767255" cy="369332"/>
          </a:xfrm>
          <a:prstGeom prst="rect">
            <a:avLst/>
          </a:prstGeom>
          <a:noFill/>
        </p:spPr>
        <p:txBody>
          <a:bodyPr wrap="square" rtlCol="0">
            <a:spAutoFit/>
          </a:bodyPr>
          <a:lstStyle/>
          <a:p>
            <a:r>
              <a:rPr lang="en-US" b="1" dirty="0">
                <a:solidFill>
                  <a:srgbClr val="FFFF00"/>
                </a:solidFill>
              </a:rPr>
              <a:t>BB-15</a:t>
            </a:r>
          </a:p>
        </p:txBody>
      </p:sp>
      <p:sp>
        <p:nvSpPr>
          <p:cNvPr id="25" name="TextBox 24"/>
          <p:cNvSpPr txBox="1"/>
          <p:nvPr/>
        </p:nvSpPr>
        <p:spPr>
          <a:xfrm>
            <a:off x="7073072" y="4900411"/>
            <a:ext cx="767255" cy="369332"/>
          </a:xfrm>
          <a:prstGeom prst="rect">
            <a:avLst/>
          </a:prstGeom>
          <a:noFill/>
        </p:spPr>
        <p:txBody>
          <a:bodyPr wrap="square" rtlCol="0">
            <a:spAutoFit/>
          </a:bodyPr>
          <a:lstStyle/>
          <a:p>
            <a:r>
              <a:rPr lang="en-US" b="1" dirty="0">
                <a:solidFill>
                  <a:srgbClr val="FFFF00"/>
                </a:solidFill>
              </a:rPr>
              <a:t>BB-02</a:t>
            </a:r>
          </a:p>
        </p:txBody>
      </p:sp>
      <p:sp>
        <p:nvSpPr>
          <p:cNvPr id="26" name="TextBox 25"/>
          <p:cNvSpPr txBox="1"/>
          <p:nvPr/>
        </p:nvSpPr>
        <p:spPr>
          <a:xfrm>
            <a:off x="7938450" y="5018972"/>
            <a:ext cx="767255" cy="369332"/>
          </a:xfrm>
          <a:prstGeom prst="rect">
            <a:avLst/>
          </a:prstGeom>
          <a:noFill/>
        </p:spPr>
        <p:txBody>
          <a:bodyPr wrap="square" rtlCol="0">
            <a:spAutoFit/>
          </a:bodyPr>
          <a:lstStyle/>
          <a:p>
            <a:r>
              <a:rPr lang="en-US" b="1" dirty="0">
                <a:solidFill>
                  <a:srgbClr val="FFFF00"/>
                </a:solidFill>
              </a:rPr>
              <a:t>BB-13</a:t>
            </a:r>
          </a:p>
        </p:txBody>
      </p:sp>
      <p:pic>
        <p:nvPicPr>
          <p:cNvPr id="2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2984" y="5329931"/>
            <a:ext cx="432366" cy="44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6561395" y="5358430"/>
            <a:ext cx="1625034" cy="461665"/>
          </a:xfrm>
          <a:prstGeom prst="rect">
            <a:avLst/>
          </a:prstGeom>
          <a:noFill/>
        </p:spPr>
        <p:txBody>
          <a:bodyPr wrap="square" rtlCol="0">
            <a:spAutoFit/>
          </a:bodyPr>
          <a:lstStyle/>
          <a:p>
            <a:r>
              <a:rPr lang="en-US" sz="2400" b="1" dirty="0">
                <a:solidFill>
                  <a:srgbClr val="FFFF00"/>
                </a:solidFill>
              </a:rPr>
              <a:t>Goose Lake</a:t>
            </a:r>
          </a:p>
        </p:txBody>
      </p:sp>
      <p:sp>
        <p:nvSpPr>
          <p:cNvPr id="3" name="Isosceles Triangle 2"/>
          <p:cNvSpPr/>
          <p:nvPr/>
        </p:nvSpPr>
        <p:spPr>
          <a:xfrm>
            <a:off x="6576824" y="2250939"/>
            <a:ext cx="220626" cy="15844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9" name="TextBox 28"/>
          <p:cNvSpPr txBox="1"/>
          <p:nvPr/>
        </p:nvSpPr>
        <p:spPr>
          <a:xfrm>
            <a:off x="6751082" y="2082380"/>
            <a:ext cx="673711" cy="400110"/>
          </a:xfrm>
          <a:prstGeom prst="rect">
            <a:avLst/>
          </a:prstGeom>
          <a:noFill/>
        </p:spPr>
        <p:txBody>
          <a:bodyPr wrap="square" rtlCol="0">
            <a:spAutoFit/>
          </a:bodyPr>
          <a:lstStyle/>
          <a:p>
            <a:r>
              <a:rPr lang="en-US" sz="2000" b="1" dirty="0">
                <a:solidFill>
                  <a:srgbClr val="FFFF00"/>
                </a:solidFill>
              </a:rPr>
              <a:t>MLA</a:t>
            </a:r>
          </a:p>
        </p:txBody>
      </p:sp>
      <p:sp>
        <p:nvSpPr>
          <p:cNvPr id="11" name="Flowchart: Connector 10"/>
          <p:cNvSpPr/>
          <p:nvPr/>
        </p:nvSpPr>
        <p:spPr>
          <a:xfrm>
            <a:off x="6866657" y="4587775"/>
            <a:ext cx="163905" cy="147157"/>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274898" y="4431676"/>
            <a:ext cx="673711" cy="461665"/>
          </a:xfrm>
          <a:prstGeom prst="rect">
            <a:avLst/>
          </a:prstGeom>
          <a:noFill/>
        </p:spPr>
        <p:txBody>
          <a:bodyPr wrap="square" rtlCol="0">
            <a:spAutoFit/>
          </a:bodyPr>
          <a:lstStyle/>
          <a:p>
            <a:pPr algn="ctr"/>
            <a:r>
              <a:rPr lang="en-US" sz="1200" b="1" dirty="0">
                <a:solidFill>
                  <a:srgbClr val="FFFF00"/>
                </a:solidFill>
              </a:rPr>
              <a:t>George Site</a:t>
            </a:r>
          </a:p>
        </p:txBody>
      </p:sp>
    </p:spTree>
    <p:extLst>
      <p:ext uri="{BB962C8B-B14F-4D97-AF65-F5344CB8AC3E}">
        <p14:creationId xmlns:p14="http://schemas.microsoft.com/office/powerpoint/2010/main" val="5422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896" y="293660"/>
            <a:ext cx="6601490" cy="1325563"/>
          </a:xfrm>
        </p:spPr>
        <p:txBody>
          <a:bodyPr>
            <a:noAutofit/>
          </a:bodyPr>
          <a:lstStyle/>
          <a:p>
            <a:r>
              <a:rPr lang="en-US" sz="3200" dirty="0"/>
              <a:t>Sabina Mineral Claims in the Kitikmeot Region</a:t>
            </a: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5</a:t>
            </a:fld>
            <a:endParaRPr lang="en-US">
              <a:solidFill>
                <a:prstClr val="black">
                  <a:tint val="75000"/>
                </a:prstClr>
              </a:solidFill>
            </a:endParaRPr>
          </a:p>
        </p:txBody>
      </p:sp>
      <p:pic>
        <p:nvPicPr>
          <p:cNvPr id="12" name="Content Placeholder 11"/>
          <p:cNvPicPr>
            <a:picLocks noGrp="1" noChangeAspect="1"/>
          </p:cNvPicPr>
          <p:nvPr>
            <p:ph idx="1"/>
          </p:nvPr>
        </p:nvPicPr>
        <p:blipFill>
          <a:blip r:embed="rId3"/>
          <a:stretch>
            <a:fillRect/>
          </a:stretch>
        </p:blipFill>
        <p:spPr>
          <a:xfrm>
            <a:off x="3154049" y="1512888"/>
            <a:ext cx="2835901" cy="4351337"/>
          </a:xfrm>
          <a:prstGeom prst="rect">
            <a:avLst/>
          </a:prstGeom>
        </p:spPr>
      </p:pic>
    </p:spTree>
    <p:extLst>
      <p:ext uri="{BB962C8B-B14F-4D97-AF65-F5344CB8AC3E}">
        <p14:creationId xmlns:p14="http://schemas.microsoft.com/office/powerpoint/2010/main" val="3282975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87262"/>
            <a:ext cx="6601490" cy="1119507"/>
          </a:xfrm>
        </p:spPr>
        <p:txBody>
          <a:bodyPr>
            <a:noAutofit/>
          </a:bodyPr>
          <a:lstStyle/>
          <a:p>
            <a:r>
              <a:rPr lang="en-CA" sz="3200" dirty="0"/>
              <a:t>The Back Rover Project</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6</a:t>
            </a:fld>
            <a:endParaRPr lang="en-US">
              <a:solidFill>
                <a:prstClr val="black">
                  <a:tint val="75000"/>
                </a:prstClr>
              </a:solidFill>
            </a:endParaRPr>
          </a:p>
        </p:txBody>
      </p:sp>
      <p:sp>
        <p:nvSpPr>
          <p:cNvPr id="8" name="TextBox 7"/>
          <p:cNvSpPr txBox="1"/>
          <p:nvPr/>
        </p:nvSpPr>
        <p:spPr>
          <a:xfrm>
            <a:off x="4182894" y="5667869"/>
            <a:ext cx="3643704" cy="369332"/>
          </a:xfrm>
          <a:prstGeom prst="rect">
            <a:avLst/>
          </a:prstGeom>
          <a:noFill/>
        </p:spPr>
        <p:txBody>
          <a:bodyPr wrap="square" rtlCol="0">
            <a:spAutoFit/>
          </a:bodyPr>
          <a:lstStyle/>
          <a:p>
            <a:r>
              <a:rPr lang="en-US" b="1" dirty="0">
                <a:solidFill>
                  <a:prstClr val="black"/>
                </a:solidFill>
              </a:rPr>
              <a:t>Goose Lake Camp, September 2020</a:t>
            </a:r>
          </a:p>
        </p:txBody>
      </p:sp>
      <p:pic>
        <p:nvPicPr>
          <p:cNvPr id="9" name="Picture 8">
            <a:extLst>
              <a:ext uri="{FF2B5EF4-FFF2-40B4-BE49-F238E27FC236}">
                <a16:creationId xmlns:a16="http://schemas.microsoft.com/office/drawing/2014/main" id="{0601C0D9-FA80-4D6D-B457-49D877C70FE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402" y="1808684"/>
            <a:ext cx="6509196" cy="3714918"/>
          </a:xfrm>
          <a:prstGeom prst="rect">
            <a:avLst/>
          </a:prstGeom>
          <a:noFill/>
          <a:ln>
            <a:noFill/>
          </a:ln>
        </p:spPr>
      </p:pic>
    </p:spTree>
    <p:extLst>
      <p:ext uri="{BB962C8B-B14F-4D97-AF65-F5344CB8AC3E}">
        <p14:creationId xmlns:p14="http://schemas.microsoft.com/office/powerpoint/2010/main" val="1487956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kumimoji="0" lang="en-US" sz="2500" b="1" i="0" u="none" strike="noStrike" kern="1200" cap="none" spc="0" normalizeH="0" baseline="0" noProof="0" dirty="0">
                <a:ln>
                  <a:noFill/>
                </a:ln>
                <a:solidFill>
                  <a:srgbClr val="4E3B30"/>
                </a:solidFill>
                <a:effectLst/>
                <a:uLnTx/>
                <a:uFillTx/>
                <a:latin typeface="Arial Black" panose="020B0A04020102020204" pitchFamily="34" charset="0"/>
                <a:ea typeface="+mj-ea"/>
                <a:cs typeface="Arial" panose="020B0604020202020204" pitchFamily="34" charset="0"/>
              </a:rPr>
              <a:t>Hydrodynamic Model Technical Issues</a:t>
            </a:r>
            <a:endParaRPr lang="en-US" dirty="0"/>
          </a:p>
        </p:txBody>
      </p:sp>
      <p:sp>
        <p:nvSpPr>
          <p:cNvPr id="5" name="Content Placeholder 4"/>
          <p:cNvSpPr>
            <a:spLocks noGrp="1"/>
          </p:cNvSpPr>
          <p:nvPr>
            <p:ph idx="1"/>
          </p:nvPr>
        </p:nvSpPr>
        <p:spPr>
          <a:xfrm>
            <a:off x="628650" y="1608992"/>
            <a:ext cx="7886700" cy="4379093"/>
          </a:xfrm>
        </p:spPr>
        <p:txBody>
          <a:bodyPr>
            <a:normAutofit/>
          </a:bodyPr>
          <a:lstStyle/>
          <a:p>
            <a:pPr marL="384048" marR="0" lvl="0" indent="-384048" algn="l" defTabSz="6858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The six issues and recommendations from the hydrodynamic model review are:</a:t>
            </a:r>
          </a:p>
          <a:p>
            <a:pPr marL="987552" marR="0" lvl="1" indent="-457200" algn="l" defTabSz="685800" rtl="0" eaLnBrk="1" fontAlgn="auto" latinLnBrk="0" hangingPunct="1">
              <a:lnSpc>
                <a:spcPct val="94000"/>
              </a:lnSpc>
              <a:spcBef>
                <a:spcPts val="500"/>
              </a:spcBef>
              <a:spcAft>
                <a:spcPts val="200"/>
              </a:spcAft>
              <a:buClrTx/>
              <a:buSzTx/>
              <a:buFont typeface="+mj-lt"/>
              <a:buAutoNum type="arabicPeriod"/>
              <a:tabLst/>
              <a:defRPr/>
            </a:pP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Divergence from FEIS predicted impacts to Goose Lake.</a:t>
            </a:r>
          </a:p>
          <a:p>
            <a:pPr marL="987552" marR="0" lvl="1" indent="-457200" algn="l" defTabSz="685800" rtl="0" eaLnBrk="1" fontAlgn="auto" latinLnBrk="0" hangingPunct="1">
              <a:lnSpc>
                <a:spcPct val="94000"/>
              </a:lnSpc>
              <a:spcBef>
                <a:spcPts val="500"/>
              </a:spcBef>
              <a:spcAft>
                <a:spcPts val="200"/>
              </a:spcAft>
              <a:buClrTx/>
              <a:buSzTx/>
              <a:buFont typeface="+mj-lt"/>
              <a:buAutoNum type="arabicPeriod"/>
              <a:tabLst/>
              <a:defRPr/>
            </a:pP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Change in discharge period to include two years of the operational period.</a:t>
            </a:r>
          </a:p>
          <a:p>
            <a:pPr marL="987552" marR="0" lvl="1" indent="-457200" algn="l" defTabSz="685800" rtl="0" eaLnBrk="1" fontAlgn="auto" latinLnBrk="0" hangingPunct="1">
              <a:lnSpc>
                <a:spcPct val="94000"/>
              </a:lnSpc>
              <a:spcBef>
                <a:spcPts val="500"/>
              </a:spcBef>
              <a:spcAft>
                <a:spcPts val="200"/>
              </a:spcAft>
              <a:buClrTx/>
              <a:buSzTx/>
              <a:buFont typeface="+mj-lt"/>
              <a:buAutoNum type="arabicPeriod"/>
              <a:tabLst/>
              <a:defRPr/>
            </a:pP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Water quality predictions and defining the mixing zone.</a:t>
            </a:r>
          </a:p>
          <a:p>
            <a:pPr marL="987552" marR="0" lvl="1" indent="-457200" algn="l" defTabSz="685800" rtl="0" eaLnBrk="1" fontAlgn="auto" latinLnBrk="0" hangingPunct="1">
              <a:lnSpc>
                <a:spcPct val="94000"/>
              </a:lnSpc>
              <a:spcBef>
                <a:spcPts val="500"/>
              </a:spcBef>
              <a:spcAft>
                <a:spcPts val="200"/>
              </a:spcAft>
              <a:buClrTx/>
              <a:buSzTx/>
              <a:buFont typeface="+mj-lt"/>
              <a:buAutoNum type="arabicPeriod"/>
              <a:tabLst/>
              <a:defRPr/>
            </a:pP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Clarifying the model warm up period.</a:t>
            </a:r>
          </a:p>
          <a:p>
            <a:pPr marL="987552" marR="0" lvl="1" indent="-457200" algn="l" defTabSz="685800" rtl="0" eaLnBrk="1" fontAlgn="auto" latinLnBrk="0" hangingPunct="1">
              <a:lnSpc>
                <a:spcPct val="94000"/>
              </a:lnSpc>
              <a:spcBef>
                <a:spcPts val="500"/>
              </a:spcBef>
              <a:spcAft>
                <a:spcPts val="200"/>
              </a:spcAft>
              <a:buClrTx/>
              <a:buSzTx/>
              <a:buFont typeface="+mj-lt"/>
              <a:buAutoNum type="arabicPeriod"/>
              <a:tabLst/>
              <a:defRPr/>
            </a:pP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Water quality inputs into the hydrodynamic model.</a:t>
            </a:r>
          </a:p>
          <a:p>
            <a:pPr marL="987552" marR="0" lvl="1" indent="-457200" algn="l" defTabSz="685800" rtl="0" eaLnBrk="1" fontAlgn="auto" latinLnBrk="0" hangingPunct="1">
              <a:lnSpc>
                <a:spcPct val="94000"/>
              </a:lnSpc>
              <a:spcBef>
                <a:spcPts val="500"/>
              </a:spcBef>
              <a:spcAft>
                <a:spcPts val="200"/>
              </a:spcAft>
              <a:buClrTx/>
              <a:buSzTx/>
              <a:buFont typeface="+mj-lt"/>
              <a:buAutoNum type="arabicPeriod"/>
              <a:tabLst/>
              <a:defRPr/>
            </a:pP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Model calibration</a:t>
            </a:r>
          </a:p>
          <a:p>
            <a:pPr marL="384048" marR="0" lvl="0" indent="-384048" algn="l" defTabSz="6858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KIA has reviewed Sabina’s response. Four issues are resolved while two issues are unresolved.</a:t>
            </a:r>
            <a:endParaRPr kumimoji="0" lang="en-CA" sz="2000" b="0" i="0" u="none" strike="noStrike" kern="1200" cap="none" spc="0" normalizeH="0" baseline="0" noProof="0" dirty="0">
              <a:ln>
                <a:noFill/>
              </a:ln>
              <a:solidFill>
                <a:srgbClr val="4E3B30"/>
              </a:solidFill>
              <a:effectLst/>
              <a:uLnTx/>
              <a:uFillTx/>
              <a:latin typeface="Franklin Gothic Book" panose="020B0503020102020204"/>
              <a:ea typeface="+mn-ea"/>
              <a:cs typeface="+mn-cs"/>
            </a:endParaRPr>
          </a:p>
          <a:p>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7</a:t>
            </a:fld>
            <a:endParaRPr lang="en-US"/>
          </a:p>
        </p:txBody>
      </p:sp>
    </p:spTree>
    <p:extLst>
      <p:ext uri="{BB962C8B-B14F-4D97-AF65-F5344CB8AC3E}">
        <p14:creationId xmlns:p14="http://schemas.microsoft.com/office/powerpoint/2010/main" val="497864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kumimoji="0" lang="en-US" sz="2500" b="1" i="0" u="none" strike="noStrike" kern="1200" cap="none" spc="0" normalizeH="0" baseline="0" noProof="0" dirty="0">
                <a:ln>
                  <a:noFill/>
                </a:ln>
                <a:solidFill>
                  <a:srgbClr val="4E3B30"/>
                </a:solidFill>
                <a:effectLst/>
                <a:uLnTx/>
                <a:uFillTx/>
                <a:latin typeface="Arial Black" panose="020B0A04020102020204" pitchFamily="34" charset="0"/>
                <a:ea typeface="+mj-ea"/>
                <a:cs typeface="Arial" panose="020B0604020202020204" pitchFamily="34" charset="0"/>
              </a:rPr>
              <a:t>Hydrodynamic Model Technical Issues</a:t>
            </a:r>
            <a:endParaRPr lang="en-US" dirty="0"/>
          </a:p>
        </p:txBody>
      </p:sp>
      <p:sp>
        <p:nvSpPr>
          <p:cNvPr id="5" name="Content Placeholder 4"/>
          <p:cNvSpPr>
            <a:spLocks noGrp="1"/>
          </p:cNvSpPr>
          <p:nvPr>
            <p:ph idx="1"/>
          </p:nvPr>
        </p:nvSpPr>
        <p:spPr/>
        <p:txBody>
          <a:bodyPr>
            <a:normAutofit/>
          </a:bodyPr>
          <a:lstStyle/>
          <a:p>
            <a:pPr marL="384048" marR="0" lvl="0" indent="-384048" algn="l" defTabSz="6858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The two issues and recommendations from the hydrodynamic model review that are unresolved are:</a:t>
            </a:r>
          </a:p>
          <a:p>
            <a:pPr marL="914400" marR="0" lvl="1" indent="-384048" algn="l" defTabSz="6858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Divergence from FEIS predicted impacts to Goose Lake, and</a:t>
            </a:r>
          </a:p>
          <a:p>
            <a:pPr marL="914400" marR="0" lvl="1" indent="-384048" algn="l" defTabSz="6858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Water quality predictions and defining the mixing zone.</a:t>
            </a:r>
          </a:p>
          <a:p>
            <a:pPr marL="384048" marR="0" lvl="0" indent="-384048" algn="l" defTabSz="6858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For these two issues, the preliminary hydrodynamic model predicted impacts are higher than what is in the FEIS.</a:t>
            </a:r>
          </a:p>
          <a:p>
            <a:pPr marL="384048" marR="0" lvl="0" indent="-384048" algn="l" defTabSz="6858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KIA is concerned about Sabina’s ability to constrain impacts to FEIS levels.  The KIA would like updated model predictions prior to issuing of water license.</a:t>
            </a:r>
          </a:p>
          <a:p>
            <a:pPr marL="384048" marR="0" lvl="0" indent="-384048" algn="l" defTabSz="6858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Sabina has acknowledged that they will update model.</a:t>
            </a:r>
            <a:endParaRPr kumimoji="0" lang="en-CA" sz="2000" b="0" i="0" u="none" strike="noStrike" kern="1200" cap="none" spc="0" normalizeH="0" baseline="0" noProof="0" dirty="0">
              <a:ln>
                <a:noFill/>
              </a:ln>
              <a:solidFill>
                <a:srgbClr val="4E3B30"/>
              </a:solidFill>
              <a:effectLst/>
              <a:uLnTx/>
              <a:uFillTx/>
              <a:latin typeface="Franklin Gothic Book" panose="020B0503020102020204"/>
              <a:ea typeface="+mn-ea"/>
              <a:cs typeface="+mn-cs"/>
            </a:endParaRPr>
          </a:p>
          <a:p>
            <a:endParaRPr lang="en-CA" sz="1800" dirty="0"/>
          </a:p>
        </p:txBody>
      </p:sp>
      <p:sp>
        <p:nvSpPr>
          <p:cNvPr id="6" name="Slide Number Placeholder 5"/>
          <p:cNvSpPr>
            <a:spLocks noGrp="1"/>
          </p:cNvSpPr>
          <p:nvPr>
            <p:ph type="sldNum" sz="quarter" idx="12"/>
          </p:nvPr>
        </p:nvSpPr>
        <p:spPr/>
        <p:txBody>
          <a:bodyPr/>
          <a:lstStyle/>
          <a:p>
            <a:fld id="{438B63EE-32D6-41CD-8D0F-F766A6E153A6}" type="slidenum">
              <a:rPr lang="en-US" smtClean="0"/>
              <a:t>8</a:t>
            </a:fld>
            <a:endParaRPr lang="en-US"/>
          </a:p>
        </p:txBody>
      </p:sp>
    </p:spTree>
    <p:extLst>
      <p:ext uri="{BB962C8B-B14F-4D97-AF65-F5344CB8AC3E}">
        <p14:creationId xmlns:p14="http://schemas.microsoft.com/office/powerpoint/2010/main" val="600617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a:t>Conclusion</a:t>
            </a:r>
            <a:endParaRPr lang="en-US" dirty="0"/>
          </a:p>
        </p:txBody>
      </p:sp>
      <p:sp>
        <p:nvSpPr>
          <p:cNvPr id="5" name="Content Placeholder 4"/>
          <p:cNvSpPr>
            <a:spLocks noGrp="1"/>
          </p:cNvSpPr>
          <p:nvPr>
            <p:ph idx="1"/>
          </p:nvPr>
        </p:nvSpPr>
        <p:spPr/>
        <p:txBody>
          <a:bodyPr>
            <a:normAutofit/>
          </a:bodyPr>
          <a:lstStyle/>
          <a:p>
            <a:r>
              <a:rPr lang="en-CA" dirty="0"/>
              <a:t>KIA believes that all remaining technical issues identified can be successfully resolved through continued cooperation between KIA and Sabina Gold &amp; Silver Corp. at the Technical Meeting and on an on-going basis.</a:t>
            </a:r>
          </a:p>
          <a:p>
            <a:endParaRPr lang="en-CA" dirty="0"/>
          </a:p>
          <a:p>
            <a:r>
              <a:rPr lang="en-CA" dirty="0"/>
              <a:t>Thank You</a:t>
            </a:r>
          </a:p>
          <a:p>
            <a:endParaRPr lang="en-CA" dirty="0"/>
          </a:p>
          <a:p>
            <a:r>
              <a:rPr lang="en-CA" dirty="0"/>
              <a:t>Questions?</a:t>
            </a:r>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9</a:t>
            </a:fld>
            <a:endParaRPr lang="en-US"/>
          </a:p>
        </p:txBody>
      </p:sp>
    </p:spTree>
    <p:extLst>
      <p:ext uri="{BB962C8B-B14F-4D97-AF65-F5344CB8AC3E}">
        <p14:creationId xmlns:p14="http://schemas.microsoft.com/office/powerpoint/2010/main" val="2483019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7215</TotalTime>
  <Words>1524</Words>
  <Application>Microsoft Office PowerPoint</Application>
  <PresentationFormat>On-screen Show (4:3)</PresentationFormat>
  <Paragraphs>108</Paragraphs>
  <Slides>9</Slides>
  <Notes>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9</vt:i4>
      </vt:variant>
    </vt:vector>
  </HeadingPairs>
  <TitlesOfParts>
    <vt:vector size="20" baseType="lpstr">
      <vt:lpstr>Arial</vt:lpstr>
      <vt:lpstr>Arial Black</vt:lpstr>
      <vt:lpstr>Arial Rounded MT Bold</vt:lpstr>
      <vt:lpstr>Calibri</vt:lpstr>
      <vt:lpstr>Calibri Light</vt:lpstr>
      <vt:lpstr>Century Gothic</vt:lpstr>
      <vt:lpstr>Franklin Gothic Book</vt:lpstr>
      <vt:lpstr>Office Theme</vt:lpstr>
      <vt:lpstr>Custom Design</vt:lpstr>
      <vt:lpstr>1_Custom Design</vt:lpstr>
      <vt:lpstr>2_Custom Design</vt:lpstr>
      <vt:lpstr>Kitikmeot Inuit Association</vt:lpstr>
      <vt:lpstr>Purpose of Presentation</vt:lpstr>
      <vt:lpstr>KIA’s Mandate</vt:lpstr>
      <vt:lpstr>The Back River Project</vt:lpstr>
      <vt:lpstr>Sabina Mineral Claims in the Kitikmeot Region</vt:lpstr>
      <vt:lpstr>The Back Rover Project</vt:lpstr>
      <vt:lpstr>Hydrodynamic Model Technical Issues</vt:lpstr>
      <vt:lpstr>Hydrodynamic Model Technical Issues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John Roesch</cp:lastModifiedBy>
  <cp:revision>221</cp:revision>
  <cp:lastPrinted>2018-04-12T18:00:38Z</cp:lastPrinted>
  <dcterms:created xsi:type="dcterms:W3CDTF">2013-07-19T15:58:55Z</dcterms:created>
  <dcterms:modified xsi:type="dcterms:W3CDTF">2021-03-17T15:09:23Z</dcterms:modified>
</cp:coreProperties>
</file>