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8" r:id="rId8"/>
    <p:sldId id="275" r:id="rId9"/>
    <p:sldId id="260" r:id="rId10"/>
    <p:sldId id="265" r:id="rId11"/>
    <p:sldId id="277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62" r:id="rId2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,Emily [Yel]" initials="N[" lastIdx="3" clrIdx="0">
    <p:extLst/>
  </p:cmAuthor>
  <p:cmAuthor id="2" name="Pinto,Melissa [Yel]" initials="P[" lastIdx="3" clrIdx="1">
    <p:extLst/>
  </p:cmAuthor>
  <p:cmAuthor id="3" name="Williston,Georgina [Yel]" initials="W[" lastIdx="1" clrIdx="2">
    <p:extLst/>
  </p:cmAuthor>
  <p:cmAuthor id="4" name="Jody.Small@canada.ca" initials="J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78837" autoAdjust="0"/>
  </p:normalViewPr>
  <p:slideViewPr>
    <p:cSldViewPr>
      <p:cViewPr varScale="1">
        <p:scale>
          <a:sx n="91" d="100"/>
          <a:sy n="91" d="100"/>
        </p:scale>
        <p:origin x="22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54" y="-10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DC051-B002-49F1-9820-12F776E1942C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CD796-A03B-48FF-B962-C79C55145C7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2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A48D33-BBCA-4CA7-88DB-E684C0A2C3C0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67781"/>
            <a:ext cx="5598160" cy="3655457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C8D0C92-C700-4386-84A8-D8A7C0DC868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15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785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035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87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39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367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172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421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65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673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515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109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1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14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11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948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632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98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57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91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98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0C92-C700-4386-84A8-D8A7C0DC868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74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11960" y="6228601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u-Cans-CA" sz="1000" noProof="0" dirty="0" smtClean="0"/>
              <a:t>ᐊᕙᑎᓕᕆᓂᕐᒥᑦ ᐊᒻᒪ ᓯᓚᒥᒃ</a:t>
            </a:r>
          </a:p>
          <a:p>
            <a:r>
              <a:rPr lang="iu-Cans-CA" sz="1000" noProof="0" dirty="0" smtClean="0"/>
              <a:t>ᐊᓯᔾᔨᖅᐸᓪᓕᐊᓂᕐᒧᑦ ᑲᓇᑕᒥ</a:t>
            </a:r>
          </a:p>
          <a:p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57976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84843" cy="3657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73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639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95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05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072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172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910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659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11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984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2021-03-22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72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91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7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63624D-2D64-4326-B42C-B6C857663422}" type="datetimeFigureOut">
              <a:rPr lang="en-CA" smtClean="0"/>
              <a:pPr/>
              <a:t>2021-03-22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73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7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5161A0-0E6A-4BED-9027-1915FC7FE8F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1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78" y="908720"/>
            <a:ext cx="8640960" cy="2232248"/>
          </a:xfrm>
        </p:spPr>
        <p:txBody>
          <a:bodyPr>
            <a:noAutofit/>
          </a:bodyPr>
          <a:lstStyle/>
          <a:p>
            <a:pPr algn="ctr" rtl="0"/>
            <a:r>
              <a:rPr lang="iu-Latn-CA" sz="2500" b="1" i="0" u="none" cap="none" baseline="0" dirty="0" smtClean="0"/>
              <a:t>Avatingnut Hilaup Aallannguqpallianingit Kanataup Hatqiqtai tapkununga Nunavut Imaligiyit Katimayit Piplugit tapkuat Hanningayuq Kuugaq Havanguyuq Qanurittunia A Imaqmun Laisai Ihuaqhigiarut Tukhiraut tapkunanga Sabina Guulit Silverlu Kuapurisan.  </a:t>
            </a:r>
            <a:r>
              <a:rPr lang="iu-Latn-CA" sz="2500" cap="none" dirty="0" smtClean="0"/>
              <a:t/>
            </a:r>
            <a:br>
              <a:rPr lang="iu-Latn-CA" sz="2500" cap="none" dirty="0" smtClean="0"/>
            </a:br>
            <a:endParaRPr lang="iu-Latn-CA" sz="25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20" y="4725144"/>
            <a:ext cx="4363888" cy="1008112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1800" b="0" i="0" u="none" baseline="0" dirty="0" smtClean="0">
                <a:latin typeface="+mj-lt"/>
              </a:rPr>
              <a:t>2AM-BRP1831 – Pitquhiliqutit Katimaniq</a:t>
            </a:r>
          </a:p>
          <a:p>
            <a:pPr algn="l" rtl="0"/>
            <a:r>
              <a:rPr lang="iu-Latn-CA" sz="1800" b="0" i="0" u="none" baseline="0" dirty="0" smtClean="0">
                <a:latin typeface="+mj-lt"/>
              </a:rPr>
              <a:t>Matyi 23-24, 2021</a:t>
            </a:r>
          </a:p>
          <a:p>
            <a:endParaRPr lang="iu-Latn-CA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936103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6 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648071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Imaliqutauyunut Uuktuta tamnalu Immap Nakuunia talvani Goose Tahiq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335285"/>
            <a:ext cx="8640960" cy="3469979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Tamna Uuktutilik naunaiqta tamna inigiya iluani Goose Tahiq talvani nakuunia pitaqnia imaq nakuunia hivulirutit (Kanatamiuni Katimayi Minihitauyut Avatiliqutinut [CCME] tamnalu inigiya-taihimania imaq nakuunia ihumagiyauni [SSWQO]) huli pingittuq naunaiyaqnia uuktutaunikhalu piplugu qanuritni atuinaqni imaliqutit uukturutai akuhimanilu avikhimani naunaiyaqni.</a:t>
            </a:r>
            <a:endParaRPr lang="iu-Latn-CA" sz="2000" dirty="0" smtClean="0"/>
          </a:p>
          <a:p>
            <a:pPr algn="l" rtl="0"/>
            <a:r>
              <a:rPr lang="iu-Latn-CA" sz="2000" b="0" i="0" u="none" baseline="0" dirty="0" smtClean="0"/>
              <a:t>Tamna Uukturutilik atuqpiarahuaq tunihiniq nutanguqhimayumik imaliqutit uukturauta hivuani pitquhiliqutit katimanit. 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angiqtai tapkuat nutanguqni uukturaut ikayurutauniat tukiliurutainut uukturautit qanuritni kangiqhimanilu tapkuat piyaunit imaliqutit aktuanit ilauni Havanguyuq Inaani.</a:t>
            </a:r>
            <a:endParaRPr lang="iu-Lat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5699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934004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7 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58467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Malikhangitnit tapkunani Imait Ilulilaqnitlu Ihuaqhihimani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04864"/>
            <a:ext cx="8640960" cy="3002096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Avatingnut Hilaup Aallannguqpallianingit Kanatami (ECCC) naunaiqtai qaphit malikhangitnit tuhagakhani hatqiqtitni talvani Attataqhimayuq D talvani Imait Ilulilaqnitlu Ihuaqhihimani Uukturauta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aturahuaquyai tapkuat Uukturutilgit naunaiyaqni atuqtauni imaq ihuaqhihimania uukturaut hatqiqtauyuq talvani Attataqhimayut IR-C atuqpiaqtitni nalaumanit.</a:t>
            </a:r>
            <a:endParaRPr lang="iu-Lat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7600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0" y="397978"/>
            <a:ext cx="8784976" cy="621327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8</a:t>
            </a: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491" y="1556792"/>
            <a:ext cx="8640960" cy="792088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Nutanguqni Uukturautit Atuqniarahugini Hutqiknilu tapkununga Imaq Nakuuni Hivulirutit</a:t>
            </a:r>
            <a:endParaRPr lang="iu-Lat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348880"/>
            <a:ext cx="8640960" cy="3528392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1800" b="0" i="0" u="none" baseline="0" dirty="0" smtClean="0"/>
              <a:t>Uukturautit atuqniarahugini tapkuat PN03 imaq nakuunia avatqutniaqtai qaphit Kanatamiuni Katimayi Minihitauyut Avatiliqutinut (CCME) imaq nakunia hivulirutit ihumalutauyutlu piplugit akhurnaqni aktuanit imaqmittunut uumayut.</a:t>
            </a:r>
          </a:p>
          <a:p>
            <a:pPr algn="l" rtl="0"/>
            <a:r>
              <a:rPr lang="iu-Latn-CA" sz="1800" b="0" i="0" u="none" baseline="0" dirty="0" smtClean="0"/>
              <a:t>Avatingnut Hilaup Aallannguqpallianingit Kanatami (ECCC) aturahuaquyai tapkuat uuktutilgit:</a:t>
            </a:r>
          </a:p>
          <a:p>
            <a:pPr lvl="1" algn="l" rtl="0"/>
            <a:r>
              <a:rPr lang="iu-Latn-CA" sz="1400" b="0" i="0" u="none" baseline="0" dirty="0" smtClean="0"/>
              <a:t>Model nodes intended to meet specific criteria (Kanatamiuni Katimayi Minihitauyut Avatiliqutinut (CCME), inigiya-taihimania imaq nakuunia ihumagiyauni (SSWQO), Haviit QIplariktutlu Uyarakhiuqni Halumaittut Imaqtai Maligait (MDMER), ahiilu) piqaqtitnilu hutqiknia uukturautit imaq nakuunia hivulirutauyangi aturiqaqnilu.</a:t>
            </a:r>
          </a:p>
          <a:p>
            <a:pPr lvl="1" algn="l" rtl="0"/>
            <a:r>
              <a:rPr lang="iu-Latn-CA" sz="1400" b="0" i="0" u="none" baseline="0" dirty="0" smtClean="0"/>
              <a:t>Uqauhirini piqaqni avatqutautai tapkununga Kanatamiuni Katimayi Minihitauyut Avatiliqutinut (CCME) Imaq Nakuuni Hivulirutit Hapummininut Imaqmittut uumayut naliaknutlu atuqniarahugini atuqni uukturautit qanurittakhai nalaumani atuqniarahugini imaq nakuuninut</a:t>
            </a:r>
          </a:p>
          <a:p>
            <a:pPr lvl="1" algn="l" rtl="0"/>
            <a:r>
              <a:rPr lang="iu-Latn-CA" sz="1400" b="0" i="0" u="none" baseline="0" dirty="0" smtClean="0"/>
              <a:t>Uqauhirini uukturautit avatquhimani tapkununga Kanatamiuni Katimayi Minihitauyut Avatiliqutinut (CCME) Imaq Nakuuni Hivulirutit Hapummininut Imaqmittut uumayut talvani PN03 ahiilu turangayut pityutai, aktualaqnilu tapkununga imaqmittut uumayut pikpata tahapkuat katiqhuqni atuqniqata.</a:t>
            </a:r>
            <a:endParaRPr lang="iu-Latn-CA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11510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796372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1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Atuqniarahugini talvani Kuukviani taphuma Goose Tahiq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132856"/>
            <a:ext cx="8640960" cy="3744416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Qaphit tapkuat imaq nakuunia uukturautit atuqniarahugini avatqutni Kanatamiuni Katimayi Minihitauyut Avatiliqutinut (CCME) hivulirutit tamnalu/uvaluniit inaa taihimayuq imaq nakuunia ihumagiyauni talvani kuugiaqnia taphuma Goose Tahiq.</a:t>
            </a:r>
          </a:p>
          <a:p>
            <a:pPr algn="l" rtl="0"/>
            <a:r>
              <a:rPr lang="iu-Latn-CA" sz="2000" b="0" i="0" u="none" baseline="0" dirty="0" smtClean="0"/>
              <a:t>Uukturautit havariyaungittut iluani Goose Tahiq, haniani kuugaiqni.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aturahuaquyai tapkuat uuktutilgit:</a:t>
            </a:r>
          </a:p>
          <a:p>
            <a:pPr lvl="1" algn="l" rtl="0"/>
            <a:r>
              <a:rPr lang="iu-Latn-CA" sz="1600" b="0" i="0" u="none" baseline="0" dirty="0" smtClean="0"/>
              <a:t>Piqaqtitni pityutauni tikkuaqtauyut tapkuat PN03 pitariangi aktualaqni imaq nakuunia uukturautini.</a:t>
            </a:r>
            <a:endParaRPr lang="iu-Latn-CA" sz="1600" dirty="0" smtClean="0"/>
          </a:p>
          <a:p>
            <a:pPr lvl="1" algn="l" rtl="0"/>
            <a:r>
              <a:rPr lang="iu-Latn-CA" sz="1600" b="0" i="0" u="none" baseline="0" dirty="0" smtClean="0"/>
              <a:t>Piqaqtitni uqauhiuni aktualaqni imaqmiunut uumayut ilauni Goose Tahiq pipkaqni uukturautit atuqniarahugini, atuqniarahugiyailu avatqutaqni.</a:t>
            </a:r>
          </a:p>
          <a:p>
            <a:pPr lvl="1" algn="l" rtl="0"/>
            <a:r>
              <a:rPr lang="iu-Latn-CA" sz="1600" b="0" i="0" u="none" baseline="0" dirty="0" smtClean="0"/>
              <a:t>Piqaqtitnia uqauhiunia piplugu akuhimanit avikhimania talvanga PN04 tamnalu PN05 piqaqtitnilu uukturautit katuqhuqnit kikligiyani uuktutauyuq akuhimanit avikhimanini.</a:t>
            </a:r>
            <a:endParaRPr lang="iu-Latn-CA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4711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1078019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2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00679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Uukturaut Aktilarinit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76872"/>
            <a:ext cx="8640960" cy="3384376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Tamna Uukturaqtuq aktilaliqni tamna uukturaut atuqhugu uukturautit uunaqnia katitlugitlu akutyutauni imaqmut naptunit (TDS) katiqhuqhimani ayyikkuhiutiplugu atuqniarahugini uunaqni nuktiraqnilu pitquhi talvani Goose Tahiq.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noted that small sample sizes at the monitoring stations was used to calibrate the model.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aturahuaquyai tapkuat Uuktutilik piqaqtitni uqauhiunit mikiniqpamik tuhagakhat atquni aktilanginut tamna uukturaut qanuqlu piyauni tapkuat uukturautit aktuani, pilatlu aktuani hivunikhami titiraqtainut.</a:t>
            </a:r>
            <a:endParaRPr lang="iu-Lat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1757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228" y="332657"/>
            <a:ext cx="8784976" cy="1008111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3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236" y="1870649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Naunapyakni Kiklilittautitlu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8236" y="2202826"/>
            <a:ext cx="8640960" cy="3456383"/>
          </a:xfrm>
        </p:spPr>
        <p:txBody>
          <a:bodyPr anchor="ctr">
            <a:noAutofit/>
          </a:bodyPr>
          <a:lstStyle/>
          <a:p>
            <a:pPr lvl="0" algn="l" rtl="0"/>
            <a:r>
              <a:rPr lang="iu-Latn-CA" sz="2000" b="0" i="0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Tamna Uuktutilik naunaiqtai qaphit naunapyakni turangayut uukturautinut, ilautitlugit atuqni atuqpakniqhat qanuritni piitnialu hilap allatqigutai.</a:t>
            </a:r>
          </a:p>
          <a:p>
            <a:pPr lvl="0" algn="l" rtl="0"/>
            <a:r>
              <a:rPr lang="iu-Latn-CA" sz="2000" b="0" i="0" u="none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Avatingnut Hilaup Aallannguqpallianingit Kanatami (ECCC) ilihimaya una atulihaq uukturaut titiqtauni, kihimik aturahuaquyai tamna uukturaut nutanguqni ilautitlugit ilagiaqni qanurililat atulaqnit mikhigiaqninut uukturaut naunapyakni.</a:t>
            </a:r>
            <a:endParaRPr lang="iu-Latn-CA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18778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84976" cy="1095883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4</a:t>
            </a: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92" y="1700808"/>
            <a:ext cx="8640960" cy="720080"/>
          </a:xfrm>
        </p:spPr>
        <p:txBody>
          <a:bodyPr anchor="ctr"/>
          <a:lstStyle/>
          <a:p>
            <a:pPr algn="ctr" rtl="0"/>
            <a:r>
              <a:rPr lang="iu-Latn-CA" sz="2200" b="1" i="0" u="none" baseline="0" dirty="0" smtClean="0"/>
              <a:t>Hutqiyauni Uukturaut Qanuritni Unniqtutainut Katiqhuqhimanit</a:t>
            </a:r>
            <a:endParaRPr lang="iu-Latn-CA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8992" y="2308850"/>
            <a:ext cx="8640960" cy="3456383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Tamna Uukturutilik hutqiktai uukturautit katiqhuqhimani talvani PN03 piplugu inaanut-taihimayuq imaq nakuunia ihumagiyauni tamnalu Kanatamiuni Katimayi Minihitauyut Avatiliqutinut (CCME) hivulirutit, kihimik tapkuangungittut nunamittuttuqat unniqtutai katiqhuqhimanit talvani Goose Tahiq.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aturahuaquyai piqaqtitni hutqiyauni uuktyurutit imaq nakuunia talvani Goose Tahiq talvunga nunamittutuqat unniqtutai katiqhuqhimanit pinahuaqhugit naunaiqni allanguqnit immap nakuuni qanuritni talvani Goose Tahiq.</a:t>
            </a:r>
          </a:p>
          <a:p>
            <a:endParaRPr lang="iu-Latn-CA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9363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59" y="332657"/>
            <a:ext cx="8784976" cy="879858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5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599" y="1700808"/>
            <a:ext cx="8640960" cy="648072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Qipliqhaut Avugiyai Imaq Nakuunia Hivulirutit Avatqumanit talvani PN03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5967" y="2348880"/>
            <a:ext cx="8640960" cy="3312303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Taman Uukturaut Qanuritnit naunaiqta katiqhuqnit qaphit uukturautai atuqniarahugini avatqutninut atuqpiarialgit imaq nakuuni uuktutaunit, ilautitlugu qpliqhaut avugiyai.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naunaiqtai tapkuat katiqhuqnit qipliqhaut avugiyai piqaqtitnia talvani Titiqat 8 naunaingitat kitutliqak avatqutautai hivulirutit.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aturahuaquyai tapkuat Uukturutilgit piqaqtitni uingaiqpalirutit atulaqninut qipliqhautai avugiyauni avatqutautai.</a:t>
            </a:r>
            <a:endParaRPr lang="iu-Latn-CA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2240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9" y="116632"/>
            <a:ext cx="8784976" cy="1078019"/>
          </a:xfrm>
        </p:spPr>
        <p:txBody>
          <a:bodyPr anchor="ctr"/>
          <a:lstStyle/>
          <a:p>
            <a:pPr algn="ctr" rtl="0"/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Imaliqutit Uukturautit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/>
              <a:t>Avatingnut Hilaup Aallannguqpallianingit Kanatami (ECCC) – Pitquhiliqutit Uqauhiq 6</a:t>
            </a: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221" y="1658639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Atuqniarahugini Imaq Nakuunia talvani Goose Tahiq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060848"/>
            <a:ext cx="8640960" cy="4104456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1400" b="0" i="0" u="none" baseline="0" dirty="0" smtClean="0"/>
              <a:t>Imaliqutit imaqlu nakuuni uukturautit atuqniarahugini uukturautit avatqutyutai immap nakuuni uukturautait (umikniani umiqaqtitlugulu), tamnalu Avatingnut Hilaup Aallannguqpallianingit Kanatami (ECCC) naunaiqtat kiklilittaut tuhagakhat atulaqninut ihuaqhautit piyauni piqaqtitauyut mikhigiaqni atuttiaqni talvani Goose Tahiq.</a:t>
            </a:r>
          </a:p>
          <a:p>
            <a:pPr algn="l" rtl="0"/>
            <a:r>
              <a:rPr lang="iu-Latn-CA" sz="1400" b="0" i="0" u="none" baseline="0" dirty="0" smtClean="0"/>
              <a:t>Avatingnut Hilaup Aallannguqpallianingit Kanatami (ECCC) aturahuaquyai tapkuat Uukturutilgit piqaqtitni uingairutit qakugu imaq nakuunia talvani PN03 talvaniluttauq Goose Tahiq niriugini naamakhini hivulirutit tapkuat uukturautit piyaqalaqni uiguninut umiqaqtitlugu pivigiyai.</a:t>
            </a:r>
          </a:p>
          <a:p>
            <a:pPr algn="l" rtl="0"/>
            <a:r>
              <a:rPr lang="iu-Latn-CA" sz="1400" b="0" i="0" u="none" baseline="0" dirty="0" smtClean="0"/>
              <a:t>Avatingnut Hilaup Aallannguqpallianingit Kanatami (ECCC) naunaiqtai tapkuat ilagiaqni ukiut umiqaqtitlugu munariyauni piyaqqalat piplugit atuqniarahugini hivulirutit avatqutautai atukhaqniani umiqaqtitlugu.</a:t>
            </a:r>
          </a:p>
          <a:p>
            <a:pPr algn="l" rtl="0"/>
            <a:r>
              <a:rPr lang="iu-Latn-CA" sz="1400" b="0" i="0" u="none" baseline="0" dirty="0" smtClean="0"/>
              <a:t>Pigaluaqtitlugu Uukturutilik piqaqtitni qaphit pityuhiulaqni aulanianut katiqhuqnit piyanga atuqni hivulirutit, piyalgit pivaliatitnia naunaittumik apquta hivunmut aulaninut imaq nakuunia.</a:t>
            </a:r>
          </a:p>
          <a:p>
            <a:pPr algn="l" rtl="0"/>
            <a:r>
              <a:rPr lang="iu-Latn-CA" sz="1400" b="0" i="0" u="none" baseline="0" dirty="0" smtClean="0"/>
              <a:t>Avatingnut Hilaup Aallannguqpallianingit Kanatami (ECCC) aturahuqtitni piqaqtitni aturuminaqni atulaqnit aulataunianut havakvikmi imaq nakuunia tamnatut aktuanit talvunga Goose Tahiq mikhihimanit.</a:t>
            </a:r>
          </a:p>
          <a:p>
            <a:pPr algn="l" rtl="0"/>
            <a:r>
              <a:rPr lang="iu-Latn-CA" sz="1400" b="0" i="0" u="none" baseline="0" dirty="0" smtClean="0"/>
              <a:t>Avatingnut Hilaup Aallannguqpallianingit Kanatami (ECCC) aturahauqtitni piqaqtitni pivikhat uuktutauyumut uukturaut nutanguqni ihauqhaqpalliqninut tamna uukturaut </a:t>
            </a:r>
          </a:p>
          <a:p>
            <a:endParaRPr lang="iu-Latn-CA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881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048"/>
            <a:ext cx="8640960" cy="1048712"/>
          </a:xfrm>
        </p:spPr>
        <p:txBody>
          <a:bodyPr anchor="ctr"/>
          <a:lstStyle/>
          <a:p>
            <a:pPr algn="ctr" rtl="0"/>
            <a:r>
              <a:rPr lang="iu-Latn-CA" sz="4200" b="1" i="0" u="none" baseline="0" dirty="0" smtClean="0"/>
              <a:t>Quanaqqutit</a:t>
            </a:r>
            <a:endParaRPr lang="iu-Latn-CA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844824"/>
            <a:ext cx="8136904" cy="3888432"/>
          </a:xfrm>
        </p:spPr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endParaRPr lang="iu-Latn-CA" altLang="en-US" i="1" dirty="0"/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1" b="7455"/>
          <a:stretch/>
        </p:blipFill>
        <p:spPr>
          <a:xfrm>
            <a:off x="251520" y="1700808"/>
            <a:ext cx="86405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048"/>
            <a:ext cx="8640960" cy="1048712"/>
          </a:xfrm>
        </p:spPr>
        <p:txBody>
          <a:bodyPr anchor="ctr"/>
          <a:lstStyle/>
          <a:p>
            <a:pPr algn="ctr" rtl="0"/>
            <a:r>
              <a:rPr lang="iu-Latn-CA" b="1" i="0" u="none" baseline="0" dirty="0" smtClean="0"/>
              <a:t>Nainaarutaat</a:t>
            </a:r>
            <a:endParaRPr lang="iu-Lat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988840"/>
            <a:ext cx="8640960" cy="15121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iu-Latn-CA" sz="2000" b="0" i="0" u="none" baseline="0" dirty="0" smtClean="0"/>
              <a:t>Maligautait</a:t>
            </a:r>
          </a:p>
          <a:p>
            <a:pPr algn="l" rtl="0"/>
            <a:r>
              <a:rPr lang="iu-Latn-CA" sz="2000" b="0" i="0" u="none" baseline="0" dirty="0" smtClean="0"/>
              <a:t>Nalaumattiaqtut Maligait Maliguarutingillu</a:t>
            </a:r>
          </a:p>
          <a:p>
            <a:pPr algn="l" rtl="0"/>
            <a:r>
              <a:rPr lang="iu-Latn-CA" sz="2000" b="0" i="0" u="none" baseline="0" dirty="0" smtClean="0"/>
              <a:t>Qanurittunia tamna Avatingnut Hilaup Aallannguqpallianingit Kanataupi Ihumaalutai</a:t>
            </a:r>
          </a:p>
          <a:p>
            <a:pPr algn="l" rtl="0"/>
            <a:r>
              <a:rPr lang="iu-Latn-CA" sz="2000" b="0" i="0" u="none" baseline="0" dirty="0" smtClean="0"/>
              <a:t>Pitquhiliqutit Uqauhit Aturahuaqunilu</a:t>
            </a:r>
          </a:p>
          <a:p>
            <a:pPr algn="l" rtl="0"/>
            <a:r>
              <a:rPr lang="iu-Latn-CA" sz="2000" b="0" i="0" u="none" baseline="0" dirty="0" smtClean="0"/>
              <a:t>Pitquhiliqutit Uqauhit tapkununga Imaliqutit Uuktutaunia</a:t>
            </a:r>
            <a:endParaRPr lang="iu-Latn-CA" sz="20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2090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048"/>
            <a:ext cx="8640960" cy="596363"/>
          </a:xfrm>
        </p:spPr>
        <p:txBody>
          <a:bodyPr anchor="ctr"/>
          <a:lstStyle/>
          <a:p>
            <a:pPr algn="ctr" rtl="0"/>
            <a:r>
              <a:rPr lang="iu-Latn-CA" sz="2200" b="1" i="0" u="none" baseline="0" dirty="0" smtClean="0"/>
              <a:t>Avatingnut Hilaup Aallannguqpallianingit Kanataup Havaluangi</a:t>
            </a:r>
            <a:endParaRPr lang="iu-Latn-CA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988840"/>
            <a:ext cx="8640960" cy="2736304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spcAft>
                <a:spcPts val="400"/>
              </a:spcAft>
              <a:defRPr/>
            </a:pPr>
            <a:r>
              <a:rPr lang="iu-Latn-CA" sz="2000" b="0" i="0" u="none" baseline="0" dirty="0" smtClean="0"/>
              <a:t>Tapkuat nunguttailini pivalliqtitnilu nakuunit nunamittutuqat avatigiyai, ilautitlugu imaq, hila, nunalu nakuunia, tapkuatlu kamagini turangayut maligait havagutailu tapkuat Kavamatkut Kanata</a:t>
            </a:r>
          </a:p>
          <a:p>
            <a:pPr algn="l" rtl="0">
              <a:spcBef>
                <a:spcPts val="600"/>
              </a:spcBef>
              <a:spcAft>
                <a:spcPts val="400"/>
              </a:spcAft>
              <a:defRPr/>
            </a:pPr>
            <a:r>
              <a:rPr lang="iu-Latn-CA" sz="2000" b="0" i="0" u="none" baseline="0" dirty="0" smtClean="0"/>
              <a:t>Atutqikhalat piqaqnit, ilautitlugit tikitpaktut tingmiat ahiilu tahamaninginangittut nauhimayut angutikhatlu</a:t>
            </a:r>
          </a:p>
          <a:p>
            <a:pPr algn="l" rtl="0">
              <a:spcBef>
                <a:spcPts val="600"/>
              </a:spcBef>
              <a:spcAft>
                <a:spcPts val="400"/>
              </a:spcAft>
              <a:defRPr/>
            </a:pPr>
            <a:r>
              <a:rPr lang="iu-Latn-CA" sz="2000" b="0" i="0" u="none" baseline="0" dirty="0" smtClean="0"/>
              <a:t>Hilaliqutit</a:t>
            </a:r>
          </a:p>
          <a:p>
            <a:pPr algn="l" rtl="0">
              <a:spcBef>
                <a:spcPts val="600"/>
              </a:spcBef>
              <a:spcAft>
                <a:spcPts val="400"/>
              </a:spcAft>
              <a:defRPr/>
            </a:pPr>
            <a:r>
              <a:rPr lang="iu-Latn-CA" sz="2000" b="0" i="0" u="none" baseline="0" dirty="0" smtClean="0"/>
              <a:t>Tapkuat aturahuaqtitni malgait maligauyutlu</a:t>
            </a:r>
            <a:endParaRPr lang="iu-Latn-CA" sz="2000" b="0" i="0" u="none" baseline="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9552" y="3573016"/>
            <a:ext cx="770485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600"/>
              </a:spcBef>
            </a:pPr>
            <a:endParaRPr lang="iu-Latn-CA" altLang="en-US" dirty="0"/>
          </a:p>
        </p:txBody>
      </p:sp>
    </p:spTree>
    <p:extLst>
      <p:ext uri="{BB962C8B-B14F-4D97-AF65-F5344CB8AC3E}">
        <p14:creationId xmlns:p14="http://schemas.microsoft.com/office/powerpoint/2010/main" val="37058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648072"/>
          </a:xfrm>
        </p:spPr>
        <p:txBody>
          <a:bodyPr anchor="ctr"/>
          <a:lstStyle/>
          <a:p>
            <a:pPr algn="ctr" rtl="0"/>
            <a:r>
              <a:rPr lang="iu-Latn-CA" b="1" i="0" u="none" baseline="0" dirty="0" smtClean="0"/>
              <a:t>Nalaumattiaqtut Maligait Maliguarutingillu</a:t>
            </a:r>
            <a:endParaRPr lang="iu-Lat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988840"/>
            <a:ext cx="8640960" cy="2376264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iu-Latn-CA" sz="2000" b="0" i="1" u="none" baseline="0" dirty="0" smtClean="0"/>
              <a:t>Avatiliriyiitkunnit Maliganga 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iu-Latn-CA" sz="2000" b="0" i="1" u="none" baseline="0" dirty="0" smtClean="0"/>
              <a:t>Kaanatami Avatiliriniqmut Hukhaungiqtailiniq Maligaq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iu-Latn-CA" sz="2000" b="0" i="1" u="none" baseline="0" dirty="0" smtClean="0"/>
              <a:t>Iqalungnut Maligaq  </a:t>
            </a:r>
            <a:r>
              <a:rPr lang="iu-Latn-CA" sz="2000" b="0" i="0" u="none" baseline="0" dirty="0" smtClean="0"/>
              <a:t>– Halumaittunut Pittailinahuarnigut Ilaliutait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iu-Latn-CA" sz="2000" b="0" i="1" u="none" baseline="0" dirty="0" smtClean="0"/>
              <a:t>Utiqtaqtut Tingmiat Katimadjutait Maligaq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iu-Latn-CA" sz="2000" b="0" i="1" u="none" baseline="0" dirty="0" smtClean="0"/>
              <a:t>Huraat Ihumaaluutauhimayut Ingattaqhittailiyait Maligaq</a:t>
            </a:r>
            <a:endParaRPr lang="iu-Latn-CA" sz="2000" b="0" i="1" u="none" baseline="0" dirty="0"/>
          </a:p>
        </p:txBody>
      </p:sp>
    </p:spTree>
    <p:extLst>
      <p:ext uri="{BB962C8B-B14F-4D97-AF65-F5344CB8AC3E}">
        <p14:creationId xmlns:p14="http://schemas.microsoft.com/office/powerpoint/2010/main" val="9124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5396"/>
            <a:ext cx="8784976" cy="1005372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1 </a:t>
            </a:r>
            <a:r>
              <a:rPr lang="iu-Latn-CA" sz="2400" dirty="0" smtClean="0"/>
              <a:t/>
            </a:r>
            <a:br>
              <a:rPr lang="iu-Latn-CA" sz="2400" dirty="0" smtClean="0"/>
            </a:br>
            <a:r>
              <a:rPr lang="iu-Latn-CA" sz="24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36128"/>
            <a:ext cx="7992888" cy="268736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Uyaraktaqnikut Kuvititauni Hanayauyut Tutqumanilu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735597"/>
            <a:ext cx="8640960" cy="2997659"/>
          </a:xfrm>
        </p:spPr>
        <p:txBody>
          <a:bodyPr>
            <a:noAutofit/>
          </a:bodyPr>
          <a:lstStyle/>
          <a:p>
            <a:pPr lvl="1" algn="l" rtl="0"/>
            <a:r>
              <a:rPr lang="iu-Latn-CA" sz="2000" b="0" i="0" u="none" baseline="0" dirty="0" smtClean="0"/>
              <a:t>Pingahut mikiyut kuugauyat hitamatlu tahirait inilgit iluani taphuma Uyaraktaqnikut Kuvititauni Tutqumavia Havaguta tupliraqnia.</a:t>
            </a:r>
          </a:p>
          <a:p>
            <a:pPr lvl="1" algn="l" rtl="0"/>
            <a:r>
              <a:rPr lang="iu-Latn-CA" sz="2000" b="0" i="0" u="none" baseline="0" dirty="0" smtClean="0"/>
              <a:t>Avatingnut Hilaup Aallannguqpallianingit Kanatami (ECCC) tukhiqvigiya tamna Uuktutilik nauniaqni tapkuat pingahut kuugauyat hitamatlu tahirait naunaiyaqhimayangi titiqinut talvani Atugakhaliat II tapkunani </a:t>
            </a:r>
            <a:r>
              <a:rPr lang="iu-Latn-CA" sz="2000" b="0" i="1" u="none" baseline="0" dirty="0" smtClean="0"/>
              <a:t>Haviit QIplariktutlu Uyarakhiuqni Halumaittut Imaqtai Maligait </a:t>
            </a:r>
            <a:r>
              <a:rPr lang="iu-Latn-CA" sz="2000" b="0" i="0" u="none" baseline="0" dirty="0" smtClean="0"/>
              <a:t>(MDMER). Una uqauhiq ihuaqhitaqtuq.</a:t>
            </a:r>
            <a:endParaRPr lang="iu-Latn-CA" sz="2000" b="0" i="0" u="none" baseline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145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84" y="476672"/>
            <a:ext cx="8784976" cy="864096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2 </a:t>
            </a:r>
            <a:r>
              <a:rPr lang="iu-Latn-CA" sz="2400" dirty="0" smtClean="0"/>
              <a:t/>
            </a:r>
            <a:br>
              <a:rPr lang="iu-Latn-CA" sz="2400" dirty="0" smtClean="0"/>
            </a:br>
            <a:r>
              <a:rPr lang="iu-Latn-CA" sz="24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363" y="1584655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Uyaraktaqnikut Kuvititauni Havaguta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5575" y="2060849"/>
            <a:ext cx="8640960" cy="3888432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1900" b="0" i="0" u="none" baseline="0" dirty="0" smtClean="0"/>
              <a:t>Tamna Uukturutilik naunaiqta atuqtitlugu tamna 2015 ikuutarniq havaguta mikiyut avikhimani qupluraqhimani qaiqtuq (2-3 miitat ipyunia) nalvauyut ilaini tapkuat ikuutaqnit putut, piqarutaulaqlu apqutaunia maqiyunut tunngatagut haputip.</a:t>
            </a:r>
          </a:p>
          <a:p>
            <a:pPr algn="l" rtl="0"/>
            <a:r>
              <a:rPr lang="iu-Latn-CA" sz="1900" b="0" i="0" u="none" baseline="0" dirty="0" smtClean="0"/>
              <a:t>Tamna Uuktutilik piniaqhimayuq iniqtiqnia naniktiqni uukturaqni tikkuaqtani ikuutaqnit-putut naunaiyariangi qaiqtuq imaliqutai apqutaulaqni.</a:t>
            </a:r>
          </a:p>
          <a:p>
            <a:pPr algn="l" rtl="0"/>
            <a:r>
              <a:rPr lang="iu-Latn-CA" sz="1900" b="0" i="0" u="none" baseline="0" dirty="0" smtClean="0"/>
              <a:t>Avatingnut Hilaup Aallannguqpallianingit Kanatami (ECCC) tukhiraqvigiya Uuktutilik piqaqtitni uingaiyautit piyakhai:</a:t>
            </a:r>
          </a:p>
          <a:p>
            <a:pPr lvl="1" algn="l" rtl="0"/>
            <a:r>
              <a:rPr lang="iu-Latn-CA" sz="1900" b="0" i="0" u="none" baseline="0" dirty="0" smtClean="0"/>
              <a:t>Naliaknut naniktirutit uukturaqni piqarutauniaqni naunaiqni imaliqutit apqutaini taphuma 2-3 miitat qupiknia avikhimania.</a:t>
            </a:r>
            <a:endParaRPr lang="iu-Latn-CA" sz="1900" dirty="0" smtClean="0"/>
          </a:p>
          <a:p>
            <a:pPr lvl="1" algn="l" rtl="0"/>
            <a:r>
              <a:rPr lang="iu-Latn-CA" sz="1900" b="0" i="0" u="none" baseline="0" dirty="0" smtClean="0"/>
              <a:t>Ilagiarutit tuhagakhat qanuqtut tamna anguyuq kivviuhiqnia kuukviuttailinianut talvuna 2-3 miitat qupiknia avikhimania.</a:t>
            </a:r>
            <a:endParaRPr lang="iu-Latn-CA" sz="19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704" y="728865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800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784976" cy="1006011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3 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51343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Iqakut Uyaqat Tutqumavia Hanatyuhikha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424187"/>
            <a:ext cx="8640960" cy="3282405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Tamna Uukturutilik uqaqtai tamna atauhiq mikiyuq kuugauyaq malruklu tahirak inilgit iluani (uvaluniit qulityariani taphuma) tamna Umwelt Iqakut Uyaqat Tutqumavia. </a:t>
            </a:r>
          </a:p>
          <a:p>
            <a:pPr algn="l" rtl="0"/>
            <a:r>
              <a:rPr lang="iu-Latn-CA" sz="2000" b="0" i="0" u="none" baseline="0" dirty="0" smtClean="0"/>
              <a:t>Ilagiarutigiplugu, pinaghut mikiyut kuugauyat hitamatlu tahirait inilgit iluani tupliraqnia taphuma Uyaraktaqnikut Kuviraqvia Tutqumavia Havaguta Iqakut Uyaqat Tutqumavia.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tukhiraqtat naunaiqnia tapkuat Uukturaqtut naunaiyaqhimayangi kuugauyat tahiraitlu naunairiangi naliaknut uvaluniit imaqaqniuyangi iqaluqaqattariangi. Una uqauhiq ihuaqhitaqtuq.</a:t>
            </a:r>
            <a:endParaRPr lang="iu-Lat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5278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784976" cy="864095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4 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40960" cy="648071"/>
          </a:xfrm>
        </p:spPr>
        <p:txBody>
          <a:bodyPr anchor="ctr"/>
          <a:lstStyle/>
          <a:p>
            <a:pPr algn="ctr" rtl="0"/>
            <a:r>
              <a:rPr lang="iu-Latn-CA" sz="2400" b="1" i="0" u="none" baseline="0" dirty="0" smtClean="0"/>
              <a:t>Alanguqni Kuugikni tapkuat Imait Ilulilaqnitlu Ihuaqhihimani</a:t>
            </a:r>
            <a:endParaRPr lang="iu-Lat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378843"/>
            <a:ext cx="8640960" cy="3282405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2000" b="0" i="0" u="none" baseline="0" dirty="0" smtClean="0"/>
              <a:t>Tamna Uukturaqtuq piqaqtitai titiqat titiqni uukturautmi piniarahugini talvanga 2015 uukturaut talvunga 2020 Ihuaqhautai Atuqtakhat.</a:t>
            </a:r>
          </a:p>
          <a:p>
            <a:pPr algn="l" rtl="0"/>
            <a:r>
              <a:rPr lang="iu-Latn-CA" sz="2000" b="0" i="0" u="none" baseline="0" dirty="0" smtClean="0"/>
              <a:t>Ilagiarutit tuhagakhat tukhiqtauyut pinahuaqhugit kangiqhini qanuq allanguqni taphuma uyarakhiuqviup parnaut atuqtutlu allanguqni piniarahugininut talvani Imait Ilulilaqnitlu Ihuaqhihimani pihimani qanuritnit allanguqninut immap nakuunia hannavikmi.</a:t>
            </a:r>
          </a:p>
          <a:p>
            <a:pPr algn="l" rtl="0"/>
            <a:r>
              <a:rPr lang="iu-Latn-CA" sz="2000" b="0" i="0" u="none" baseline="0" dirty="0" smtClean="0"/>
              <a:t>Avatingnut Hilaup Aallannguqpallianingit Kanatami (ECCC) aturahuaquya tamna Uuktutilik piqaqtitni hutqikninut allanguqni atuqtauninut imait ilulilaqnitlu ihuaqhihimani piplugu tamna allanguqni uuktutanut atuqniarahugini.</a:t>
            </a:r>
            <a:endParaRPr lang="iu-Lat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9450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936103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Avatingnut Hilaup Aallannguqpallianingit Kanatami (ECCC) – Pitquhiliqutit Uqauhiq 5 </a:t>
            </a:r>
            <a:r>
              <a:rPr lang="iu-Latn-CA" sz="2000" dirty="0" smtClean="0"/>
              <a:t/>
            </a:r>
            <a:br>
              <a:rPr lang="iu-Latn-CA" sz="2000" dirty="0" smtClean="0"/>
            </a:br>
            <a:r>
              <a:rPr lang="iu-Latn-CA" sz="2000" b="1" i="0" u="none" baseline="0" dirty="0" smtClean="0">
                <a:latin typeface="Euphemia" panose="020B0503040102020104" pitchFamily="34" charset="0"/>
              </a:rPr>
              <a:t> </a:t>
            </a:r>
            <a:endParaRPr lang="iu-Lat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016" y="1750721"/>
            <a:ext cx="8640960" cy="332177"/>
          </a:xfrm>
        </p:spPr>
        <p:txBody>
          <a:bodyPr anchor="ctr"/>
          <a:lstStyle/>
          <a:p>
            <a:pPr algn="ctr" rtl="0"/>
            <a:r>
              <a:rPr lang="iu-Latn-CA" sz="2000" b="1" i="0" u="none" baseline="0" dirty="0" smtClean="0"/>
              <a:t>Pinguqtauni Imaqta Qulliriktaqni talvani Umwelt Imaqaqvia</a:t>
            </a:r>
            <a:endParaRPr lang="iu-Lat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2016" y="2348880"/>
            <a:ext cx="8640960" cy="3450413"/>
          </a:xfrm>
        </p:spPr>
        <p:txBody>
          <a:bodyPr anchor="ctr">
            <a:noAutofit/>
          </a:bodyPr>
          <a:lstStyle/>
          <a:p>
            <a:pPr algn="l" rtl="0"/>
            <a:r>
              <a:rPr lang="iu-Latn-CA" sz="1800" b="0" i="0" u="none" baseline="0" dirty="0" smtClean="0"/>
              <a:t>Uingaiqhimaittuq qanuq allanguqni tapkuat Angiqhimayuq Havanguyuq, ilautitlugu aktilanga tariulik imaq iliuqaqtaunia talvunga Umwelt Imaqaqvia, aktuaniaqtai pivaliatilaqni qaliriktitaqni imaqtai.</a:t>
            </a:r>
          </a:p>
          <a:p>
            <a:pPr algn="l" rtl="0"/>
            <a:r>
              <a:rPr lang="iu-Latn-CA" sz="1800" b="0" i="0" u="none" baseline="0" dirty="0" smtClean="0"/>
              <a:t>Uqauhiriyaungittuq nalaiknut ipyunia tamna imigaulaq imaq matura qangagut taphuma ipyunia tariuqaqnia qaliriknia naunaiyaqnia taphuma Llama Iluttuqhimaniq atuinariakha atuqnia taphumunga Umwelt Iluttuqhimania.</a:t>
            </a:r>
            <a:endParaRPr lang="iu-Latn-CA" sz="1800" dirty="0" smtClean="0"/>
          </a:p>
          <a:p>
            <a:pPr algn="l" rtl="0"/>
            <a:r>
              <a:rPr lang="iu-Latn-CA" sz="1800" b="0" i="0" u="none" baseline="0" dirty="0" smtClean="0"/>
              <a:t>Avatingnut Hilaup Aallannguqpallianingit Kanatami (ECCC) aturahuaquyai tapkuat uuktutilgit:</a:t>
            </a:r>
          </a:p>
          <a:p>
            <a:pPr lvl="1" algn="l" rtl="0"/>
            <a:r>
              <a:rPr lang="iu-Latn-CA" sz="1400" b="0" i="0" u="none" baseline="0" dirty="0" smtClean="0"/>
              <a:t>Piqaqtitni uqaqatigikni qanuqtut allanguqni tapkuat hivullit qanuritni mikhigiaqnilu ukiumun imigaulaq imaq pityutaunia aktualaqni pivaliatitninut qaliriktitaqbi imait talvani Umwelt ilutunia hutqigiakha taphumunga Llama ilutunia.</a:t>
            </a:r>
          </a:p>
          <a:p>
            <a:pPr lvl="1" algn="l" rtl="0"/>
            <a:r>
              <a:rPr lang="iu-Latn-CA" sz="1400" b="0" i="0" u="none" baseline="0" dirty="0" smtClean="0"/>
              <a:t>Piqaqtitni tuhagakhat kingulliqpanut avikhimani imigaulaq imaq tamnalu tariulik imaq talvani Umwelt Ilutuniq hutqiknianut talvunga Llama Ilutuniq.</a:t>
            </a:r>
            <a:endParaRPr lang="iu-Latn-CA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1014354"/>
            <a:ext cx="8640960" cy="396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endParaRPr lang="iu-Latn-CA" sz="2300" dirty="0"/>
          </a:p>
        </p:txBody>
      </p:sp>
    </p:spTree>
    <p:extLst>
      <p:ext uri="{BB962C8B-B14F-4D97-AF65-F5344CB8AC3E}">
        <p14:creationId xmlns:p14="http://schemas.microsoft.com/office/powerpoint/2010/main" val="38337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54594d9d-f8c1-42a8-9b7d-85dcf97c812f"/>
    <o993ceacddcd4d30b65601a95b4a3836 xmlns="93d69c50-16d2-4b26-9f3f-842d4ffb8a36">
      <Terms xmlns="http://schemas.microsoft.com/office/infopath/2007/PartnerControls"/>
    </o993ceacddcd4d30b65601a95b4a3836>
    <Record_x0020_Type xmlns="60fd3549-bc81-4901-942d-f76ae30ece76">Transitory</Record_x0020_Type>
    <ieff475668564d1ba0f5d6040468ba07 xmlns="93d69c50-16d2-4b26-9f3f-842d4ffb8a36">
      <Terms xmlns="http://schemas.microsoft.com/office/infopath/2007/PartnerControls"/>
    </ieff475668564d1ba0f5d6040468ba07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sk xmlns="0ecc7cbd-1886-4fad-a906-a1602b7c6e0f" xsi:nil="true"/>
    <nb699949f06a4fa9ab18a3572ac0f5f6 xmlns="60fd3549-bc81-4901-942d-f76ae30ece76">
      <Terms xmlns="http://schemas.microsoft.com/office/infopath/2007/PartnerControls"/>
    </nb699949f06a4fa9ab18a3572ac0f5f6>
    <h41a775321f042d3b8af405351f64318 xmlns="93d69c50-16d2-4b26-9f3f-842d4ffb8a36">
      <Terms xmlns="http://schemas.microsoft.com/office/infopath/2007/PartnerControls"/>
    </h41a775321f042d3b8af405351f64318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CE0E88F2FCF44883CA2CAD6CF29BE" ma:contentTypeVersion="31" ma:contentTypeDescription="Create a new document." ma:contentTypeScope="" ma:versionID="12b345c6b87eab5442ae3d13902213f1">
  <xsd:schema xmlns:xsd="http://www.w3.org/2001/XMLSchema" xmlns:xs="http://www.w3.org/2001/XMLSchema" xmlns:p="http://schemas.microsoft.com/office/2006/metadata/properties" xmlns:ns1="http://schemas.microsoft.com/sharepoint/v3" xmlns:ns3="93d69c50-16d2-4b26-9f3f-842d4ffb8a36" xmlns:ns4="60fd3549-bc81-4901-942d-f76ae30ece76" xmlns:ns5="0ecc7cbd-1886-4fad-a906-a1602b7c6e0f" xmlns:ns6="http://schemas.microsoft.com/sharepoint/v4" xmlns:ns7="54594d9d-f8c1-42a8-9b7d-85dcf97c812f" xmlns:ns8="11073e46-ffcc-45a4-9172-4ffdb3047254" targetNamespace="http://schemas.microsoft.com/office/2006/metadata/properties" ma:root="true" ma:fieldsID="076b1d28029c772c18ca2d49ea4d2c26" ns1:_="" ns3:_="" ns4:_="" ns5:_="" ns6:_="" ns7:_="" ns8:_="">
    <xsd:import namespace="http://schemas.microsoft.com/sharepoint/v3"/>
    <xsd:import namespace="93d69c50-16d2-4b26-9f3f-842d4ffb8a36"/>
    <xsd:import namespace="60fd3549-bc81-4901-942d-f76ae30ece76"/>
    <xsd:import namespace="0ecc7cbd-1886-4fad-a906-a1602b7c6e0f"/>
    <xsd:import namespace="http://schemas.microsoft.com/sharepoint/v4"/>
    <xsd:import namespace="54594d9d-f8c1-42a8-9b7d-85dcf97c812f"/>
    <xsd:import namespace="11073e46-ffcc-45a4-9172-4ffdb3047254"/>
    <xsd:element name="properties">
      <xsd:complexType>
        <xsd:sequence>
          <xsd:element name="documentManagement">
            <xsd:complexType>
              <xsd:all>
                <xsd:element ref="ns4:Record_x0020_Type" minOccurs="0"/>
                <xsd:element ref="ns5:Task" minOccurs="0"/>
                <xsd:element ref="ns5:Task_x003a_Task_x0020_Name" minOccurs="0"/>
                <xsd:element ref="ns6:IconOverlay" minOccurs="0"/>
                <xsd:element ref="ns3:ieff475668564d1ba0f5d6040468ba07" minOccurs="0"/>
                <xsd:element ref="ns7:TaxCatchAll" minOccurs="0"/>
                <xsd:element ref="ns7:TaxCatchAllLabel" minOccurs="0"/>
                <xsd:element ref="ns3:h41a775321f042d3b8af405351f64318" minOccurs="0"/>
                <xsd:element ref="ns3:o993ceacddcd4d30b65601a95b4a3836" minOccurs="0"/>
                <xsd:element ref="ns1:RatedBy" minOccurs="0"/>
                <xsd:element ref="ns8:SharedWithUsers" minOccurs="0"/>
                <xsd:element ref="ns1:Ratings" minOccurs="0"/>
                <xsd:element ref="ns1:LikedBy" minOccurs="0"/>
                <xsd:element ref="ns4:nb699949f06a4fa9ab18a3572ac0f5f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2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4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2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69c50-16d2-4b26-9f3f-842d4ffb8a36" elementFormDefault="qualified">
    <xsd:import namespace="http://schemas.microsoft.com/office/2006/documentManagement/types"/>
    <xsd:import namespace="http://schemas.microsoft.com/office/infopath/2007/PartnerControls"/>
    <xsd:element name="ieff475668564d1ba0f5d6040468ba07" ma:index="17" nillable="true" ma:taxonomy="true" ma:internalName="ieff475668564d1ba0f5d6040468ba07" ma:taxonomyFieldName="Milestone" ma:displayName="Milestone" ma:default="" ma:fieldId="{2eff4756-6856-4d1b-a0f5-d6040468ba07}" ma:sspId="e2243cbc-e1b7-4ed6-ba37-9fa81e283771" ma:termSetId="39904d5f-b735-4472-bf96-77f8d86a51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1a775321f042d3b8af405351f64318" ma:index="20" nillable="true" ma:taxonomy="true" ma:internalName="h41a775321f042d3b8af405351f64318" ma:taxonomyFieldName="Deliverable" ma:displayName="Deliverable" ma:default="" ma:fieldId="{141a7753-21f0-42d3-b8af-405351f64318}" ma:sspId="e2243cbc-e1b7-4ed6-ba37-9fa81e283771" ma:termSetId="ab2f55ef-8182-44fb-ae5d-45504e572c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993ceacddcd4d30b65601a95b4a3836" ma:index="21" nillable="true" ma:taxonomy="true" ma:internalName="o993ceacddcd4d30b65601a95b4a3836" ma:taxonomyFieldName="Document_x0020_Type" ma:displayName="Document Type" ma:default="" ma:fieldId="{8993ceac-ddcd-4d30-b656-01a95b4a3836}" ma:sspId="e2243cbc-e1b7-4ed6-ba37-9fa81e283771" ma:termSetId="3e82218a-05ae-4731-9148-21461c3dc58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d3549-bc81-4901-942d-f76ae30ece76" elementFormDefault="qualified">
    <xsd:import namespace="http://schemas.microsoft.com/office/2006/documentManagement/types"/>
    <xsd:import namespace="http://schemas.microsoft.com/office/infopath/2007/PartnerControls"/>
    <xsd:element name="Record_x0020_Type" ma:index="12" nillable="true" ma:displayName="Record Value" ma:default="Transitory" ma:description="Value of record according to the ECCC File Plan. E.g. Information Resource of Business Value (IRBV), Enduring Value (IREV) or Transitory." ma:format="Dropdown" ma:internalName="Record_x0020_Type">
      <xsd:simpleType>
        <xsd:restriction base="dms:Choice">
          <xsd:enumeration value="IRBV"/>
          <xsd:enumeration value="IREV"/>
          <xsd:enumeration value="Transitory"/>
        </xsd:restriction>
      </xsd:simpleType>
    </xsd:element>
    <xsd:element name="nb699949f06a4fa9ab18a3572ac0f5f6" ma:index="26" nillable="true" ma:taxonomy="true" ma:internalName="nb699949f06a4fa9ab18a3572ac0f5f6" ma:taxonomyFieldName="Assessment_x0020_Activity" ma:displayName="Assessment Activity" ma:default="" ma:fieldId="{7b699949-f06a-4fa9-ab18-a3572ac0f5f6}" ma:sspId="e2243cbc-e1b7-4ed6-ba37-9fa81e283771" ma:termSetId="47809baa-b952-4380-84f5-e2013ddd8c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c7cbd-1886-4fad-a906-a1602b7c6e0f" elementFormDefault="qualified">
    <xsd:import namespace="http://schemas.microsoft.com/office/2006/documentManagement/types"/>
    <xsd:import namespace="http://schemas.microsoft.com/office/infopath/2007/PartnerControls"/>
    <xsd:element name="Task" ma:index="13" nillable="true" ma:displayName="Task" ma:description="Associated task in the EA Project Activity Tracker if applicable." ma:list="{0847f4f6-e762-4681-9488-985983151717}" ma:internalName="Task" ma:showField="ID">
      <xsd:simpleType>
        <xsd:restriction base="dms:Lookup"/>
      </xsd:simpleType>
    </xsd:element>
    <xsd:element name="Task_x003a_Task_x0020_Name" ma:index="14" nillable="true" ma:displayName="Task Name" ma:list="{0847f4f6-e762-4681-9488-985983151717}" ma:internalName="Task_x003a_Task_x0020_Name" ma:readOnly="true" ma:showField="Title" ma:web="60fd3549-bc81-4901-942d-f76ae30ece76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94d9d-f8c1-42a8-9b7d-85dcf97c81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description="" ma:hidden="true" ma:list="{3CF9E0FD-820A-411C-8C8D-419B89836720}" ma:internalName="TaxCatchAll" ma:showField="CatchAllData" ma:web="{11073e46-ffcc-45a4-9172-4ffdb30472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3CF9E0FD-820A-411C-8C8D-419B89836720}" ma:internalName="TaxCatchAllLabel" ma:readOnly="true" ma:showField="CatchAllDataLabel" ma:web="{11073e46-ffcc-45a4-9172-4ffdb30472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73e46-ffcc-45a4-9172-4ffdb304725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7B7C4-7C08-4A59-890F-4719C7EEBD0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93d69c50-16d2-4b26-9f3f-842d4ffb8a36"/>
    <ds:schemaRef ds:uri="11073e46-ffcc-45a4-9172-4ffdb3047254"/>
    <ds:schemaRef ds:uri="0ecc7cbd-1886-4fad-a906-a1602b7c6e0f"/>
    <ds:schemaRef ds:uri="http://purl.org/dc/terms/"/>
    <ds:schemaRef ds:uri="54594d9d-f8c1-42a8-9b7d-85dcf97c812f"/>
    <ds:schemaRef ds:uri="http://schemas.microsoft.com/sharepoint/v4"/>
    <ds:schemaRef ds:uri="http://schemas.microsoft.com/office/2006/documentManagement/types"/>
    <ds:schemaRef ds:uri="60fd3549-bc81-4901-942d-f76ae30ece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EA80A5-E996-4AFB-AE99-8EED984C9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FBB8FF-E032-48A9-8585-F4DC450AC2F3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82095044-7D16-4581-8653-89AD004D1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d69c50-16d2-4b26-9f3f-842d4ffb8a36"/>
    <ds:schemaRef ds:uri="60fd3549-bc81-4901-942d-f76ae30ece76"/>
    <ds:schemaRef ds:uri="0ecc7cbd-1886-4fad-a906-a1602b7c6e0f"/>
    <ds:schemaRef ds:uri="http://schemas.microsoft.com/sharepoint/v4"/>
    <ds:schemaRef ds:uri="54594d9d-f8c1-42a8-9b7d-85dcf97c812f"/>
    <ds:schemaRef ds:uri="11073e46-ffcc-45a4-9172-4ffdb30472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1378</Words>
  <Application>Microsoft Office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Euphemia</vt:lpstr>
      <vt:lpstr>Office Theme</vt:lpstr>
      <vt:lpstr>Custom Design</vt:lpstr>
      <vt:lpstr>Avatingnut Hilaup Aallannguqpallianingit Kanataup Hatqiqtai tapkununga Nunavut Imaligiyit Katimayit Piplugit tapkuat Hanningayuq Kuugaq Havanguyuq Qanurittunia A Imaqmun Laisai Ihuaqhigiarut Tukhiraut tapkunanga Sabina Guulit Silverlu Kuapurisan.   </vt:lpstr>
      <vt:lpstr>Nainaarutaat</vt:lpstr>
      <vt:lpstr>Avatingnut Hilaup Aallannguqpallianingit Kanataup Havaluangi</vt:lpstr>
      <vt:lpstr>Nalaumattiaqtut Maligait Maliguarutingillu</vt:lpstr>
      <vt:lpstr>Avatingnut Hilaup Aallannguqpallianingit Kanatami (ECCC) – Pitquhiliqutit Uqauhiq 1   </vt:lpstr>
      <vt:lpstr>Avatingnut Hilaup Aallannguqpallianingit Kanatami (ECCC) – Pitquhiliqutit Uqauhiq 2   </vt:lpstr>
      <vt:lpstr>Avatingnut Hilaup Aallannguqpallianingit Kanatami (ECCC) – Pitquhiliqutit Uqauhiq 3   </vt:lpstr>
      <vt:lpstr>Avatingnut Hilaup Aallannguqpallianingit Kanatami (ECCC) – Pitquhiliqutit Uqauhiq 4   </vt:lpstr>
      <vt:lpstr>Avatingnut Hilaup Aallannguqpallianingit Kanatami (ECCC) – Pitquhiliqutit Uqauhiq 5   </vt:lpstr>
      <vt:lpstr>Avatingnut Hilaup Aallannguqpallianingit Kanatami (ECCC) – Pitquhiliqutit Uqauhiq 6   </vt:lpstr>
      <vt:lpstr>Avatingnut Hilaup Aallannguqpallianingit Kanatami (ECCC) – Pitquhiliqutit Uqauhiq 7   </vt:lpstr>
      <vt:lpstr>Avatingnut Hilaup Aallannguqpallianingit Kanatami (ECCC) – Pitquhiliqutit Uqauhiq 8 </vt:lpstr>
      <vt:lpstr> Imaliqutit Uukturautit Avatingnut Hilaup Aallannguqpallianingit Kanatami (ECCC) – Pitquhiliqutit Uqauhiq 1  </vt:lpstr>
      <vt:lpstr> Imaliqutit Uukturautit Avatingnut Hilaup Aallannguqpallianingit Kanatami (ECCC) – Pitquhiliqutit Uqauhiq 2  </vt:lpstr>
      <vt:lpstr> Imaliqutit Uukturautit Avatingnut Hilaup Aallannguqpallianingit Kanatami (ECCC) – Pitquhiliqutit Uqauhiq 3  </vt:lpstr>
      <vt:lpstr> Imaliqutit Uukturautit Avatingnut Hilaup Aallannguqpallianingit Kanatami (ECCC) – Pitquhiliqutit Uqauhiq 4 </vt:lpstr>
      <vt:lpstr> Imaliqutit Uukturautit Avatingnut Hilaup Aallannguqpallianingit Kanatami (ECCC) – Pitquhiliqutit Uqauhiq 5  </vt:lpstr>
      <vt:lpstr> Imaliqutit Uukturautit Avatingnut Hilaup Aallannguqpallianingit Kanatami (ECCC) – Pitquhiliqutit Uqauhiq 6 </vt:lpstr>
      <vt:lpstr>Quanaqqutit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 TM Presentation</dc:title>
  <dc:creator>Williston,Georgina [Yel]</dc:creator>
  <cp:lastModifiedBy>Richard Dwyer</cp:lastModifiedBy>
  <cp:revision>327</cp:revision>
  <cp:lastPrinted>2019-10-26T00:03:55Z</cp:lastPrinted>
  <dcterms:created xsi:type="dcterms:W3CDTF">2019-01-29T14:33:31Z</dcterms:created>
  <dcterms:modified xsi:type="dcterms:W3CDTF">2021-03-22T20:44:12Z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0x01010040BCE0E88F2FCF44883CA2CAD6CF29BE</vt:lpwstr>
  </property>
  <property fmtid="{D5CDD505-2E9C-101B-9397-08002B2CF9AE}" pid="3" name="Assessment Activity">
    <vt:lpwstr/>
  </property>
  <property fmtid="{D5CDD505-2E9C-101B-9397-08002B2CF9AE}" pid="4" name="Milestone">
    <vt:lpwstr/>
  </property>
  <property fmtid="{D5CDD505-2E9C-101B-9397-08002B2CF9AE}" pid="5" name="Deliverable">
    <vt:lpwstr/>
  </property>
  <property fmtid="{D5CDD505-2E9C-101B-9397-08002B2CF9AE}" pid="6" name="Document Type">
    <vt:lpwstr/>
  </property>
</Properties>
</file>