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14"/>
  </p:notesMasterIdLst>
  <p:sldIdLst>
    <p:sldId id="256" r:id="rId5"/>
    <p:sldId id="257" r:id="rId6"/>
    <p:sldId id="258" r:id="rId7"/>
    <p:sldId id="259" r:id="rId8"/>
    <p:sldId id="263" r:id="rId9"/>
    <p:sldId id="278" r:id="rId10"/>
    <p:sldId id="260" r:id="rId11"/>
    <p:sldId id="261" r:id="rId12"/>
    <p:sldId id="266"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45" d="100"/>
          <a:sy n="45" d="100"/>
        </p:scale>
        <p:origin x="398" y="29"/>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56" d="100"/>
          <a:sy n="56" d="100"/>
        </p:scale>
        <p:origin x="-28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t>3/19/2021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Halokaffi</a:t>
            </a:r>
            <a:r>
              <a:rPr lang="en-CA" dirty="0"/>
              <a:t> </a:t>
            </a:r>
            <a:r>
              <a:rPr lang="en-CA" dirty="0" err="1"/>
              <a:t>tamaffi</a:t>
            </a:r>
            <a:r>
              <a:rPr lang="en-CA" dirty="0"/>
              <a:t>, </a:t>
            </a:r>
            <a:r>
              <a:rPr lang="en-CA" dirty="0" err="1"/>
              <a:t>attiga</a:t>
            </a:r>
            <a:r>
              <a:rPr lang="en-CA" dirty="0"/>
              <a:t> John</a:t>
            </a:r>
            <a:r>
              <a:rPr lang="en-CA" baseline="0" dirty="0"/>
              <a:t> Roesch, </a:t>
            </a:r>
            <a:r>
              <a:rPr lang="en-CA" baseline="0" dirty="0" err="1"/>
              <a:t>Atanguyaolunga</a:t>
            </a:r>
            <a:r>
              <a:rPr lang="en-CA" baseline="0" dirty="0"/>
              <a:t> </a:t>
            </a:r>
            <a:r>
              <a:rPr lang="en-CA" baseline="0" dirty="0" err="1"/>
              <a:t>Kapihiliktomi</a:t>
            </a:r>
            <a:r>
              <a:rPr lang="en-CA" baseline="0" dirty="0"/>
              <a:t> </a:t>
            </a:r>
            <a:r>
              <a:rPr lang="en-CA" baseline="0" dirty="0" err="1"/>
              <a:t>havagiyaoyomi</a:t>
            </a:r>
            <a:r>
              <a:rPr lang="en-CA" baseline="0" dirty="0"/>
              <a:t> </a:t>
            </a:r>
            <a:r>
              <a:rPr lang="en-CA" baseline="0" dirty="0" err="1"/>
              <a:t>Havakaktunga</a:t>
            </a:r>
            <a:r>
              <a:rPr lang="en-CA" baseline="0" dirty="0"/>
              <a:t> </a:t>
            </a:r>
            <a:r>
              <a:rPr lang="en-CA" baseline="0" dirty="0" err="1"/>
              <a:t>Havakviatni</a:t>
            </a:r>
            <a:r>
              <a:rPr lang="en-CA" baseline="0" dirty="0"/>
              <a:t> </a:t>
            </a:r>
            <a:r>
              <a:rPr lang="en-CA" baseline="0" dirty="0" err="1"/>
              <a:t>Nunalikiyiit</a:t>
            </a:r>
            <a:r>
              <a:rPr lang="en-CA" baseline="0" dirty="0"/>
              <a:t> </a:t>
            </a:r>
            <a:r>
              <a:rPr lang="en-CA" baseline="0" dirty="0" err="1"/>
              <a:t>Avatilikiyiitlo</a:t>
            </a:r>
            <a:r>
              <a:rPr lang="en-CA" baseline="0" dirty="0"/>
              <a:t> </a:t>
            </a:r>
            <a:r>
              <a:rPr lang="en-CA" baseline="0" dirty="0" err="1"/>
              <a:t>ukkua</a:t>
            </a:r>
            <a:r>
              <a:rPr lang="en-CA" baseline="0" dirty="0"/>
              <a:t> Kitikmeot Inuit </a:t>
            </a:r>
            <a:r>
              <a:rPr lang="en-CA" baseline="0" dirty="0" err="1"/>
              <a:t>Katuyikatigit</a:t>
            </a:r>
            <a:r>
              <a:rPr lang="en-CA" baseline="0" dirty="0"/>
              <a:t>. </a:t>
            </a:r>
            <a:r>
              <a:rPr lang="en-CA" baseline="0" dirty="0" err="1"/>
              <a:t>Munagiyatka</a:t>
            </a:r>
            <a:r>
              <a:rPr lang="en-CA" baseline="0" dirty="0"/>
              <a:t> </a:t>
            </a:r>
            <a:r>
              <a:rPr lang="en-CA" baseline="0" dirty="0" err="1"/>
              <a:t>hapkua</a:t>
            </a:r>
            <a:r>
              <a:rPr lang="en-CA" baseline="0" dirty="0"/>
              <a:t> </a:t>
            </a:r>
            <a:r>
              <a:rPr lang="en-CA" baseline="0" dirty="0" err="1"/>
              <a:t>havagiyaoyot</a:t>
            </a:r>
            <a:r>
              <a:rPr lang="en-CA" baseline="0" dirty="0"/>
              <a:t> </a:t>
            </a:r>
            <a:r>
              <a:rPr lang="en-CA" baseline="0" dirty="0" err="1"/>
              <a:t>kivgaktogit</a:t>
            </a:r>
            <a:r>
              <a:rPr lang="en-CA" baseline="0" dirty="0"/>
              <a:t> KIA-</a:t>
            </a:r>
            <a:r>
              <a:rPr lang="en-CA" baseline="0" dirty="0" err="1"/>
              <a:t>kut</a:t>
            </a:r>
            <a:r>
              <a:rPr lang="en-CA" baseline="0" dirty="0"/>
              <a:t> </a:t>
            </a:r>
            <a:r>
              <a:rPr lang="en-CA" baseline="0" dirty="0" err="1"/>
              <a:t>okaotjiyiovlunga</a:t>
            </a:r>
            <a:r>
              <a:rPr lang="en-CA" baseline="0" dirty="0"/>
              <a:t> </a:t>
            </a:r>
            <a:r>
              <a:rPr lang="en-CA" baseline="0" dirty="0" err="1"/>
              <a:t>hapkuninga</a:t>
            </a:r>
            <a:r>
              <a:rPr lang="en-CA" baseline="0" dirty="0"/>
              <a:t> </a:t>
            </a:r>
            <a:r>
              <a:rPr lang="en-CA" baseline="0" dirty="0" err="1"/>
              <a:t>maligagiyaoyughanik</a:t>
            </a:r>
            <a:r>
              <a:rPr lang="en-CA" baseline="0" dirty="0"/>
              <a:t> </a:t>
            </a:r>
            <a:r>
              <a:rPr lang="en-CA" baseline="0" dirty="0" err="1"/>
              <a:t>tahapkunani</a:t>
            </a:r>
            <a:r>
              <a:rPr lang="en-CA" baseline="0" dirty="0"/>
              <a:t> </a:t>
            </a:r>
            <a:r>
              <a:rPr lang="en-CA" baseline="0" dirty="0" err="1"/>
              <a:t>Hanningayokmik</a:t>
            </a:r>
            <a:r>
              <a:rPr lang="en-CA" baseline="0" dirty="0"/>
              <a:t> </a:t>
            </a:r>
            <a:r>
              <a:rPr lang="en-CA" baseline="0" dirty="0" err="1"/>
              <a:t>havagiyaoyot</a:t>
            </a:r>
            <a:r>
              <a:rPr lang="en-CA" baseline="0" dirty="0"/>
              <a:t> </a:t>
            </a:r>
            <a:r>
              <a:rPr lang="en-CA" baseline="0" dirty="0" err="1"/>
              <a:t>kiotjutighanik</a:t>
            </a:r>
            <a:r>
              <a:rPr lang="en-CA" baseline="0" dirty="0"/>
              <a:t> </a:t>
            </a:r>
            <a:r>
              <a:rPr lang="en-CA" baseline="0" dirty="0" err="1"/>
              <a:t>tahapkununga</a:t>
            </a:r>
            <a:r>
              <a:rPr lang="en-CA" baseline="0" dirty="0"/>
              <a:t> NWB-</a:t>
            </a:r>
            <a:r>
              <a:rPr lang="en-CA" baseline="0" dirty="0" err="1"/>
              <a:t>kunot</a:t>
            </a:r>
            <a:r>
              <a:rPr lang="en-CA" baseline="0" dirty="0"/>
              <a:t> NIRB-</a:t>
            </a:r>
            <a:r>
              <a:rPr lang="en-CA" baseline="0" dirty="0" err="1"/>
              <a:t>kunotlo</a:t>
            </a:r>
            <a:r>
              <a:rPr lang="en-CA" baseline="0" dirty="0"/>
              <a:t>. </a:t>
            </a:r>
            <a:r>
              <a:rPr lang="en-CA" baseline="0" dirty="0" err="1"/>
              <a:t>Tahamna</a:t>
            </a:r>
            <a:r>
              <a:rPr lang="en-CA" baseline="0" dirty="0"/>
              <a:t> </a:t>
            </a:r>
            <a:r>
              <a:rPr lang="en-CA" baseline="0" dirty="0" err="1"/>
              <a:t>havagivlugo</a:t>
            </a:r>
            <a:r>
              <a:rPr lang="en-CA" baseline="0" dirty="0"/>
              <a:t>, </a:t>
            </a:r>
            <a:r>
              <a:rPr lang="en-CA" baseline="0" dirty="0" err="1"/>
              <a:t>ikkayoktigikataka</a:t>
            </a:r>
            <a:r>
              <a:rPr lang="en-CA" baseline="0" dirty="0"/>
              <a:t> </a:t>
            </a:r>
            <a:r>
              <a:rPr lang="en-CA" baseline="0" dirty="0" err="1"/>
              <a:t>ukkua</a:t>
            </a:r>
            <a:r>
              <a:rPr lang="en-CA" baseline="0" dirty="0"/>
              <a:t> KIA-</a:t>
            </a:r>
            <a:r>
              <a:rPr lang="en-CA" baseline="0" dirty="0" err="1"/>
              <a:t>kut</a:t>
            </a:r>
            <a:r>
              <a:rPr lang="en-CA" baseline="0" dirty="0"/>
              <a:t> </a:t>
            </a:r>
            <a:r>
              <a:rPr lang="en-CA" baseline="0" dirty="0" err="1"/>
              <a:t>ayungitut</a:t>
            </a:r>
            <a:r>
              <a:rPr lang="en-CA" baseline="0" dirty="0"/>
              <a:t> </a:t>
            </a:r>
            <a:r>
              <a:rPr lang="en-CA" baseline="0" dirty="0" err="1"/>
              <a:t>ikkayoktigiyait</a:t>
            </a:r>
            <a:r>
              <a:rPr lang="en-CA" baseline="0" dirty="0"/>
              <a:t> </a:t>
            </a:r>
            <a:r>
              <a:rPr lang="en-CA" baseline="0" dirty="0" err="1"/>
              <a:t>hapkua</a:t>
            </a:r>
            <a:r>
              <a:rPr lang="en-CA" baseline="0" dirty="0"/>
              <a:t> </a:t>
            </a:r>
            <a:r>
              <a:rPr lang="en-CA" baseline="0" dirty="0" err="1"/>
              <a:t>ayungitot</a:t>
            </a:r>
            <a:r>
              <a:rPr lang="en-CA" baseline="0" dirty="0"/>
              <a:t> </a:t>
            </a:r>
            <a:r>
              <a:rPr lang="en-CA" baseline="0" dirty="0" err="1"/>
              <a:t>hunanik</a:t>
            </a:r>
            <a:r>
              <a:rPr lang="en-CA" baseline="0" dirty="0"/>
              <a:t> </a:t>
            </a:r>
            <a:r>
              <a:rPr lang="en-CA" baseline="0" dirty="0" err="1"/>
              <a:t>hannatjutighanik</a:t>
            </a:r>
            <a:r>
              <a:rPr lang="en-CA" baseline="0" dirty="0"/>
              <a:t>  make use of KIA’s consultants who are subject matter experts in the areas of hydrology, hydrogeology, fisheries, aquatic environment, and </a:t>
            </a:r>
            <a:r>
              <a:rPr lang="en-CA" baseline="0" dirty="0" err="1"/>
              <a:t>geoAvatilikinikut</a:t>
            </a:r>
            <a:r>
              <a:rPr lang="en-CA" baseline="0" dirty="0"/>
              <a:t>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purpose of this</a:t>
            </a:r>
            <a:r>
              <a:rPr lang="en-CA" baseline="0" dirty="0"/>
              <a:t> presentation is to provide a brief summary of our </a:t>
            </a:r>
            <a:r>
              <a:rPr lang="en-CA" baseline="0" dirty="0" err="1"/>
              <a:t>AvatilikinikutIhivgiokutaitnik</a:t>
            </a:r>
            <a:r>
              <a:rPr lang="en-CA" baseline="0" dirty="0"/>
              <a:t> of the </a:t>
            </a:r>
            <a:r>
              <a:rPr lang="en-CA" baseline="0" dirty="0" err="1"/>
              <a:t>Hanningayokmik</a:t>
            </a:r>
            <a:r>
              <a:rPr lang="en-CA" baseline="0" dirty="0"/>
              <a:t> </a:t>
            </a:r>
            <a:r>
              <a:rPr lang="en-CA" baseline="0" dirty="0" err="1"/>
              <a:t>havagiyaoyot</a:t>
            </a:r>
            <a:r>
              <a:rPr lang="en-CA" baseline="0" dirty="0"/>
              <a:t> Type A water license application. </a:t>
            </a:r>
            <a:r>
              <a:rPr lang="en-CA" baseline="0" dirty="0" err="1"/>
              <a:t>OurIhivgiokutaitnik</a:t>
            </a:r>
            <a:r>
              <a:rPr lang="en-CA" baseline="0" dirty="0"/>
              <a:t> covered hydrology, hydrogeology, fisheries, aquatic environments, water quality, and monitoring. KIA conducted </a:t>
            </a:r>
            <a:r>
              <a:rPr lang="en-CA" baseline="0" dirty="0" err="1"/>
              <a:t>theIhivgiokutaitnik</a:t>
            </a:r>
            <a:r>
              <a:rPr lang="en-CA" baseline="0" dirty="0"/>
              <a:t> in a collaborative manner with Sabina Gold &amp; Silver out of which we brought forward 2 issues to be resolved at the </a:t>
            </a:r>
            <a:r>
              <a:rPr lang="en-CA" baseline="0" dirty="0" err="1"/>
              <a:t>Avatilikinikut</a:t>
            </a:r>
            <a:r>
              <a:rPr lang="en-CA" baseline="0" dirty="0"/>
              <a:t> Meeting or through further consultation.</a:t>
            </a:r>
          </a:p>
        </p:txBody>
      </p:sp>
      <p:sp>
        <p:nvSpPr>
          <p:cNvPr id="4" name="Slide Number Placeholder 3"/>
          <p:cNvSpPr>
            <a:spLocks noGrp="1"/>
          </p:cNvSpPr>
          <p:nvPr>
            <p:ph type="sldNum" sz="quarter" idx="10"/>
          </p:nvPr>
        </p:nvSpPr>
        <p:spPr/>
        <p:txBody>
          <a:bodyPr/>
          <a:lstStyle/>
          <a:p>
            <a:fld id="{B1D8E1B6-F1F6-4468-BC62-C008A50C056D}" type="slidenum">
              <a:rPr lang="en-US" smtClean="0"/>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KIA’s mandate is to manage Kitikmeot Inuit lands and resources, and to protect and promote the social, cultural, political, environmental and economic well-being of Kitikmeot Inuit.  The Kitikmeot Region is generally within the red boundary.  The Pink and Blue lands are lands which KIA owns the surface rights.</a:t>
            </a:r>
          </a:p>
          <a:p>
            <a:endParaRPr lang="en-US" dirty="0"/>
          </a:p>
          <a:p>
            <a:r>
              <a:rPr lang="en-US" dirty="0"/>
              <a:t>Kitikmeot Inuit </a:t>
            </a:r>
            <a:r>
              <a:rPr lang="en-US" dirty="0" err="1"/>
              <a:t>Katuyikatigit</a:t>
            </a:r>
            <a:r>
              <a:rPr lang="en-US" dirty="0"/>
              <a:t> is a democratically elected not-for-profit society that represents the Inuit of the Kitikmeot Region of Nunavut.  </a:t>
            </a:r>
          </a:p>
          <a:p>
            <a:endParaRPr lang="en-US" dirty="0"/>
          </a:p>
          <a:p>
            <a:r>
              <a:rPr lang="en-US" dirty="0"/>
              <a:t>As a result of the Nunavut Agreement, Inuit are one of the largest private landowners in the world.  Much of this privately owned land is in areas with high potential for mineral development.  This land is a significant opportunity for Inuit if it is managed properly.  We must optimize opportunities and manage liabilities that are inherent with being a private landowner.  If not, we will affect the well-being of our Kitikmeot Inuit membership.</a:t>
            </a:r>
          </a:p>
          <a:p>
            <a:endParaRPr lang="en-US" dirty="0"/>
          </a:p>
          <a:p>
            <a:r>
              <a:rPr lang="en-US" dirty="0"/>
              <a:t>The </a:t>
            </a:r>
            <a:r>
              <a:rPr lang="en-US" dirty="0" err="1"/>
              <a:t>Hanningayokmik</a:t>
            </a:r>
            <a:r>
              <a:rPr lang="en-US" dirty="0"/>
              <a:t> </a:t>
            </a:r>
            <a:r>
              <a:rPr lang="en-US" dirty="0" err="1"/>
              <a:t>havagiyaoyot</a:t>
            </a:r>
            <a:r>
              <a:rPr lang="en-US" dirty="0"/>
              <a:t>, composed of the Marine Laydown Area,</a:t>
            </a:r>
            <a:r>
              <a:rPr lang="en-US" baseline="0" dirty="0"/>
              <a:t> winter road, and Goose Lake mine site</a:t>
            </a:r>
            <a:r>
              <a:rPr lang="en-US" dirty="0"/>
              <a:t> is located on the mainland south of Bathurst Inlet and in the southern part of the region.</a:t>
            </a:r>
          </a:p>
        </p:txBody>
      </p:sp>
      <p:sp>
        <p:nvSpPr>
          <p:cNvPr id="4" name="Slide Number Placeholder 3"/>
          <p:cNvSpPr>
            <a:spLocks noGrp="1"/>
          </p:cNvSpPr>
          <p:nvPr>
            <p:ph type="sldNum" sz="quarter" idx="10"/>
          </p:nvPr>
        </p:nvSpPr>
        <p:spPr/>
        <p:txBody>
          <a:bodyPr/>
          <a:lstStyle/>
          <a:p>
            <a:fld id="{B1D8E1B6-F1F6-4468-BC62-C008A50C056D}" type="slidenum">
              <a:rPr lang="en-US" smtClean="0"/>
              <a:t>3</a:t>
            </a:fld>
            <a:endParaRPr lang="en-US"/>
          </a:p>
        </p:txBody>
      </p:sp>
    </p:spTree>
    <p:extLst>
      <p:ext uri="{BB962C8B-B14F-4D97-AF65-F5344CB8AC3E}">
        <p14:creationId xmlns:p14="http://schemas.microsoft.com/office/powerpoint/2010/main" val="112367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Hanningayokmik</a:t>
            </a:r>
            <a:r>
              <a:rPr lang="en-US" dirty="0"/>
              <a:t> </a:t>
            </a:r>
            <a:r>
              <a:rPr lang="en-US" dirty="0" err="1"/>
              <a:t>havagiyaoyot</a:t>
            </a:r>
            <a:r>
              <a:rPr lang="en-US" dirty="0"/>
              <a:t> composed of the Marine Laydown Area (MLA),</a:t>
            </a:r>
            <a:r>
              <a:rPr lang="en-US" baseline="0" dirty="0"/>
              <a:t> winter ice road, and the Goose Lake mine site reside on five Inuit Owned Land parcels. These being BB-02, BB-13, BB-15, BB-16, and BB-27.</a:t>
            </a:r>
          </a:p>
          <a:p>
            <a:endParaRPr lang="en-US" baseline="0" dirty="0"/>
          </a:p>
          <a:p>
            <a:r>
              <a:rPr lang="en-US" baseline="0" dirty="0"/>
              <a:t>The MLA is located in BB-27 and the Goose Lake mine site is in BB-13. The winter ice road runs from the MLA to Goose Lake through all the parcels.</a:t>
            </a:r>
          </a:p>
          <a:p>
            <a:endParaRPr lang="en-US" baseline="0" dirty="0"/>
          </a:p>
          <a:p>
            <a:r>
              <a:rPr lang="en-US" baseline="0" dirty="0"/>
              <a:t>Exploration camps currently exist at Goose Lake and George sites. The George site is a potential area of future exploration and development. It is currently closed and will not be developed into a mine site in the immediate future.</a:t>
            </a:r>
            <a:endParaRPr lang="en-US" dirty="0"/>
          </a:p>
          <a:p>
            <a:endParaRPr lang="en-US" dirty="0"/>
          </a:p>
          <a:p>
            <a:r>
              <a:rPr lang="en-US" dirty="0"/>
              <a:t>On the Map you can see the locations of some of the highest priority development sites are the MLA and Goose Lake.</a:t>
            </a:r>
          </a:p>
          <a:p>
            <a:endParaRPr lang="en-US" dirty="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dirty="0"/>
              <a:t>This map shows the </a:t>
            </a:r>
            <a:r>
              <a:rPr lang="en-US" dirty="0" err="1"/>
              <a:t>Hanningayokmik</a:t>
            </a:r>
            <a:r>
              <a:rPr lang="en-US" dirty="0"/>
              <a:t> and Wishbone mineral claims held by Sabina with the MLA near the top of the</a:t>
            </a:r>
            <a:r>
              <a:rPr lang="en-US" baseline="0" dirty="0"/>
              <a:t> map and Goose Lake in the south-east area of the map. Only the MLA, winter ice road, and Goose Lake are developed at the present time.</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dirty="0"/>
              <a:t>This picture is of the existing Goose Lake exploration camp in September 2020. The Goose Lake mine site will be developed at this location and will have four mining areas</a:t>
            </a:r>
            <a:r>
              <a:rPr lang="en-US" baseline="0" dirty="0"/>
              <a:t> within it. The mines will be both open pit and underground mines for each of the Goose Lake deposits. These being Umwelt, Llama, Goose Main, and Echo. </a:t>
            </a:r>
          </a:p>
          <a:p>
            <a:pPr defTabSz="915785">
              <a:defRPr/>
            </a:pPr>
            <a:endParaRPr lang="en-US" baseline="0" dirty="0"/>
          </a:p>
          <a:p>
            <a:pPr defTabSz="915785">
              <a:defRPr/>
            </a:pPr>
            <a:r>
              <a:rPr lang="en-US" baseline="0" dirty="0"/>
              <a:t>The mine will operate for about ten years producing 350,000 ounces of gold. The mill will process about 6,000 tonnes of ore per day and the Tailings Storage Area (TSA) will be located on Crown land. The doré bars produced at site will be flown out on aircraft.</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3783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KIA’s aquatic and water quality consultant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hadIhivgiokutaitniked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 hydrodynamic model for Goose Lake. Six issues were raised with associated recommendations these being: 1. Divergence from FEIS predicted impacts to Goose Lake, 2. Change in discharge period to include two of the operational period, 3. Water quality predictions and defining the mixing zone, 4. Clarifying the model warm up period, 5. Water quality inputs into the hydrodynamic model, and 6. model calibration.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KIA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hasIhivgiokutaitniked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Sabina’s response to our six issues and recommendations. Four of the issues are resolved while two are unresolved.</a:t>
            </a: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four resolved issues are 2. the change in discharge period, 4. the model warm up period, 5. the water quality inputs, and 6. model calibration.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two unresolved issues are 1. Divergence from FEIS predicted impacts to Goose Lake, and 3. Water quality predictions and defining the mixing zone.</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7</a:t>
            </a:fld>
            <a:endParaRPr lang="en-US"/>
          </a:p>
        </p:txBody>
      </p:sp>
    </p:spTree>
    <p:extLst>
      <p:ext uri="{BB962C8B-B14F-4D97-AF65-F5344CB8AC3E}">
        <p14:creationId xmlns:p14="http://schemas.microsoft.com/office/powerpoint/2010/main" val="205270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two issues and recommendations that are unresolved are: Divergence from FEIS predicted impacts to Goose Lake, and Water quality predictions and defining the mixing zone.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KIA is concerned about Sabina’s ability to constrain impacts to FEIS levels. The KIA would like updated model predictions prior to issuing of the water license. The KIA believes it is necessary to see what predicted impacts are to Goose Lake and the extent of the mixing zone due to the proposed mine site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Alangutaitniks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 potential of an expanded mixing zone in Goose Lake may require that Goose Lake be added to Schedule 2 of </a:t>
            </a: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Metal and Diamond Mining Effluent Regulations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(MDMER) listing of water bodies frequented by fish as Tailing Impoundment Areas (TIA). This would also necessitate the negotiation of water compensation for Goose Lake.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Sabina has acknowledged that they will update the model. The KIA wants to discuss and potentially resolve this issue at the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Avatilikinikut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Hearing and to be provided with the updated hydrodynamic model prior to the Public Hearing.  This may necessitate teleconferences or video conferences with Sabina after the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Avatilikinikut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Meeting.</a:t>
            </a:r>
          </a:p>
          <a:p>
            <a:endParaRPr lang="en-CA" baseline="0" dirty="0"/>
          </a:p>
          <a:p>
            <a:r>
              <a:rPr lang="en-CA" baseline="0" dirty="0"/>
              <a:t>These issues are of high concern to the KIA.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8</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KIA believes that the </a:t>
            </a:r>
            <a:r>
              <a:rPr lang="en-CA" dirty="0" err="1"/>
              <a:t>Avatilikinikut</a:t>
            </a:r>
            <a:r>
              <a:rPr lang="en-CA" dirty="0"/>
              <a:t> issues</a:t>
            </a:r>
            <a:r>
              <a:rPr lang="en-CA" baseline="0" dirty="0"/>
              <a:t> brought forward to the </a:t>
            </a:r>
            <a:r>
              <a:rPr lang="en-CA" baseline="0" dirty="0" err="1"/>
              <a:t>Avatilikinikut</a:t>
            </a:r>
            <a:r>
              <a:rPr lang="en-CA" baseline="0" dirty="0"/>
              <a:t> Meeting can be successfully resolved with Sabina through our on-going collaboration.</a:t>
            </a:r>
          </a:p>
          <a:p>
            <a:endParaRPr lang="en-CA" baseline="0" dirty="0"/>
          </a:p>
          <a:p>
            <a:r>
              <a:rPr lang="en-CA" baseline="0" dirty="0"/>
              <a:t>We thank you for listening and we are open to any questions.</a:t>
            </a:r>
          </a:p>
          <a:p>
            <a:endParaRPr lang="en-CA" baseline="0" dirty="0"/>
          </a:p>
        </p:txBody>
      </p:sp>
      <p:sp>
        <p:nvSpPr>
          <p:cNvPr id="4" name="Slide Number Placeholder 3"/>
          <p:cNvSpPr>
            <a:spLocks noGrp="1"/>
          </p:cNvSpPr>
          <p:nvPr>
            <p:ph type="sldNum" sz="quarter" idx="10"/>
          </p:nvPr>
        </p:nvSpPr>
        <p:spPr/>
        <p:txBody>
          <a:bodyPr/>
          <a:lstStyle/>
          <a:p>
            <a:fld id="{B1D8E1B6-F1F6-4468-BC62-C008A50C056D}" type="slidenum">
              <a:rPr lang="en-US" smtClean="0"/>
              <a:t>9</a:t>
            </a:fld>
            <a:endParaRPr lang="en-US"/>
          </a:p>
        </p:txBody>
      </p:sp>
    </p:spTree>
    <p:extLst>
      <p:ext uri="{BB962C8B-B14F-4D97-AF65-F5344CB8AC3E}">
        <p14:creationId xmlns:p14="http://schemas.microsoft.com/office/powerpoint/2010/main" val="30321156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a:solidFill>
                  <a:schemeClr val="bg1"/>
                </a:solidFill>
              </a:rPr>
              <a:t>P.O. Box 18</a:t>
            </a:r>
          </a:p>
          <a:p>
            <a:pPr algn="r"/>
            <a:r>
              <a:rPr lang="en-US" sz="1800" b="1" dirty="0">
                <a:solidFill>
                  <a:schemeClr val="bg1"/>
                </a:solidFill>
              </a:rPr>
              <a:t>Cambridge Bay, Nunavut</a:t>
            </a:r>
          </a:p>
          <a:p>
            <a:pPr algn="r"/>
            <a:r>
              <a:rPr lang="en-US" sz="1800" b="1" dirty="0">
                <a:solidFill>
                  <a:schemeClr val="bg1"/>
                </a:solidFill>
              </a:rPr>
              <a:t>X0B 0C0</a:t>
            </a:r>
          </a:p>
          <a:p>
            <a:pPr algn="r"/>
            <a:r>
              <a:rPr lang="en-US" sz="1800" b="1" dirty="0">
                <a:solidFill>
                  <a:schemeClr val="bg1"/>
                </a:solidFill>
              </a:rPr>
              <a:t>Telephone: 1 867 983 2458</a:t>
            </a:r>
          </a:p>
          <a:p>
            <a:pPr algn="r"/>
            <a:r>
              <a:rPr lang="en-US" sz="1800" b="1" dirty="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a:t>Click to edit Master title style</a:t>
            </a:r>
          </a:p>
        </p:txBody>
      </p:sp>
      <p:sp>
        <p:nvSpPr>
          <p:cNvPr id="3" name="Content Placeholder 2"/>
          <p:cNvSpPr>
            <a:spLocks noGrp="1"/>
          </p:cNvSpPr>
          <p:nvPr>
            <p:ph idx="1"/>
          </p:nvPr>
        </p:nvSpPr>
        <p:spPr>
          <a:xfrm>
            <a:off x="628650" y="151365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a:t>Click to edit Master title style</a:t>
            </a:r>
          </a:p>
        </p:txBody>
      </p:sp>
      <p:sp>
        <p:nvSpPr>
          <p:cNvPr id="3" name="Content Placeholder 2"/>
          <p:cNvSpPr>
            <a:spLocks noGrp="1"/>
          </p:cNvSpPr>
          <p:nvPr>
            <p:ph idx="1"/>
          </p:nvPr>
        </p:nvSpPr>
        <p:spPr>
          <a:xfrm>
            <a:off x="628650" y="151365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kitia.ca/</a:t>
            </a:r>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kitia.ca/</a:t>
            </a:r>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pic>
        <p:nvPicPr>
          <p:cNvPr id="4" name="Picture 3"/>
          <p:cNvPicPr>
            <a:picLocks noChangeAspect="1"/>
          </p:cNvPicPr>
          <p:nvPr userDrawn="1"/>
        </p:nvPicPr>
        <p:blipFill>
          <a:blip r:embed="rId2"/>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a:t>Click to edit Master title style</a:t>
            </a:r>
          </a:p>
        </p:txBody>
      </p:sp>
      <p:sp>
        <p:nvSpPr>
          <p:cNvPr id="3" name="Content Placeholder 2"/>
          <p:cNvSpPr>
            <a:spLocks noGrp="1"/>
          </p:cNvSpPr>
          <p:nvPr>
            <p:ph idx="1"/>
          </p:nvPr>
        </p:nvSpPr>
        <p:spPr>
          <a:xfrm>
            <a:off x="628650" y="151365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a:t>kitia.ca/</a:t>
            </a:r>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a:t>kitia.ca/</a:t>
            </a:r>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a:t>kitia.ca/</a:t>
            </a:r>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kitia.ca/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a:latin typeface="Arial Rounded MT Bold" panose="020F0704030504030204" pitchFamily="34" charset="0"/>
              </a:rPr>
              <a:t>kitia.ca</a:t>
            </a: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a:solidFill>
                  <a:prstClr val="black"/>
                </a:solidFill>
                <a:latin typeface="Arial Rounded MT Bold" panose="020F0704030504030204" pitchFamily="34" charset="0"/>
              </a:rPr>
              <a:t>kitia.ca</a:t>
            </a: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a:solidFill>
                  <a:prstClr val="black"/>
                </a:solidFill>
                <a:latin typeface="Arial Rounded MT Bold" panose="020F0704030504030204" pitchFamily="34" charset="0"/>
              </a:rPr>
              <a:t>kitia.ca</a:t>
            </a: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Kitikmeot Inuit </a:t>
            </a:r>
            <a:r>
              <a:rPr lang="en-CA" dirty="0" err="1"/>
              <a:t>Katuyikatigit</a:t>
            </a:r>
            <a:endParaRPr lang="en-US" dirty="0"/>
          </a:p>
        </p:txBody>
      </p:sp>
      <p:sp>
        <p:nvSpPr>
          <p:cNvPr id="3" name="Subtitle 2"/>
          <p:cNvSpPr>
            <a:spLocks noGrp="1"/>
          </p:cNvSpPr>
          <p:nvPr>
            <p:ph type="subTitle" idx="1"/>
          </p:nvPr>
        </p:nvSpPr>
        <p:spPr/>
        <p:txBody>
          <a:bodyPr>
            <a:normAutofit/>
          </a:bodyPr>
          <a:lstStyle/>
          <a:p>
            <a:r>
              <a:rPr lang="en-US" dirty="0"/>
              <a:t>KIA-</a:t>
            </a:r>
            <a:r>
              <a:rPr lang="en-US" dirty="0" err="1"/>
              <a:t>kut</a:t>
            </a:r>
            <a:r>
              <a:rPr lang="en-US" dirty="0"/>
              <a:t> </a:t>
            </a:r>
            <a:r>
              <a:rPr lang="en-US" dirty="0" err="1"/>
              <a:t>Avatilikinikut</a:t>
            </a:r>
            <a:r>
              <a:rPr lang="en-US" dirty="0"/>
              <a:t> </a:t>
            </a:r>
            <a:r>
              <a:rPr lang="en-US" dirty="0" err="1"/>
              <a:t>Ihivgiokutaitnik</a:t>
            </a:r>
            <a:r>
              <a:rPr lang="en-US" dirty="0"/>
              <a:t>  </a:t>
            </a:r>
            <a:r>
              <a:rPr lang="en-US" dirty="0" err="1"/>
              <a:t>Hanningayokmik</a:t>
            </a:r>
            <a:r>
              <a:rPr lang="en-US" dirty="0"/>
              <a:t> </a:t>
            </a:r>
            <a:r>
              <a:rPr lang="en-US" dirty="0" err="1"/>
              <a:t>havagiyaoyot</a:t>
            </a:r>
            <a:r>
              <a:rPr lang="en-US" dirty="0"/>
              <a:t> </a:t>
            </a:r>
            <a:r>
              <a:rPr lang="en-US" dirty="0" err="1"/>
              <a:t>Alangutaitnik</a:t>
            </a:r>
            <a:endParaRPr lang="en-US" dirty="0"/>
          </a:p>
        </p:txBody>
      </p:sp>
    </p:spTree>
    <p:extLst>
      <p:ext uri="{BB962C8B-B14F-4D97-AF65-F5344CB8AC3E}">
        <p14:creationId xmlns:p14="http://schemas.microsoft.com/office/powerpoint/2010/main" val="242226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err="1"/>
              <a:t>Hunanik</a:t>
            </a:r>
            <a:r>
              <a:rPr lang="en-CA" dirty="0"/>
              <a:t> </a:t>
            </a:r>
            <a:r>
              <a:rPr lang="en-CA" dirty="0" err="1"/>
              <a:t>Onipkagiakakat</a:t>
            </a:r>
            <a:endParaRPr lang="en-US" dirty="0"/>
          </a:p>
        </p:txBody>
      </p:sp>
      <p:sp>
        <p:nvSpPr>
          <p:cNvPr id="5" name="Content Placeholder 4"/>
          <p:cNvSpPr>
            <a:spLocks noGrp="1"/>
          </p:cNvSpPr>
          <p:nvPr>
            <p:ph idx="1"/>
          </p:nvPr>
        </p:nvSpPr>
        <p:spPr/>
        <p:txBody>
          <a:bodyPr>
            <a:normAutofit fontScale="92500" lnSpcReduction="10000"/>
          </a:bodyPr>
          <a:lstStyle/>
          <a:p>
            <a:endParaRPr lang="en-CA" dirty="0"/>
          </a:p>
          <a:p>
            <a:r>
              <a:rPr lang="en-CA" dirty="0" err="1"/>
              <a:t>Nainaaklugo</a:t>
            </a:r>
            <a:r>
              <a:rPr lang="en-CA" dirty="0"/>
              <a:t> </a:t>
            </a:r>
            <a:r>
              <a:rPr lang="en-CA" dirty="0" err="1"/>
              <a:t>onipkagiyagiakaktaat</a:t>
            </a:r>
            <a:r>
              <a:rPr lang="en-CA" dirty="0"/>
              <a:t> </a:t>
            </a:r>
            <a:r>
              <a:rPr lang="en-CA" dirty="0" err="1"/>
              <a:t>ukkua</a:t>
            </a:r>
            <a:r>
              <a:rPr lang="en-CA" dirty="0"/>
              <a:t> KIA-</a:t>
            </a:r>
            <a:r>
              <a:rPr lang="en-CA" dirty="0" err="1"/>
              <a:t>kut</a:t>
            </a:r>
            <a:r>
              <a:rPr lang="en-CA" dirty="0"/>
              <a:t> </a:t>
            </a:r>
            <a:r>
              <a:rPr lang="en-CA" dirty="0" err="1"/>
              <a:t>Avatilikinikut</a:t>
            </a:r>
            <a:r>
              <a:rPr lang="en-CA" dirty="0"/>
              <a:t> </a:t>
            </a:r>
            <a:r>
              <a:rPr lang="en-CA" dirty="0" err="1"/>
              <a:t>Ihivgiokutaitnik</a:t>
            </a:r>
            <a:r>
              <a:rPr lang="en-CA" dirty="0"/>
              <a:t> </a:t>
            </a:r>
            <a:r>
              <a:rPr lang="en-CA" dirty="0" err="1"/>
              <a:t>hapkua</a:t>
            </a:r>
            <a:r>
              <a:rPr lang="en-CA" dirty="0"/>
              <a:t> Sabina Gold &amp; Silver </a:t>
            </a:r>
            <a:r>
              <a:rPr lang="en-CA" dirty="0" err="1"/>
              <a:t>Timingata</a:t>
            </a:r>
            <a:r>
              <a:rPr lang="en-CA" dirty="0"/>
              <a:t> </a:t>
            </a:r>
            <a:r>
              <a:rPr lang="en-CA" dirty="0" err="1"/>
              <a:t>toghiktotat</a:t>
            </a:r>
            <a:r>
              <a:rPr lang="en-CA" dirty="0"/>
              <a:t> </a:t>
            </a:r>
            <a:r>
              <a:rPr lang="en-CA" dirty="0" err="1"/>
              <a:t>Alangutighaitnik</a:t>
            </a:r>
            <a:r>
              <a:rPr lang="en-CA" dirty="0"/>
              <a:t> </a:t>
            </a:r>
            <a:r>
              <a:rPr lang="en-CA" dirty="0" err="1"/>
              <a:t>tatvani</a:t>
            </a:r>
            <a:r>
              <a:rPr lang="en-CA" dirty="0"/>
              <a:t> </a:t>
            </a:r>
            <a:r>
              <a:rPr lang="en-CA" dirty="0" err="1"/>
              <a:t>Hanningayokmi</a:t>
            </a:r>
            <a:r>
              <a:rPr lang="en-CA" dirty="0"/>
              <a:t> </a:t>
            </a:r>
            <a:r>
              <a:rPr lang="en-CA" dirty="0" err="1"/>
              <a:t>havagiyaoyonik</a:t>
            </a:r>
            <a:r>
              <a:rPr lang="en-CA" dirty="0"/>
              <a:t>.</a:t>
            </a:r>
          </a:p>
          <a:p>
            <a:r>
              <a:rPr lang="en-CA" dirty="0"/>
              <a:t>KIA-</a:t>
            </a:r>
            <a:r>
              <a:rPr lang="en-CA" dirty="0" err="1"/>
              <a:t>kut</a:t>
            </a:r>
            <a:r>
              <a:rPr lang="en-CA" dirty="0"/>
              <a:t> </a:t>
            </a:r>
            <a:r>
              <a:rPr lang="en-CA" dirty="0" err="1"/>
              <a:t>havagihimayaat</a:t>
            </a:r>
            <a:r>
              <a:rPr lang="en-CA" dirty="0"/>
              <a:t> </a:t>
            </a:r>
            <a:r>
              <a:rPr lang="en-CA" dirty="0" err="1"/>
              <a:t>hiviitoyomik</a:t>
            </a:r>
            <a:r>
              <a:rPr lang="en-CA" dirty="0"/>
              <a:t> </a:t>
            </a:r>
            <a:r>
              <a:rPr lang="en-CA" dirty="0" err="1"/>
              <a:t>Ihivgiotighogit</a:t>
            </a:r>
            <a:r>
              <a:rPr lang="en-CA" dirty="0"/>
              <a:t> </a:t>
            </a:r>
            <a:r>
              <a:rPr lang="en-CA" dirty="0" err="1"/>
              <a:t>hapkua</a:t>
            </a:r>
            <a:r>
              <a:rPr lang="en-CA" dirty="0"/>
              <a:t> </a:t>
            </a:r>
            <a:r>
              <a:rPr lang="en-CA" dirty="0" err="1"/>
              <a:t>havagiyaoyonik</a:t>
            </a:r>
            <a:r>
              <a:rPr lang="en-CA" dirty="0"/>
              <a:t> </a:t>
            </a:r>
            <a:r>
              <a:rPr lang="en-CA" dirty="0" err="1"/>
              <a:t>immalikinikut</a:t>
            </a:r>
            <a:r>
              <a:rPr lang="en-CA" dirty="0"/>
              <a:t>, </a:t>
            </a:r>
            <a:r>
              <a:rPr lang="en-CA" dirty="0" err="1"/>
              <a:t>nunnap</a:t>
            </a:r>
            <a:r>
              <a:rPr lang="en-CA" dirty="0"/>
              <a:t> </a:t>
            </a:r>
            <a:r>
              <a:rPr lang="en-CA" dirty="0" err="1"/>
              <a:t>ikkiangani</a:t>
            </a:r>
            <a:r>
              <a:rPr lang="en-CA" dirty="0"/>
              <a:t> </a:t>
            </a:r>
            <a:r>
              <a:rPr lang="en-CA" dirty="0" err="1"/>
              <a:t>immakakninganik</a:t>
            </a:r>
            <a:r>
              <a:rPr lang="en-CA" dirty="0"/>
              <a:t>, </a:t>
            </a:r>
            <a:r>
              <a:rPr lang="en-CA" dirty="0" err="1"/>
              <a:t>ikaluklikinikut</a:t>
            </a:r>
            <a:r>
              <a:rPr lang="en-CA" dirty="0"/>
              <a:t>, </a:t>
            </a:r>
            <a:r>
              <a:rPr lang="en-CA" dirty="0" err="1"/>
              <a:t>immakmiotalikinikut</a:t>
            </a:r>
            <a:r>
              <a:rPr lang="en-CA" dirty="0"/>
              <a:t>, </a:t>
            </a:r>
            <a:r>
              <a:rPr lang="en-CA" dirty="0" err="1"/>
              <a:t>immap</a:t>
            </a:r>
            <a:r>
              <a:rPr lang="en-CA" dirty="0"/>
              <a:t> </a:t>
            </a:r>
            <a:r>
              <a:rPr lang="en-CA" dirty="0" err="1"/>
              <a:t>kanogininganik</a:t>
            </a:r>
            <a:r>
              <a:rPr lang="en-CA" dirty="0"/>
              <a:t> </a:t>
            </a:r>
            <a:r>
              <a:rPr lang="en-CA" dirty="0" err="1"/>
              <a:t>tatvalo</a:t>
            </a:r>
            <a:r>
              <a:rPr lang="en-CA" dirty="0"/>
              <a:t> </a:t>
            </a:r>
            <a:r>
              <a:rPr lang="en-CA" dirty="0" err="1"/>
              <a:t>kimiluginnik</a:t>
            </a:r>
            <a:r>
              <a:rPr lang="en-CA" dirty="0"/>
              <a:t>. </a:t>
            </a:r>
          </a:p>
          <a:p>
            <a:r>
              <a:rPr lang="en-CA" dirty="0" err="1"/>
              <a:t>Malgoknik</a:t>
            </a:r>
            <a:r>
              <a:rPr lang="en-CA" dirty="0"/>
              <a:t> </a:t>
            </a:r>
            <a:r>
              <a:rPr lang="en-CA" dirty="0" err="1"/>
              <a:t>Ihomalotaoyonik</a:t>
            </a:r>
            <a:r>
              <a:rPr lang="en-CA" dirty="0"/>
              <a:t> </a:t>
            </a:r>
            <a:r>
              <a:rPr lang="en-CA" dirty="0" err="1"/>
              <a:t>Avatilikinikut</a:t>
            </a:r>
            <a:r>
              <a:rPr lang="en-CA" dirty="0"/>
              <a:t> </a:t>
            </a:r>
            <a:r>
              <a:rPr lang="en-CA" dirty="0" err="1"/>
              <a:t>Katimaniat</a:t>
            </a:r>
            <a:r>
              <a:rPr lang="en-CA" dirty="0"/>
              <a:t>.</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2</a:t>
            </a:fld>
            <a:endParaRPr lang="en-US"/>
          </a:p>
        </p:txBody>
      </p:sp>
    </p:spTree>
    <p:extLst>
      <p:ext uri="{BB962C8B-B14F-4D97-AF65-F5344CB8AC3E}">
        <p14:creationId xmlns:p14="http://schemas.microsoft.com/office/powerpoint/2010/main" val="144465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rector Lands\AppData\Local\Microsoft\Windows\Temporary Internet Files\Content.Outlook\7COZHEHK\IOL B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6173"/>
            <a:ext cx="9182486" cy="70831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28650" y="-26173"/>
            <a:ext cx="6601490" cy="1325563"/>
          </a:xfrm>
        </p:spPr>
        <p:txBody>
          <a:bodyPr>
            <a:noAutofit/>
          </a:bodyPr>
          <a:lstStyle/>
          <a:p>
            <a:r>
              <a:rPr lang="en-CA" sz="3600" b="1" dirty="0"/>
              <a:t>KIA-</a:t>
            </a:r>
            <a:r>
              <a:rPr lang="en-CA" sz="3600" b="1" dirty="0" err="1"/>
              <a:t>kut</a:t>
            </a:r>
            <a:r>
              <a:rPr lang="en-CA" sz="3600" b="1" dirty="0"/>
              <a:t> </a:t>
            </a:r>
            <a:r>
              <a:rPr lang="en-CA" sz="3600" b="1" dirty="0" err="1"/>
              <a:t>Havagiyait</a:t>
            </a:r>
            <a:endParaRPr lang="en-US" sz="3600" b="1" dirty="0"/>
          </a:p>
        </p:txBody>
      </p:sp>
      <p:sp>
        <p:nvSpPr>
          <p:cNvPr id="5" name="Content Placeholder 4"/>
          <p:cNvSpPr>
            <a:spLocks noGrp="1"/>
          </p:cNvSpPr>
          <p:nvPr>
            <p:ph idx="1"/>
          </p:nvPr>
        </p:nvSpPr>
        <p:spPr>
          <a:xfrm>
            <a:off x="628650" y="1297279"/>
            <a:ext cx="7886700" cy="4351338"/>
          </a:xfrm>
        </p:spPr>
        <p:txBody>
          <a:bodyPr>
            <a:normAutofit/>
          </a:bodyPr>
          <a:lstStyle/>
          <a:p>
            <a:pPr marL="0" indent="0">
              <a:buNone/>
            </a:pPr>
            <a:r>
              <a:rPr lang="en-US" b="1" dirty="0"/>
              <a:t>KIA-</a:t>
            </a:r>
            <a:r>
              <a:rPr lang="en-US" b="1" dirty="0" err="1"/>
              <a:t>kut</a:t>
            </a:r>
            <a:r>
              <a:rPr lang="en-US" b="1" dirty="0"/>
              <a:t> </a:t>
            </a:r>
            <a:r>
              <a:rPr lang="en-US" b="1" dirty="0" err="1"/>
              <a:t>Havagiyait</a:t>
            </a:r>
            <a:r>
              <a:rPr lang="en-US" b="1" dirty="0"/>
              <a:t> </a:t>
            </a:r>
            <a:r>
              <a:rPr lang="en-US" b="1" dirty="0" err="1"/>
              <a:t>kivgaktogiakaghuhit</a:t>
            </a:r>
            <a:r>
              <a:rPr lang="en-US" b="1" dirty="0"/>
              <a:t> </a:t>
            </a:r>
            <a:r>
              <a:rPr lang="en-US" b="1" dirty="0" err="1"/>
              <a:t>hapkua</a:t>
            </a:r>
            <a:r>
              <a:rPr lang="en-US" b="1" dirty="0"/>
              <a:t> </a:t>
            </a:r>
            <a:r>
              <a:rPr lang="en-US" b="1" dirty="0" err="1"/>
              <a:t>piyomayaitnik</a:t>
            </a:r>
            <a:r>
              <a:rPr lang="en-US" b="1" dirty="0"/>
              <a:t> </a:t>
            </a:r>
            <a:r>
              <a:rPr lang="en-US" b="1" dirty="0" err="1"/>
              <a:t>Kitikmeoni</a:t>
            </a:r>
            <a:r>
              <a:rPr lang="en-US" b="1" dirty="0"/>
              <a:t> Inuit </a:t>
            </a:r>
            <a:r>
              <a:rPr lang="en-US" b="1" dirty="0" err="1"/>
              <a:t>munagiyagiakhugit</a:t>
            </a:r>
            <a:r>
              <a:rPr lang="en-US" b="1" dirty="0"/>
              <a:t> </a:t>
            </a:r>
            <a:r>
              <a:rPr lang="en-US" b="1" dirty="0" err="1"/>
              <a:t>tatvalo</a:t>
            </a:r>
            <a:r>
              <a:rPr lang="en-US" b="1" dirty="0"/>
              <a:t> </a:t>
            </a:r>
            <a:r>
              <a:rPr lang="en-US" b="1" dirty="0" err="1"/>
              <a:t>ihomagiyaovalikuvlugit</a:t>
            </a:r>
            <a:r>
              <a:rPr lang="en-US" b="1" dirty="0"/>
              <a:t> </a:t>
            </a:r>
            <a:r>
              <a:rPr lang="en-US" b="1" dirty="0" err="1"/>
              <a:t>hapkua</a:t>
            </a:r>
            <a:r>
              <a:rPr lang="en-US" b="1" dirty="0"/>
              <a:t> </a:t>
            </a:r>
            <a:r>
              <a:rPr lang="en-US" b="1" dirty="0" err="1"/>
              <a:t>inulikinikut</a:t>
            </a:r>
            <a:r>
              <a:rPr lang="en-US" b="1" dirty="0"/>
              <a:t>, </a:t>
            </a:r>
            <a:r>
              <a:rPr lang="en-US" b="1" dirty="0" err="1"/>
              <a:t>iliitkohilikinikut</a:t>
            </a:r>
            <a:r>
              <a:rPr lang="en-US" b="1" dirty="0"/>
              <a:t>, </a:t>
            </a:r>
            <a:r>
              <a:rPr lang="en-US" b="1" dirty="0" err="1"/>
              <a:t>kavamalikinikut</a:t>
            </a:r>
            <a:r>
              <a:rPr lang="en-US" b="1" dirty="0"/>
              <a:t>, </a:t>
            </a:r>
            <a:r>
              <a:rPr lang="en-US" b="1" dirty="0" err="1"/>
              <a:t>avatilikinikut</a:t>
            </a:r>
            <a:r>
              <a:rPr lang="en-US" b="1" dirty="0"/>
              <a:t> </a:t>
            </a:r>
            <a:r>
              <a:rPr lang="en-US" b="1" dirty="0" err="1"/>
              <a:t>tatvalo</a:t>
            </a:r>
            <a:r>
              <a:rPr lang="en-US" b="1" dirty="0"/>
              <a:t> </a:t>
            </a:r>
            <a:r>
              <a:rPr lang="en-US" b="1" dirty="0" err="1"/>
              <a:t>pivalialikinikutlo</a:t>
            </a:r>
            <a:r>
              <a:rPr lang="en-US" b="1" dirty="0"/>
              <a:t>. </a:t>
            </a:r>
          </a:p>
          <a:p>
            <a:pPr marL="0" indent="0">
              <a:buNone/>
            </a:pPr>
            <a:r>
              <a:rPr lang="en-US" b="1" dirty="0"/>
              <a:t>KIA-</a:t>
            </a:r>
            <a:r>
              <a:rPr lang="en-US" b="1" dirty="0" err="1"/>
              <a:t>kut</a:t>
            </a:r>
            <a:r>
              <a:rPr lang="en-US" b="1" dirty="0"/>
              <a:t> </a:t>
            </a:r>
            <a:r>
              <a:rPr lang="en-US" b="1" dirty="0" err="1"/>
              <a:t>nanminikaktot</a:t>
            </a:r>
            <a:r>
              <a:rPr lang="en-US" b="1" dirty="0"/>
              <a:t> </a:t>
            </a:r>
            <a:r>
              <a:rPr lang="en-US" b="1" dirty="0" err="1"/>
              <a:t>imaatot</a:t>
            </a:r>
            <a:r>
              <a:rPr lang="en-US" b="1" dirty="0"/>
              <a:t> 106,360 km</a:t>
            </a:r>
            <a:r>
              <a:rPr lang="en-US" b="1" baseline="30000" dirty="0"/>
              <a:t>2</a:t>
            </a:r>
            <a:r>
              <a:rPr lang="en-US" b="1" dirty="0"/>
              <a:t> </a:t>
            </a:r>
            <a:r>
              <a:rPr lang="en-US" b="1" dirty="0" err="1"/>
              <a:t>kanganitonik</a:t>
            </a:r>
            <a:r>
              <a:rPr lang="en-US" b="1" dirty="0"/>
              <a:t> </a:t>
            </a:r>
            <a:r>
              <a:rPr lang="en-US" b="1" dirty="0" err="1"/>
              <a:t>nunanik</a:t>
            </a:r>
            <a:r>
              <a:rPr lang="en-US" b="1" dirty="0"/>
              <a:t>: </a:t>
            </a:r>
            <a:r>
              <a:rPr lang="en-US" b="1" dirty="0" err="1"/>
              <a:t>Angiyok</a:t>
            </a:r>
            <a:r>
              <a:rPr lang="en-US" b="1" dirty="0"/>
              <a:t> </a:t>
            </a:r>
            <a:r>
              <a:rPr lang="en-US" b="1" dirty="0" err="1"/>
              <a:t>oktotighak</a:t>
            </a:r>
            <a:r>
              <a:rPr lang="en-US" b="1" dirty="0"/>
              <a:t> </a:t>
            </a:r>
            <a:r>
              <a:rPr lang="en-US" b="1" dirty="0" err="1"/>
              <a:t>oktotighatiavaknik</a:t>
            </a:r>
            <a:r>
              <a:rPr lang="en-US" b="1" dirty="0"/>
              <a:t>      </a:t>
            </a:r>
            <a:r>
              <a:rPr lang="en-US" b="1" dirty="0" err="1"/>
              <a:t>munagiyaotiagomi</a:t>
            </a:r>
            <a:r>
              <a:rPr lang="en-US" b="1" dirty="0"/>
              <a:t>.</a:t>
            </a:r>
          </a:p>
          <a:p>
            <a:pPr marL="0" indent="0">
              <a:buNone/>
            </a:pPr>
            <a:endParaRPr lang="en-US" b="1" dirty="0"/>
          </a:p>
        </p:txBody>
      </p:sp>
      <p:sp>
        <p:nvSpPr>
          <p:cNvPr id="6" name="Slide Number Placeholder 5"/>
          <p:cNvSpPr>
            <a:spLocks noGrp="1"/>
          </p:cNvSpPr>
          <p:nvPr>
            <p:ph type="sldNum" sz="quarter" idx="12"/>
          </p:nvPr>
        </p:nvSpPr>
        <p:spPr/>
        <p:txBody>
          <a:bodyPr/>
          <a:lstStyle/>
          <a:p>
            <a:fld id="{438B63EE-32D6-41CD-8D0F-F766A6E153A6}" type="slidenum">
              <a:rPr lang="en-US" smtClean="0"/>
              <a:t>3</a:t>
            </a:fld>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174" y="5624058"/>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6310" y="6011064"/>
            <a:ext cx="2259851" cy="646331"/>
          </a:xfrm>
          <a:prstGeom prst="rect">
            <a:avLst/>
          </a:prstGeom>
          <a:noFill/>
        </p:spPr>
        <p:txBody>
          <a:bodyPr wrap="square" rtlCol="0">
            <a:spAutoFit/>
          </a:bodyPr>
          <a:lstStyle/>
          <a:p>
            <a:r>
              <a:rPr lang="en-US" b="1" dirty="0"/>
              <a:t>Goose Lake-mi </a:t>
            </a:r>
            <a:r>
              <a:rPr lang="en-US" b="1" dirty="0" err="1"/>
              <a:t>Uyagaghiokvikhak</a:t>
            </a:r>
            <a:endParaRPr lang="en-US" b="1" dirty="0"/>
          </a:p>
        </p:txBody>
      </p:sp>
      <p:cxnSp>
        <p:nvCxnSpPr>
          <p:cNvPr id="7" name="Straight Arrow Connector 6"/>
          <p:cNvCxnSpPr>
            <a:stCxn id="2" idx="1"/>
          </p:cNvCxnSpPr>
          <p:nvPr/>
        </p:nvCxnSpPr>
        <p:spPr>
          <a:xfrm flipH="1" flipV="1">
            <a:off x="3624444" y="5901456"/>
            <a:ext cx="331866" cy="4327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067477" y="5080125"/>
            <a:ext cx="3324899" cy="646331"/>
            <a:chOff x="-1746947" y="3128611"/>
            <a:chExt cx="3324899" cy="646331"/>
          </a:xfrm>
        </p:grpSpPr>
        <p:sp>
          <p:nvSpPr>
            <p:cNvPr id="3" name="Isosceles Triangle 2"/>
            <p:cNvSpPr/>
            <p:nvPr/>
          </p:nvSpPr>
          <p:spPr>
            <a:xfrm>
              <a:off x="-1746947" y="3164764"/>
              <a:ext cx="193589" cy="1485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45258" y="3128611"/>
              <a:ext cx="3123210" cy="646331"/>
            </a:xfrm>
            <a:prstGeom prst="rect">
              <a:avLst/>
            </a:prstGeom>
            <a:noFill/>
          </p:spPr>
          <p:txBody>
            <a:bodyPr wrap="square" rtlCol="0">
              <a:spAutoFit/>
            </a:bodyPr>
            <a:lstStyle/>
            <a:p>
              <a:r>
                <a:rPr lang="en-US" b="1" dirty="0" err="1"/>
                <a:t>Tagiokmi</a:t>
              </a:r>
              <a:r>
                <a:rPr lang="en-US" b="1" dirty="0"/>
                <a:t> </a:t>
              </a:r>
              <a:r>
                <a:rPr lang="en-US" b="1" dirty="0" err="1"/>
                <a:t>Tulaktakvighat</a:t>
              </a:r>
              <a:r>
                <a:rPr lang="en-US" b="1" dirty="0"/>
                <a:t> </a:t>
              </a:r>
              <a:r>
                <a:rPr lang="en-US" b="1" dirty="0" err="1"/>
                <a:t>Ummiat</a:t>
              </a:r>
              <a:r>
                <a:rPr lang="en-US" b="1" dirty="0"/>
                <a:t> (MLA)</a:t>
              </a:r>
            </a:p>
          </p:txBody>
        </p:sp>
      </p:gr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009" y="4049363"/>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017775" y="4452330"/>
            <a:ext cx="1943410" cy="646331"/>
          </a:xfrm>
          <a:prstGeom prst="rect">
            <a:avLst/>
          </a:prstGeom>
          <a:noFill/>
        </p:spPr>
        <p:txBody>
          <a:bodyPr wrap="square" rtlCol="0">
            <a:spAutoFit/>
          </a:bodyPr>
          <a:lstStyle/>
          <a:p>
            <a:r>
              <a:rPr lang="en-US" b="1" dirty="0" err="1"/>
              <a:t>Kapihiliktomi</a:t>
            </a:r>
            <a:r>
              <a:rPr lang="en-US" b="1" dirty="0"/>
              <a:t> </a:t>
            </a:r>
            <a:r>
              <a:rPr lang="en-US" b="1" dirty="0" err="1"/>
              <a:t>havagiyaoyot</a:t>
            </a:r>
            <a:endParaRPr lang="en-US" b="1" dirty="0"/>
          </a:p>
        </p:txBody>
      </p:sp>
      <p:cxnSp>
        <p:nvCxnSpPr>
          <p:cNvPr id="13" name="Straight Arrow Connector 12"/>
          <p:cNvCxnSpPr/>
          <p:nvPr/>
        </p:nvCxnSpPr>
        <p:spPr>
          <a:xfrm flipH="1" flipV="1">
            <a:off x="3719810" y="4303384"/>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647643" y="4626205"/>
            <a:ext cx="1495870" cy="390914"/>
            <a:chOff x="1607815" y="4597658"/>
            <a:chExt cx="1495870" cy="390914"/>
          </a:xfrm>
        </p:grpSpPr>
        <p:sp>
          <p:nvSpPr>
            <p:cNvPr id="15" name="TextBox 14"/>
            <p:cNvSpPr txBox="1"/>
            <p:nvPr/>
          </p:nvSpPr>
          <p:spPr>
            <a:xfrm>
              <a:off x="1607815" y="4597658"/>
              <a:ext cx="1365857" cy="338554"/>
            </a:xfrm>
            <a:prstGeom prst="rect">
              <a:avLst/>
            </a:prstGeom>
            <a:noFill/>
          </p:spPr>
          <p:txBody>
            <a:bodyPr wrap="square" rtlCol="0">
              <a:spAutoFit/>
            </a:bodyPr>
            <a:lstStyle/>
            <a:p>
              <a:r>
                <a:rPr lang="en-US" sz="1600" b="1" dirty="0" err="1"/>
                <a:t>Kingaok</a:t>
              </a:r>
              <a:endParaRPr lang="en-US" sz="1600" b="1" dirty="0"/>
            </a:p>
          </p:txBody>
        </p:sp>
        <p:cxnSp>
          <p:nvCxnSpPr>
            <p:cNvPr id="14" name="Straight Arrow Connector 13"/>
            <p:cNvCxnSpPr/>
            <p:nvPr/>
          </p:nvCxnSpPr>
          <p:spPr>
            <a:xfrm>
              <a:off x="2863689" y="4848973"/>
              <a:ext cx="239996" cy="13959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887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1000"/>
                                        <p:tgtEl>
                                          <p:spTgt spid="3075"/>
                                        </p:tgtEl>
                                      </p:cBhvr>
                                    </p:animEffect>
                                    <p:anim calcmode="lin" valueType="num">
                                      <p:cBhvr>
                                        <p:cTn id="33" dur="1000" fill="hold"/>
                                        <p:tgtEl>
                                          <p:spTgt spid="3075"/>
                                        </p:tgtEl>
                                        <p:attrNameLst>
                                          <p:attrName>ppt_x</p:attrName>
                                        </p:attrNameLst>
                                      </p:cBhvr>
                                      <p:tavLst>
                                        <p:tav tm="0">
                                          <p:val>
                                            <p:strVal val="#ppt_x"/>
                                          </p:val>
                                        </p:tav>
                                        <p:tav tm="100000">
                                          <p:val>
                                            <p:strVal val="#ppt_x"/>
                                          </p:val>
                                        </p:tav>
                                      </p:tavLst>
                                    </p:anim>
                                    <p:anim calcmode="lin" valueType="num">
                                      <p:cBhvr>
                                        <p:cTn id="34" dur="1000" fill="hold"/>
                                        <p:tgtEl>
                                          <p:spTgt spid="30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200" dirty="0" err="1"/>
              <a:t>Hapkua</a:t>
            </a:r>
            <a:r>
              <a:rPr lang="en-CA" sz="3200" dirty="0"/>
              <a:t> </a:t>
            </a:r>
            <a:r>
              <a:rPr lang="en-CA" sz="3200" dirty="0" err="1"/>
              <a:t>Hanningayokmi</a:t>
            </a:r>
            <a:r>
              <a:rPr lang="en-CA" sz="3200" dirty="0"/>
              <a:t> </a:t>
            </a:r>
            <a:r>
              <a:rPr lang="en-CA" sz="3200" dirty="0" err="1"/>
              <a:t>havagiyaoyot</a:t>
            </a:r>
            <a:endParaRPr lang="en-US" sz="3200" dirty="0"/>
          </a:p>
        </p:txBody>
      </p:sp>
      <p:sp>
        <p:nvSpPr>
          <p:cNvPr id="5" name="Content Placeholder 4"/>
          <p:cNvSpPr>
            <a:spLocks noGrp="1"/>
          </p:cNvSpPr>
          <p:nvPr>
            <p:ph idx="1"/>
          </p:nvPr>
        </p:nvSpPr>
        <p:spPr>
          <a:xfrm>
            <a:off x="628650" y="1688577"/>
            <a:ext cx="5000254" cy="4351338"/>
          </a:xfrm>
        </p:spPr>
        <p:txBody>
          <a:bodyPr>
            <a:normAutofit fontScale="92500" lnSpcReduction="20000"/>
          </a:bodyPr>
          <a:lstStyle/>
          <a:p>
            <a:r>
              <a:rPr lang="en-US" dirty="0" err="1"/>
              <a:t>Kanganiitok</a:t>
            </a:r>
            <a:r>
              <a:rPr lang="en-US" dirty="0"/>
              <a:t> </a:t>
            </a:r>
            <a:r>
              <a:rPr lang="en-US" dirty="0" err="1"/>
              <a:t>tahaffuma</a:t>
            </a:r>
            <a:r>
              <a:rPr lang="en-US" dirty="0"/>
              <a:t> </a:t>
            </a:r>
            <a:r>
              <a:rPr lang="en-US" dirty="0" err="1"/>
              <a:t>talimat</a:t>
            </a:r>
            <a:r>
              <a:rPr lang="en-US" dirty="0"/>
              <a:t> </a:t>
            </a:r>
            <a:r>
              <a:rPr lang="en-US" dirty="0" err="1"/>
              <a:t>tittikniliokhimayaitnik</a:t>
            </a:r>
            <a:r>
              <a:rPr lang="en-US" dirty="0"/>
              <a:t> Inuit </a:t>
            </a:r>
            <a:r>
              <a:rPr lang="en-US" dirty="0" err="1"/>
              <a:t>Nanminigiyaita</a:t>
            </a:r>
            <a:r>
              <a:rPr lang="en-US" dirty="0"/>
              <a:t> </a:t>
            </a:r>
            <a:r>
              <a:rPr lang="en-US" dirty="0" err="1"/>
              <a:t>Nunaotaitni</a:t>
            </a:r>
            <a:r>
              <a:rPr lang="en-US" dirty="0"/>
              <a:t>.</a:t>
            </a:r>
          </a:p>
          <a:p>
            <a:r>
              <a:rPr lang="en-US" dirty="0"/>
              <a:t>Una </a:t>
            </a:r>
            <a:r>
              <a:rPr lang="en-US" dirty="0" err="1"/>
              <a:t>Hanningayomi</a:t>
            </a:r>
            <a:r>
              <a:rPr lang="en-US" dirty="0"/>
              <a:t> </a:t>
            </a:r>
            <a:r>
              <a:rPr lang="en-US" dirty="0" err="1"/>
              <a:t>havagiyaoyot</a:t>
            </a:r>
            <a:r>
              <a:rPr lang="en-US" dirty="0"/>
              <a:t> </a:t>
            </a:r>
            <a:r>
              <a:rPr lang="en-US" dirty="0" err="1"/>
              <a:t>Tagiomi</a:t>
            </a:r>
            <a:r>
              <a:rPr lang="en-US" dirty="0"/>
              <a:t> </a:t>
            </a:r>
            <a:r>
              <a:rPr lang="en-US" dirty="0" err="1"/>
              <a:t>Tullaktakvighat</a:t>
            </a:r>
            <a:r>
              <a:rPr lang="en-US" dirty="0"/>
              <a:t> </a:t>
            </a:r>
            <a:r>
              <a:rPr lang="en-US" dirty="0" err="1"/>
              <a:t>Umiitjat</a:t>
            </a:r>
            <a:r>
              <a:rPr lang="en-US" dirty="0"/>
              <a:t>, (MLA), </a:t>
            </a:r>
            <a:r>
              <a:rPr lang="en-US" dirty="0" err="1"/>
              <a:t>ukkiukmi</a:t>
            </a:r>
            <a:r>
              <a:rPr lang="en-US" dirty="0"/>
              <a:t> </a:t>
            </a:r>
            <a:r>
              <a:rPr lang="en-US" dirty="0" err="1"/>
              <a:t>apkuhioktaokataktot</a:t>
            </a:r>
            <a:r>
              <a:rPr lang="en-US" dirty="0"/>
              <a:t>, </a:t>
            </a:r>
            <a:r>
              <a:rPr lang="en-US" dirty="0" err="1"/>
              <a:t>tatvalo</a:t>
            </a:r>
            <a:r>
              <a:rPr lang="en-US" dirty="0"/>
              <a:t> Goose Lake-mi </a:t>
            </a:r>
            <a:r>
              <a:rPr lang="en-US" dirty="0" err="1"/>
              <a:t>nunaoyami</a:t>
            </a:r>
            <a:r>
              <a:rPr lang="en-US" dirty="0"/>
              <a:t> </a:t>
            </a:r>
            <a:r>
              <a:rPr lang="en-US" dirty="0" err="1"/>
              <a:t>tittighimayot</a:t>
            </a:r>
            <a:r>
              <a:rPr lang="en-US" dirty="0"/>
              <a:t> </a:t>
            </a:r>
            <a:r>
              <a:rPr lang="en-US" dirty="0" err="1"/>
              <a:t>hapkua</a:t>
            </a:r>
            <a:r>
              <a:rPr lang="en-US" dirty="0"/>
              <a:t>:</a:t>
            </a:r>
          </a:p>
          <a:p>
            <a:pPr lvl="1"/>
            <a:r>
              <a:rPr lang="en-US" sz="2000" dirty="0"/>
              <a:t>BB-02, BB-13, BB-15, BB-16, </a:t>
            </a:r>
            <a:r>
              <a:rPr lang="en-US" sz="2000" dirty="0" err="1"/>
              <a:t>tatvalo</a:t>
            </a:r>
            <a:r>
              <a:rPr lang="en-US" sz="2000" dirty="0"/>
              <a:t> BB-27</a:t>
            </a:r>
          </a:p>
          <a:p>
            <a:pPr lvl="1"/>
            <a:r>
              <a:rPr lang="en-US" sz="2000" dirty="0" err="1"/>
              <a:t>Nalvaghiokvighaotiaktok</a:t>
            </a:r>
            <a:r>
              <a:rPr lang="en-US" sz="2000" dirty="0"/>
              <a:t> </a:t>
            </a:r>
            <a:r>
              <a:rPr lang="en-US" sz="2000" dirty="0" err="1"/>
              <a:t>tatvani</a:t>
            </a:r>
            <a:r>
              <a:rPr lang="en-US" sz="2000" dirty="0"/>
              <a:t>     George-mi  </a:t>
            </a:r>
            <a:r>
              <a:rPr lang="en-US" sz="2000" dirty="0" err="1"/>
              <a:t>tittikniatni</a:t>
            </a:r>
            <a:r>
              <a:rPr lang="en-US" sz="2000" dirty="0"/>
              <a:t> BB-15</a:t>
            </a:r>
          </a:p>
          <a:p>
            <a:r>
              <a:rPr lang="en-US" sz="2400" dirty="0"/>
              <a:t>Sabina-</a:t>
            </a:r>
            <a:r>
              <a:rPr lang="en-US" sz="2400" dirty="0" err="1"/>
              <a:t>kut</a:t>
            </a:r>
            <a:r>
              <a:rPr lang="en-US" sz="2400" dirty="0"/>
              <a:t> </a:t>
            </a:r>
            <a:r>
              <a:rPr lang="en-US" sz="2400" dirty="0" err="1"/>
              <a:t>havagiloagiliktaat</a:t>
            </a:r>
            <a:r>
              <a:rPr lang="en-US" sz="2400" dirty="0"/>
              <a:t> </a:t>
            </a:r>
            <a:r>
              <a:rPr lang="en-US" sz="2400" dirty="0" err="1"/>
              <a:t>hamna</a:t>
            </a:r>
            <a:r>
              <a:rPr lang="en-US" sz="2400" dirty="0"/>
              <a:t>  </a:t>
            </a:r>
            <a:r>
              <a:rPr lang="en-US" sz="2400" dirty="0" err="1"/>
              <a:t>havagiyaoyot</a:t>
            </a:r>
            <a:r>
              <a:rPr lang="en-US" sz="2400" dirty="0"/>
              <a:t> </a:t>
            </a:r>
            <a:r>
              <a:rPr lang="en-US" sz="2400" dirty="0" err="1"/>
              <a:t>tatvani</a:t>
            </a:r>
            <a:r>
              <a:rPr lang="en-US" sz="2400" dirty="0"/>
              <a:t> 2009-mi</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4</a:t>
            </a:fld>
            <a:endParaRPr lang="en-US">
              <a:solidFill>
                <a:prstClr val="black">
                  <a:tint val="75000"/>
                </a:prstClr>
              </a:solidFill>
            </a:endParaRPr>
          </a:p>
        </p:txBody>
      </p:sp>
      <p:cxnSp>
        <p:nvCxnSpPr>
          <p:cNvPr id="19" name="Straight Arrow Connector 18"/>
          <p:cNvCxnSpPr>
            <a:cxnSpLocks noChangeAspect="1"/>
          </p:cNvCxnSpPr>
          <p:nvPr/>
        </p:nvCxnSpPr>
        <p:spPr>
          <a:xfrm flipV="1">
            <a:off x="6928012" y="572093"/>
            <a:ext cx="0" cy="224235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09"/>
          <p:cNvSpPr txBox="1">
            <a:spLocks noChangeAspect="1"/>
          </p:cNvSpPr>
          <p:nvPr/>
        </p:nvSpPr>
        <p:spPr>
          <a:xfrm>
            <a:off x="6388925" y="2843404"/>
            <a:ext cx="1035869" cy="369332"/>
          </a:xfrm>
          <a:prstGeom prst="rect">
            <a:avLst/>
          </a:prstGeom>
          <a:noFill/>
          <a:ln>
            <a:noFill/>
          </a:ln>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a:solidFill>
                  <a:prstClr val="white"/>
                </a:solidFill>
                <a:latin typeface="Century Gothic"/>
                <a:cs typeface="Arial"/>
              </a:rPr>
              <a:t>120 km</a:t>
            </a:r>
          </a:p>
        </p:txBody>
      </p:sp>
      <p:pic>
        <p:nvPicPr>
          <p:cNvPr id="21" name="Picture 20"/>
          <p:cNvPicPr>
            <a:picLocks noChangeAspect="1"/>
          </p:cNvPicPr>
          <p:nvPr/>
        </p:nvPicPr>
        <p:blipFill>
          <a:blip r:embed="rId3"/>
          <a:stretch>
            <a:fillRect/>
          </a:stretch>
        </p:blipFill>
        <p:spPr>
          <a:xfrm>
            <a:off x="6110655" y="1503145"/>
            <a:ext cx="2808798" cy="4521225"/>
          </a:xfrm>
          <a:prstGeom prst="rect">
            <a:avLst/>
          </a:prstGeom>
        </p:spPr>
      </p:pic>
      <p:sp>
        <p:nvSpPr>
          <p:cNvPr id="22" name="TextBox 21"/>
          <p:cNvSpPr txBox="1"/>
          <p:nvPr/>
        </p:nvSpPr>
        <p:spPr>
          <a:xfrm>
            <a:off x="6303509" y="2420957"/>
            <a:ext cx="767255" cy="369332"/>
          </a:xfrm>
          <a:prstGeom prst="rect">
            <a:avLst/>
          </a:prstGeom>
          <a:noFill/>
        </p:spPr>
        <p:txBody>
          <a:bodyPr wrap="square" rtlCol="0">
            <a:spAutoFit/>
          </a:bodyPr>
          <a:lstStyle/>
          <a:p>
            <a:r>
              <a:rPr lang="en-US" b="1" dirty="0">
                <a:solidFill>
                  <a:srgbClr val="FFFF00"/>
                </a:solidFill>
              </a:rPr>
              <a:t>BB-27</a:t>
            </a:r>
          </a:p>
        </p:txBody>
      </p:sp>
      <p:sp>
        <p:nvSpPr>
          <p:cNvPr id="23" name="TextBox 22"/>
          <p:cNvSpPr txBox="1"/>
          <p:nvPr/>
        </p:nvSpPr>
        <p:spPr>
          <a:xfrm>
            <a:off x="6846512" y="3488197"/>
            <a:ext cx="767255" cy="369332"/>
          </a:xfrm>
          <a:prstGeom prst="rect">
            <a:avLst/>
          </a:prstGeom>
          <a:noFill/>
        </p:spPr>
        <p:txBody>
          <a:bodyPr wrap="square" rtlCol="0">
            <a:spAutoFit/>
          </a:bodyPr>
          <a:lstStyle/>
          <a:p>
            <a:r>
              <a:rPr lang="en-US" b="1" dirty="0">
                <a:solidFill>
                  <a:srgbClr val="FFFF00"/>
                </a:solidFill>
              </a:rPr>
              <a:t>BB-16</a:t>
            </a:r>
          </a:p>
        </p:txBody>
      </p:sp>
      <p:sp>
        <p:nvSpPr>
          <p:cNvPr id="24" name="TextBox 23"/>
          <p:cNvSpPr txBox="1"/>
          <p:nvPr/>
        </p:nvSpPr>
        <p:spPr>
          <a:xfrm>
            <a:off x="6919737" y="4258852"/>
            <a:ext cx="767255" cy="369332"/>
          </a:xfrm>
          <a:prstGeom prst="rect">
            <a:avLst/>
          </a:prstGeom>
          <a:noFill/>
        </p:spPr>
        <p:txBody>
          <a:bodyPr wrap="square" rtlCol="0">
            <a:spAutoFit/>
          </a:bodyPr>
          <a:lstStyle/>
          <a:p>
            <a:r>
              <a:rPr lang="en-US" b="1" dirty="0">
                <a:solidFill>
                  <a:srgbClr val="FFFF00"/>
                </a:solidFill>
              </a:rPr>
              <a:t>BB-15</a:t>
            </a:r>
          </a:p>
        </p:txBody>
      </p:sp>
      <p:sp>
        <p:nvSpPr>
          <p:cNvPr id="25" name="TextBox 24"/>
          <p:cNvSpPr txBox="1"/>
          <p:nvPr/>
        </p:nvSpPr>
        <p:spPr>
          <a:xfrm>
            <a:off x="7073072" y="4900411"/>
            <a:ext cx="767255" cy="369332"/>
          </a:xfrm>
          <a:prstGeom prst="rect">
            <a:avLst/>
          </a:prstGeom>
          <a:noFill/>
        </p:spPr>
        <p:txBody>
          <a:bodyPr wrap="square" rtlCol="0">
            <a:spAutoFit/>
          </a:bodyPr>
          <a:lstStyle/>
          <a:p>
            <a:r>
              <a:rPr lang="en-US" b="1" dirty="0">
                <a:solidFill>
                  <a:srgbClr val="FFFF00"/>
                </a:solidFill>
              </a:rPr>
              <a:t>BB-02</a:t>
            </a:r>
          </a:p>
        </p:txBody>
      </p:sp>
      <p:sp>
        <p:nvSpPr>
          <p:cNvPr id="26" name="TextBox 25"/>
          <p:cNvSpPr txBox="1"/>
          <p:nvPr/>
        </p:nvSpPr>
        <p:spPr>
          <a:xfrm>
            <a:off x="7938450" y="5018972"/>
            <a:ext cx="767255" cy="369332"/>
          </a:xfrm>
          <a:prstGeom prst="rect">
            <a:avLst/>
          </a:prstGeom>
          <a:noFill/>
        </p:spPr>
        <p:txBody>
          <a:bodyPr wrap="square" rtlCol="0">
            <a:spAutoFit/>
          </a:bodyPr>
          <a:lstStyle/>
          <a:p>
            <a:r>
              <a:rPr lang="en-US" b="1" dirty="0">
                <a:solidFill>
                  <a:srgbClr val="FFFF00"/>
                </a:solidFill>
              </a:rPr>
              <a:t>BB-13</a:t>
            </a:r>
          </a:p>
        </p:txBody>
      </p:sp>
      <p:pic>
        <p:nvPicPr>
          <p:cNvPr id="2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2984" y="5329931"/>
            <a:ext cx="432366" cy="44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561395" y="5358430"/>
            <a:ext cx="1625034" cy="461665"/>
          </a:xfrm>
          <a:prstGeom prst="rect">
            <a:avLst/>
          </a:prstGeom>
          <a:noFill/>
        </p:spPr>
        <p:txBody>
          <a:bodyPr wrap="square" rtlCol="0">
            <a:spAutoFit/>
          </a:bodyPr>
          <a:lstStyle/>
          <a:p>
            <a:r>
              <a:rPr lang="en-US" sz="2400" b="1" dirty="0">
                <a:solidFill>
                  <a:srgbClr val="FFFF00"/>
                </a:solidFill>
              </a:rPr>
              <a:t>Goose Lake</a:t>
            </a:r>
          </a:p>
        </p:txBody>
      </p:sp>
      <p:sp>
        <p:nvSpPr>
          <p:cNvPr id="3" name="Isosceles Triangle 2"/>
          <p:cNvSpPr/>
          <p:nvPr/>
        </p:nvSpPr>
        <p:spPr>
          <a:xfrm>
            <a:off x="6576824" y="2250939"/>
            <a:ext cx="220626" cy="15844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 name="TextBox 28"/>
          <p:cNvSpPr txBox="1"/>
          <p:nvPr/>
        </p:nvSpPr>
        <p:spPr>
          <a:xfrm>
            <a:off x="6751082" y="2082380"/>
            <a:ext cx="673711" cy="400110"/>
          </a:xfrm>
          <a:prstGeom prst="rect">
            <a:avLst/>
          </a:prstGeom>
          <a:noFill/>
        </p:spPr>
        <p:txBody>
          <a:bodyPr wrap="square" rtlCol="0">
            <a:spAutoFit/>
          </a:bodyPr>
          <a:lstStyle/>
          <a:p>
            <a:r>
              <a:rPr lang="en-US" sz="2000" b="1" dirty="0">
                <a:solidFill>
                  <a:srgbClr val="FFFF00"/>
                </a:solidFill>
              </a:rPr>
              <a:t>MLA</a:t>
            </a:r>
          </a:p>
        </p:txBody>
      </p:sp>
      <p:sp>
        <p:nvSpPr>
          <p:cNvPr id="11" name="Flowchart: Connector 10"/>
          <p:cNvSpPr/>
          <p:nvPr/>
        </p:nvSpPr>
        <p:spPr>
          <a:xfrm>
            <a:off x="6866657" y="4587775"/>
            <a:ext cx="163905" cy="147157"/>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274898" y="4431676"/>
            <a:ext cx="673711" cy="461665"/>
          </a:xfrm>
          <a:prstGeom prst="rect">
            <a:avLst/>
          </a:prstGeom>
          <a:noFill/>
        </p:spPr>
        <p:txBody>
          <a:bodyPr wrap="square" rtlCol="0">
            <a:spAutoFit/>
          </a:bodyPr>
          <a:lstStyle/>
          <a:p>
            <a:pPr algn="ctr"/>
            <a:r>
              <a:rPr lang="en-US" sz="1200" b="1" dirty="0">
                <a:solidFill>
                  <a:srgbClr val="FFFF00"/>
                </a:solidFill>
              </a:rPr>
              <a:t>George Site</a:t>
            </a:r>
          </a:p>
        </p:txBody>
      </p:sp>
    </p:spTree>
    <p:extLst>
      <p:ext uri="{BB962C8B-B14F-4D97-AF65-F5344CB8AC3E}">
        <p14:creationId xmlns:p14="http://schemas.microsoft.com/office/powerpoint/2010/main" val="5422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896" y="293660"/>
            <a:ext cx="6601490" cy="1325563"/>
          </a:xfrm>
        </p:spPr>
        <p:txBody>
          <a:bodyPr>
            <a:noAutofit/>
          </a:bodyPr>
          <a:lstStyle/>
          <a:p>
            <a:r>
              <a:rPr lang="en-US" sz="3200" dirty="0"/>
              <a:t>Sabina-</a:t>
            </a:r>
            <a:r>
              <a:rPr lang="en-US" sz="3200" dirty="0" err="1"/>
              <a:t>kut</a:t>
            </a:r>
            <a:r>
              <a:rPr lang="en-US" sz="3200" dirty="0"/>
              <a:t> </a:t>
            </a:r>
            <a:r>
              <a:rPr lang="en-US" sz="3200" dirty="0" err="1"/>
              <a:t>Haviktaliit</a:t>
            </a:r>
            <a:r>
              <a:rPr lang="en-US" sz="3200" dirty="0"/>
              <a:t> </a:t>
            </a:r>
            <a:r>
              <a:rPr lang="en-US" sz="3200" dirty="0" err="1"/>
              <a:t>Nalvakvigihimayait</a:t>
            </a:r>
            <a:r>
              <a:rPr lang="en-US" sz="3200" dirty="0"/>
              <a:t> </a:t>
            </a:r>
            <a:r>
              <a:rPr lang="en-US" sz="3200" dirty="0" err="1"/>
              <a:t>iloani</a:t>
            </a:r>
            <a:r>
              <a:rPr lang="en-US" sz="3200" dirty="0"/>
              <a:t> </a:t>
            </a:r>
            <a:r>
              <a:rPr lang="en-US" sz="3200" dirty="0" err="1"/>
              <a:t>Kitikmeoni</a:t>
            </a:r>
            <a:r>
              <a:rPr lang="en-US" sz="3200" dirty="0"/>
              <a:t> </a:t>
            </a:r>
            <a:r>
              <a:rPr lang="en-US" sz="3200" dirty="0" err="1"/>
              <a:t>Aviktokhimayoni</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5</a:t>
            </a:fld>
            <a:endParaRPr lang="en-US">
              <a:solidFill>
                <a:prstClr val="black">
                  <a:tint val="75000"/>
                </a:prstClr>
              </a:solidFill>
            </a:endParaRPr>
          </a:p>
        </p:txBody>
      </p:sp>
      <p:pic>
        <p:nvPicPr>
          <p:cNvPr id="12" name="Content Placeholder 11"/>
          <p:cNvPicPr>
            <a:picLocks noGrp="1" noChangeAspect="1"/>
          </p:cNvPicPr>
          <p:nvPr>
            <p:ph idx="1"/>
          </p:nvPr>
        </p:nvPicPr>
        <p:blipFill>
          <a:blip r:embed="rId3"/>
          <a:stretch>
            <a:fillRect/>
          </a:stretch>
        </p:blipFill>
        <p:spPr>
          <a:xfrm>
            <a:off x="3154049" y="1512888"/>
            <a:ext cx="2835901" cy="4351337"/>
          </a:xfrm>
          <a:prstGeom prst="rect">
            <a:avLst/>
          </a:prstGeom>
        </p:spPr>
      </p:pic>
    </p:spTree>
    <p:extLst>
      <p:ext uri="{BB962C8B-B14F-4D97-AF65-F5344CB8AC3E}">
        <p14:creationId xmlns:p14="http://schemas.microsoft.com/office/powerpoint/2010/main" val="328297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87262"/>
            <a:ext cx="6601490" cy="1119507"/>
          </a:xfrm>
        </p:spPr>
        <p:txBody>
          <a:bodyPr>
            <a:noAutofit/>
          </a:bodyPr>
          <a:lstStyle/>
          <a:p>
            <a:r>
              <a:rPr lang="en-CA" sz="3200" dirty="0"/>
              <a:t>Una </a:t>
            </a:r>
            <a:r>
              <a:rPr lang="en-CA" sz="3200" dirty="0" err="1"/>
              <a:t>Hanningayomi</a:t>
            </a:r>
            <a:r>
              <a:rPr lang="en-CA" sz="3200" dirty="0"/>
              <a:t> </a:t>
            </a:r>
            <a:r>
              <a:rPr lang="en-CA" sz="3200" dirty="0" err="1"/>
              <a:t>havagiyaoyok</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6</a:t>
            </a:fld>
            <a:endParaRPr lang="en-US">
              <a:solidFill>
                <a:prstClr val="black">
                  <a:tint val="75000"/>
                </a:prstClr>
              </a:solidFill>
            </a:endParaRPr>
          </a:p>
        </p:txBody>
      </p:sp>
      <p:sp>
        <p:nvSpPr>
          <p:cNvPr id="8" name="TextBox 7"/>
          <p:cNvSpPr txBox="1"/>
          <p:nvPr/>
        </p:nvSpPr>
        <p:spPr>
          <a:xfrm>
            <a:off x="4182894" y="5667869"/>
            <a:ext cx="3643704" cy="369332"/>
          </a:xfrm>
          <a:prstGeom prst="rect">
            <a:avLst/>
          </a:prstGeom>
          <a:noFill/>
        </p:spPr>
        <p:txBody>
          <a:bodyPr wrap="square" rtlCol="0">
            <a:spAutoFit/>
          </a:bodyPr>
          <a:lstStyle/>
          <a:p>
            <a:r>
              <a:rPr lang="en-US" b="1" dirty="0">
                <a:solidFill>
                  <a:prstClr val="black"/>
                </a:solidFill>
              </a:rPr>
              <a:t>Goose Lake Camp, September 2020</a:t>
            </a:r>
          </a:p>
        </p:txBody>
      </p:sp>
      <p:pic>
        <p:nvPicPr>
          <p:cNvPr id="9" name="Picture 8">
            <a:extLst>
              <a:ext uri="{FF2B5EF4-FFF2-40B4-BE49-F238E27FC236}">
                <a16:creationId xmlns:a16="http://schemas.microsoft.com/office/drawing/2014/main" id="{0601C0D9-FA80-4D6D-B457-49D877C70FE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402" y="1808684"/>
            <a:ext cx="6509196" cy="3714918"/>
          </a:xfrm>
          <a:prstGeom prst="rect">
            <a:avLst/>
          </a:prstGeom>
          <a:noFill/>
          <a:ln>
            <a:noFill/>
          </a:ln>
        </p:spPr>
      </p:pic>
    </p:spTree>
    <p:extLst>
      <p:ext uri="{BB962C8B-B14F-4D97-AF65-F5344CB8AC3E}">
        <p14:creationId xmlns:p14="http://schemas.microsoft.com/office/powerpoint/2010/main" val="1487956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500" b="1" dirty="0" err="1">
                <a:solidFill>
                  <a:srgbClr val="4E3B30"/>
                </a:solidFill>
                <a:cs typeface="Arial" panose="020B0604020202020204" pitchFamily="34" charset="0"/>
              </a:rPr>
              <a:t>Immalikinikut</a:t>
            </a:r>
            <a:r>
              <a:rPr lang="en-US" sz="2500" b="1" dirty="0">
                <a:solidFill>
                  <a:srgbClr val="4E3B30"/>
                </a:solidFill>
                <a:cs typeface="Arial" panose="020B0604020202020204" pitchFamily="34" charset="0"/>
              </a:rPr>
              <a:t> </a:t>
            </a:r>
            <a:r>
              <a:rPr lang="en-US" sz="2500" b="1" dirty="0" err="1">
                <a:solidFill>
                  <a:srgbClr val="4E3B30"/>
                </a:solidFill>
                <a:cs typeface="Arial" panose="020B0604020202020204" pitchFamily="34" charset="0"/>
              </a:rPr>
              <a:t>Noanaipkutaitnik</a:t>
            </a:r>
            <a:r>
              <a:rPr kumimoji="0" lang="en-US" sz="2500" b="1" i="0" u="none" strike="noStrike" kern="1200" cap="none" spc="0" normalizeH="0" baseline="0" noProof="0" dirty="0">
                <a:ln>
                  <a:noFill/>
                </a:ln>
                <a:solidFill>
                  <a:srgbClr val="4E3B30"/>
                </a:solidFill>
                <a:effectLst/>
                <a:uLnTx/>
                <a:uFillTx/>
                <a:latin typeface="Arial Black" panose="020B0A04020102020204" pitchFamily="34" charset="0"/>
                <a:ea typeface="+mj-ea"/>
                <a:cs typeface="Arial" panose="020B0604020202020204" pitchFamily="34" charset="0"/>
              </a:rPr>
              <a:t> </a:t>
            </a:r>
            <a:r>
              <a:rPr kumimoji="0" lang="en-US" sz="2500" b="1" i="0" u="none" strike="noStrike" kern="1200" cap="none" spc="0" normalizeH="0" baseline="0" noProof="0" dirty="0" err="1">
                <a:ln>
                  <a:noFill/>
                </a:ln>
                <a:solidFill>
                  <a:srgbClr val="4E3B30"/>
                </a:solidFill>
                <a:effectLst/>
                <a:uLnTx/>
                <a:uFillTx/>
                <a:latin typeface="Arial Black" panose="020B0A04020102020204" pitchFamily="34" charset="0"/>
                <a:ea typeface="+mj-ea"/>
                <a:cs typeface="Arial" panose="020B0604020202020204" pitchFamily="34" charset="0"/>
              </a:rPr>
              <a:t>Avatilikinikut</a:t>
            </a:r>
            <a:r>
              <a:rPr kumimoji="0" lang="en-US" sz="2500" b="1" i="0" u="none" strike="noStrike" kern="1200" cap="none" spc="0" normalizeH="0" baseline="0" noProof="0" dirty="0">
                <a:ln>
                  <a:noFill/>
                </a:ln>
                <a:solidFill>
                  <a:srgbClr val="4E3B30"/>
                </a:solidFill>
                <a:effectLst/>
                <a:uLnTx/>
                <a:uFillTx/>
                <a:latin typeface="Arial Black" panose="020B0A04020102020204" pitchFamily="34" charset="0"/>
                <a:ea typeface="+mj-ea"/>
                <a:cs typeface="Arial" panose="020B0604020202020204" pitchFamily="34" charset="0"/>
              </a:rPr>
              <a:t> </a:t>
            </a:r>
            <a:r>
              <a:rPr kumimoji="0" lang="en-US" sz="2500" b="1" i="0" u="none" strike="noStrike" kern="1200" cap="none" spc="0" normalizeH="0" baseline="0" noProof="0" dirty="0" err="1">
                <a:ln>
                  <a:noFill/>
                </a:ln>
                <a:solidFill>
                  <a:srgbClr val="4E3B30"/>
                </a:solidFill>
                <a:effectLst/>
                <a:uLnTx/>
                <a:uFillTx/>
                <a:latin typeface="Arial Black" panose="020B0A04020102020204" pitchFamily="34" charset="0"/>
                <a:ea typeface="+mj-ea"/>
                <a:cs typeface="Arial" panose="020B0604020202020204" pitchFamily="34" charset="0"/>
              </a:rPr>
              <a:t>Ihomalotait</a:t>
            </a:r>
            <a:endParaRPr lang="en-US" dirty="0"/>
          </a:p>
        </p:txBody>
      </p:sp>
      <p:sp>
        <p:nvSpPr>
          <p:cNvPr id="5" name="Content Placeholder 4"/>
          <p:cNvSpPr>
            <a:spLocks noGrp="1"/>
          </p:cNvSpPr>
          <p:nvPr>
            <p:ph idx="1"/>
          </p:nvPr>
        </p:nvSpPr>
        <p:spPr>
          <a:xfrm>
            <a:off x="628650" y="1608992"/>
            <a:ext cx="7886700" cy="4379093"/>
          </a:xfrm>
        </p:spPr>
        <p:txBody>
          <a:bodyPr>
            <a:normAutofit fontScale="92500" lnSpcReduction="20000"/>
          </a:bodyPr>
          <a:lstStyle/>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lang="en-US" sz="2000" dirty="0" err="1">
                <a:solidFill>
                  <a:srgbClr val="4E3B30"/>
                </a:solidFill>
                <a:latin typeface="Franklin Gothic Book" panose="020B0503020102020204"/>
              </a:rPr>
              <a:t>Hapkua</a:t>
            </a:r>
            <a:r>
              <a:rPr lang="en-US" sz="2000" dirty="0">
                <a:solidFill>
                  <a:srgbClr val="4E3B30"/>
                </a:solidFill>
                <a:latin typeface="Franklin Gothic Book" panose="020B0503020102020204"/>
              </a:rPr>
              <a:t> 6-sioyot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ihomalotaoyot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tatvalo</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ihoaghaotigitkuyait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immalikinikut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naonaiyaotaitnik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Ihivgiokutaitnik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hapkuanguvut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lang="en-US" sz="2000" i="1" dirty="0" err="1">
                <a:solidFill>
                  <a:srgbClr val="4E3B30"/>
                </a:solidFill>
                <a:latin typeface="Franklin Gothic Book" panose="020B0503020102020204"/>
              </a:rPr>
              <a:t>Ilikuakutait</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alanganinganik</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1" u="none" strike="noStrike" kern="1200" cap="none" spc="0" normalizeH="0" baseline="0" noProof="0" dirty="0" err="1">
                <a:ln>
                  <a:noFill/>
                </a:ln>
                <a:solidFill>
                  <a:srgbClr val="4E3B30"/>
                </a:solidFill>
                <a:effectLst/>
                <a:uLnTx/>
                <a:uFillTx/>
                <a:latin typeface="Franklin Gothic Book" panose="020B0503020102020204"/>
                <a:ea typeface="+mn-ea"/>
                <a:cs typeface="+mn-cs"/>
              </a:rPr>
              <a:t>tatvanga</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 FEIS-</a:t>
            </a:r>
            <a:r>
              <a:rPr kumimoji="0" lang="en-US" sz="2000" b="0" i="1" u="none" strike="noStrike" kern="1200" cap="none" spc="0" normalizeH="0" baseline="0" noProof="0" dirty="0" err="1">
                <a:ln>
                  <a:noFill/>
                </a:ln>
                <a:solidFill>
                  <a:srgbClr val="4E3B30"/>
                </a:solidFill>
                <a:effectLst/>
                <a:uLnTx/>
                <a:uFillTx/>
                <a:latin typeface="Franklin Gothic Book" panose="020B0503020102020204"/>
                <a:ea typeface="+mn-ea"/>
                <a:cs typeface="+mn-cs"/>
              </a:rPr>
              <a:t>gitnik</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1" u="none" strike="noStrike" kern="1200" cap="none" spc="0" normalizeH="0" baseline="0" noProof="0" dirty="0" err="1">
                <a:ln>
                  <a:noFill/>
                </a:ln>
                <a:solidFill>
                  <a:srgbClr val="4E3B30"/>
                </a:solidFill>
                <a:effectLst/>
                <a:uLnTx/>
                <a:uFillTx/>
                <a:latin typeface="Franklin Gothic Book" panose="020B0503020102020204"/>
                <a:ea typeface="+mn-ea"/>
                <a:cs typeface="+mn-cs"/>
              </a:rPr>
              <a:t>itkuniakutaitik</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1" u="none" strike="noStrike" kern="1200" cap="none" spc="0" normalizeH="0" baseline="0" noProof="0" dirty="0" err="1">
                <a:ln>
                  <a:noFill/>
                </a:ln>
                <a:solidFill>
                  <a:srgbClr val="4E3B30"/>
                </a:solidFill>
                <a:effectLst/>
                <a:uLnTx/>
                <a:uFillTx/>
                <a:latin typeface="Franklin Gothic Book" panose="020B0503020102020204"/>
                <a:ea typeface="+mn-ea"/>
                <a:cs typeface="+mn-cs"/>
              </a:rPr>
              <a:t>kanogininganik</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1" u="none" strike="noStrike" kern="1200" cap="none" spc="0" normalizeH="0" baseline="0" noProof="0" dirty="0" err="1">
                <a:ln>
                  <a:noFill/>
                </a:ln>
                <a:solidFill>
                  <a:srgbClr val="4E3B30"/>
                </a:solidFill>
                <a:effectLst/>
                <a:uLnTx/>
                <a:uFillTx/>
                <a:latin typeface="Franklin Gothic Book" panose="020B0503020102020204"/>
                <a:ea typeface="+mn-ea"/>
                <a:cs typeface="+mn-cs"/>
              </a:rPr>
              <a:t>ikpigiyakaknaikninnganik</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 Goose Lake-mi.</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kumimoji="0" lang="en-US" sz="2000" b="0" i="1" u="none" strike="noStrike" kern="1200" cap="none" spc="0" normalizeH="0" baseline="0" noProof="0" dirty="0" err="1">
                <a:ln>
                  <a:noFill/>
                </a:ln>
                <a:solidFill>
                  <a:srgbClr val="4E3B30"/>
                </a:solidFill>
                <a:effectLst/>
                <a:uLnTx/>
                <a:uFillTx/>
                <a:latin typeface="Franklin Gothic Book" panose="020B0503020102020204"/>
                <a:ea typeface="+mn-ea"/>
                <a:cs typeface="+mn-cs"/>
              </a:rPr>
              <a:t>Aangotaitnik</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lang="en-US" sz="2000" i="1" dirty="0" err="1">
                <a:solidFill>
                  <a:srgbClr val="4E3B30"/>
                </a:solidFill>
                <a:latin typeface="Franklin Gothic Book" panose="020B0503020102020204"/>
              </a:rPr>
              <a:t>koviogakninani</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ilaliotilogik</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malgoknik</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okionik</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tahamna</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havagiyaovalialikat</a:t>
            </a:r>
            <a:r>
              <a:rPr lang="en-US" sz="2000" i="1" dirty="0">
                <a:solidFill>
                  <a:srgbClr val="4E3B30"/>
                </a:solidFill>
                <a:latin typeface="Franklin Gothic Book" panose="020B0503020102020204"/>
              </a:rPr>
              <a:t> </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1" u="none" strike="noStrike" kern="1200" cap="none" spc="0" normalizeH="0" baseline="0" noProof="0" dirty="0" err="1">
                <a:ln>
                  <a:noFill/>
                </a:ln>
                <a:solidFill>
                  <a:srgbClr val="4E3B30"/>
                </a:solidFill>
                <a:effectLst/>
                <a:uLnTx/>
                <a:uFillTx/>
                <a:latin typeface="Franklin Gothic Book" panose="020B0503020102020204"/>
                <a:ea typeface="+mn-ea"/>
                <a:cs typeface="+mn-cs"/>
              </a:rPr>
              <a:t>aolaninganik</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lang="en-US" sz="2000" i="1" dirty="0" err="1">
                <a:solidFill>
                  <a:srgbClr val="4E3B30"/>
                </a:solidFill>
                <a:latin typeface="Franklin Gothic Book" panose="020B0503020102020204"/>
              </a:rPr>
              <a:t>Immagingninganik</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itkukiagotaitnik</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tatvalo</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naonaiyaklogit</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avugikninganik</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immaotaita</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kukloakninanik</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lang="en-US" sz="2000" i="1" dirty="0" err="1">
                <a:solidFill>
                  <a:srgbClr val="4E3B30"/>
                </a:solidFill>
                <a:latin typeface="Franklin Gothic Book" panose="020B0503020102020204"/>
              </a:rPr>
              <a:t>Naonaiyakpaliklugit</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hapkua</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naonnaipkutait</a:t>
            </a:r>
            <a:r>
              <a:rPr lang="en-US" sz="2000" i="1" dirty="0">
                <a:solidFill>
                  <a:srgbClr val="4E3B30"/>
                </a:solidFill>
                <a:latin typeface="Franklin Gothic Book" panose="020B0503020102020204"/>
              </a:rPr>
              <a:t> hila </a:t>
            </a:r>
            <a:r>
              <a:rPr lang="en-US" sz="2000" i="1" dirty="0" err="1">
                <a:solidFill>
                  <a:srgbClr val="4E3B30"/>
                </a:solidFill>
                <a:latin typeface="Franklin Gothic Book" panose="020B0503020102020204"/>
              </a:rPr>
              <a:t>hunnaghivaliatitlugo</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lang="en-US" sz="2000" i="1" dirty="0" err="1">
                <a:solidFill>
                  <a:srgbClr val="4E3B30"/>
                </a:solidFill>
                <a:latin typeface="Franklin Gothic Book" panose="020B0503020102020204"/>
              </a:rPr>
              <a:t>Immagingninganik</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kukluakviokataktonik</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tavunga</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immalikinikut</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naonaipkutaitnun</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a:t>
            </a:r>
          </a:p>
          <a:p>
            <a:pPr marL="987552" marR="0" lvl="1" indent="-457200" algn="l" defTabSz="685800" rtl="0" eaLnBrk="1" fontAlgn="auto" latinLnBrk="0" hangingPunct="1">
              <a:lnSpc>
                <a:spcPct val="94000"/>
              </a:lnSpc>
              <a:spcBef>
                <a:spcPts val="500"/>
              </a:spcBef>
              <a:spcAft>
                <a:spcPts val="200"/>
              </a:spcAft>
              <a:buClrTx/>
              <a:buSzTx/>
              <a:buFont typeface="+mj-lt"/>
              <a:buAutoNum type="arabicPeriod"/>
              <a:tabLst/>
              <a:defRPr/>
            </a:pPr>
            <a:r>
              <a:rPr lang="en-US" sz="2000" i="1" dirty="0" err="1">
                <a:solidFill>
                  <a:srgbClr val="4E3B30"/>
                </a:solidFill>
                <a:latin typeface="Franklin Gothic Book" panose="020B0503020102020204"/>
              </a:rPr>
              <a:t>Kanogitonik</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naonaiyaotaita</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haakugingninganik</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 </a:t>
            </a:r>
          </a:p>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KIA-</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kut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Ihivgioghimaliktaat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Sabina</a:t>
            </a:r>
            <a:r>
              <a:rPr lang="en-US" sz="2000" dirty="0">
                <a:solidFill>
                  <a:srgbClr val="4E3B30"/>
                </a:solidFill>
                <a:latin typeface="Franklin Gothic Book" panose="020B0503020102020204"/>
              </a:rPr>
              <a:t>-</a:t>
            </a:r>
            <a:r>
              <a:rPr lang="en-US" sz="2000" dirty="0" err="1">
                <a:solidFill>
                  <a:srgbClr val="4E3B30"/>
                </a:solidFill>
                <a:latin typeface="Franklin Gothic Book" panose="020B0503020102020204"/>
              </a:rPr>
              <a:t>kut</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kiotjutait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lang="en-US" sz="2000" dirty="0" err="1">
                <a:solidFill>
                  <a:srgbClr val="4E3B30"/>
                </a:solidFill>
                <a:latin typeface="Franklin Gothic Book" panose="020B0503020102020204"/>
              </a:rPr>
              <a:t>Hitamat</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hapkua</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ihomalotaohimayot</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ihoaghiyaoyot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lang="en-US" sz="2000" dirty="0" err="1">
                <a:solidFill>
                  <a:srgbClr val="4E3B30"/>
                </a:solidFill>
                <a:latin typeface="Franklin Gothic Book" panose="020B0503020102020204"/>
              </a:rPr>
              <a:t>malgok</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ukkua</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ihomalotaoyok</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huli</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ihoaghiyaohimangitok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a:t>
            </a:r>
            <a:endParaRPr kumimoji="0" lang="en-CA" sz="2000" b="0" i="0" u="none" strike="noStrike" kern="1200" cap="none" spc="0" normalizeH="0" baseline="0" noProof="0" dirty="0">
              <a:ln>
                <a:noFill/>
              </a:ln>
              <a:solidFill>
                <a:srgbClr val="4E3B30"/>
              </a:solidFill>
              <a:effectLst/>
              <a:uLnTx/>
              <a:uFillTx/>
              <a:latin typeface="Franklin Gothic Book" panose="020B0503020102020204"/>
              <a:ea typeface="+mn-ea"/>
              <a:cs typeface="+mn-cs"/>
            </a:endParaRPr>
          </a:p>
          <a:p>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7</a:t>
            </a:fld>
            <a:endParaRPr lang="en-US"/>
          </a:p>
        </p:txBody>
      </p:sp>
    </p:spTree>
    <p:extLst>
      <p:ext uri="{BB962C8B-B14F-4D97-AF65-F5344CB8AC3E}">
        <p14:creationId xmlns:p14="http://schemas.microsoft.com/office/powerpoint/2010/main" val="49786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500" b="1" dirty="0" err="1">
                <a:solidFill>
                  <a:srgbClr val="4E3B30"/>
                </a:solidFill>
                <a:cs typeface="Arial" panose="020B0604020202020204" pitchFamily="34" charset="0"/>
              </a:rPr>
              <a:t>Immalikinikut</a:t>
            </a:r>
            <a:r>
              <a:rPr lang="en-US" sz="2500" b="1" dirty="0">
                <a:solidFill>
                  <a:srgbClr val="4E3B30"/>
                </a:solidFill>
                <a:cs typeface="Arial" panose="020B0604020202020204" pitchFamily="34" charset="0"/>
              </a:rPr>
              <a:t> </a:t>
            </a:r>
            <a:r>
              <a:rPr lang="en-US" sz="2500" b="1" dirty="0" err="1">
                <a:solidFill>
                  <a:srgbClr val="4E3B30"/>
                </a:solidFill>
                <a:cs typeface="Arial" panose="020B0604020202020204" pitchFamily="34" charset="0"/>
              </a:rPr>
              <a:t>kinipaninganik</a:t>
            </a:r>
            <a:r>
              <a:rPr lang="en-US" sz="2500" b="1" dirty="0">
                <a:solidFill>
                  <a:srgbClr val="4E3B30"/>
                </a:solidFill>
                <a:cs typeface="Arial" panose="020B0604020202020204" pitchFamily="34" charset="0"/>
              </a:rPr>
              <a:t> </a:t>
            </a:r>
            <a:r>
              <a:rPr lang="en-US" sz="2500" b="1" dirty="0" err="1">
                <a:solidFill>
                  <a:srgbClr val="4E3B30"/>
                </a:solidFill>
                <a:cs typeface="Arial" panose="020B0604020202020204" pitchFamily="34" charset="0"/>
              </a:rPr>
              <a:t>Naonaipkutat</a:t>
            </a:r>
            <a:r>
              <a:rPr kumimoji="0" lang="en-US" sz="2500" b="1" i="0" u="none" strike="noStrike" kern="1200" cap="none" spc="0" normalizeH="0" baseline="0" noProof="0" dirty="0">
                <a:ln>
                  <a:noFill/>
                </a:ln>
                <a:solidFill>
                  <a:srgbClr val="4E3B30"/>
                </a:solidFill>
                <a:effectLst/>
                <a:uLnTx/>
                <a:uFillTx/>
                <a:latin typeface="Arial Black" panose="020B0A04020102020204" pitchFamily="34" charset="0"/>
                <a:ea typeface="+mj-ea"/>
                <a:cs typeface="Arial" panose="020B0604020202020204" pitchFamily="34" charset="0"/>
              </a:rPr>
              <a:t> </a:t>
            </a:r>
            <a:r>
              <a:rPr kumimoji="0" lang="en-US" sz="2500" b="1" i="0" u="none" strike="noStrike" kern="1200" cap="none" spc="0" normalizeH="0" baseline="0" noProof="0" dirty="0" err="1">
                <a:ln>
                  <a:noFill/>
                </a:ln>
                <a:solidFill>
                  <a:srgbClr val="4E3B30"/>
                </a:solidFill>
                <a:effectLst/>
                <a:uLnTx/>
                <a:uFillTx/>
                <a:latin typeface="Arial Black" panose="020B0A04020102020204" pitchFamily="34" charset="0"/>
                <a:ea typeface="+mj-ea"/>
                <a:cs typeface="Arial" panose="020B0604020202020204" pitchFamily="34" charset="0"/>
              </a:rPr>
              <a:t>Avatilikinikut</a:t>
            </a:r>
            <a:r>
              <a:rPr kumimoji="0" lang="en-US" sz="2500" b="1" i="0" u="none" strike="noStrike" kern="1200" cap="none" spc="0" normalizeH="0" baseline="0" noProof="0" dirty="0">
                <a:ln>
                  <a:noFill/>
                </a:ln>
                <a:solidFill>
                  <a:srgbClr val="4E3B30"/>
                </a:solidFill>
                <a:effectLst/>
                <a:uLnTx/>
                <a:uFillTx/>
                <a:latin typeface="Arial Black" panose="020B0A04020102020204" pitchFamily="34" charset="0"/>
                <a:ea typeface="+mj-ea"/>
                <a:cs typeface="Arial" panose="020B0604020202020204" pitchFamily="34" charset="0"/>
              </a:rPr>
              <a:t> </a:t>
            </a:r>
            <a:r>
              <a:rPr kumimoji="0" lang="en-US" sz="2500" b="1" i="0" u="none" strike="noStrike" kern="1200" cap="none" spc="0" normalizeH="0" baseline="0" noProof="0" dirty="0" err="1">
                <a:ln>
                  <a:noFill/>
                </a:ln>
                <a:solidFill>
                  <a:srgbClr val="4E3B30"/>
                </a:solidFill>
                <a:effectLst/>
                <a:uLnTx/>
                <a:uFillTx/>
                <a:latin typeface="Arial Black" panose="020B0A04020102020204" pitchFamily="34" charset="0"/>
                <a:ea typeface="+mj-ea"/>
                <a:cs typeface="Arial" panose="020B0604020202020204" pitchFamily="34" charset="0"/>
              </a:rPr>
              <a:t>Ihomalotaoyot</a:t>
            </a:r>
            <a:endParaRPr lang="en-US" dirty="0"/>
          </a:p>
        </p:txBody>
      </p:sp>
      <p:sp>
        <p:nvSpPr>
          <p:cNvPr id="5" name="Content Placeholder 4"/>
          <p:cNvSpPr>
            <a:spLocks noGrp="1"/>
          </p:cNvSpPr>
          <p:nvPr>
            <p:ph idx="1"/>
          </p:nvPr>
        </p:nvSpPr>
        <p:spPr/>
        <p:txBody>
          <a:bodyPr>
            <a:normAutofit fontScale="85000" lnSpcReduction="10000"/>
          </a:bodyPr>
          <a:lstStyle/>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lang="en-US" sz="2000" dirty="0" err="1">
                <a:solidFill>
                  <a:srgbClr val="4E3B30"/>
                </a:solidFill>
                <a:latin typeface="Franklin Gothic Book" panose="020B0503020102020204"/>
              </a:rPr>
              <a:t>Ukkua</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malgok</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ihomalotaoyok</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tatvalo</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oktotaotkoyaoyot</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tatvanga</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Immalikinikut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Kinipaninganik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naonaipkutatnik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Ihivgiokutaitnik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hapkua</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ihogiyaohimangitot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huli</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tatvaovut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a:t>
            </a:r>
          </a:p>
          <a:p>
            <a:pPr marL="914400" marR="0" lvl="1" indent="-384048" algn="l" defTabSz="6858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lang="en-US" sz="2000" i="1" dirty="0" err="1">
                <a:solidFill>
                  <a:srgbClr val="4E3B30"/>
                </a:solidFill>
                <a:latin typeface="Franklin Gothic Book" panose="020B0503020102020204"/>
              </a:rPr>
              <a:t>Aivatjutaoyot</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hapkua</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 FEIS-</a:t>
            </a:r>
            <a:r>
              <a:rPr kumimoji="0" lang="en-US" sz="2000" b="0" i="1" u="none" strike="noStrike" kern="1200" cap="none" spc="0" normalizeH="0" baseline="0" noProof="0" dirty="0" err="1">
                <a:ln>
                  <a:noFill/>
                </a:ln>
                <a:solidFill>
                  <a:srgbClr val="4E3B30"/>
                </a:solidFill>
                <a:effectLst/>
                <a:uLnTx/>
                <a:uFillTx/>
                <a:latin typeface="Franklin Gothic Book" panose="020B0503020102020204"/>
                <a:ea typeface="+mn-ea"/>
                <a:cs typeface="+mn-cs"/>
              </a:rPr>
              <a:t>nik</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1" u="none" strike="noStrike" kern="1200" cap="none" spc="0" normalizeH="0" baseline="0" noProof="0" dirty="0" err="1">
                <a:ln>
                  <a:noFill/>
                </a:ln>
                <a:solidFill>
                  <a:srgbClr val="4E3B30"/>
                </a:solidFill>
                <a:effectLst/>
                <a:uLnTx/>
                <a:uFillTx/>
                <a:latin typeface="Franklin Gothic Book" panose="020B0503020102020204"/>
                <a:ea typeface="+mn-ea"/>
                <a:cs typeface="+mn-cs"/>
              </a:rPr>
              <a:t>itkoktaohimayot</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1" u="none" strike="noStrike" kern="1200" cap="none" spc="0" normalizeH="0" baseline="0" noProof="0" dirty="0" err="1">
                <a:ln>
                  <a:noFill/>
                </a:ln>
                <a:solidFill>
                  <a:srgbClr val="4E3B30"/>
                </a:solidFill>
                <a:effectLst/>
                <a:uLnTx/>
                <a:uFillTx/>
                <a:latin typeface="Franklin Gothic Book" panose="020B0503020102020204"/>
                <a:ea typeface="+mn-ea"/>
                <a:cs typeface="+mn-cs"/>
              </a:rPr>
              <a:t>ikpigiyaohimayot</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1" u="none" strike="noStrike" kern="1200" cap="none" spc="0" normalizeH="0" baseline="0" noProof="0" dirty="0" err="1">
                <a:ln>
                  <a:noFill/>
                </a:ln>
                <a:solidFill>
                  <a:srgbClr val="4E3B30"/>
                </a:solidFill>
                <a:effectLst/>
                <a:uLnTx/>
                <a:uFillTx/>
                <a:latin typeface="Franklin Gothic Book" panose="020B0503020102020204"/>
                <a:ea typeface="+mn-ea"/>
                <a:cs typeface="+mn-cs"/>
              </a:rPr>
              <a:t>tatvani</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 Goose Lake-mi, </a:t>
            </a:r>
            <a:r>
              <a:rPr kumimoji="0" lang="en-US" sz="2000" b="0" i="1" u="none" strike="noStrike" kern="1200" cap="none" spc="0" normalizeH="0" baseline="0" noProof="0" dirty="0" err="1">
                <a:ln>
                  <a:noFill/>
                </a:ln>
                <a:solidFill>
                  <a:srgbClr val="4E3B30"/>
                </a:solidFill>
                <a:effectLst/>
                <a:uLnTx/>
                <a:uFillTx/>
                <a:latin typeface="Franklin Gothic Book" panose="020B0503020102020204"/>
                <a:ea typeface="+mn-ea"/>
                <a:cs typeface="+mn-cs"/>
              </a:rPr>
              <a:t>tatvalo</a:t>
            </a:r>
            <a:endPar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endParaRPr>
          </a:p>
          <a:p>
            <a:pPr marL="914400" marR="0" lvl="1" indent="-384048" algn="l" defTabSz="685800" rtl="0" eaLnBrk="1" fontAlgn="auto" latinLnBrk="0" hangingPunct="1">
              <a:lnSpc>
                <a:spcPct val="94000"/>
              </a:lnSpc>
              <a:spcBef>
                <a:spcPts val="500"/>
              </a:spcBef>
              <a:spcAft>
                <a:spcPts val="200"/>
              </a:spcAft>
              <a:buClrTx/>
              <a:buSzTx/>
              <a:buFont typeface="Franklin Gothic Book" panose="020B0503020102020204" pitchFamily="34" charset="0"/>
              <a:buChar char="–"/>
              <a:tabLst/>
              <a:defRPr/>
            </a:pPr>
            <a:r>
              <a:rPr lang="en-US" sz="2000" i="1" dirty="0" err="1">
                <a:solidFill>
                  <a:srgbClr val="4E3B30"/>
                </a:solidFill>
                <a:latin typeface="Franklin Gothic Book" panose="020B0503020102020204"/>
              </a:rPr>
              <a:t>Immagiikninganik</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itkuniakutait</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tatvalo</a:t>
            </a:r>
            <a:r>
              <a:rPr lang="en-US" sz="2000" i="1" dirty="0">
                <a:solidFill>
                  <a:srgbClr val="4E3B30"/>
                </a:solidFill>
                <a:latin typeface="Franklin Gothic Book" panose="020B0503020102020204"/>
              </a:rPr>
              <a:t> </a:t>
            </a:r>
            <a:r>
              <a:rPr lang="en-US" sz="2000" i="1" dirty="0" err="1">
                <a:solidFill>
                  <a:srgbClr val="4E3B30"/>
                </a:solidFill>
                <a:latin typeface="Franklin Gothic Book" panose="020B0503020102020204"/>
              </a:rPr>
              <a:t>naonaiyakpalianinganik</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1" u="none" strike="noStrike" kern="1200" cap="none" spc="0" normalizeH="0" baseline="0" noProof="0" dirty="0" err="1">
                <a:ln>
                  <a:noFill/>
                </a:ln>
                <a:solidFill>
                  <a:srgbClr val="4E3B30"/>
                </a:solidFill>
                <a:effectLst/>
                <a:uLnTx/>
                <a:uFillTx/>
                <a:latin typeface="Franklin Gothic Book" panose="020B0503020102020204"/>
                <a:ea typeface="+mn-ea"/>
                <a:cs typeface="+mn-cs"/>
              </a:rPr>
              <a:t>avvugigiikatakninganik</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1" u="none" strike="noStrike" kern="1200" cap="none" spc="0" normalizeH="0" baseline="0" noProof="0" dirty="0" err="1">
                <a:ln>
                  <a:noFill/>
                </a:ln>
                <a:solidFill>
                  <a:srgbClr val="4E3B30"/>
                </a:solidFill>
                <a:effectLst/>
                <a:uLnTx/>
                <a:uFillTx/>
                <a:latin typeface="Franklin Gothic Book" panose="020B0503020102020204"/>
                <a:ea typeface="+mn-ea"/>
                <a:cs typeface="+mn-cs"/>
              </a:rPr>
              <a:t>hapkua</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1" u="none" strike="noStrike" kern="1200" cap="none" spc="0" normalizeH="0" baseline="0" noProof="0" dirty="0" err="1">
                <a:ln>
                  <a:noFill/>
                </a:ln>
                <a:solidFill>
                  <a:srgbClr val="4E3B30"/>
                </a:solidFill>
                <a:effectLst/>
                <a:uLnTx/>
                <a:uFillTx/>
                <a:latin typeface="Franklin Gothic Book" panose="020B0503020102020204"/>
                <a:ea typeface="+mn-ea"/>
                <a:cs typeface="+mn-cs"/>
              </a:rPr>
              <a:t>avatigiyaitnik</a:t>
            </a:r>
            <a:r>
              <a:rPr kumimoji="0" lang="en-US" sz="2000" b="0" i="1" u="none" strike="noStrike" kern="1200" cap="none" spc="0" normalizeH="0" baseline="0" noProof="0" dirty="0">
                <a:ln>
                  <a:noFill/>
                </a:ln>
                <a:solidFill>
                  <a:srgbClr val="4E3B30"/>
                </a:solidFill>
                <a:effectLst/>
                <a:uLnTx/>
                <a:uFillTx/>
                <a:latin typeface="Franklin Gothic Book" panose="020B0503020102020204"/>
                <a:ea typeface="+mn-ea"/>
                <a:cs typeface="+mn-cs"/>
              </a:rPr>
              <a:t>.</a:t>
            </a:r>
          </a:p>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lang="en-US" sz="2000" dirty="0" err="1">
                <a:solidFill>
                  <a:srgbClr val="4E3B30"/>
                </a:solidFill>
                <a:latin typeface="Franklin Gothic Book" panose="020B0503020102020204"/>
              </a:rPr>
              <a:t>Ukkua</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malgok</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ihomalotaoyok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ukkua</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hivollioyok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immalikinkut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kinipaninganik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naonaipkutaitnik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itkuniakutaita</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ikpigiyaoyot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kulvahikpalaktot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taffumaninganik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FEIS.</a:t>
            </a:r>
          </a:p>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KIA-</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kut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ihomalotigiyaat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ukkua</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Sabina</a:t>
            </a:r>
            <a:r>
              <a:rPr lang="en-US" sz="2000" dirty="0">
                <a:solidFill>
                  <a:srgbClr val="4E3B30"/>
                </a:solidFill>
                <a:latin typeface="Franklin Gothic Book" panose="020B0503020102020204"/>
              </a:rPr>
              <a:t>-</a:t>
            </a:r>
            <a:r>
              <a:rPr lang="en-US" sz="2000" dirty="0" err="1">
                <a:solidFill>
                  <a:srgbClr val="4E3B30"/>
                </a:solidFill>
                <a:latin typeface="Franklin Gothic Book" panose="020B0503020102020204"/>
              </a:rPr>
              <a:t>kut</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piyunagiaghaita</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ukkua</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kanogiliyokakninata</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ikpigiyaoninganik</a:t>
            </a:r>
            <a:r>
              <a:rPr lang="en-US" sz="2000" dirty="0">
                <a:solidFill>
                  <a:srgbClr val="4E3B30"/>
                </a:solidFill>
                <a:latin typeface="Franklin Gothic Book" panose="020B0503020102020204"/>
              </a:rPr>
              <a:t> </a:t>
            </a:r>
            <a:r>
              <a:rPr lang="en-US" sz="2000" dirty="0" err="1">
                <a:solidFill>
                  <a:srgbClr val="4E3B30"/>
                </a:solidFill>
                <a:latin typeface="Franklin Gothic Book" panose="020B0503020102020204"/>
              </a:rPr>
              <a:t>hapkua</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FEIS-</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nik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immaokaninganik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ukkua</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KIA-</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kut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tohaktitaokatagomayot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hapkuninga</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naonaipkutaita</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itkungniakutaitnik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tonihiitinatik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ukkua</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immap</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laisighaktakutaitnik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a:t>
            </a:r>
          </a:p>
          <a:p>
            <a:pPr marL="384048" marR="0" lvl="0" indent="-384048" algn="l" defTabSz="6858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Sabina-</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kut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okkagighimaliktot</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notanik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tohaktitikataklotik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 </a:t>
            </a:r>
            <a:r>
              <a:rPr kumimoji="0" lang="en-US" sz="2000" b="0" i="0" u="none" strike="noStrike" kern="1200" cap="none" spc="0" normalizeH="0" baseline="0" noProof="0" dirty="0" err="1">
                <a:ln>
                  <a:noFill/>
                </a:ln>
                <a:solidFill>
                  <a:srgbClr val="4E3B30"/>
                </a:solidFill>
                <a:effectLst/>
                <a:uLnTx/>
                <a:uFillTx/>
                <a:latin typeface="Franklin Gothic Book" panose="020B0503020102020204"/>
                <a:ea typeface="+mn-ea"/>
                <a:cs typeface="+mn-cs"/>
              </a:rPr>
              <a:t>naonaipkutaitnik</a:t>
            </a:r>
            <a:r>
              <a:rPr kumimoji="0" lang="en-US" sz="2000" b="0" i="0" u="none" strike="noStrike" kern="1200" cap="none" spc="0" normalizeH="0" baseline="0" noProof="0" dirty="0">
                <a:ln>
                  <a:noFill/>
                </a:ln>
                <a:solidFill>
                  <a:srgbClr val="4E3B30"/>
                </a:solidFill>
                <a:effectLst/>
                <a:uLnTx/>
                <a:uFillTx/>
                <a:latin typeface="Franklin Gothic Book" panose="020B0503020102020204"/>
                <a:ea typeface="+mn-ea"/>
                <a:cs typeface="+mn-cs"/>
              </a:rPr>
              <a:t>.</a:t>
            </a:r>
            <a:endParaRPr kumimoji="0" lang="en-CA" sz="2000" b="0" i="0" u="none" strike="noStrike" kern="1200" cap="none" spc="0" normalizeH="0" baseline="0" noProof="0" dirty="0">
              <a:ln>
                <a:noFill/>
              </a:ln>
              <a:solidFill>
                <a:srgbClr val="4E3B30"/>
              </a:solidFill>
              <a:effectLst/>
              <a:uLnTx/>
              <a:uFillTx/>
              <a:latin typeface="Franklin Gothic Book" panose="020B0503020102020204"/>
              <a:ea typeface="+mn-ea"/>
              <a:cs typeface="+mn-cs"/>
            </a:endParaRPr>
          </a:p>
          <a:p>
            <a:endParaRPr lang="en-CA" sz="1800" dirty="0"/>
          </a:p>
        </p:txBody>
      </p:sp>
      <p:sp>
        <p:nvSpPr>
          <p:cNvPr id="6" name="Slide Number Placeholder 5"/>
          <p:cNvSpPr>
            <a:spLocks noGrp="1"/>
          </p:cNvSpPr>
          <p:nvPr>
            <p:ph type="sldNum" sz="quarter" idx="12"/>
          </p:nvPr>
        </p:nvSpPr>
        <p:spPr/>
        <p:txBody>
          <a:bodyPr/>
          <a:lstStyle/>
          <a:p>
            <a:fld id="{438B63EE-32D6-41CD-8D0F-F766A6E153A6}" type="slidenum">
              <a:rPr lang="en-US" smtClean="0"/>
              <a:t>8</a:t>
            </a:fld>
            <a:endParaRPr lang="en-US"/>
          </a:p>
        </p:txBody>
      </p:sp>
    </p:spTree>
    <p:extLst>
      <p:ext uri="{BB962C8B-B14F-4D97-AF65-F5344CB8AC3E}">
        <p14:creationId xmlns:p14="http://schemas.microsoft.com/office/powerpoint/2010/main" val="60061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err="1"/>
              <a:t>Inniktikutait</a:t>
            </a:r>
            <a:endParaRPr lang="en-US" dirty="0"/>
          </a:p>
        </p:txBody>
      </p:sp>
      <p:sp>
        <p:nvSpPr>
          <p:cNvPr id="5" name="Content Placeholder 4"/>
          <p:cNvSpPr>
            <a:spLocks noGrp="1"/>
          </p:cNvSpPr>
          <p:nvPr>
            <p:ph idx="1"/>
          </p:nvPr>
        </p:nvSpPr>
        <p:spPr/>
        <p:txBody>
          <a:bodyPr>
            <a:normAutofit fontScale="92500"/>
          </a:bodyPr>
          <a:lstStyle/>
          <a:p>
            <a:r>
              <a:rPr lang="en-CA" dirty="0"/>
              <a:t>KIA-</a:t>
            </a:r>
            <a:r>
              <a:rPr lang="en-CA" dirty="0" err="1"/>
              <a:t>kut</a:t>
            </a:r>
            <a:r>
              <a:rPr lang="en-CA" dirty="0"/>
              <a:t> </a:t>
            </a:r>
            <a:r>
              <a:rPr lang="en-CA" dirty="0" err="1"/>
              <a:t>okpigiyaat</a:t>
            </a:r>
            <a:r>
              <a:rPr lang="en-CA" dirty="0"/>
              <a:t> </a:t>
            </a:r>
            <a:r>
              <a:rPr lang="en-CA" dirty="0" err="1"/>
              <a:t>tatva</a:t>
            </a:r>
            <a:r>
              <a:rPr lang="en-CA" dirty="0"/>
              <a:t> </a:t>
            </a:r>
            <a:r>
              <a:rPr lang="en-CA" dirty="0" err="1"/>
              <a:t>tamaita</a:t>
            </a:r>
            <a:r>
              <a:rPr lang="en-CA" dirty="0"/>
              <a:t> </a:t>
            </a:r>
            <a:r>
              <a:rPr lang="en-CA" dirty="0" err="1"/>
              <a:t>aolangitot</a:t>
            </a:r>
            <a:r>
              <a:rPr lang="en-CA" dirty="0"/>
              <a:t> </a:t>
            </a:r>
            <a:r>
              <a:rPr lang="en-CA" dirty="0" err="1"/>
              <a:t>Avatilikinikut</a:t>
            </a:r>
            <a:r>
              <a:rPr lang="en-CA" dirty="0"/>
              <a:t> </a:t>
            </a:r>
            <a:r>
              <a:rPr lang="en-CA" dirty="0" err="1"/>
              <a:t>ihomalotaoyot</a:t>
            </a:r>
            <a:r>
              <a:rPr lang="en-CA" dirty="0"/>
              <a:t> </a:t>
            </a:r>
            <a:r>
              <a:rPr lang="en-CA" dirty="0" err="1"/>
              <a:t>naonaiyaktaohimayot</a:t>
            </a:r>
            <a:r>
              <a:rPr lang="en-CA" dirty="0"/>
              <a:t> </a:t>
            </a:r>
            <a:r>
              <a:rPr lang="en-CA" dirty="0" err="1"/>
              <a:t>ihoaghaktaoyungnaktot</a:t>
            </a:r>
            <a:r>
              <a:rPr lang="en-CA" dirty="0"/>
              <a:t> </a:t>
            </a:r>
            <a:r>
              <a:rPr lang="en-CA" dirty="0" err="1"/>
              <a:t>huli</a:t>
            </a:r>
            <a:r>
              <a:rPr lang="en-CA" dirty="0"/>
              <a:t> </a:t>
            </a:r>
            <a:r>
              <a:rPr lang="en-CA" dirty="0" err="1"/>
              <a:t>ikkayokatigighimaagomik</a:t>
            </a:r>
            <a:r>
              <a:rPr lang="en-CA" dirty="0"/>
              <a:t> </a:t>
            </a:r>
            <a:r>
              <a:rPr lang="en-CA" dirty="0" err="1"/>
              <a:t>ukkua</a:t>
            </a:r>
            <a:r>
              <a:rPr lang="en-CA" dirty="0"/>
              <a:t> KIA-</a:t>
            </a:r>
            <a:r>
              <a:rPr lang="en-CA" dirty="0" err="1"/>
              <a:t>kut</a:t>
            </a:r>
            <a:r>
              <a:rPr lang="en-CA" dirty="0"/>
              <a:t> </a:t>
            </a:r>
            <a:r>
              <a:rPr lang="en-CA" dirty="0" err="1"/>
              <a:t>tatvalo</a:t>
            </a:r>
            <a:r>
              <a:rPr lang="en-CA" dirty="0"/>
              <a:t> and Sabina Gold &amp; Silver </a:t>
            </a:r>
            <a:r>
              <a:rPr lang="en-CA" dirty="0" err="1"/>
              <a:t>Timingat</a:t>
            </a:r>
            <a:r>
              <a:rPr lang="en-CA" dirty="0"/>
              <a:t> </a:t>
            </a:r>
            <a:r>
              <a:rPr lang="en-CA" dirty="0" err="1"/>
              <a:t>tatvani</a:t>
            </a:r>
            <a:r>
              <a:rPr lang="en-CA" dirty="0"/>
              <a:t>  </a:t>
            </a:r>
            <a:r>
              <a:rPr lang="en-CA" dirty="0" err="1"/>
              <a:t>Avatilikinikut</a:t>
            </a:r>
            <a:r>
              <a:rPr lang="en-CA" dirty="0"/>
              <a:t> </a:t>
            </a:r>
            <a:r>
              <a:rPr lang="en-CA" dirty="0" err="1"/>
              <a:t>Katimaniaktitlogit</a:t>
            </a:r>
            <a:r>
              <a:rPr lang="en-CA" dirty="0"/>
              <a:t> </a:t>
            </a:r>
            <a:r>
              <a:rPr lang="en-CA" dirty="0" err="1"/>
              <a:t>tatvalo</a:t>
            </a:r>
            <a:r>
              <a:rPr lang="en-CA" dirty="0"/>
              <a:t> </a:t>
            </a:r>
            <a:r>
              <a:rPr lang="en-CA" dirty="0" err="1"/>
              <a:t>huli</a:t>
            </a:r>
            <a:r>
              <a:rPr lang="en-CA" dirty="0"/>
              <a:t> </a:t>
            </a:r>
            <a:r>
              <a:rPr lang="en-CA" dirty="0" err="1"/>
              <a:t>katimakatigihimaaklotik</a:t>
            </a:r>
            <a:r>
              <a:rPr lang="en-CA" dirty="0"/>
              <a:t> </a:t>
            </a:r>
            <a:r>
              <a:rPr lang="en-CA" dirty="0" err="1"/>
              <a:t>hivunighami</a:t>
            </a:r>
            <a:r>
              <a:rPr lang="en-CA" dirty="0"/>
              <a:t>.</a:t>
            </a:r>
          </a:p>
          <a:p>
            <a:endParaRPr lang="en-CA" dirty="0"/>
          </a:p>
          <a:p>
            <a:r>
              <a:rPr lang="en-CA" dirty="0" err="1"/>
              <a:t>Koanakuhi</a:t>
            </a:r>
            <a:endParaRPr lang="en-CA" dirty="0"/>
          </a:p>
          <a:p>
            <a:endParaRPr lang="en-CA" dirty="0"/>
          </a:p>
          <a:p>
            <a:r>
              <a:rPr lang="en-CA" dirty="0" err="1"/>
              <a:t>Appikutighakakihi</a:t>
            </a:r>
            <a:r>
              <a:rPr lang="en-CA" dirty="0"/>
              <a:t>?</a:t>
            </a:r>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9</a:t>
            </a:fld>
            <a:endParaRPr lang="en-US"/>
          </a:p>
        </p:txBody>
      </p:sp>
    </p:spTree>
    <p:extLst>
      <p:ext uri="{BB962C8B-B14F-4D97-AF65-F5344CB8AC3E}">
        <p14:creationId xmlns:p14="http://schemas.microsoft.com/office/powerpoint/2010/main" val="2483019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11495</TotalTime>
  <Words>1445</Words>
  <Application>Microsoft Office PowerPoint</Application>
  <PresentationFormat>On-screen Show (4:3)</PresentationFormat>
  <Paragraphs>108</Paragraphs>
  <Slides>9</Slides>
  <Notes>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Arial</vt:lpstr>
      <vt:lpstr>Arial Black</vt:lpstr>
      <vt:lpstr>Arial Rounded MT Bold</vt:lpstr>
      <vt:lpstr>Calibri</vt:lpstr>
      <vt:lpstr>Calibri Light</vt:lpstr>
      <vt:lpstr>Century Gothic</vt:lpstr>
      <vt:lpstr>Franklin Gothic Book</vt:lpstr>
      <vt:lpstr>Office Theme</vt:lpstr>
      <vt:lpstr>Custom Design</vt:lpstr>
      <vt:lpstr>1_Custom Design</vt:lpstr>
      <vt:lpstr>2_Custom Design</vt:lpstr>
      <vt:lpstr>Kitikmeot Inuit Katuyikatigit</vt:lpstr>
      <vt:lpstr>Hunanik Onipkagiakakat</vt:lpstr>
      <vt:lpstr>KIA-kut Havagiyait</vt:lpstr>
      <vt:lpstr>Hapkua Hanningayokmi havagiyaoyot</vt:lpstr>
      <vt:lpstr>Sabina-kut Haviktaliit Nalvakvigihimayait iloani Kitikmeoni Aviktokhimayoni</vt:lpstr>
      <vt:lpstr>Una Hanningayomi havagiyaoyok</vt:lpstr>
      <vt:lpstr>Immalikinikut Noanaipkutaitnik Avatilikinikut Ihomalotait</vt:lpstr>
      <vt:lpstr>Immalikinikut kinipaninganik Naonaipkutat Avatilikinikut Ihomalotaoyot</vt:lpstr>
      <vt:lpstr>Inniktikutait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James Panioyak</cp:lastModifiedBy>
  <cp:revision>247</cp:revision>
  <cp:lastPrinted>2018-04-12T18:00:38Z</cp:lastPrinted>
  <dcterms:created xsi:type="dcterms:W3CDTF">2013-07-19T15:58:55Z</dcterms:created>
  <dcterms:modified xsi:type="dcterms:W3CDTF">2021-03-22T14:46:45Z</dcterms:modified>
</cp:coreProperties>
</file>