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2"/>
  </p:notesMasterIdLst>
  <p:handoutMasterIdLst>
    <p:handoutMasterId r:id="rId13"/>
  </p:handoutMasterIdLst>
  <p:sldIdLst>
    <p:sldId id="275" r:id="rId2"/>
    <p:sldId id="257" r:id="rId3"/>
    <p:sldId id="258" r:id="rId4"/>
    <p:sldId id="259" r:id="rId5"/>
    <p:sldId id="260" r:id="rId6"/>
    <p:sldId id="262" r:id="rId7"/>
    <p:sldId id="263" r:id="rId8"/>
    <p:sldId id="265" r:id="rId9"/>
    <p:sldId id="266" r:id="rId10"/>
    <p:sldId id="268" r:id="rId11"/>
  </p:sldIdLst>
  <p:sldSz cx="9144000" cy="6858000" type="screen4x3"/>
  <p:notesSz cx="7010400" cy="9296400"/>
  <p:custDataLst>
    <p:tags r:id="rId14"/>
  </p:custDataLst>
  <p:defaultTextStyle>
    <a:defPPr>
      <a:defRPr lang="en-CA"/>
    </a:defPPr>
    <a:lvl1pPr algn="l" rtl="0" fontAlgn="base">
      <a:lnSpc>
        <a:spcPct val="90000"/>
      </a:lnSpc>
      <a:spcBef>
        <a:spcPct val="0"/>
      </a:spcBef>
      <a:spcAft>
        <a:spcPct val="37000"/>
      </a:spcAft>
      <a:defRPr kern="1200">
        <a:solidFill>
          <a:schemeClr val="tx1"/>
        </a:solidFill>
        <a:latin typeface="Verdana" pitchFamily="34" charset="0"/>
        <a:ea typeface="+mn-ea"/>
        <a:cs typeface="+mn-cs"/>
      </a:defRPr>
    </a:lvl1pPr>
    <a:lvl2pPr marL="457200" algn="l" rtl="0" fontAlgn="base">
      <a:lnSpc>
        <a:spcPct val="90000"/>
      </a:lnSpc>
      <a:spcBef>
        <a:spcPct val="0"/>
      </a:spcBef>
      <a:spcAft>
        <a:spcPct val="37000"/>
      </a:spcAft>
      <a:defRPr kern="1200">
        <a:solidFill>
          <a:schemeClr val="tx1"/>
        </a:solidFill>
        <a:latin typeface="Verdana" pitchFamily="34" charset="0"/>
        <a:ea typeface="+mn-ea"/>
        <a:cs typeface="+mn-cs"/>
      </a:defRPr>
    </a:lvl2pPr>
    <a:lvl3pPr marL="914400" algn="l" rtl="0" fontAlgn="base">
      <a:lnSpc>
        <a:spcPct val="90000"/>
      </a:lnSpc>
      <a:spcBef>
        <a:spcPct val="0"/>
      </a:spcBef>
      <a:spcAft>
        <a:spcPct val="37000"/>
      </a:spcAft>
      <a:defRPr kern="1200">
        <a:solidFill>
          <a:schemeClr val="tx1"/>
        </a:solidFill>
        <a:latin typeface="Verdana" pitchFamily="34" charset="0"/>
        <a:ea typeface="+mn-ea"/>
        <a:cs typeface="+mn-cs"/>
      </a:defRPr>
    </a:lvl3pPr>
    <a:lvl4pPr marL="1371600" algn="l" rtl="0" fontAlgn="base">
      <a:lnSpc>
        <a:spcPct val="90000"/>
      </a:lnSpc>
      <a:spcBef>
        <a:spcPct val="0"/>
      </a:spcBef>
      <a:spcAft>
        <a:spcPct val="37000"/>
      </a:spcAft>
      <a:defRPr kern="1200">
        <a:solidFill>
          <a:schemeClr val="tx1"/>
        </a:solidFill>
        <a:latin typeface="Verdana" pitchFamily="34" charset="0"/>
        <a:ea typeface="+mn-ea"/>
        <a:cs typeface="+mn-cs"/>
      </a:defRPr>
    </a:lvl4pPr>
    <a:lvl5pPr marL="1828800" algn="l" rtl="0" fontAlgn="base">
      <a:lnSpc>
        <a:spcPct val="90000"/>
      </a:lnSpc>
      <a:spcBef>
        <a:spcPct val="0"/>
      </a:spcBef>
      <a:spcAft>
        <a:spcPct val="3700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6CCFF"/>
    <a:srgbClr val="33CCFF"/>
    <a:srgbClr val="0000DE"/>
    <a:srgbClr val="000099"/>
    <a:srgbClr val="0035DE"/>
    <a:srgbClr val="96969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45" autoAdjust="0"/>
    <p:restoredTop sz="92453" autoAdjust="0"/>
  </p:normalViewPr>
  <p:slideViewPr>
    <p:cSldViewPr snapToObjects="1">
      <p:cViewPr>
        <p:scale>
          <a:sx n="100" d="100"/>
          <a:sy n="100" d="100"/>
        </p:scale>
        <p:origin x="-582" y="-72"/>
      </p:cViewPr>
      <p:guideLst>
        <p:guide orient="horz" pos="720"/>
        <p:guide pos="24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p:scale>
          <a:sx n="75" d="100"/>
          <a:sy n="75" d="100"/>
        </p:scale>
        <p:origin x="-3252" y="-342"/>
      </p:cViewPr>
      <p:guideLst>
        <p:guide orient="horz" pos="2929"/>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a:p>
        </p:txBody>
      </p:sp>
      <p:sp>
        <p:nvSpPr>
          <p:cNvPr id="190467" name="Rectangle 3"/>
          <p:cNvSpPr>
            <a:spLocks noGrp="1" noChangeArrowheads="1"/>
          </p:cNvSpPr>
          <p:nvPr>
            <p:ph type="dt" sz="quarter" idx="1"/>
          </p:nvPr>
        </p:nvSpPr>
        <p:spPr bwMode="auto">
          <a:xfrm>
            <a:off x="396875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algn="r" defTabSz="923925">
              <a:lnSpc>
                <a:spcPct val="100000"/>
              </a:lnSpc>
              <a:spcAft>
                <a:spcPct val="0"/>
              </a:spcAft>
              <a:defRPr sz="1200">
                <a:latin typeface="Arial" charset="0"/>
              </a:defRPr>
            </a:lvl1pPr>
          </a:lstStyle>
          <a:p>
            <a:pPr>
              <a:defRPr/>
            </a:pPr>
            <a:endParaRPr lang="en-CA"/>
          </a:p>
        </p:txBody>
      </p:sp>
      <p:sp>
        <p:nvSpPr>
          <p:cNvPr id="190468" name="Rectangle 4"/>
          <p:cNvSpPr>
            <a:spLocks noGrp="1" noChangeArrowheads="1"/>
          </p:cNvSpPr>
          <p:nvPr>
            <p:ph type="ftr" sz="quarter" idx="2"/>
          </p:nvPr>
        </p:nvSpPr>
        <p:spPr bwMode="auto">
          <a:xfrm>
            <a:off x="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a:p>
        </p:txBody>
      </p:sp>
      <p:sp>
        <p:nvSpPr>
          <p:cNvPr id="190469" name="Rectangle 5"/>
          <p:cNvSpPr>
            <a:spLocks noGrp="1" noChangeArrowheads="1"/>
          </p:cNvSpPr>
          <p:nvPr>
            <p:ph type="sldNum" sz="quarter" idx="3"/>
          </p:nvPr>
        </p:nvSpPr>
        <p:spPr bwMode="auto">
          <a:xfrm>
            <a:off x="396875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algn="r" defTabSz="923925">
              <a:lnSpc>
                <a:spcPct val="100000"/>
              </a:lnSpc>
              <a:spcAft>
                <a:spcPct val="0"/>
              </a:spcAft>
              <a:defRPr sz="1200">
                <a:latin typeface="Arial" charset="0"/>
              </a:defRPr>
            </a:lvl1pPr>
          </a:lstStyle>
          <a:p>
            <a:pPr>
              <a:defRPr/>
            </a:pPr>
            <a:fld id="{2B19D8C8-5948-455E-A605-1EA89F85FCA0}" type="slidenum">
              <a:rPr lang="en-CA"/>
              <a:pPr>
                <a:defRPr/>
              </a:pPr>
              <a:t>‹#›</a:t>
            </a:fld>
            <a:endParaRPr lang="en-CA"/>
          </a:p>
        </p:txBody>
      </p:sp>
    </p:spTree>
    <p:extLst>
      <p:ext uri="{BB962C8B-B14F-4D97-AF65-F5344CB8AC3E}">
        <p14:creationId xmlns:p14="http://schemas.microsoft.com/office/powerpoint/2010/main" val="5472544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a:p>
        </p:txBody>
      </p:sp>
      <p:sp>
        <p:nvSpPr>
          <p:cNvPr id="3075" name="Rectangle 3"/>
          <p:cNvSpPr>
            <a:spLocks noGrp="1" noChangeArrowheads="1"/>
          </p:cNvSpPr>
          <p:nvPr>
            <p:ph type="dt" idx="1"/>
          </p:nvPr>
        </p:nvSpPr>
        <p:spPr bwMode="auto">
          <a:xfrm>
            <a:off x="3968750" y="0"/>
            <a:ext cx="3040063" cy="465138"/>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lvl1pPr algn="r" defTabSz="923925">
              <a:lnSpc>
                <a:spcPct val="100000"/>
              </a:lnSpc>
              <a:spcAft>
                <a:spcPct val="0"/>
              </a:spcAft>
              <a:defRPr sz="1200">
                <a:latin typeface="Arial" charset="0"/>
              </a:defRPr>
            </a:lvl1pPr>
          </a:lstStyle>
          <a:p>
            <a:pPr>
              <a:defRPr/>
            </a:pPr>
            <a:endParaRPr lang="en-CA"/>
          </a:p>
        </p:txBody>
      </p:sp>
      <p:sp>
        <p:nvSpPr>
          <p:cNvPr id="51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2365" tIns="46182" rIns="92365" bIns="46182"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3078" name="Rectangle 6"/>
          <p:cNvSpPr>
            <a:spLocks noGrp="1" noChangeArrowheads="1"/>
          </p:cNvSpPr>
          <p:nvPr>
            <p:ph type="ftr" sz="quarter" idx="4"/>
          </p:nvPr>
        </p:nvSpPr>
        <p:spPr bwMode="auto">
          <a:xfrm>
            <a:off x="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defTabSz="923925">
              <a:lnSpc>
                <a:spcPct val="100000"/>
              </a:lnSpc>
              <a:spcAft>
                <a:spcPct val="0"/>
              </a:spcAft>
              <a:defRPr sz="1200">
                <a:latin typeface="Arial" charset="0"/>
              </a:defRPr>
            </a:lvl1pPr>
          </a:lstStyle>
          <a:p>
            <a:pPr>
              <a:defRPr/>
            </a:pPr>
            <a:endParaRPr lang="en-CA"/>
          </a:p>
        </p:txBody>
      </p:sp>
      <p:sp>
        <p:nvSpPr>
          <p:cNvPr id="3079" name="Rectangle 7"/>
          <p:cNvSpPr>
            <a:spLocks noGrp="1" noChangeArrowheads="1"/>
          </p:cNvSpPr>
          <p:nvPr>
            <p:ph type="sldNum" sz="quarter" idx="5"/>
          </p:nvPr>
        </p:nvSpPr>
        <p:spPr bwMode="auto">
          <a:xfrm>
            <a:off x="3968750" y="8829675"/>
            <a:ext cx="3040063" cy="465138"/>
          </a:xfrm>
          <a:prstGeom prst="rect">
            <a:avLst/>
          </a:prstGeom>
          <a:noFill/>
          <a:ln w="9525">
            <a:noFill/>
            <a:miter lim="800000"/>
            <a:headEnd/>
            <a:tailEnd/>
          </a:ln>
          <a:effectLst/>
        </p:spPr>
        <p:txBody>
          <a:bodyPr vert="horz" wrap="square" lIns="92365" tIns="46182" rIns="92365" bIns="46182" numCol="1" anchor="b" anchorCtr="0" compatLnSpc="1">
            <a:prstTxWarp prst="textNoShape">
              <a:avLst/>
            </a:prstTxWarp>
          </a:bodyPr>
          <a:lstStyle>
            <a:lvl1pPr algn="r" defTabSz="923925">
              <a:lnSpc>
                <a:spcPct val="100000"/>
              </a:lnSpc>
              <a:spcAft>
                <a:spcPct val="0"/>
              </a:spcAft>
              <a:defRPr sz="1200">
                <a:latin typeface="Arial" charset="0"/>
              </a:defRPr>
            </a:lvl1pPr>
          </a:lstStyle>
          <a:p>
            <a:pPr>
              <a:defRPr/>
            </a:pPr>
            <a:fld id="{FE284EBD-CBB1-4A99-ABB1-E39FD7904359}" type="slidenum">
              <a:rPr lang="en-CA"/>
              <a:pPr>
                <a:defRPr/>
              </a:pPr>
              <a:t>‹#›</a:t>
            </a:fld>
            <a:endParaRPr lang="en-CA"/>
          </a:p>
        </p:txBody>
      </p:sp>
    </p:spTree>
    <p:extLst>
      <p:ext uri="{BB962C8B-B14F-4D97-AF65-F5344CB8AC3E}">
        <p14:creationId xmlns:p14="http://schemas.microsoft.com/office/powerpoint/2010/main" val="2162723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E284EBD-CBB1-4A99-ABB1-E39FD7904359}" type="slidenum">
              <a:rPr lang="en-CA" smtClean="0"/>
              <a:pPr>
                <a:defRPr/>
              </a:pPr>
              <a:t>5</a:t>
            </a:fld>
            <a:endParaRPr lang="en-CA"/>
          </a:p>
        </p:txBody>
      </p:sp>
    </p:spTree>
    <p:extLst>
      <p:ext uri="{BB962C8B-B14F-4D97-AF65-F5344CB8AC3E}">
        <p14:creationId xmlns:p14="http://schemas.microsoft.com/office/powerpoint/2010/main" val="11480890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logo_canada-wordmark_col"/>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22920" y="6529217"/>
            <a:ext cx="929640" cy="23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S:\LOGOS\00-ALL FIPS\FIPS - Government of Canada\PNG\logo_GOC_col_e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8587" y="152400"/>
            <a:ext cx="1752599" cy="166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07625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32709307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08100"/>
            <a:ext cx="4114800" cy="49403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12208" y="1308101"/>
            <a:ext cx="4050792" cy="494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45881013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40750592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9245364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85800"/>
            <a:ext cx="5111750" cy="5562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057400"/>
            <a:ext cx="3008313" cy="4191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22338994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4800600"/>
            <a:ext cx="6096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612775"/>
            <a:ext cx="6096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524000" y="5367338"/>
            <a:ext cx="6096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8"/>
          <p:cNvSpPr>
            <a:spLocks noGrp="1" noChangeArrowheads="1"/>
          </p:cNvSpPr>
          <p:nvPr>
            <p:ph type="sldNum" sz="quarter" idx="10"/>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spTree>
    <p:extLst>
      <p:ext uri="{BB962C8B-B14F-4D97-AF65-F5344CB8AC3E}">
        <p14:creationId xmlns:p14="http://schemas.microsoft.com/office/powerpoint/2010/main" val="180763502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838200"/>
            <a:ext cx="8382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smtClean="0"/>
              <a:t>Insert section title</a:t>
            </a:r>
          </a:p>
        </p:txBody>
      </p:sp>
      <p:sp>
        <p:nvSpPr>
          <p:cNvPr id="1027" name="Rectangle 3"/>
          <p:cNvSpPr>
            <a:spLocks noGrp="1" noChangeArrowheads="1"/>
          </p:cNvSpPr>
          <p:nvPr>
            <p:ph type="body" idx="1"/>
          </p:nvPr>
        </p:nvSpPr>
        <p:spPr bwMode="auto">
          <a:xfrm>
            <a:off x="368300" y="1308100"/>
            <a:ext cx="8394700" cy="50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CA" altLang="en-GB" dirty="0" smtClean="0"/>
              <a:t>Click to edit master text styles</a:t>
            </a:r>
          </a:p>
          <a:p>
            <a:pPr lvl="1"/>
            <a:r>
              <a:rPr lang="en-CA" altLang="en-GB" dirty="0" smtClean="0"/>
              <a:t>Second level</a:t>
            </a:r>
          </a:p>
          <a:p>
            <a:pPr lvl="2"/>
            <a:r>
              <a:rPr lang="en-CA" altLang="en-GB" dirty="0" smtClean="0"/>
              <a:t>Third level</a:t>
            </a:r>
          </a:p>
          <a:p>
            <a:pPr lvl="3"/>
            <a:r>
              <a:rPr lang="en-CA" altLang="en-GB" dirty="0" smtClean="0"/>
              <a:t>Fourth level</a:t>
            </a:r>
          </a:p>
        </p:txBody>
      </p:sp>
      <p:sp>
        <p:nvSpPr>
          <p:cNvPr id="12" name="Rectangle 8"/>
          <p:cNvSpPr>
            <a:spLocks noGrp="1" noChangeArrowheads="1"/>
          </p:cNvSpPr>
          <p:nvPr>
            <p:ph type="sldNum" sz="quarter" idx="4"/>
          </p:nvPr>
        </p:nvSpPr>
        <p:spPr>
          <a:xfrm>
            <a:off x="8382000" y="6510528"/>
            <a:ext cx="762000" cy="304800"/>
          </a:xfrm>
          <a:prstGeom prst="rect">
            <a:avLst/>
          </a:prstGeom>
          <a:ln/>
        </p:spPr>
        <p:txBody>
          <a:bodyPr/>
          <a:lstStyle>
            <a:lvl1pPr algn="ctr">
              <a:defRPr/>
            </a:lvl1pPr>
          </a:lstStyle>
          <a:p>
            <a:pPr>
              <a:defRPr/>
            </a:pPr>
            <a:fld id="{E00B6E52-F07A-44C8-B7AE-D6EEC3D50429}" type="slidenum">
              <a:rPr lang="en-CA" smtClean="0"/>
              <a:pPr>
                <a:defRPr/>
              </a:pPr>
              <a:t>‹#›</a:t>
            </a:fld>
            <a:endParaRPr lang="en-CA" dirty="0"/>
          </a:p>
        </p:txBody>
      </p:sp>
      <p:pic>
        <p:nvPicPr>
          <p:cNvPr id="2" name="Picture 2" descr="S:\LOGOS\00-ALL FIPS\FIPS - Government of Canada\PNG\logo_GOC_col_eng.png"/>
          <p:cNvPicPr>
            <a:picLocks noChangeAspect="1" noChangeArrowheads="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128587" y="152400"/>
            <a:ext cx="1752599" cy="166211"/>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4" r:id="rId1"/>
    <p:sldLayoutId id="2147483674" r:id="rId2"/>
    <p:sldLayoutId id="2147483676" r:id="rId3"/>
    <p:sldLayoutId id="2147483679" r:id="rId4"/>
    <p:sldLayoutId id="2147483685" r:id="rId5"/>
    <p:sldLayoutId id="2147483680" r:id="rId6"/>
    <p:sldLayoutId id="2147483681" r:id="rId7"/>
  </p:sldLayoutIdLst>
  <p:timing>
    <p:tnLst>
      <p:par>
        <p:cTn id="1" dur="indefinite" restart="never" nodeType="tmRoot"/>
      </p:par>
    </p:tnLst>
  </p:timing>
  <p:hf hdr="0" ftr="0" dt="0"/>
  <p:txStyles>
    <p:titleStyle>
      <a:lvl1pPr algn="l" rtl="0" eaLnBrk="0" fontAlgn="base" hangingPunct="0">
        <a:lnSpc>
          <a:spcPts val="2400"/>
        </a:lnSpc>
        <a:spcBef>
          <a:spcPct val="0"/>
        </a:spcBef>
        <a:spcAft>
          <a:spcPct val="0"/>
        </a:spcAft>
        <a:defRPr sz="2400" b="1" baseline="0">
          <a:solidFill>
            <a:srgbClr val="000000"/>
          </a:solidFill>
          <a:latin typeface="+mj-lt"/>
          <a:ea typeface="+mj-ea"/>
          <a:cs typeface="+mj-cs"/>
        </a:defRPr>
      </a:lvl1pPr>
      <a:lvl2pPr algn="l" rtl="0" eaLnBrk="0" fontAlgn="base" hangingPunct="0">
        <a:lnSpc>
          <a:spcPts val="2400"/>
        </a:lnSpc>
        <a:spcBef>
          <a:spcPct val="0"/>
        </a:spcBef>
        <a:spcAft>
          <a:spcPct val="0"/>
        </a:spcAft>
        <a:defRPr sz="2400" b="1">
          <a:solidFill>
            <a:srgbClr val="000000"/>
          </a:solidFill>
          <a:latin typeface="Arial" charset="0"/>
        </a:defRPr>
      </a:lvl2pPr>
      <a:lvl3pPr algn="l" rtl="0" eaLnBrk="0" fontAlgn="base" hangingPunct="0">
        <a:lnSpc>
          <a:spcPts val="2400"/>
        </a:lnSpc>
        <a:spcBef>
          <a:spcPct val="0"/>
        </a:spcBef>
        <a:spcAft>
          <a:spcPct val="0"/>
        </a:spcAft>
        <a:defRPr sz="2400" b="1">
          <a:solidFill>
            <a:srgbClr val="000000"/>
          </a:solidFill>
          <a:latin typeface="Arial" charset="0"/>
        </a:defRPr>
      </a:lvl3pPr>
      <a:lvl4pPr algn="l" rtl="0" eaLnBrk="0" fontAlgn="base" hangingPunct="0">
        <a:lnSpc>
          <a:spcPts val="2400"/>
        </a:lnSpc>
        <a:spcBef>
          <a:spcPct val="0"/>
        </a:spcBef>
        <a:spcAft>
          <a:spcPct val="0"/>
        </a:spcAft>
        <a:defRPr sz="2400" b="1">
          <a:solidFill>
            <a:srgbClr val="000000"/>
          </a:solidFill>
          <a:latin typeface="Arial" charset="0"/>
        </a:defRPr>
      </a:lvl4pPr>
      <a:lvl5pPr algn="l" rtl="0" eaLnBrk="0" fontAlgn="base" hangingPunct="0">
        <a:lnSpc>
          <a:spcPts val="2400"/>
        </a:lnSpc>
        <a:spcBef>
          <a:spcPct val="0"/>
        </a:spcBef>
        <a:spcAft>
          <a:spcPct val="0"/>
        </a:spcAft>
        <a:defRPr sz="2400" b="1">
          <a:solidFill>
            <a:srgbClr val="000000"/>
          </a:solidFill>
          <a:latin typeface="Arial" charset="0"/>
        </a:defRPr>
      </a:lvl5pPr>
      <a:lvl6pPr marL="457200" algn="l" rtl="0" fontAlgn="base">
        <a:lnSpc>
          <a:spcPts val="2400"/>
        </a:lnSpc>
        <a:spcBef>
          <a:spcPct val="0"/>
        </a:spcBef>
        <a:spcAft>
          <a:spcPct val="0"/>
        </a:spcAft>
        <a:defRPr sz="2400" b="1">
          <a:solidFill>
            <a:srgbClr val="000000"/>
          </a:solidFill>
          <a:latin typeface="Arial" charset="0"/>
        </a:defRPr>
      </a:lvl6pPr>
      <a:lvl7pPr marL="914400" algn="l" rtl="0" fontAlgn="base">
        <a:lnSpc>
          <a:spcPts val="2400"/>
        </a:lnSpc>
        <a:spcBef>
          <a:spcPct val="0"/>
        </a:spcBef>
        <a:spcAft>
          <a:spcPct val="0"/>
        </a:spcAft>
        <a:defRPr sz="2400" b="1">
          <a:solidFill>
            <a:srgbClr val="000000"/>
          </a:solidFill>
          <a:latin typeface="Arial" charset="0"/>
        </a:defRPr>
      </a:lvl7pPr>
      <a:lvl8pPr marL="1371600" algn="l" rtl="0" fontAlgn="base">
        <a:lnSpc>
          <a:spcPts val="2400"/>
        </a:lnSpc>
        <a:spcBef>
          <a:spcPct val="0"/>
        </a:spcBef>
        <a:spcAft>
          <a:spcPct val="0"/>
        </a:spcAft>
        <a:defRPr sz="2400" b="1">
          <a:solidFill>
            <a:srgbClr val="000000"/>
          </a:solidFill>
          <a:latin typeface="Arial" charset="0"/>
        </a:defRPr>
      </a:lvl8pPr>
      <a:lvl9pPr marL="1828800" algn="l" rtl="0" fontAlgn="base">
        <a:lnSpc>
          <a:spcPts val="2400"/>
        </a:lnSpc>
        <a:spcBef>
          <a:spcPct val="0"/>
        </a:spcBef>
        <a:spcAft>
          <a:spcPct val="0"/>
        </a:spcAft>
        <a:defRPr sz="2400" b="1">
          <a:solidFill>
            <a:srgbClr val="000000"/>
          </a:solidFill>
          <a:latin typeface="Arial" charset="0"/>
        </a:defRPr>
      </a:lvl9pPr>
    </p:titleStyle>
    <p:bodyStyle>
      <a:lvl1pPr marL="190500" indent="-190500" algn="l" rtl="0" eaLnBrk="0" fontAlgn="base" hangingPunct="0">
        <a:spcBef>
          <a:spcPct val="0"/>
        </a:spcBef>
        <a:spcAft>
          <a:spcPct val="37000"/>
        </a:spcAft>
        <a:buChar char="•"/>
        <a:tabLst>
          <a:tab pos="5715000" algn="l"/>
        </a:tabLst>
        <a:defRPr>
          <a:solidFill>
            <a:srgbClr val="000000"/>
          </a:solidFill>
          <a:latin typeface="+mn-lt"/>
          <a:ea typeface="+mn-ea"/>
          <a:cs typeface="+mn-cs"/>
        </a:defRPr>
      </a:lvl1pPr>
      <a:lvl2pPr marL="382588" indent="-190500" algn="l" rtl="0" eaLnBrk="0" fontAlgn="base" hangingPunct="0">
        <a:spcBef>
          <a:spcPct val="0"/>
        </a:spcBef>
        <a:spcAft>
          <a:spcPct val="35000"/>
        </a:spcAft>
        <a:buChar char="–"/>
        <a:tabLst>
          <a:tab pos="5715000" algn="l"/>
        </a:tabLst>
        <a:defRPr sz="1600">
          <a:solidFill>
            <a:srgbClr val="000000"/>
          </a:solidFill>
          <a:latin typeface="+mn-lt"/>
        </a:defRPr>
      </a:lvl2pPr>
      <a:lvl3pPr marL="574675" indent="-190500" algn="l" rtl="0" eaLnBrk="0" fontAlgn="base" hangingPunct="0">
        <a:spcBef>
          <a:spcPct val="0"/>
        </a:spcBef>
        <a:spcAft>
          <a:spcPct val="35000"/>
        </a:spcAft>
        <a:buChar char="–"/>
        <a:tabLst>
          <a:tab pos="5715000" algn="l"/>
        </a:tabLst>
        <a:defRPr sz="1400">
          <a:solidFill>
            <a:srgbClr val="000000"/>
          </a:solidFill>
          <a:latin typeface="+mn-lt"/>
        </a:defRPr>
      </a:lvl3pPr>
      <a:lvl4pPr marL="771525" indent="-195263" algn="l" rtl="0" eaLnBrk="0" fontAlgn="base" hangingPunct="0">
        <a:spcBef>
          <a:spcPct val="0"/>
        </a:spcBef>
        <a:spcAft>
          <a:spcPct val="35000"/>
        </a:spcAft>
        <a:buChar char="–"/>
        <a:tabLst>
          <a:tab pos="5715000" algn="l"/>
        </a:tabLst>
        <a:defRPr sz="1200">
          <a:solidFill>
            <a:srgbClr val="000000"/>
          </a:solidFill>
          <a:latin typeface="+mn-lt"/>
        </a:defRPr>
      </a:lvl4pPr>
      <a:lvl5pPr marL="960438" indent="-187325" algn="l" rtl="0" eaLnBrk="0" fontAlgn="base" hangingPunct="0">
        <a:lnSpc>
          <a:spcPts val="1600"/>
        </a:lnSpc>
        <a:spcBef>
          <a:spcPct val="0"/>
        </a:spcBef>
        <a:spcAft>
          <a:spcPct val="0"/>
        </a:spcAft>
        <a:buChar char="–"/>
        <a:tabLst>
          <a:tab pos="5715000" algn="l"/>
        </a:tabLst>
        <a:defRPr sz="1200">
          <a:solidFill>
            <a:schemeClr val="tx1"/>
          </a:solidFill>
          <a:latin typeface="Verdana" pitchFamily="34" charset="0"/>
        </a:defRPr>
      </a:lvl5pPr>
      <a:lvl6pPr marL="14176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6pPr>
      <a:lvl7pPr marL="18748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7pPr>
      <a:lvl8pPr marL="23320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8pPr>
      <a:lvl9pPr marL="2789238" indent="-187325" algn="l" rtl="0" fontAlgn="base">
        <a:lnSpc>
          <a:spcPts val="1600"/>
        </a:lnSpc>
        <a:spcBef>
          <a:spcPct val="0"/>
        </a:spcBef>
        <a:spcAft>
          <a:spcPct val="0"/>
        </a:spcAft>
        <a:buChar char="–"/>
        <a:tabLst>
          <a:tab pos="5715000" algn="l"/>
        </a:tabLst>
        <a:defRPr sz="1200">
          <a:solidFill>
            <a:schemeClr val="tx1"/>
          </a:solidFill>
          <a:latin typeface="Verdan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8300" y="2590800"/>
            <a:ext cx="8394700" cy="3725863"/>
          </a:xfrm>
        </p:spPr>
        <p:txBody>
          <a:bodyPr/>
          <a:lstStyle/>
          <a:p>
            <a:pPr marL="0" indent="0" algn="ctr">
              <a:buNone/>
            </a:pPr>
            <a:r>
              <a:rPr lang="en-US" sz="2400" b="1" dirty="0" smtClean="0"/>
              <a:t>Sabina’s Type A Water </a:t>
            </a:r>
            <a:r>
              <a:rPr lang="en-US" sz="2400" b="1" dirty="0" err="1" smtClean="0"/>
              <a:t>Licence</a:t>
            </a:r>
            <a:r>
              <a:rPr lang="en-US" sz="2400" b="1" dirty="0" smtClean="0"/>
              <a:t> Application 2AM-BRP – Back River Project</a:t>
            </a:r>
          </a:p>
          <a:p>
            <a:pPr algn="ctr"/>
            <a:endParaRPr lang="en-US" sz="2400" b="1" dirty="0"/>
          </a:p>
          <a:p>
            <a:pPr marL="0" indent="0" algn="ctr">
              <a:buNone/>
            </a:pPr>
            <a:r>
              <a:rPr lang="en-US" sz="2400" b="1" dirty="0" smtClean="0"/>
              <a:t>   </a:t>
            </a:r>
            <a:r>
              <a:rPr lang="en-US" sz="1600" b="1" dirty="0" smtClean="0"/>
              <a:t>Nunavut Water Board Public Hearing for Water Licence 2AM-BRP – Back River Project, Cambridge Bay, Nunavut August 8-9, 2018</a:t>
            </a:r>
            <a:endParaRPr lang="en-US" sz="1600" b="1" dirty="0"/>
          </a:p>
        </p:txBody>
      </p:sp>
    </p:spTree>
    <p:extLst>
      <p:ext uri="{BB962C8B-B14F-4D97-AF65-F5344CB8AC3E}">
        <p14:creationId xmlns:p14="http://schemas.microsoft.com/office/powerpoint/2010/main" val="506554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E00B6E52-F07A-44C8-B7AE-D6EEC3D50429}" type="slidenum">
              <a:rPr lang="en-CA" smtClean="0"/>
              <a:pPr>
                <a:defRPr/>
              </a:pPr>
              <a:t>10</a:t>
            </a:fld>
            <a:endParaRPr lang="en-CA" dirty="0"/>
          </a:p>
        </p:txBody>
      </p:sp>
      <p:pic>
        <p:nvPicPr>
          <p:cNvPr id="3" name="Picture 5">
            <a:extLst>
              <a:ext uri="{FF2B5EF4-FFF2-40B4-BE49-F238E27FC236}">
                <a16:creationId xmlns:a16="http://schemas.microsoft.com/office/drawing/2014/main" xmlns="" id="{FF21849B-4814-4A3E-99E7-0243B0D8072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2844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4" name="Rectangle 3"/>
          <p:cNvSpPr/>
          <p:nvPr/>
        </p:nvSpPr>
        <p:spPr>
          <a:xfrm>
            <a:off x="2286000" y="2346845"/>
            <a:ext cx="4572000" cy="3283463"/>
          </a:xfrm>
          <a:prstGeom prst="rect">
            <a:avLst/>
          </a:prstGeom>
        </p:spPr>
        <p:txBody>
          <a:bodyPr>
            <a:spAutoFit/>
          </a:bodyPr>
          <a:lstStyle/>
          <a:p>
            <a:pPr marL="190500" lvl="0" indent="-190500" algn="ctr">
              <a:lnSpc>
                <a:spcPct val="100000"/>
              </a:lnSpc>
              <a:tabLst>
                <a:tab pos="5715000" algn="l"/>
              </a:tabLst>
              <a:defRPr/>
            </a:pPr>
            <a:r>
              <a:rPr lang="en-US" sz="3200" b="1" kern="0" dirty="0">
                <a:solidFill>
                  <a:srgbClr val="000000"/>
                </a:solidFill>
                <a:latin typeface="Arial"/>
              </a:rPr>
              <a:t>Thank </a:t>
            </a:r>
            <a:r>
              <a:rPr lang="en-US" sz="3200" b="1" kern="0" dirty="0" smtClean="0">
                <a:solidFill>
                  <a:srgbClr val="000000"/>
                </a:solidFill>
                <a:latin typeface="Arial"/>
              </a:rPr>
              <a:t>you</a:t>
            </a:r>
          </a:p>
          <a:p>
            <a:pPr marL="190500" lvl="0" indent="-190500" algn="ctr" eaLnBrk="0" hangingPunct="0">
              <a:lnSpc>
                <a:spcPct val="100000"/>
              </a:lnSpc>
              <a:tabLst>
                <a:tab pos="5715000" algn="l"/>
              </a:tabLst>
              <a:defRPr/>
            </a:pPr>
            <a:endParaRPr lang="en-US" sz="3200" b="1" kern="0" dirty="0" smtClean="0">
              <a:solidFill>
                <a:srgbClr val="000000"/>
              </a:solidFill>
              <a:latin typeface="Arial"/>
            </a:endParaRPr>
          </a:p>
          <a:p>
            <a:pPr marL="190500" lvl="0" indent="-190500" algn="ctr" eaLnBrk="0" hangingPunct="0">
              <a:lnSpc>
                <a:spcPct val="100000"/>
              </a:lnSpc>
              <a:tabLst>
                <a:tab pos="5715000" algn="l"/>
              </a:tabLst>
              <a:defRPr/>
            </a:pPr>
            <a:r>
              <a:rPr lang="en-US" sz="3200" b="1" kern="0" dirty="0" err="1" smtClean="0">
                <a:solidFill>
                  <a:srgbClr val="000000"/>
                </a:solidFill>
                <a:latin typeface="Arial"/>
              </a:rPr>
              <a:t>Koana</a:t>
            </a:r>
            <a:endParaRPr lang="en-US" sz="3200" b="1" kern="0" dirty="0" smtClean="0">
              <a:solidFill>
                <a:srgbClr val="000000"/>
              </a:solidFill>
              <a:latin typeface="Arial"/>
            </a:endParaRPr>
          </a:p>
          <a:p>
            <a:pPr marL="190500" lvl="0" indent="-190500" algn="ctr" eaLnBrk="0" hangingPunct="0">
              <a:lnSpc>
                <a:spcPct val="100000"/>
              </a:lnSpc>
              <a:tabLst>
                <a:tab pos="5715000" algn="l"/>
              </a:tabLst>
              <a:defRPr/>
            </a:pPr>
            <a:r>
              <a:rPr lang="en-US" sz="3200" b="1" kern="0" dirty="0" err="1" smtClean="0">
                <a:solidFill>
                  <a:srgbClr val="000000"/>
                </a:solidFill>
                <a:latin typeface="Arial"/>
              </a:rPr>
              <a:t>Qujannamiik</a:t>
            </a:r>
            <a:r>
              <a:rPr lang="en-US" sz="3200" b="1" kern="0" dirty="0" smtClean="0">
                <a:solidFill>
                  <a:srgbClr val="000000"/>
                </a:solidFill>
                <a:latin typeface="Arial"/>
              </a:rPr>
              <a:t> </a:t>
            </a:r>
            <a:endParaRPr lang="en-CA" sz="3200" b="1" kern="0" dirty="0">
              <a:solidFill>
                <a:srgbClr val="000000"/>
              </a:solidFill>
              <a:latin typeface="Pigiarniq Light" pitchFamily="2" charset="0"/>
            </a:endParaRPr>
          </a:p>
          <a:p>
            <a:pPr marL="190500" lvl="0" indent="-190500" algn="ctr">
              <a:lnSpc>
                <a:spcPct val="100000"/>
              </a:lnSpc>
              <a:tabLst>
                <a:tab pos="5715000" algn="l"/>
              </a:tabLst>
              <a:defRPr/>
            </a:pPr>
            <a:r>
              <a:rPr lang="en-CA" sz="3200" b="1" kern="0" dirty="0" err="1">
                <a:solidFill>
                  <a:srgbClr val="000000"/>
                </a:solidFill>
                <a:latin typeface="Arial"/>
              </a:rPr>
              <a:t>Merci</a:t>
            </a:r>
            <a:endParaRPr lang="en-CA" sz="3200" b="1" kern="0" dirty="0">
              <a:solidFill>
                <a:srgbClr val="000000"/>
              </a:solidFill>
              <a:latin typeface="Arial"/>
            </a:endParaRPr>
          </a:p>
        </p:txBody>
      </p:sp>
      <p:sp>
        <p:nvSpPr>
          <p:cNvPr id="5" name="Title 1"/>
          <p:cNvSpPr txBox="1">
            <a:spLocks/>
          </p:cNvSpPr>
          <p:nvPr/>
        </p:nvSpPr>
        <p:spPr bwMode="auto">
          <a:xfrm>
            <a:off x="3686175" y="3352800"/>
            <a:ext cx="2743200" cy="30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eaLnBrk="0" hangingPunct="0">
              <a:lnSpc>
                <a:spcPts val="2400"/>
              </a:lnSpc>
              <a:spcAft>
                <a:spcPct val="0"/>
              </a:spcAft>
              <a:defRPr/>
            </a:pPr>
            <a:r>
              <a:rPr lang="iu-Cans-CA" sz="3200" b="1" kern="0" dirty="0">
                <a:solidFill>
                  <a:srgbClr val="000000"/>
                </a:solidFill>
                <a:latin typeface="Pigiarniq" pitchFamily="34" charset="0"/>
              </a:rPr>
              <a:t>ᖁᔭᓐᓇᒦᒃ</a:t>
            </a:r>
            <a:endParaRPr lang="en-US" sz="3200" b="1" kern="0" dirty="0">
              <a:solidFill>
                <a:srgbClr val="000000"/>
              </a:solidFill>
              <a:latin typeface="Pigiarniq" pitchFamily="34" charset="0"/>
            </a:endParaRPr>
          </a:p>
        </p:txBody>
      </p:sp>
    </p:spTree>
    <p:extLst>
      <p:ext uri="{BB962C8B-B14F-4D97-AF65-F5344CB8AC3E}">
        <p14:creationId xmlns:p14="http://schemas.microsoft.com/office/powerpoint/2010/main" val="4052263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4038600" cy="304800"/>
          </a:xfrm>
        </p:spPr>
        <p:txBody>
          <a:bodyPr/>
          <a:lstStyle/>
          <a:p>
            <a:r>
              <a:rPr lang="en-US" dirty="0"/>
              <a:t>Outline</a:t>
            </a:r>
          </a:p>
        </p:txBody>
      </p:sp>
      <p:sp>
        <p:nvSpPr>
          <p:cNvPr id="5" name="Content Placeholder 4"/>
          <p:cNvSpPr>
            <a:spLocks noGrp="1"/>
          </p:cNvSpPr>
          <p:nvPr>
            <p:ph sz="half" idx="1"/>
          </p:nvPr>
        </p:nvSpPr>
        <p:spPr/>
        <p:txBody>
          <a:bodyPr/>
          <a:lstStyle/>
          <a:p>
            <a:pPr marL="231775" lvl="0" indent="-231775" eaLnBrk="1" hangingPunct="1"/>
            <a:r>
              <a:rPr lang="en-CA" altLang="en-US" sz="1800" dirty="0"/>
              <a:t>Roles and responsibilities</a:t>
            </a:r>
          </a:p>
          <a:p>
            <a:pPr marL="231775" lvl="0" indent="-231775" eaLnBrk="1" hangingPunct="1"/>
            <a:r>
              <a:rPr lang="en-CA" altLang="en-US" sz="1800" dirty="0"/>
              <a:t>Contributions to the application </a:t>
            </a:r>
            <a:r>
              <a:rPr lang="en-CA" altLang="en-US" sz="1800" dirty="0" smtClean="0"/>
              <a:t>review</a:t>
            </a:r>
          </a:p>
          <a:p>
            <a:pPr marL="231775" lvl="0" indent="-231775" eaLnBrk="1" hangingPunct="1"/>
            <a:r>
              <a:rPr lang="en-CA" altLang="en-US" sz="1800" dirty="0" smtClean="0"/>
              <a:t>Issues Resolved</a:t>
            </a:r>
            <a:endParaRPr lang="en-CA" altLang="en-US" sz="1800" dirty="0"/>
          </a:p>
          <a:p>
            <a:pPr marL="231775" lvl="0" indent="-231775" eaLnBrk="1" hangingPunct="1"/>
            <a:r>
              <a:rPr lang="en-CA" altLang="en-US" sz="1800" dirty="0" smtClean="0"/>
              <a:t>Issues </a:t>
            </a:r>
            <a:r>
              <a:rPr lang="en-CA" altLang="en-US" sz="1800" dirty="0"/>
              <a:t>Remaining</a:t>
            </a:r>
            <a:r>
              <a:rPr lang="en-CA" altLang="en-US" sz="1800" dirty="0" smtClean="0"/>
              <a:t>:</a:t>
            </a:r>
            <a:endParaRPr lang="en-CA" altLang="en-US" sz="1800" dirty="0"/>
          </a:p>
          <a:p>
            <a:pPr marL="803275" lvl="2" indent="-346075" eaLnBrk="1" hangingPunct="1">
              <a:buFontTx/>
              <a:buAutoNum type="arabicPeriod"/>
            </a:pPr>
            <a:r>
              <a:rPr lang="en-CA" altLang="en-US" sz="1800" dirty="0"/>
              <a:t>Tailing Storage Facility</a:t>
            </a:r>
          </a:p>
          <a:p>
            <a:pPr marL="803275" lvl="2" indent="-346075" eaLnBrk="1" hangingPunct="1">
              <a:buFontTx/>
              <a:buAutoNum type="arabicPeriod"/>
            </a:pPr>
            <a:r>
              <a:rPr lang="en-US" altLang="en-US" sz="1800" dirty="0" smtClean="0"/>
              <a:t>Saline Water Management</a:t>
            </a:r>
            <a:endParaRPr lang="en-CA" altLang="en-US" sz="1800" dirty="0"/>
          </a:p>
          <a:p>
            <a:pPr marL="231775" lvl="0" indent="-231775" eaLnBrk="1" hangingPunct="1"/>
            <a:r>
              <a:rPr lang="en-CA" altLang="en-US" sz="1800" dirty="0" smtClean="0"/>
              <a:t>Closure Cost Estimate</a:t>
            </a:r>
          </a:p>
          <a:p>
            <a:pPr marL="231775" lvl="0" indent="-231775" eaLnBrk="1" hangingPunct="1"/>
            <a:r>
              <a:rPr lang="en-CA" altLang="en-US" sz="1800" dirty="0" smtClean="0"/>
              <a:t>Closing</a:t>
            </a:r>
            <a:endParaRPr lang="en-CA" altLang="en-US" sz="1800" dirty="0"/>
          </a:p>
          <a:p>
            <a:pPr marL="0" lvl="0" indent="0" eaLnBrk="1" hangingPunct="1">
              <a:buNone/>
            </a:pPr>
            <a:endParaRPr lang="en-CA" altLang="en-US" sz="1800" dirty="0"/>
          </a:p>
          <a:p>
            <a:pPr marL="0" indent="0">
              <a:buNone/>
            </a:pPr>
            <a:endParaRPr lang="en-US" dirty="0"/>
          </a:p>
        </p:txBody>
      </p:sp>
      <p:sp>
        <p:nvSpPr>
          <p:cNvPr id="6" name="Content Placeholder 5"/>
          <p:cNvSpPr>
            <a:spLocks noGrp="1"/>
          </p:cNvSpPr>
          <p:nvPr>
            <p:ph sz="half" idx="2"/>
          </p:nvPr>
        </p:nvSpPr>
        <p:spPr/>
        <p:txBody>
          <a:bodyPr/>
          <a:lstStyle/>
          <a:p>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2</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2208"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85302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838200"/>
            <a:ext cx="4038600" cy="304800"/>
          </a:xfrm>
        </p:spPr>
        <p:txBody>
          <a:bodyPr/>
          <a:lstStyle/>
          <a:p>
            <a:r>
              <a:rPr lang="en-CA" altLang="en-US" dirty="0"/>
              <a:t>Roles and responsibilities</a:t>
            </a:r>
            <a:endParaRPr lang="en-US" dirty="0"/>
          </a:p>
        </p:txBody>
      </p:sp>
      <p:sp>
        <p:nvSpPr>
          <p:cNvPr id="5" name="Content Placeholder 4"/>
          <p:cNvSpPr>
            <a:spLocks noGrp="1"/>
          </p:cNvSpPr>
          <p:nvPr>
            <p:ph sz="half" idx="1"/>
          </p:nvPr>
        </p:nvSpPr>
        <p:spPr/>
        <p:txBody>
          <a:bodyPr/>
          <a:lstStyle/>
          <a:p>
            <a:pPr marL="0" lvl="0" indent="0" eaLnBrk="1" hangingPunct="1">
              <a:buNone/>
              <a:defRPr/>
            </a:pPr>
            <a:r>
              <a:rPr lang="en-CA" sz="1600" dirty="0" smtClean="0"/>
              <a:t>Crown-Indigenous Relations </a:t>
            </a:r>
            <a:r>
              <a:rPr lang="en-CA" sz="1600" dirty="0"/>
              <a:t>and Northern Affairs Canada’s </a:t>
            </a:r>
            <a:r>
              <a:rPr lang="en-CA" sz="1600" dirty="0" smtClean="0"/>
              <a:t>(CIRNAC) </a:t>
            </a:r>
            <a:r>
              <a:rPr lang="en-CA" sz="1600" dirty="0"/>
              <a:t>responsibilities, </a:t>
            </a:r>
            <a:r>
              <a:rPr lang="en-CA" sz="1600" dirty="0" smtClean="0"/>
              <a:t>mandate </a:t>
            </a:r>
            <a:r>
              <a:rPr lang="en-CA" sz="1600" dirty="0"/>
              <a:t>and obligations stem from the following:</a:t>
            </a:r>
          </a:p>
          <a:p>
            <a:pPr marL="512763" lvl="0" indent="-277813" eaLnBrk="1" hangingPunct="1">
              <a:defRPr/>
            </a:pPr>
            <a:r>
              <a:rPr lang="en-CA" sz="1600" i="1" dirty="0"/>
              <a:t>Department of Indian Affairs and Northern Development Act</a:t>
            </a:r>
            <a:endParaRPr lang="en-CA" sz="1600" dirty="0"/>
          </a:p>
          <a:p>
            <a:pPr marL="512763" lvl="0" indent="-277813" eaLnBrk="1" hangingPunct="1">
              <a:defRPr/>
            </a:pPr>
            <a:r>
              <a:rPr lang="en-CA" sz="1600" dirty="0"/>
              <a:t>Nunavut Agreement</a:t>
            </a:r>
          </a:p>
          <a:p>
            <a:pPr marL="512763" lvl="0" indent="-277813" eaLnBrk="1" hangingPunct="1">
              <a:defRPr/>
            </a:pPr>
            <a:r>
              <a:rPr lang="en-CA" sz="1600" i="1" dirty="0" smtClean="0"/>
              <a:t>Nunavut </a:t>
            </a:r>
            <a:r>
              <a:rPr lang="en-CA" sz="1600" i="1" dirty="0"/>
              <a:t>Waters and Nunavut Surface Rights Tribunal Act</a:t>
            </a:r>
            <a:r>
              <a:rPr lang="en-CA" sz="1600" dirty="0"/>
              <a:t> and the associated regulations</a:t>
            </a:r>
          </a:p>
          <a:p>
            <a:pPr marL="512763" lvl="0" indent="-277813" eaLnBrk="1" hangingPunct="1">
              <a:defRPr/>
            </a:pPr>
            <a:r>
              <a:rPr lang="en-CA" sz="1600" i="1" dirty="0"/>
              <a:t>Nunavut Planning and Project Assessment Act</a:t>
            </a:r>
          </a:p>
          <a:p>
            <a:pPr marL="512763" lvl="0" indent="-277813" eaLnBrk="1" hangingPunct="1">
              <a:defRPr/>
            </a:pPr>
            <a:r>
              <a:rPr lang="en-CA" sz="1600" i="1" dirty="0"/>
              <a:t>Territorial Lands Act</a:t>
            </a:r>
            <a:r>
              <a:rPr lang="en-CA" sz="1600" dirty="0"/>
              <a:t> and the associated regulations</a:t>
            </a:r>
          </a:p>
          <a:p>
            <a:pPr marL="512763" lvl="0" indent="-277813" eaLnBrk="1" hangingPunct="1">
              <a:defRPr/>
            </a:pPr>
            <a:r>
              <a:rPr lang="en-CA" sz="1600" i="1" dirty="0"/>
              <a:t>Arctic Waters Pollution Prevention Act</a:t>
            </a:r>
          </a:p>
          <a:p>
            <a:pPr marL="0" indent="0">
              <a:buNone/>
            </a:pPr>
            <a:endParaRPr lang="en-US" dirty="0"/>
          </a:p>
        </p:txBody>
      </p:sp>
      <p:sp>
        <p:nvSpPr>
          <p:cNvPr id="6" name="Content Placeholder 5"/>
          <p:cNvSpPr>
            <a:spLocks noGrp="1"/>
          </p:cNvSpPr>
          <p:nvPr>
            <p:ph sz="half" idx="2"/>
          </p:nvPr>
        </p:nvSpPr>
        <p:spPr/>
        <p:txBody>
          <a:bodyPr/>
          <a:lstStyle/>
          <a:p>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3</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2208"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12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4038600" cy="609600"/>
          </a:xfrm>
        </p:spPr>
        <p:txBody>
          <a:bodyPr/>
          <a:lstStyle/>
          <a:p>
            <a:r>
              <a:rPr lang="en-CA" altLang="en-US" dirty="0"/>
              <a:t>Contributions to the application review</a:t>
            </a:r>
            <a:endParaRPr lang="en-US" dirty="0"/>
          </a:p>
        </p:txBody>
      </p:sp>
      <p:sp>
        <p:nvSpPr>
          <p:cNvPr id="5" name="Content Placeholder 4"/>
          <p:cNvSpPr>
            <a:spLocks noGrp="1"/>
          </p:cNvSpPr>
          <p:nvPr>
            <p:ph sz="half" idx="1"/>
          </p:nvPr>
        </p:nvSpPr>
        <p:spPr>
          <a:xfrm>
            <a:off x="381000" y="1524000"/>
            <a:ext cx="4114800" cy="4724401"/>
          </a:xfrm>
        </p:spPr>
        <p:txBody>
          <a:bodyPr/>
          <a:lstStyle/>
          <a:p>
            <a:pPr marL="0" lvl="0" indent="0" eaLnBrk="1" hangingPunct="1">
              <a:spcAft>
                <a:spcPts val="1800"/>
              </a:spcAft>
              <a:buNone/>
              <a:defRPr/>
            </a:pPr>
            <a:r>
              <a:rPr lang="en-CA" altLang="en-US" sz="1800" dirty="0" smtClean="0"/>
              <a:t>CIRNAC </a:t>
            </a:r>
            <a:r>
              <a:rPr lang="en-CA" altLang="en-US" sz="1800" dirty="0"/>
              <a:t>made the following submissions to the Nunavut Water Board:</a:t>
            </a:r>
          </a:p>
          <a:p>
            <a:pPr marL="342900" lvl="0" indent="-342900" eaLnBrk="1" hangingPunct="1">
              <a:spcAft>
                <a:spcPts val="1800"/>
              </a:spcAft>
              <a:buFontTx/>
              <a:buAutoNum type="arabicPeriod"/>
              <a:defRPr/>
            </a:pPr>
            <a:r>
              <a:rPr lang="en-CA" altLang="en-US" sz="1800" dirty="0"/>
              <a:t>January 22, 2018 – Completeness Assessment with information requests and recommendations</a:t>
            </a:r>
          </a:p>
          <a:p>
            <a:pPr marL="342900" lvl="0" indent="-342900" eaLnBrk="1" hangingPunct="1">
              <a:spcAft>
                <a:spcPts val="1800"/>
              </a:spcAft>
              <a:buFontTx/>
              <a:buAutoNum type="arabicPeriod"/>
              <a:defRPr/>
            </a:pPr>
            <a:r>
              <a:rPr lang="en-CA" altLang="en-US" sz="1800" dirty="0"/>
              <a:t>April 4, </a:t>
            </a:r>
            <a:r>
              <a:rPr lang="en-CA" altLang="en-US" sz="1800" dirty="0" smtClean="0"/>
              <a:t>2018 – </a:t>
            </a:r>
            <a:r>
              <a:rPr lang="en-CA" altLang="en-US" sz="1800" dirty="0"/>
              <a:t>Technical Review comments with </a:t>
            </a:r>
            <a:r>
              <a:rPr lang="en-CA" altLang="en-US" sz="1800" dirty="0" smtClean="0"/>
              <a:t>recommendations</a:t>
            </a:r>
          </a:p>
          <a:p>
            <a:pPr marL="342900" lvl="0" indent="-342900" eaLnBrk="1" hangingPunct="1">
              <a:spcAft>
                <a:spcPts val="1800"/>
              </a:spcAft>
              <a:buFontTx/>
              <a:buAutoNum type="arabicPeriod"/>
              <a:defRPr/>
            </a:pPr>
            <a:r>
              <a:rPr lang="en-CA" altLang="en-US" sz="1800" dirty="0" smtClean="0"/>
              <a:t>July 9, 2018 – Final written submission </a:t>
            </a:r>
            <a:endParaRPr lang="en-CA" altLang="en-US" sz="1800" dirty="0"/>
          </a:p>
          <a:p>
            <a:pPr marL="0" indent="0">
              <a:buNone/>
            </a:pPr>
            <a:endParaRPr lang="en-US" dirty="0"/>
          </a:p>
        </p:txBody>
      </p:sp>
      <p:sp>
        <p:nvSpPr>
          <p:cNvPr id="6" name="Content Placeholder 5"/>
          <p:cNvSpPr>
            <a:spLocks noGrp="1"/>
          </p:cNvSpPr>
          <p:nvPr>
            <p:ph sz="half" idx="2"/>
          </p:nvPr>
        </p:nvSpPr>
        <p:spPr/>
        <p:txBody>
          <a:bodyPr/>
          <a:lstStyle/>
          <a:p>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4</a:t>
            </a:fld>
            <a:endParaRPr lang="en-C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7620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0818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609600"/>
            <a:ext cx="4038600" cy="609600"/>
          </a:xfrm>
        </p:spPr>
        <p:txBody>
          <a:bodyPr/>
          <a:lstStyle/>
          <a:p>
            <a:r>
              <a:rPr lang="en-CA" altLang="en-US" dirty="0"/>
              <a:t>Issues </a:t>
            </a:r>
            <a:r>
              <a:rPr lang="en-CA" altLang="en-US" dirty="0" smtClean="0"/>
              <a:t>Resolved to Date</a:t>
            </a:r>
            <a:endParaRPr lang="en-US" dirty="0"/>
          </a:p>
        </p:txBody>
      </p:sp>
      <p:sp>
        <p:nvSpPr>
          <p:cNvPr id="5" name="Content Placeholder 4"/>
          <p:cNvSpPr>
            <a:spLocks noGrp="1"/>
          </p:cNvSpPr>
          <p:nvPr>
            <p:ph sz="half" idx="1"/>
          </p:nvPr>
        </p:nvSpPr>
        <p:spPr>
          <a:xfrm>
            <a:off x="381000" y="1308102"/>
            <a:ext cx="4114800" cy="4940300"/>
          </a:xfrm>
        </p:spPr>
        <p:txBody>
          <a:bodyPr/>
          <a:lstStyle/>
          <a:p>
            <a:pPr marL="0" indent="0">
              <a:buNone/>
            </a:pPr>
            <a:r>
              <a:rPr lang="en-CA" altLang="en-US" sz="1800" dirty="0" smtClean="0">
                <a:ea typeface="+mj-ea"/>
                <a:cs typeface="+mj-cs"/>
              </a:rPr>
              <a:t>CIRNAC originally had 27 concerns, 19 had previously been resolved through </a:t>
            </a:r>
            <a:r>
              <a:rPr lang="en-CA" altLang="en-US" sz="1800" dirty="0" smtClean="0"/>
              <a:t>the </a:t>
            </a:r>
            <a:r>
              <a:rPr lang="en-CA" altLang="en-US" sz="1800" dirty="0"/>
              <a:t>Nunavut Water Board </a:t>
            </a:r>
            <a:r>
              <a:rPr lang="en-CA" altLang="en-US" sz="1800" dirty="0" smtClean="0"/>
              <a:t>technical </a:t>
            </a:r>
            <a:r>
              <a:rPr lang="en-CA" altLang="en-US" sz="1800" dirty="0"/>
              <a:t>review </a:t>
            </a:r>
            <a:r>
              <a:rPr lang="en-CA" altLang="en-US" sz="1800" dirty="0" smtClean="0"/>
              <a:t>process</a:t>
            </a:r>
            <a:r>
              <a:rPr lang="en-CA" altLang="en-US" sz="1800" dirty="0" smtClean="0">
                <a:ea typeface="+mj-ea"/>
                <a:cs typeface="+mj-cs"/>
              </a:rPr>
              <a:t>. These primarily included:</a:t>
            </a:r>
          </a:p>
          <a:p>
            <a:pPr lvl="1"/>
            <a:r>
              <a:rPr lang="en-CA" altLang="en-US" sz="1400" dirty="0" smtClean="0">
                <a:ea typeface="+mj-ea"/>
                <a:cs typeface="+mj-cs"/>
              </a:rPr>
              <a:t>Site Water Management</a:t>
            </a:r>
          </a:p>
          <a:p>
            <a:pPr lvl="1"/>
            <a:r>
              <a:rPr lang="en-CA" altLang="en-US" sz="1400" dirty="0" smtClean="0">
                <a:ea typeface="+mj-ea"/>
                <a:cs typeface="+mj-cs"/>
              </a:rPr>
              <a:t>Mine Waste Management</a:t>
            </a:r>
          </a:p>
          <a:p>
            <a:pPr marL="0" indent="0">
              <a:buNone/>
            </a:pPr>
            <a:r>
              <a:rPr lang="en-CA" sz="1800" dirty="0" smtClean="0">
                <a:ea typeface="+mj-ea"/>
                <a:cs typeface="+mj-cs"/>
              </a:rPr>
              <a:t>An additional 6 concerns have been resolved since the technical meeting. This include:</a:t>
            </a:r>
          </a:p>
          <a:p>
            <a:pPr lvl="1"/>
            <a:r>
              <a:rPr lang="en-CA" altLang="en-US" sz="1400" dirty="0" smtClean="0">
                <a:ea typeface="+mn-ea"/>
                <a:cs typeface="+mn-cs"/>
              </a:rPr>
              <a:t>Site Water Management</a:t>
            </a:r>
          </a:p>
          <a:p>
            <a:pPr lvl="1"/>
            <a:r>
              <a:rPr lang="en-CA" sz="1400" dirty="0" smtClean="0">
                <a:ea typeface="+mn-ea"/>
                <a:cs typeface="+mn-cs"/>
              </a:rPr>
              <a:t>Mine Waste Management</a:t>
            </a:r>
          </a:p>
          <a:p>
            <a:pPr lvl="1"/>
            <a:r>
              <a:rPr lang="en-CA" sz="1400" dirty="0" smtClean="0">
                <a:ea typeface="+mn-ea"/>
                <a:cs typeface="+mn-cs"/>
              </a:rPr>
              <a:t>Closure Plan</a:t>
            </a:r>
          </a:p>
          <a:p>
            <a:pPr lvl="1"/>
            <a:endParaRPr lang="en-CA" sz="1400" dirty="0" smtClean="0">
              <a:ea typeface="+mj-ea"/>
              <a:cs typeface="+mj-cs"/>
            </a:endParaRPr>
          </a:p>
          <a:p>
            <a:pPr marL="0" indent="0">
              <a:buNone/>
            </a:pPr>
            <a:endParaRPr lang="en-US" sz="1000" dirty="0" smtClean="0"/>
          </a:p>
          <a:p>
            <a:pPr marL="0" indent="0">
              <a:buNone/>
            </a:pPr>
            <a:endParaRPr lang="en-US" sz="1000" dirty="0"/>
          </a:p>
        </p:txBody>
      </p:sp>
      <p:sp>
        <p:nvSpPr>
          <p:cNvPr id="6" name="Content Placeholder 5"/>
          <p:cNvSpPr>
            <a:spLocks noGrp="1"/>
          </p:cNvSpPr>
          <p:nvPr>
            <p:ph sz="half" idx="2"/>
          </p:nvPr>
        </p:nvSpPr>
        <p:spPr/>
        <p:txBody>
          <a:bodyPr/>
          <a:lstStyle/>
          <a:p>
            <a:endParaRPr lang="en-US" dirty="0"/>
          </a:p>
        </p:txBody>
      </p:sp>
      <p:sp>
        <p:nvSpPr>
          <p:cNvPr id="3" name="Slide Number Placeholder 2"/>
          <p:cNvSpPr>
            <a:spLocks noGrp="1"/>
          </p:cNvSpPr>
          <p:nvPr>
            <p:ph type="sldNum" sz="quarter" idx="10"/>
          </p:nvPr>
        </p:nvSpPr>
        <p:spPr/>
        <p:txBody>
          <a:bodyPr/>
          <a:lstStyle/>
          <a:p>
            <a:pPr>
              <a:defRPr/>
            </a:pPr>
            <a:fld id="{E00B6E52-F07A-44C8-B7AE-D6EEC3D50429}" type="slidenum">
              <a:rPr lang="en-CA" smtClean="0"/>
              <a:pPr>
                <a:defRPr/>
              </a:pPr>
              <a:t>5</a:t>
            </a:fld>
            <a:endParaRPr lang="en-CA"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208" y="838200"/>
            <a:ext cx="389521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8937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33400" y="685800"/>
            <a:ext cx="3810000" cy="380999"/>
          </a:xfrm>
        </p:spPr>
        <p:txBody>
          <a:bodyPr/>
          <a:lstStyle/>
          <a:p>
            <a:r>
              <a:rPr lang="en-US" dirty="0" smtClean="0"/>
              <a:t>Unresolved Issue #1</a:t>
            </a:r>
            <a:endParaRPr lang="en-US" dirty="0"/>
          </a:p>
        </p:txBody>
      </p:sp>
      <p:sp>
        <p:nvSpPr>
          <p:cNvPr id="3" name="Content Placeholder 2"/>
          <p:cNvSpPr>
            <a:spLocks noGrp="1"/>
          </p:cNvSpPr>
          <p:nvPr>
            <p:ph sz="half" idx="1"/>
          </p:nvPr>
        </p:nvSpPr>
        <p:spPr/>
        <p:txBody>
          <a:bodyPr/>
          <a:lstStyle/>
          <a:p>
            <a:pPr marL="0" lvl="0" indent="0">
              <a:spcAft>
                <a:spcPts val="1200"/>
              </a:spcAft>
              <a:buNone/>
              <a:defRPr/>
            </a:pPr>
            <a:r>
              <a:rPr lang="en-US" altLang="en-US" sz="1800" dirty="0" smtClean="0"/>
              <a:t>Drainage of the Tailings Storage Facility</a:t>
            </a:r>
          </a:p>
          <a:p>
            <a:pPr lvl="1">
              <a:spcAft>
                <a:spcPts val="1200"/>
              </a:spcAft>
              <a:defRPr/>
            </a:pPr>
            <a:r>
              <a:rPr lang="en-US" altLang="en-US" sz="1800" dirty="0" smtClean="0"/>
              <a:t>Initially</a:t>
            </a:r>
          </a:p>
          <a:p>
            <a:pPr lvl="1">
              <a:spcAft>
                <a:spcPts val="1200"/>
              </a:spcAft>
              <a:defRPr/>
            </a:pPr>
            <a:r>
              <a:rPr lang="en-US" altLang="en-US" sz="1800" dirty="0" smtClean="0"/>
              <a:t>Operation</a:t>
            </a:r>
          </a:p>
          <a:p>
            <a:pPr lvl="1">
              <a:spcAft>
                <a:spcPts val="1200"/>
              </a:spcAft>
              <a:defRPr/>
            </a:pPr>
            <a:r>
              <a:rPr lang="en-US" altLang="en-US" sz="1800" dirty="0" smtClean="0"/>
              <a:t>Post-Closure</a:t>
            </a:r>
            <a:endParaRPr lang="en-US" altLang="en-US" sz="1800" dirty="0"/>
          </a:p>
          <a:p>
            <a:pPr marL="0" lvl="0" indent="0">
              <a:spcAft>
                <a:spcPts val="1200"/>
              </a:spcAft>
              <a:buNone/>
              <a:defRPr/>
            </a:pPr>
            <a:endParaRPr lang="en-US" altLang="en-US" sz="1800" dirty="0"/>
          </a:p>
          <a:p>
            <a:pPr marL="0" indent="0">
              <a:buNone/>
            </a:pPr>
            <a:endParaRPr lang="en-US" dirty="0"/>
          </a:p>
        </p:txBody>
      </p:sp>
      <p:sp>
        <p:nvSpPr>
          <p:cNvPr id="7" name="Content Placeholder 6"/>
          <p:cNvSpPr>
            <a:spLocks noGrp="1"/>
          </p:cNvSpPr>
          <p:nvPr>
            <p:ph sz="half" idx="2"/>
          </p:nvPr>
        </p:nvSpPr>
        <p:spPr>
          <a:xfrm>
            <a:off x="4648200" y="1308101"/>
            <a:ext cx="4050792" cy="4940300"/>
          </a:xfrm>
        </p:spPr>
        <p:txBody>
          <a:bodyPr/>
          <a:lstStyle/>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6</a:t>
            </a:fld>
            <a:endParaRPr lang="en-CA" dirty="0"/>
          </a:p>
        </p:txBody>
      </p:sp>
    </p:spTree>
    <p:extLst>
      <p:ext uri="{BB962C8B-B14F-4D97-AF65-F5344CB8AC3E}">
        <p14:creationId xmlns:p14="http://schemas.microsoft.com/office/powerpoint/2010/main" val="3323044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9" y="838200"/>
            <a:ext cx="4038600" cy="304800"/>
          </a:xfrm>
        </p:spPr>
        <p:txBody>
          <a:bodyPr/>
          <a:lstStyle/>
          <a:p>
            <a:r>
              <a:rPr lang="en-US" dirty="0"/>
              <a:t>Unresolved </a:t>
            </a:r>
            <a:r>
              <a:rPr lang="en-US" dirty="0" smtClean="0"/>
              <a:t>Issue #2</a:t>
            </a:r>
            <a:endParaRPr lang="en-US" dirty="0"/>
          </a:p>
        </p:txBody>
      </p:sp>
      <p:sp>
        <p:nvSpPr>
          <p:cNvPr id="7" name="Content Placeholder 6"/>
          <p:cNvSpPr>
            <a:spLocks noGrp="1"/>
          </p:cNvSpPr>
          <p:nvPr>
            <p:ph sz="half" idx="1"/>
          </p:nvPr>
        </p:nvSpPr>
        <p:spPr>
          <a:xfrm>
            <a:off x="381000" y="1308102"/>
            <a:ext cx="4114800" cy="4940300"/>
          </a:xfrm>
        </p:spPr>
        <p:txBody>
          <a:bodyPr/>
          <a:lstStyle/>
          <a:p>
            <a:pPr marL="0" lvl="0" indent="0">
              <a:spcAft>
                <a:spcPts val="1200"/>
              </a:spcAft>
              <a:buNone/>
              <a:defRPr/>
            </a:pPr>
            <a:r>
              <a:rPr lang="en-CA" altLang="en-US" sz="1800" dirty="0" smtClean="0"/>
              <a:t>Sizing of Saline </a:t>
            </a:r>
            <a:r>
              <a:rPr lang="en-CA" altLang="en-US" sz="1800" dirty="0"/>
              <a:t>Water </a:t>
            </a:r>
            <a:r>
              <a:rPr lang="en-CA" altLang="en-US" sz="1800" dirty="0" smtClean="0"/>
              <a:t>Management Ponds</a:t>
            </a:r>
            <a:endParaRPr lang="en-CA" sz="1800" dirty="0" smtClean="0"/>
          </a:p>
          <a:p>
            <a:pPr lvl="1">
              <a:spcAft>
                <a:spcPts val="1200"/>
              </a:spcAft>
              <a:buFont typeface="Arial" panose="020B0604020202020204" pitchFamily="34" charset="0"/>
              <a:buChar char="–"/>
              <a:defRPr/>
            </a:pPr>
            <a:r>
              <a:rPr lang="en-CA" sz="1400" dirty="0" smtClean="0"/>
              <a:t>One-day Storm event</a:t>
            </a:r>
          </a:p>
          <a:p>
            <a:pPr lvl="1">
              <a:spcAft>
                <a:spcPts val="1200"/>
              </a:spcAft>
              <a:buFont typeface="Arial" panose="020B0604020202020204" pitchFamily="34" charset="0"/>
              <a:buChar char="–"/>
              <a:defRPr/>
            </a:pPr>
            <a:r>
              <a:rPr lang="en-CA" sz="1400" dirty="0" smtClean="0"/>
              <a:t>Embankments</a:t>
            </a:r>
            <a:endParaRPr lang="en-CA" sz="1400" dirty="0"/>
          </a:p>
          <a:p>
            <a:pPr marL="0" lvl="0" indent="0">
              <a:spcAft>
                <a:spcPts val="1200"/>
              </a:spcAft>
              <a:buNone/>
              <a:defRPr/>
            </a:pPr>
            <a:r>
              <a:rPr lang="en-CA" sz="1800" dirty="0" smtClean="0"/>
              <a:t>	</a:t>
            </a:r>
            <a:endParaRPr lang="en-CA" sz="1800" dirty="0"/>
          </a:p>
          <a:p>
            <a:pPr marL="0" indent="0">
              <a:buNone/>
            </a:pPr>
            <a:endParaRPr lang="en-US" dirty="0"/>
          </a:p>
        </p:txBody>
      </p:sp>
      <p:sp>
        <p:nvSpPr>
          <p:cNvPr id="8" name="Content Placeholder 7"/>
          <p:cNvSpPr>
            <a:spLocks noGrp="1"/>
          </p:cNvSpPr>
          <p:nvPr>
            <p:ph sz="half" idx="2"/>
          </p:nvPr>
        </p:nvSpPr>
        <p:spPr/>
        <p:txBody>
          <a:bodyPr/>
          <a:lstStyle/>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7</a:t>
            </a:fld>
            <a:endParaRPr lang="en-CA" dirty="0"/>
          </a:p>
        </p:txBody>
      </p:sp>
    </p:spTree>
    <p:extLst>
      <p:ext uri="{BB962C8B-B14F-4D97-AF65-F5344CB8AC3E}">
        <p14:creationId xmlns:p14="http://schemas.microsoft.com/office/powerpoint/2010/main" val="4534493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8" y="457200"/>
            <a:ext cx="4757672" cy="381000"/>
          </a:xfrm>
        </p:spPr>
        <p:txBody>
          <a:bodyPr/>
          <a:lstStyle/>
          <a:p>
            <a:r>
              <a:rPr lang="en-CA" sz="1800" dirty="0" smtClean="0"/>
              <a:t>Closure Cost Estimate (Financial Security)</a:t>
            </a:r>
            <a:endParaRPr lang="en-US" dirty="0"/>
          </a:p>
        </p:txBody>
      </p:sp>
      <p:sp>
        <p:nvSpPr>
          <p:cNvPr id="7" name="Content Placeholder 6"/>
          <p:cNvSpPr>
            <a:spLocks noGrp="1"/>
          </p:cNvSpPr>
          <p:nvPr>
            <p:ph sz="half" idx="1"/>
          </p:nvPr>
        </p:nvSpPr>
        <p:spPr>
          <a:xfrm>
            <a:off x="381000" y="838200"/>
            <a:ext cx="4114800" cy="6019800"/>
          </a:xfrm>
        </p:spPr>
        <p:txBody>
          <a:bodyPr/>
          <a:lstStyle/>
          <a:p>
            <a:pPr>
              <a:spcAft>
                <a:spcPts val="1200"/>
              </a:spcAft>
              <a:defRPr/>
            </a:pPr>
            <a:r>
              <a:rPr lang="en-CA" sz="1800" dirty="0" smtClean="0"/>
              <a:t>CIRNAC initially estimated the global reclamation costs for the site to be $53,118,087</a:t>
            </a:r>
            <a:endParaRPr lang="en-CA" sz="1800" dirty="0"/>
          </a:p>
          <a:p>
            <a:pPr>
              <a:spcAft>
                <a:spcPts val="1200"/>
              </a:spcAft>
              <a:defRPr/>
            </a:pPr>
            <a:r>
              <a:rPr lang="en-CA" sz="1800" dirty="0"/>
              <a:t>However, based on progressive </a:t>
            </a:r>
            <a:r>
              <a:rPr lang="en-CA" sz="1800" dirty="0" smtClean="0"/>
              <a:t>reclamation and discussions with both Sabina and the </a:t>
            </a:r>
            <a:r>
              <a:rPr lang="en-CA" sz="1800" dirty="0" err="1" smtClean="0"/>
              <a:t>KitIA</a:t>
            </a:r>
            <a:r>
              <a:rPr lang="en-CA" sz="1800" dirty="0" smtClean="0"/>
              <a:t>, CIRNAC agrees that security </a:t>
            </a:r>
            <a:r>
              <a:rPr lang="en-CA" sz="1800" dirty="0"/>
              <a:t>to be held </a:t>
            </a:r>
            <a:r>
              <a:rPr lang="en-CA" sz="1800" dirty="0" smtClean="0"/>
              <a:t>for the Project should </a:t>
            </a:r>
            <a:r>
              <a:rPr lang="en-CA" sz="1800" dirty="0"/>
              <a:t>be set at $</a:t>
            </a:r>
            <a:r>
              <a:rPr lang="en-CA" sz="1800" dirty="0" smtClean="0"/>
              <a:t>43,189,351. This security will be furnished at different stages throughout the life of mine.</a:t>
            </a:r>
            <a:endParaRPr lang="en-CA" sz="1400" dirty="0"/>
          </a:p>
          <a:p>
            <a:pPr>
              <a:spcAft>
                <a:spcPts val="1200"/>
              </a:spcAft>
              <a:defRPr/>
            </a:pPr>
            <a:r>
              <a:rPr lang="en-CA" sz="1800" dirty="0"/>
              <a:t>The </a:t>
            </a:r>
            <a:r>
              <a:rPr lang="en-CA" sz="1800" dirty="0" smtClean="0"/>
              <a:t>Water Licence </a:t>
            </a:r>
            <a:r>
              <a:rPr lang="en-CA" sz="1800" dirty="0"/>
              <a:t>should allow for the security to be held </a:t>
            </a:r>
            <a:r>
              <a:rPr lang="en-CA" sz="1800" dirty="0" smtClean="0"/>
              <a:t>by the following parties:</a:t>
            </a:r>
            <a:endParaRPr lang="en-CA" sz="1800" dirty="0"/>
          </a:p>
          <a:p>
            <a:pPr marL="387350" lvl="3">
              <a:spcAft>
                <a:spcPts val="1200"/>
              </a:spcAft>
              <a:buChar char="•"/>
              <a:defRPr/>
            </a:pPr>
            <a:r>
              <a:rPr lang="en-CA" sz="1600" dirty="0">
                <a:ea typeface="+mn-ea"/>
                <a:cs typeface="+mn-cs"/>
              </a:rPr>
              <a:t>Kitikmeot Inuit Association – </a:t>
            </a:r>
            <a:r>
              <a:rPr lang="en-CA" sz="1600" dirty="0" smtClean="0">
                <a:ea typeface="+mn-ea"/>
                <a:cs typeface="+mn-cs"/>
              </a:rPr>
              <a:t>$13,820,593</a:t>
            </a:r>
            <a:endParaRPr lang="en-CA" sz="1600" dirty="0">
              <a:ea typeface="+mn-ea"/>
              <a:cs typeface="+mn-cs"/>
            </a:endParaRPr>
          </a:p>
          <a:p>
            <a:pPr marL="387350" lvl="3">
              <a:spcAft>
                <a:spcPts val="1200"/>
              </a:spcAft>
              <a:buChar char="•"/>
              <a:defRPr/>
            </a:pPr>
            <a:r>
              <a:rPr lang="en-CA" sz="1600" dirty="0">
                <a:ea typeface="+mn-ea"/>
                <a:cs typeface="+mn-cs"/>
              </a:rPr>
              <a:t>CIRNAC Lands </a:t>
            </a:r>
            <a:r>
              <a:rPr lang="en-CA" sz="1600" dirty="0" smtClean="0">
                <a:ea typeface="+mn-ea"/>
                <a:cs typeface="+mn-cs"/>
              </a:rPr>
              <a:t>– $11,244,782</a:t>
            </a:r>
            <a:endParaRPr lang="en-CA" sz="1600" dirty="0">
              <a:ea typeface="+mn-ea"/>
              <a:cs typeface="+mn-cs"/>
            </a:endParaRPr>
          </a:p>
          <a:p>
            <a:pPr marL="387350" lvl="3">
              <a:spcAft>
                <a:spcPts val="1200"/>
              </a:spcAft>
              <a:buChar char="•"/>
              <a:defRPr/>
            </a:pPr>
            <a:r>
              <a:rPr lang="en-CA" sz="1600" dirty="0" smtClean="0">
                <a:ea typeface="+mn-ea"/>
                <a:cs typeface="+mn-cs"/>
              </a:rPr>
              <a:t>CIRNAC through Water </a:t>
            </a:r>
            <a:r>
              <a:rPr lang="en-CA" sz="1600" dirty="0">
                <a:ea typeface="+mn-ea"/>
                <a:cs typeface="+mn-cs"/>
              </a:rPr>
              <a:t>License - </a:t>
            </a:r>
            <a:r>
              <a:rPr lang="en-CA" sz="1600" dirty="0" smtClean="0">
                <a:ea typeface="+mn-ea"/>
                <a:cs typeface="+mn-cs"/>
              </a:rPr>
              <a:t>$18,296,266 </a:t>
            </a:r>
          </a:p>
          <a:p>
            <a:pPr marL="190500" lvl="1">
              <a:spcAft>
                <a:spcPts val="1200"/>
              </a:spcAft>
              <a:buChar char="•"/>
              <a:defRPr/>
            </a:pPr>
            <a:r>
              <a:rPr lang="en-CA" sz="1800" dirty="0" smtClean="0">
                <a:ea typeface="+mn-ea"/>
                <a:cs typeface="+mn-cs"/>
              </a:rPr>
              <a:t>This </a:t>
            </a:r>
            <a:r>
              <a:rPr lang="en-CA" sz="1800" dirty="0">
                <a:ea typeface="+mn-ea"/>
                <a:cs typeface="+mn-cs"/>
              </a:rPr>
              <a:t>approach has been agreed to by CIRNAC, </a:t>
            </a:r>
            <a:r>
              <a:rPr lang="en-CA" sz="1800" dirty="0" err="1">
                <a:ea typeface="+mn-ea"/>
                <a:cs typeface="+mn-cs"/>
              </a:rPr>
              <a:t>KitIA</a:t>
            </a:r>
            <a:r>
              <a:rPr lang="en-CA" sz="1800" dirty="0">
                <a:ea typeface="+mn-ea"/>
                <a:cs typeface="+mn-cs"/>
              </a:rPr>
              <a:t> and Sabina</a:t>
            </a:r>
            <a:r>
              <a:rPr lang="en-CA" sz="1800" dirty="0" smtClean="0">
                <a:ea typeface="+mn-ea"/>
                <a:cs typeface="+mn-cs"/>
              </a:rPr>
              <a:t>.</a:t>
            </a:r>
          </a:p>
          <a:p>
            <a:pPr marL="0" lvl="1" indent="0">
              <a:spcAft>
                <a:spcPts val="1200"/>
              </a:spcAft>
              <a:buNone/>
              <a:defRPr/>
            </a:pPr>
            <a:endParaRPr lang="en-CA" sz="1800" dirty="0">
              <a:ea typeface="+mn-ea"/>
              <a:cs typeface="+mn-cs"/>
            </a:endParaRPr>
          </a:p>
          <a:p>
            <a:pPr lvl="2">
              <a:spcAft>
                <a:spcPts val="1200"/>
              </a:spcAft>
              <a:defRPr/>
            </a:pPr>
            <a:endParaRPr lang="en-CA" sz="1200" dirty="0"/>
          </a:p>
          <a:p>
            <a:pPr marL="384175" lvl="2" indent="0">
              <a:spcAft>
                <a:spcPts val="1200"/>
              </a:spcAft>
              <a:buNone/>
              <a:defRPr/>
            </a:pPr>
            <a:endParaRPr lang="en-CA" sz="1200" dirty="0" smtClean="0"/>
          </a:p>
        </p:txBody>
      </p:sp>
      <p:sp>
        <p:nvSpPr>
          <p:cNvPr id="8" name="Content Placeholder 7"/>
          <p:cNvSpPr>
            <a:spLocks noGrp="1"/>
          </p:cNvSpPr>
          <p:nvPr>
            <p:ph sz="half" idx="2"/>
          </p:nvPr>
        </p:nvSpPr>
        <p:spPr/>
        <p:txBody>
          <a:bodyPr/>
          <a:lstStyle/>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8</a:t>
            </a:fld>
            <a:endParaRPr lang="en-CA" dirty="0"/>
          </a:p>
        </p:txBody>
      </p:sp>
    </p:spTree>
    <p:extLst>
      <p:ext uri="{BB962C8B-B14F-4D97-AF65-F5344CB8AC3E}">
        <p14:creationId xmlns:p14="http://schemas.microsoft.com/office/powerpoint/2010/main" val="1005149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929" y="838200"/>
            <a:ext cx="4038600" cy="304800"/>
          </a:xfrm>
        </p:spPr>
        <p:txBody>
          <a:bodyPr/>
          <a:lstStyle/>
          <a:p>
            <a:r>
              <a:rPr lang="en-CA" dirty="0"/>
              <a:t>Closing</a:t>
            </a:r>
            <a:endParaRPr lang="en-US" dirty="0"/>
          </a:p>
        </p:txBody>
      </p:sp>
      <p:sp>
        <p:nvSpPr>
          <p:cNvPr id="7" name="Content Placeholder 6"/>
          <p:cNvSpPr>
            <a:spLocks noGrp="1"/>
          </p:cNvSpPr>
          <p:nvPr>
            <p:ph sz="half" idx="1"/>
          </p:nvPr>
        </p:nvSpPr>
        <p:spPr>
          <a:xfrm>
            <a:off x="381000" y="1752600"/>
            <a:ext cx="4114800" cy="4495801"/>
          </a:xfrm>
        </p:spPr>
        <p:txBody>
          <a:bodyPr/>
          <a:lstStyle/>
          <a:p>
            <a:pPr lvl="0">
              <a:spcAft>
                <a:spcPts val="1200"/>
              </a:spcAft>
              <a:defRPr/>
            </a:pPr>
            <a:r>
              <a:rPr lang="en-CA" sz="1800" dirty="0"/>
              <a:t>The department is confident that the issues/concerns brought forward today can and will be addressed by Sabina to the satisfaction of </a:t>
            </a:r>
            <a:r>
              <a:rPr lang="en-CA" sz="1800" dirty="0" smtClean="0"/>
              <a:t>CIRNAC.</a:t>
            </a:r>
            <a:endParaRPr lang="en-CA" sz="1800" dirty="0"/>
          </a:p>
          <a:p>
            <a:pPr lvl="0">
              <a:spcAft>
                <a:spcPts val="1200"/>
              </a:spcAft>
              <a:defRPr/>
            </a:pPr>
            <a:endParaRPr lang="en-CA" sz="1800" dirty="0"/>
          </a:p>
          <a:p>
            <a:pPr lvl="0">
              <a:spcAft>
                <a:spcPts val="1200"/>
              </a:spcAft>
              <a:defRPr/>
            </a:pPr>
            <a:r>
              <a:rPr lang="en-CA" sz="1800" dirty="0" smtClean="0"/>
              <a:t>CIRNAC is confident that the closure cost estimate and the subsequent phasing of security for the project ensures that the project will not, at any time, be under secured or become a liability to the crown.</a:t>
            </a:r>
            <a:endParaRPr lang="en-US" dirty="0"/>
          </a:p>
        </p:txBody>
      </p:sp>
      <p:sp>
        <p:nvSpPr>
          <p:cNvPr id="8" name="Content Placeholder 7"/>
          <p:cNvSpPr>
            <a:spLocks noGrp="1"/>
          </p:cNvSpPr>
          <p:nvPr>
            <p:ph sz="half" idx="2"/>
          </p:nvPr>
        </p:nvSpPr>
        <p:spPr/>
        <p:txBody>
          <a:bodyPr/>
          <a:lstStyle/>
          <a:p>
            <a:endParaRPr lang="en-US" dirty="0"/>
          </a:p>
        </p:txBody>
      </p:sp>
      <p:sp>
        <p:nvSpPr>
          <p:cNvPr id="5" name="Slide Number Placeholder 4"/>
          <p:cNvSpPr>
            <a:spLocks noGrp="1"/>
          </p:cNvSpPr>
          <p:nvPr>
            <p:ph type="sldNum" sz="quarter" idx="10"/>
          </p:nvPr>
        </p:nvSpPr>
        <p:spPr/>
        <p:txBody>
          <a:bodyPr/>
          <a:lstStyle/>
          <a:p>
            <a:pPr>
              <a:defRPr/>
            </a:pPr>
            <a:fld id="{E00B6E52-F07A-44C8-B7AE-D6EEC3D50429}" type="slidenum">
              <a:rPr lang="en-CA" smtClean="0"/>
              <a:pPr>
                <a:defRPr/>
              </a:pPr>
              <a:t>9</a:t>
            </a:fld>
            <a:endParaRPr lang="en-CA" dirty="0"/>
          </a:p>
        </p:txBody>
      </p:sp>
    </p:spTree>
    <p:extLst>
      <p:ext uri="{BB962C8B-B14F-4D97-AF65-F5344CB8AC3E}">
        <p14:creationId xmlns:p14="http://schemas.microsoft.com/office/powerpoint/2010/main" val="16300880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NGAGE" val="{&quot;SavedSwatch&quot;:&quot;-9661250|-6926519|-3161487|-10379576|-10856873|INAC / AANC&quot;,&quot;Id&quot;:&quot;5819e76f3141351f6011fdfe&quot;,&quot;SmartGridHorizontal&quot;:0,&quot;LinkedExcelSources&quot;:{},&quot;LinkedProjectSources&quot;:{}}"/>
</p:tagLst>
</file>

<file path=ppt/theme/theme1.xml><?xml version="1.0" encoding="utf-8"?>
<a:theme xmlns:a="http://schemas.openxmlformats.org/drawingml/2006/main" name="Standard_white">
  <a:themeElements>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fontScheme name="Standard_whi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E5E5CC"/>
        </a:solidFill>
        <a:ln w="25400" cap="flat" cmpd="sng" algn="ctr">
          <a:solidFill>
            <a:srgbClr val="000066"/>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190500" marR="0" indent="-190500" algn="l" defTabSz="914400" rtl="0" eaLnBrk="1" fontAlgn="base" latinLnBrk="0" hangingPunct="1">
          <a:lnSpc>
            <a:spcPct val="90000"/>
          </a:lnSpc>
          <a:spcBef>
            <a:spcPct val="0"/>
          </a:spcBef>
          <a:spcAft>
            <a:spcPct val="37000"/>
          </a:spcAft>
          <a:buClrTx/>
          <a:buSzTx/>
          <a:buFontTx/>
          <a:buNone/>
          <a:tabLst>
            <a:tab pos="5715000" algn="l"/>
          </a:tabLst>
          <a:defRPr kumimoji="0" lang="en-CA"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Standard_white 1">
        <a:dk1>
          <a:srgbClr val="000066"/>
        </a:dk1>
        <a:lt1>
          <a:srgbClr val="E5E5CC"/>
        </a:lt1>
        <a:dk2>
          <a:srgbClr val="000066"/>
        </a:dk2>
        <a:lt2>
          <a:srgbClr val="E5E5CC"/>
        </a:lt2>
        <a:accent1>
          <a:srgbClr val="009999"/>
        </a:accent1>
        <a:accent2>
          <a:srgbClr val="FFCC00"/>
        </a:accent2>
        <a:accent3>
          <a:srgbClr val="F0F0E2"/>
        </a:accent3>
        <a:accent4>
          <a:srgbClr val="000056"/>
        </a:accent4>
        <a:accent5>
          <a:srgbClr val="AACACA"/>
        </a:accent5>
        <a:accent6>
          <a:srgbClr val="E7B900"/>
        </a:accent6>
        <a:hlink>
          <a:srgbClr val="003399"/>
        </a:hlink>
        <a:folHlink>
          <a:srgbClr val="33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Standard_white</Template>
  <TotalTime>25747</TotalTime>
  <Words>443</Words>
  <Application>Microsoft Office PowerPoint</Application>
  <PresentationFormat>On-screen Show (4:3)</PresentationFormat>
  <Paragraphs>73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Standard_white</vt:lpstr>
      <vt:lpstr>PowerPoint Presentation</vt:lpstr>
      <vt:lpstr>Outline</vt:lpstr>
      <vt:lpstr>Roles and responsibilities</vt:lpstr>
      <vt:lpstr>Contributions to the application review</vt:lpstr>
      <vt:lpstr>Issues Resolved to Date</vt:lpstr>
      <vt:lpstr>Unresolved Issue #1</vt:lpstr>
      <vt:lpstr>Unresolved Issue #2</vt:lpstr>
      <vt:lpstr>Closure Cost Estimate (Financial Security)</vt:lpstr>
      <vt:lpstr>Closing</vt:lpstr>
      <vt:lpstr>PowerPoint Presentation</vt:lpstr>
    </vt:vector>
  </TitlesOfParts>
  <Manager>Ray Luoma</Manager>
  <Company>Deloitte.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Alain Giroux</dc:creator>
  <cp:lastModifiedBy>Ian Parsons</cp:lastModifiedBy>
  <cp:revision>618</cp:revision>
  <cp:lastPrinted>2016-07-14T12:53:22Z</cp:lastPrinted>
  <dcterms:created xsi:type="dcterms:W3CDTF">2007-03-13T16:30:24Z</dcterms:created>
  <dcterms:modified xsi:type="dcterms:W3CDTF">2018-08-01T21:41:30Z</dcterms:modified>
</cp:coreProperties>
</file>