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5"/>
    <p:sldMasterId id="2147483828" r:id="rId6"/>
  </p:sldMasterIdLst>
  <p:notesMasterIdLst>
    <p:notesMasterId r:id="rId19"/>
  </p:notesMasterIdLst>
  <p:handoutMasterIdLst>
    <p:handoutMasterId r:id="rId20"/>
  </p:handoutMasterIdLst>
  <p:sldIdLst>
    <p:sldId id="260" r:id="rId7"/>
    <p:sldId id="311" r:id="rId8"/>
    <p:sldId id="312" r:id="rId9"/>
    <p:sldId id="313" r:id="rId10"/>
    <p:sldId id="314" r:id="rId11"/>
    <p:sldId id="315" r:id="rId12"/>
    <p:sldId id="316" r:id="rId13"/>
    <p:sldId id="276" r:id="rId14"/>
    <p:sldId id="278" r:id="rId15"/>
    <p:sldId id="273" r:id="rId16"/>
    <p:sldId id="308" r:id="rId17"/>
    <p:sldId id="267" r:id="rId18"/>
  </p:sldIdLst>
  <p:sldSz cx="9144000" cy="6858000" type="screen4x3"/>
  <p:notesSz cx="7188200" cy="9448800"/>
  <p:embeddedFontLst>
    <p:embeddedFont>
      <p:font typeface="Calibri" panose="020F0502020204030204" pitchFamily="34" charset="0"/>
      <p:regular r:id="rId21"/>
      <p:bold r:id="rId22"/>
      <p:italic r:id="rId23"/>
      <p:boldItalic r:id="rId24"/>
    </p:embeddedFont>
    <p:embeddedFont>
      <p:font typeface="Arial Unicode MS" panose="020B0604020202020204" pitchFamily="34" charset="-128"/>
      <p:regular r:id="rId25"/>
    </p:embeddedFont>
  </p:embeddedFontLst>
  <p:defaultTextStyle>
    <a:defPPr>
      <a:defRPr lang="zh-TW"/>
    </a:defPPr>
    <a:lvl1pPr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1pPr>
    <a:lvl2pPr marL="4572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2pPr>
    <a:lvl3pPr marL="9144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3pPr>
    <a:lvl4pPr marL="13716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4pPr>
    <a:lvl5pPr marL="18288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lura,Sabrina [NCR]" initials="SP" lastIdx="10" clrIdx="0"/>
  <p:cmAuthor id="1" name="Cavallaro, Kathleen" initials="KC" lastIdx="6" clrIdx="1"/>
  <p:cmAuthor id="2" name="taylorm" initials="E" lastIdx="10" clrIdx="2"/>
  <p:cmAuthor id="3" name="Cavallaro,Kathleen [NCR]" initials="KC" lastIdx="9" clrIdx="3"/>
  <p:cmAuthor id="4" name="Ransom,Loretta" initials="LR" lastIdx="9" clrIdx="4"/>
  <p:cmAuthor id="5" name="Bernard-Lacaille,Gabriel [Yel]" initials="GBL" lastIdx="1" clrIdx="5"/>
  <p:cmAuthor id="6" name="Williston,Georgina [Yel]" initials="W[" lastIdx="8" clrIdx="6"/>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01B"/>
    <a:srgbClr val="CC3300"/>
    <a:srgbClr val="EABD00"/>
    <a:srgbClr val="3366CC"/>
    <a:srgbClr val="003399"/>
    <a:srgbClr val="0066CC"/>
    <a:srgbClr val="0066FF"/>
    <a:srgbClr val="C8A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3671" autoAdjust="0"/>
  </p:normalViewPr>
  <p:slideViewPr>
    <p:cSldViewPr>
      <p:cViewPr varScale="1">
        <p:scale>
          <a:sx n="113" d="100"/>
          <a:sy n="113" d="100"/>
        </p:scale>
        <p:origin x="1536" y="108"/>
      </p:cViewPr>
      <p:guideLst>
        <p:guide orient="horz" pos="2160"/>
        <p:guide pos="2880"/>
      </p:guideLst>
    </p:cSldViewPr>
  </p:slideViewPr>
  <p:outlineViewPr>
    <p:cViewPr>
      <p:scale>
        <a:sx n="33" d="100"/>
        <a:sy n="33" d="100"/>
      </p:scale>
      <p:origin x="0" y="-4430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font" Target="fonts/font4.fntdata"/><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14887" cy="472440"/>
          </a:xfrm>
          <a:prstGeom prst="rect">
            <a:avLst/>
          </a:prstGeom>
          <a:noFill/>
          <a:ln w="9525">
            <a:noFill/>
            <a:miter lim="800000"/>
            <a:headEnd/>
            <a:tailEnd/>
          </a:ln>
          <a:effectLst/>
        </p:spPr>
        <p:txBody>
          <a:bodyPr vert="horz" wrap="square" lIns="95061" tIns="47531" rIns="95061" bIns="47531"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sz="quarter" idx="1"/>
          </p:nvPr>
        </p:nvSpPr>
        <p:spPr bwMode="auto">
          <a:xfrm>
            <a:off x="4071650" y="0"/>
            <a:ext cx="3114887" cy="472440"/>
          </a:xfrm>
          <a:prstGeom prst="rect">
            <a:avLst/>
          </a:prstGeom>
          <a:noFill/>
          <a:ln w="9525">
            <a:noFill/>
            <a:miter lim="800000"/>
            <a:headEnd/>
            <a:tailEnd/>
          </a:ln>
          <a:effectLst/>
        </p:spPr>
        <p:txBody>
          <a:bodyPr vert="horz" wrap="square" lIns="95061" tIns="47531" rIns="95061" bIns="47531" numCol="1" anchor="t" anchorCtr="0" compatLnSpc="1">
            <a:prstTxWarp prst="textNoShape">
              <a:avLst/>
            </a:prstTxWarp>
          </a:bodyPr>
          <a:lstStyle>
            <a:lvl1pPr algn="r">
              <a:defRPr sz="1200"/>
            </a:lvl1pPr>
          </a:lstStyle>
          <a:p>
            <a:pPr>
              <a:defRPr/>
            </a:pPr>
            <a:endParaRPr lang="en-US"/>
          </a:p>
        </p:txBody>
      </p:sp>
      <p:sp>
        <p:nvSpPr>
          <p:cNvPr id="8196" name="Rectangle 4"/>
          <p:cNvSpPr>
            <a:spLocks noGrp="1" noChangeArrowheads="1"/>
          </p:cNvSpPr>
          <p:nvPr>
            <p:ph type="ftr" sz="quarter" idx="2"/>
          </p:nvPr>
        </p:nvSpPr>
        <p:spPr bwMode="auto">
          <a:xfrm>
            <a:off x="0" y="8974720"/>
            <a:ext cx="3114887" cy="472440"/>
          </a:xfrm>
          <a:prstGeom prst="rect">
            <a:avLst/>
          </a:prstGeom>
          <a:noFill/>
          <a:ln w="9525">
            <a:noFill/>
            <a:miter lim="800000"/>
            <a:headEnd/>
            <a:tailEnd/>
          </a:ln>
          <a:effectLst/>
        </p:spPr>
        <p:txBody>
          <a:bodyPr vert="horz" wrap="square" lIns="95061" tIns="47531" rIns="95061" bIns="47531" numCol="1" anchor="b" anchorCtr="0" compatLnSpc="1">
            <a:prstTxWarp prst="textNoShape">
              <a:avLst/>
            </a:prstTxWarp>
          </a:bodyPr>
          <a:lstStyle>
            <a:lvl1pPr>
              <a:defRPr sz="1200"/>
            </a:lvl1pPr>
          </a:lstStyle>
          <a:p>
            <a:pPr>
              <a:defRPr/>
            </a:pPr>
            <a:endParaRPr lang="en-US"/>
          </a:p>
        </p:txBody>
      </p:sp>
      <p:sp>
        <p:nvSpPr>
          <p:cNvPr id="8197" name="Rectangle 5"/>
          <p:cNvSpPr>
            <a:spLocks noGrp="1" noChangeArrowheads="1"/>
          </p:cNvSpPr>
          <p:nvPr>
            <p:ph type="sldNum" sz="quarter" idx="3"/>
          </p:nvPr>
        </p:nvSpPr>
        <p:spPr bwMode="auto">
          <a:xfrm>
            <a:off x="4071650" y="8974720"/>
            <a:ext cx="3114887" cy="472440"/>
          </a:xfrm>
          <a:prstGeom prst="rect">
            <a:avLst/>
          </a:prstGeom>
          <a:noFill/>
          <a:ln w="9525">
            <a:noFill/>
            <a:miter lim="800000"/>
            <a:headEnd/>
            <a:tailEnd/>
          </a:ln>
          <a:effectLst/>
        </p:spPr>
        <p:txBody>
          <a:bodyPr vert="horz" wrap="square" lIns="95061" tIns="47531" rIns="95061" bIns="47531" numCol="1" anchor="b" anchorCtr="0" compatLnSpc="1">
            <a:prstTxWarp prst="textNoShape">
              <a:avLst/>
            </a:prstTxWarp>
          </a:bodyPr>
          <a:lstStyle>
            <a:lvl1pPr algn="r">
              <a:defRPr sz="1200"/>
            </a:lvl1pPr>
          </a:lstStyle>
          <a:p>
            <a:pPr>
              <a:defRPr/>
            </a:pPr>
            <a:fld id="{14544FC0-0BF6-4031-BA05-4529AF097A21}" type="slidenum">
              <a:rPr lang="en-US"/>
              <a:pPr>
                <a:defRPr/>
              </a:pPr>
              <a:t>‹#›</a:t>
            </a:fld>
            <a:endParaRPr lang="en-US"/>
          </a:p>
        </p:txBody>
      </p:sp>
    </p:spTree>
    <p:extLst>
      <p:ext uri="{BB962C8B-B14F-4D97-AF65-F5344CB8AC3E}">
        <p14:creationId xmlns:p14="http://schemas.microsoft.com/office/powerpoint/2010/main" val="463551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114887" cy="472440"/>
          </a:xfrm>
          <a:prstGeom prst="rect">
            <a:avLst/>
          </a:prstGeom>
          <a:noFill/>
          <a:ln w="9525">
            <a:noFill/>
            <a:miter lim="800000"/>
            <a:headEnd/>
            <a:tailEnd/>
          </a:ln>
          <a:effectLst/>
        </p:spPr>
        <p:txBody>
          <a:bodyPr vert="horz" wrap="square" lIns="95061" tIns="47531" rIns="95061" bIns="47531" numCol="1" anchor="t" anchorCtr="0" compatLnSpc="1">
            <a:prstTxWarp prst="textNoShape">
              <a:avLst/>
            </a:prstTxWarp>
          </a:bodyPr>
          <a:lstStyle>
            <a:lvl1pPr>
              <a:defRPr sz="1200"/>
            </a:lvl1pPr>
          </a:lstStyle>
          <a:p>
            <a:pPr>
              <a:defRPr/>
            </a:pPr>
            <a:endParaRPr lang="en-US"/>
          </a:p>
        </p:txBody>
      </p:sp>
      <p:sp>
        <p:nvSpPr>
          <p:cNvPr id="11267" name="Rectangle 3"/>
          <p:cNvSpPr>
            <a:spLocks noGrp="1" noChangeArrowheads="1"/>
          </p:cNvSpPr>
          <p:nvPr>
            <p:ph type="dt" idx="1"/>
          </p:nvPr>
        </p:nvSpPr>
        <p:spPr bwMode="auto">
          <a:xfrm>
            <a:off x="4071650" y="0"/>
            <a:ext cx="3114887" cy="472440"/>
          </a:xfrm>
          <a:prstGeom prst="rect">
            <a:avLst/>
          </a:prstGeom>
          <a:noFill/>
          <a:ln w="9525">
            <a:noFill/>
            <a:miter lim="800000"/>
            <a:headEnd/>
            <a:tailEnd/>
          </a:ln>
          <a:effectLst/>
        </p:spPr>
        <p:txBody>
          <a:bodyPr vert="horz" wrap="square" lIns="95061" tIns="47531" rIns="95061" bIns="47531"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31900" y="708025"/>
            <a:ext cx="4724400" cy="3543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718820" y="4488180"/>
            <a:ext cx="5750560" cy="4251960"/>
          </a:xfrm>
          <a:prstGeom prst="rect">
            <a:avLst/>
          </a:prstGeom>
          <a:noFill/>
          <a:ln w="9525">
            <a:noFill/>
            <a:miter lim="800000"/>
            <a:headEnd/>
            <a:tailEnd/>
          </a:ln>
          <a:effectLst/>
        </p:spPr>
        <p:txBody>
          <a:bodyPr vert="horz" wrap="square" lIns="95061" tIns="47531" rIns="95061" bIns="475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974720"/>
            <a:ext cx="3114887" cy="472440"/>
          </a:xfrm>
          <a:prstGeom prst="rect">
            <a:avLst/>
          </a:prstGeom>
          <a:noFill/>
          <a:ln w="9525">
            <a:noFill/>
            <a:miter lim="800000"/>
            <a:headEnd/>
            <a:tailEnd/>
          </a:ln>
          <a:effectLst/>
        </p:spPr>
        <p:txBody>
          <a:bodyPr vert="horz" wrap="square" lIns="95061" tIns="47531" rIns="95061" bIns="47531" numCol="1" anchor="b" anchorCtr="0" compatLnSpc="1">
            <a:prstTxWarp prst="textNoShape">
              <a:avLst/>
            </a:prstTxWarp>
          </a:bodyPr>
          <a:lstStyle>
            <a:lvl1pPr>
              <a:defRPr sz="1200"/>
            </a:lvl1pPr>
          </a:lstStyle>
          <a:p>
            <a:pPr>
              <a:defRPr/>
            </a:pPr>
            <a:endParaRPr lang="en-US"/>
          </a:p>
        </p:txBody>
      </p:sp>
      <p:sp>
        <p:nvSpPr>
          <p:cNvPr id="11271" name="Rectangle 7"/>
          <p:cNvSpPr>
            <a:spLocks noGrp="1" noChangeArrowheads="1"/>
          </p:cNvSpPr>
          <p:nvPr>
            <p:ph type="sldNum" sz="quarter" idx="5"/>
          </p:nvPr>
        </p:nvSpPr>
        <p:spPr bwMode="auto">
          <a:xfrm>
            <a:off x="4071650" y="8974720"/>
            <a:ext cx="3114887" cy="472440"/>
          </a:xfrm>
          <a:prstGeom prst="rect">
            <a:avLst/>
          </a:prstGeom>
          <a:noFill/>
          <a:ln w="9525">
            <a:noFill/>
            <a:miter lim="800000"/>
            <a:headEnd/>
            <a:tailEnd/>
          </a:ln>
          <a:effectLst/>
        </p:spPr>
        <p:txBody>
          <a:bodyPr vert="horz" wrap="square" lIns="95061" tIns="47531" rIns="95061" bIns="47531" numCol="1" anchor="b" anchorCtr="0" compatLnSpc="1">
            <a:prstTxWarp prst="textNoShape">
              <a:avLst/>
            </a:prstTxWarp>
          </a:bodyPr>
          <a:lstStyle>
            <a:lvl1pPr algn="r">
              <a:defRPr sz="1200"/>
            </a:lvl1pPr>
          </a:lstStyle>
          <a:p>
            <a:pPr>
              <a:defRPr/>
            </a:pPr>
            <a:fld id="{2286EC9A-C8E2-411B-BB94-527F6F56D57D}" type="slidenum">
              <a:rPr lang="en-US"/>
              <a:pPr>
                <a:defRPr/>
              </a:pPr>
              <a:t>‹#›</a:t>
            </a:fld>
            <a:endParaRPr lang="en-US"/>
          </a:p>
        </p:txBody>
      </p:sp>
    </p:spTree>
    <p:extLst>
      <p:ext uri="{BB962C8B-B14F-4D97-AF65-F5344CB8AC3E}">
        <p14:creationId xmlns:p14="http://schemas.microsoft.com/office/powerpoint/2010/main" val="23666230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1pPr>
    <a:lvl2pPr marL="4572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2pPr>
    <a:lvl3pPr marL="9144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3pPr>
    <a:lvl4pPr marL="13716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4pPr>
    <a:lvl5pPr marL="18288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1</a:t>
            </a:fld>
            <a:endParaRPr lang="en-US" dirty="0"/>
          </a:p>
        </p:txBody>
      </p:sp>
    </p:spTree>
    <p:extLst>
      <p:ext uri="{BB962C8B-B14F-4D97-AF65-F5344CB8AC3E}">
        <p14:creationId xmlns:p14="http://schemas.microsoft.com/office/powerpoint/2010/main" val="4083796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4"/>
              </a:spcBef>
              <a:spcAft>
                <a:spcPts val="0"/>
              </a:spcAft>
            </a:pPr>
            <a:endParaRPr lang="en-US" dirty="0">
              <a:solidFill>
                <a:srgbClr val="221E1F"/>
              </a:solidFill>
              <a:latin typeface="Arial"/>
              <a:ea typeface="Times New Roman"/>
              <a:cs typeface="Minion Pro"/>
            </a:endParaRPr>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10</a:t>
            </a:fld>
            <a:endParaRPr lang="en-US" dirty="0"/>
          </a:p>
        </p:txBody>
      </p:sp>
    </p:spTree>
    <p:extLst>
      <p:ext uri="{BB962C8B-B14F-4D97-AF65-F5344CB8AC3E}">
        <p14:creationId xmlns:p14="http://schemas.microsoft.com/office/powerpoint/2010/main" val="3939616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11</a:t>
            </a:fld>
            <a:endParaRPr lang="en-US"/>
          </a:p>
        </p:txBody>
      </p:sp>
    </p:spTree>
    <p:extLst>
      <p:ext uri="{BB962C8B-B14F-4D97-AF65-F5344CB8AC3E}">
        <p14:creationId xmlns:p14="http://schemas.microsoft.com/office/powerpoint/2010/main" val="3702329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12</a:t>
            </a:fld>
            <a:endParaRPr lang="en-US"/>
          </a:p>
        </p:txBody>
      </p:sp>
    </p:spTree>
    <p:extLst>
      <p:ext uri="{BB962C8B-B14F-4D97-AF65-F5344CB8AC3E}">
        <p14:creationId xmlns:p14="http://schemas.microsoft.com/office/powerpoint/2010/main" val="4274601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286EC9A-C8E2-411B-BB94-527F6F56D57D}" type="slidenum">
              <a:rPr kumimoji="1" lang="en-US" sz="1200" b="0" i="0" u="none" strike="noStrike" kern="1200" cap="none" spc="0" normalizeH="0" baseline="0" noProof="0" smtClean="0">
                <a:ln>
                  <a:noFill/>
                </a:ln>
                <a:solidFill>
                  <a:srgbClr val="000000"/>
                </a:solidFill>
                <a:effectLst/>
                <a:uLnTx/>
                <a:uFillTx/>
                <a:latin typeface="Arial" charset="0"/>
                <a:ea typeface="Arial Unicode MS" pitchFamily="34" charset="-128"/>
                <a:cs typeface="Arial Unicode MS"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222484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charset="0"/>
                <a:ea typeface="Arial Unicode MS" pitchFamily="34" charset="-128"/>
                <a:cs typeface="Arial Unicode MS" pitchFamily="34" charset="-128"/>
              </a:defRPr>
            </a:lvl1pPr>
            <a:lvl2pPr marL="771173" indent="-296605" eaLnBrk="0" hangingPunct="0">
              <a:spcBef>
                <a:spcPct val="30000"/>
              </a:spcBef>
              <a:defRPr kumimoji="1" sz="1100">
                <a:solidFill>
                  <a:schemeClr val="tx1"/>
                </a:solidFill>
                <a:latin typeface="Arial" charset="0"/>
                <a:ea typeface="Arial Unicode MS" pitchFamily="34" charset="-128"/>
                <a:cs typeface="Arial Unicode MS" pitchFamily="34" charset="-128"/>
              </a:defRPr>
            </a:lvl2pPr>
            <a:lvl3pPr marL="1187982" indent="-237285" eaLnBrk="0" hangingPunct="0">
              <a:spcBef>
                <a:spcPct val="30000"/>
              </a:spcBef>
              <a:defRPr kumimoji="1" sz="1100">
                <a:solidFill>
                  <a:schemeClr val="tx1"/>
                </a:solidFill>
                <a:latin typeface="Arial" charset="0"/>
                <a:ea typeface="Arial Unicode MS" pitchFamily="34" charset="-128"/>
                <a:cs typeface="Arial Unicode MS" pitchFamily="34" charset="-128"/>
              </a:defRPr>
            </a:lvl3pPr>
            <a:lvl4pPr marL="1662551" indent="-237285" eaLnBrk="0" hangingPunct="0">
              <a:spcBef>
                <a:spcPct val="30000"/>
              </a:spcBef>
              <a:defRPr kumimoji="1" sz="1100">
                <a:solidFill>
                  <a:schemeClr val="tx1"/>
                </a:solidFill>
                <a:latin typeface="Arial" charset="0"/>
                <a:ea typeface="Arial Unicode MS" pitchFamily="34" charset="-128"/>
                <a:cs typeface="Arial Unicode MS" pitchFamily="34" charset="-128"/>
              </a:defRPr>
            </a:lvl4pPr>
            <a:lvl5pPr marL="2138680" indent="-237285" eaLnBrk="0" hangingPunct="0">
              <a:spcBef>
                <a:spcPct val="30000"/>
              </a:spcBef>
              <a:defRPr kumimoji="1" sz="1100">
                <a:solidFill>
                  <a:schemeClr val="tx1"/>
                </a:solidFill>
                <a:latin typeface="Arial" charset="0"/>
                <a:ea typeface="Arial Unicode MS" pitchFamily="34" charset="-128"/>
                <a:cs typeface="Arial Unicode MS" pitchFamily="34" charset="-128"/>
              </a:defRPr>
            </a:lvl5pPr>
            <a:lvl6pPr marL="2588271" indent="-237285" eaLnBrk="0" fontAlgn="base" hangingPunct="0">
              <a:spcBef>
                <a:spcPct val="30000"/>
              </a:spcBef>
              <a:spcAft>
                <a:spcPct val="0"/>
              </a:spcAft>
              <a:defRPr kumimoji="1" sz="1100">
                <a:solidFill>
                  <a:schemeClr val="tx1"/>
                </a:solidFill>
                <a:latin typeface="Arial" charset="0"/>
                <a:ea typeface="Arial Unicode MS" pitchFamily="34" charset="-128"/>
                <a:cs typeface="Arial Unicode MS" pitchFamily="34" charset="-128"/>
              </a:defRPr>
            </a:lvl6pPr>
            <a:lvl7pPr marL="3037862" indent="-237285" eaLnBrk="0" fontAlgn="base" hangingPunct="0">
              <a:spcBef>
                <a:spcPct val="30000"/>
              </a:spcBef>
              <a:spcAft>
                <a:spcPct val="0"/>
              </a:spcAft>
              <a:defRPr kumimoji="1" sz="1100">
                <a:solidFill>
                  <a:schemeClr val="tx1"/>
                </a:solidFill>
                <a:latin typeface="Arial" charset="0"/>
                <a:ea typeface="Arial Unicode MS" pitchFamily="34" charset="-128"/>
                <a:cs typeface="Arial Unicode MS" pitchFamily="34" charset="-128"/>
              </a:defRPr>
            </a:lvl7pPr>
            <a:lvl8pPr marL="3487454" indent="-237285" eaLnBrk="0" fontAlgn="base" hangingPunct="0">
              <a:spcBef>
                <a:spcPct val="30000"/>
              </a:spcBef>
              <a:spcAft>
                <a:spcPct val="0"/>
              </a:spcAft>
              <a:defRPr kumimoji="1" sz="1100">
                <a:solidFill>
                  <a:schemeClr val="tx1"/>
                </a:solidFill>
                <a:latin typeface="Arial" charset="0"/>
                <a:ea typeface="Arial Unicode MS" pitchFamily="34" charset="-128"/>
                <a:cs typeface="Arial Unicode MS" pitchFamily="34" charset="-128"/>
              </a:defRPr>
            </a:lvl8pPr>
            <a:lvl9pPr marL="3937044" indent="-237285" eaLnBrk="0" fontAlgn="base" hangingPunct="0">
              <a:spcBef>
                <a:spcPct val="30000"/>
              </a:spcBef>
              <a:spcAft>
                <a:spcPct val="0"/>
              </a:spcAft>
              <a:defRPr kumimoji="1" sz="1100">
                <a:solidFill>
                  <a:schemeClr val="tx1"/>
                </a:solidFill>
                <a:latin typeface="Arial" charset="0"/>
                <a:ea typeface="Arial Unicode MS" pitchFamily="34" charset="-128"/>
                <a:cs typeface="Arial Unicode MS"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D6A62FA-A1D3-4661-BC7E-3DA1FC79EE47}" type="slidenum">
              <a:rPr kumimoji="1"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1349683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charset="0"/>
                <a:ea typeface="Arial Unicode MS" pitchFamily="34" charset="-128"/>
                <a:cs typeface="Arial Unicode MS" pitchFamily="34" charset="-128"/>
              </a:defRPr>
            </a:lvl1pPr>
            <a:lvl2pPr marL="771173" indent="-296605" eaLnBrk="0" hangingPunct="0">
              <a:spcBef>
                <a:spcPct val="30000"/>
              </a:spcBef>
              <a:defRPr kumimoji="1" sz="1100">
                <a:solidFill>
                  <a:schemeClr val="tx1"/>
                </a:solidFill>
                <a:latin typeface="Arial" charset="0"/>
                <a:ea typeface="Arial Unicode MS" pitchFamily="34" charset="-128"/>
                <a:cs typeface="Arial Unicode MS" pitchFamily="34" charset="-128"/>
              </a:defRPr>
            </a:lvl2pPr>
            <a:lvl3pPr marL="1187982" indent="-237285" eaLnBrk="0" hangingPunct="0">
              <a:spcBef>
                <a:spcPct val="30000"/>
              </a:spcBef>
              <a:defRPr kumimoji="1" sz="1100">
                <a:solidFill>
                  <a:schemeClr val="tx1"/>
                </a:solidFill>
                <a:latin typeface="Arial" charset="0"/>
                <a:ea typeface="Arial Unicode MS" pitchFamily="34" charset="-128"/>
                <a:cs typeface="Arial Unicode MS" pitchFamily="34" charset="-128"/>
              </a:defRPr>
            </a:lvl3pPr>
            <a:lvl4pPr marL="1662551" indent="-237285" eaLnBrk="0" hangingPunct="0">
              <a:spcBef>
                <a:spcPct val="30000"/>
              </a:spcBef>
              <a:defRPr kumimoji="1" sz="1100">
                <a:solidFill>
                  <a:schemeClr val="tx1"/>
                </a:solidFill>
                <a:latin typeface="Arial" charset="0"/>
                <a:ea typeface="Arial Unicode MS" pitchFamily="34" charset="-128"/>
                <a:cs typeface="Arial Unicode MS" pitchFamily="34" charset="-128"/>
              </a:defRPr>
            </a:lvl4pPr>
            <a:lvl5pPr marL="2138680" indent="-237285" eaLnBrk="0" hangingPunct="0">
              <a:spcBef>
                <a:spcPct val="30000"/>
              </a:spcBef>
              <a:defRPr kumimoji="1" sz="1100">
                <a:solidFill>
                  <a:schemeClr val="tx1"/>
                </a:solidFill>
                <a:latin typeface="Arial" charset="0"/>
                <a:ea typeface="Arial Unicode MS" pitchFamily="34" charset="-128"/>
                <a:cs typeface="Arial Unicode MS" pitchFamily="34" charset="-128"/>
              </a:defRPr>
            </a:lvl5pPr>
            <a:lvl6pPr marL="2588271" indent="-237285" eaLnBrk="0" fontAlgn="base" hangingPunct="0">
              <a:spcBef>
                <a:spcPct val="30000"/>
              </a:spcBef>
              <a:spcAft>
                <a:spcPct val="0"/>
              </a:spcAft>
              <a:defRPr kumimoji="1" sz="1100">
                <a:solidFill>
                  <a:schemeClr val="tx1"/>
                </a:solidFill>
                <a:latin typeface="Arial" charset="0"/>
                <a:ea typeface="Arial Unicode MS" pitchFamily="34" charset="-128"/>
                <a:cs typeface="Arial Unicode MS" pitchFamily="34" charset="-128"/>
              </a:defRPr>
            </a:lvl6pPr>
            <a:lvl7pPr marL="3037862" indent="-237285" eaLnBrk="0" fontAlgn="base" hangingPunct="0">
              <a:spcBef>
                <a:spcPct val="30000"/>
              </a:spcBef>
              <a:spcAft>
                <a:spcPct val="0"/>
              </a:spcAft>
              <a:defRPr kumimoji="1" sz="1100">
                <a:solidFill>
                  <a:schemeClr val="tx1"/>
                </a:solidFill>
                <a:latin typeface="Arial" charset="0"/>
                <a:ea typeface="Arial Unicode MS" pitchFamily="34" charset="-128"/>
                <a:cs typeface="Arial Unicode MS" pitchFamily="34" charset="-128"/>
              </a:defRPr>
            </a:lvl7pPr>
            <a:lvl8pPr marL="3487454" indent="-237285" eaLnBrk="0" fontAlgn="base" hangingPunct="0">
              <a:spcBef>
                <a:spcPct val="30000"/>
              </a:spcBef>
              <a:spcAft>
                <a:spcPct val="0"/>
              </a:spcAft>
              <a:defRPr kumimoji="1" sz="1100">
                <a:solidFill>
                  <a:schemeClr val="tx1"/>
                </a:solidFill>
                <a:latin typeface="Arial" charset="0"/>
                <a:ea typeface="Arial Unicode MS" pitchFamily="34" charset="-128"/>
                <a:cs typeface="Arial Unicode MS" pitchFamily="34" charset="-128"/>
              </a:defRPr>
            </a:lvl8pPr>
            <a:lvl9pPr marL="3937044" indent="-237285" eaLnBrk="0" fontAlgn="base" hangingPunct="0">
              <a:spcBef>
                <a:spcPct val="30000"/>
              </a:spcBef>
              <a:spcAft>
                <a:spcPct val="0"/>
              </a:spcAft>
              <a:defRPr kumimoji="1" sz="1100">
                <a:solidFill>
                  <a:schemeClr val="tx1"/>
                </a:solidFill>
                <a:latin typeface="Arial" charset="0"/>
                <a:ea typeface="Arial Unicode MS" pitchFamily="34" charset="-128"/>
                <a:cs typeface="Arial Unicode MS"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D6A62FA-A1D3-4661-BC7E-3DA1FC79EE47}" type="slidenum">
              <a:rPr kumimoji="1"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2914142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Arial Unicode MS" pitchFamily="34" charset="-128"/>
                <a:cs typeface="Arial Unicode MS" pitchFamily="34" charset="-128"/>
              </a:defRPr>
            </a:lvl1pPr>
            <a:lvl2pPr marL="755877" indent="-290722" eaLnBrk="0" hangingPunct="0">
              <a:spcBef>
                <a:spcPct val="30000"/>
              </a:spcBef>
              <a:defRPr kumimoji="1" sz="1200">
                <a:solidFill>
                  <a:schemeClr val="tx1"/>
                </a:solidFill>
                <a:latin typeface="Arial" charset="0"/>
                <a:ea typeface="Arial Unicode MS" pitchFamily="34" charset="-128"/>
                <a:cs typeface="Arial Unicode MS" pitchFamily="34" charset="-128"/>
              </a:defRPr>
            </a:lvl2pPr>
            <a:lvl3pPr marL="1162888" indent="-232578" eaLnBrk="0" hangingPunct="0">
              <a:spcBef>
                <a:spcPct val="30000"/>
              </a:spcBef>
              <a:defRPr kumimoji="1" sz="1200">
                <a:solidFill>
                  <a:schemeClr val="tx1"/>
                </a:solidFill>
                <a:latin typeface="Arial" charset="0"/>
                <a:ea typeface="Arial Unicode MS" pitchFamily="34" charset="-128"/>
                <a:cs typeface="Arial Unicode MS" pitchFamily="34" charset="-128"/>
              </a:defRPr>
            </a:lvl3pPr>
            <a:lvl4pPr marL="1628043" indent="-232578" eaLnBrk="0" hangingPunct="0">
              <a:spcBef>
                <a:spcPct val="30000"/>
              </a:spcBef>
              <a:defRPr kumimoji="1" sz="1200">
                <a:solidFill>
                  <a:schemeClr val="tx1"/>
                </a:solidFill>
                <a:latin typeface="Arial" charset="0"/>
                <a:ea typeface="Arial Unicode MS" pitchFamily="34" charset="-128"/>
                <a:cs typeface="Arial Unicode MS" pitchFamily="34" charset="-128"/>
              </a:defRPr>
            </a:lvl4pPr>
            <a:lvl5pPr marL="2093199" indent="-232578" eaLnBrk="0" hangingPunct="0">
              <a:spcBef>
                <a:spcPct val="30000"/>
              </a:spcBef>
              <a:defRPr kumimoji="1" sz="1200">
                <a:solidFill>
                  <a:schemeClr val="tx1"/>
                </a:solidFill>
                <a:latin typeface="Arial" charset="0"/>
                <a:ea typeface="Arial Unicode MS" pitchFamily="34" charset="-128"/>
                <a:cs typeface="Arial Unicode MS" pitchFamily="34" charset="-128"/>
              </a:defRPr>
            </a:lvl5pPr>
            <a:lvl6pPr marL="2558354" indent="-232578"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6pPr>
            <a:lvl7pPr marL="3023509" indent="-232578"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7pPr>
            <a:lvl8pPr marL="3488665" indent="-232578"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8pPr>
            <a:lvl9pPr marL="3953820" indent="-232578"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E84029-479E-414C-9A44-B4FE6530619E}" type="slidenum">
              <a:rPr kumimoji="1" lang="en-US" altLang="en-US" sz="1200" b="0" i="0" u="none" strike="noStrike" kern="1200" cap="none" spc="0" normalizeH="0" baseline="0" noProof="0">
                <a:ln>
                  <a:noFill/>
                </a:ln>
                <a:solidFill>
                  <a:prstClr val="black"/>
                </a:solidFill>
                <a:effectLst/>
                <a:uLnTx/>
                <a:uFillTx/>
                <a:latin typeface="Arial" charset="0"/>
                <a:ea typeface="Arial Unicode MS" pitchFamily="34" charset="-128"/>
                <a:cs typeface="Arial Unicode MS"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en-US" altLang="en-US" sz="1200" b="0" i="0" u="none" strike="noStrike" kern="1200" cap="none" spc="0" normalizeH="0" baseline="0" noProof="0">
              <a:ln>
                <a:noFill/>
              </a:ln>
              <a:solidFill>
                <a:prstClr val="black"/>
              </a:solidFill>
              <a:effectLst/>
              <a:uLnTx/>
              <a:uFillTx/>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2819862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Arial Unicode MS" pitchFamily="34" charset="-128"/>
                <a:cs typeface="Arial Unicode MS" pitchFamily="34" charset="-128"/>
              </a:defRPr>
            </a:lvl1pPr>
            <a:lvl2pPr marL="755877" indent="-290722" eaLnBrk="0" hangingPunct="0">
              <a:spcBef>
                <a:spcPct val="30000"/>
              </a:spcBef>
              <a:defRPr kumimoji="1" sz="1200">
                <a:solidFill>
                  <a:schemeClr val="tx1"/>
                </a:solidFill>
                <a:latin typeface="Arial" charset="0"/>
                <a:ea typeface="Arial Unicode MS" pitchFamily="34" charset="-128"/>
                <a:cs typeface="Arial Unicode MS" pitchFamily="34" charset="-128"/>
              </a:defRPr>
            </a:lvl2pPr>
            <a:lvl3pPr marL="1162888" indent="-232578" eaLnBrk="0" hangingPunct="0">
              <a:spcBef>
                <a:spcPct val="30000"/>
              </a:spcBef>
              <a:defRPr kumimoji="1" sz="1200">
                <a:solidFill>
                  <a:schemeClr val="tx1"/>
                </a:solidFill>
                <a:latin typeface="Arial" charset="0"/>
                <a:ea typeface="Arial Unicode MS" pitchFamily="34" charset="-128"/>
                <a:cs typeface="Arial Unicode MS" pitchFamily="34" charset="-128"/>
              </a:defRPr>
            </a:lvl3pPr>
            <a:lvl4pPr marL="1628043" indent="-232578" eaLnBrk="0" hangingPunct="0">
              <a:spcBef>
                <a:spcPct val="30000"/>
              </a:spcBef>
              <a:defRPr kumimoji="1" sz="1200">
                <a:solidFill>
                  <a:schemeClr val="tx1"/>
                </a:solidFill>
                <a:latin typeface="Arial" charset="0"/>
                <a:ea typeface="Arial Unicode MS" pitchFamily="34" charset="-128"/>
                <a:cs typeface="Arial Unicode MS" pitchFamily="34" charset="-128"/>
              </a:defRPr>
            </a:lvl4pPr>
            <a:lvl5pPr marL="2093199" indent="-232578" eaLnBrk="0" hangingPunct="0">
              <a:spcBef>
                <a:spcPct val="30000"/>
              </a:spcBef>
              <a:defRPr kumimoji="1" sz="1200">
                <a:solidFill>
                  <a:schemeClr val="tx1"/>
                </a:solidFill>
                <a:latin typeface="Arial" charset="0"/>
                <a:ea typeface="Arial Unicode MS" pitchFamily="34" charset="-128"/>
                <a:cs typeface="Arial Unicode MS" pitchFamily="34" charset="-128"/>
              </a:defRPr>
            </a:lvl5pPr>
            <a:lvl6pPr marL="2558354" indent="-232578"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6pPr>
            <a:lvl7pPr marL="3023509" indent="-232578"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7pPr>
            <a:lvl8pPr marL="3488665" indent="-232578"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8pPr>
            <a:lvl9pPr marL="3953820" indent="-232578"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39AB3F-D315-499C-BB0E-99E10CC305F5}" type="slidenum">
              <a:rPr kumimoji="1" lang="en-US" altLang="en-US" sz="1200" b="0" i="0" u="none" strike="noStrike" kern="1200" cap="none" spc="0" normalizeH="0" baseline="0" noProof="0">
                <a:ln>
                  <a:noFill/>
                </a:ln>
                <a:solidFill>
                  <a:prstClr val="black"/>
                </a:solidFill>
                <a:effectLst/>
                <a:uLnTx/>
                <a:uFillTx/>
                <a:latin typeface="Arial" charset="0"/>
                <a:ea typeface="Arial Unicode MS" pitchFamily="34" charset="-128"/>
                <a:cs typeface="Arial Unicode MS"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en-US" sz="1200" b="0" i="0" u="none" strike="noStrike" kern="1200" cap="none" spc="0" normalizeH="0" baseline="0" noProof="0">
              <a:ln>
                <a:noFill/>
              </a:ln>
              <a:solidFill>
                <a:prstClr val="black"/>
              </a:solidFill>
              <a:effectLst/>
              <a:uLnTx/>
              <a:uFillTx/>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2978709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Arial Unicode MS" pitchFamily="34" charset="-128"/>
                <a:cs typeface="Arial Unicode MS" pitchFamily="34" charset="-128"/>
              </a:defRPr>
            </a:lvl1pPr>
            <a:lvl2pPr marL="755877" indent="-290722" eaLnBrk="0" hangingPunct="0">
              <a:spcBef>
                <a:spcPct val="30000"/>
              </a:spcBef>
              <a:defRPr kumimoji="1" sz="1200">
                <a:solidFill>
                  <a:schemeClr val="tx1"/>
                </a:solidFill>
                <a:latin typeface="Arial" charset="0"/>
                <a:ea typeface="Arial Unicode MS" pitchFamily="34" charset="-128"/>
                <a:cs typeface="Arial Unicode MS" pitchFamily="34" charset="-128"/>
              </a:defRPr>
            </a:lvl2pPr>
            <a:lvl3pPr marL="1162888" indent="-232578" eaLnBrk="0" hangingPunct="0">
              <a:spcBef>
                <a:spcPct val="30000"/>
              </a:spcBef>
              <a:defRPr kumimoji="1" sz="1200">
                <a:solidFill>
                  <a:schemeClr val="tx1"/>
                </a:solidFill>
                <a:latin typeface="Arial" charset="0"/>
                <a:ea typeface="Arial Unicode MS" pitchFamily="34" charset="-128"/>
                <a:cs typeface="Arial Unicode MS" pitchFamily="34" charset="-128"/>
              </a:defRPr>
            </a:lvl3pPr>
            <a:lvl4pPr marL="1628043" indent="-232578" eaLnBrk="0" hangingPunct="0">
              <a:spcBef>
                <a:spcPct val="30000"/>
              </a:spcBef>
              <a:defRPr kumimoji="1" sz="1200">
                <a:solidFill>
                  <a:schemeClr val="tx1"/>
                </a:solidFill>
                <a:latin typeface="Arial" charset="0"/>
                <a:ea typeface="Arial Unicode MS" pitchFamily="34" charset="-128"/>
                <a:cs typeface="Arial Unicode MS" pitchFamily="34" charset="-128"/>
              </a:defRPr>
            </a:lvl4pPr>
            <a:lvl5pPr marL="2093199" indent="-232578" eaLnBrk="0" hangingPunct="0">
              <a:spcBef>
                <a:spcPct val="30000"/>
              </a:spcBef>
              <a:defRPr kumimoji="1" sz="1200">
                <a:solidFill>
                  <a:schemeClr val="tx1"/>
                </a:solidFill>
                <a:latin typeface="Arial" charset="0"/>
                <a:ea typeface="Arial Unicode MS" pitchFamily="34" charset="-128"/>
                <a:cs typeface="Arial Unicode MS" pitchFamily="34" charset="-128"/>
              </a:defRPr>
            </a:lvl5pPr>
            <a:lvl6pPr marL="2558354" indent="-232578"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6pPr>
            <a:lvl7pPr marL="3023509" indent="-232578"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7pPr>
            <a:lvl8pPr marL="3488665" indent="-232578"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8pPr>
            <a:lvl9pPr marL="3953820" indent="-232578"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39AB3F-D315-499C-BB0E-99E10CC305F5}" type="slidenum">
              <a:rPr kumimoji="1" lang="en-US" altLang="en-US" sz="1200" b="0" i="0" u="none" strike="noStrike" kern="1200" cap="none" spc="0" normalizeH="0" baseline="0" noProof="0">
                <a:ln>
                  <a:noFill/>
                </a:ln>
                <a:solidFill>
                  <a:prstClr val="black"/>
                </a:solidFill>
                <a:effectLst/>
                <a:uLnTx/>
                <a:uFillTx/>
                <a:latin typeface="Arial" charset="0"/>
                <a:ea typeface="Arial Unicode MS" pitchFamily="34" charset="-128"/>
                <a:cs typeface="Arial Unicode MS"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en-US" altLang="en-US" sz="1200" b="0" i="0" u="none" strike="noStrike" kern="1200" cap="none" spc="0" normalizeH="0" baseline="0" noProof="0">
              <a:ln>
                <a:noFill/>
              </a:ln>
              <a:solidFill>
                <a:prstClr val="black"/>
              </a:solidFill>
              <a:effectLst/>
              <a:uLnTx/>
              <a:uFillTx/>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3756208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4"/>
              </a:spcBef>
              <a:spcAft>
                <a:spcPts val="0"/>
              </a:spcAft>
            </a:pPr>
            <a:endParaRPr lang="en-US" dirty="0">
              <a:solidFill>
                <a:srgbClr val="221E1F"/>
              </a:solidFill>
              <a:latin typeface="Arial"/>
              <a:ea typeface="Times New Roman"/>
              <a:cs typeface="Minion Pro"/>
            </a:endParaRPr>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8</a:t>
            </a:fld>
            <a:endParaRPr lang="en-US" dirty="0"/>
          </a:p>
        </p:txBody>
      </p:sp>
    </p:spTree>
    <p:extLst>
      <p:ext uri="{BB962C8B-B14F-4D97-AF65-F5344CB8AC3E}">
        <p14:creationId xmlns:p14="http://schemas.microsoft.com/office/powerpoint/2010/main" val="3939616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4"/>
              </a:spcBef>
              <a:spcAft>
                <a:spcPts val="0"/>
              </a:spcAft>
            </a:pPr>
            <a:endParaRPr lang="en-US" dirty="0">
              <a:solidFill>
                <a:srgbClr val="221E1F"/>
              </a:solidFill>
              <a:latin typeface="Arial"/>
              <a:ea typeface="Times New Roman"/>
              <a:cs typeface="Minion Pro"/>
            </a:endParaRPr>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9</a:t>
            </a:fld>
            <a:endParaRPr lang="en-US" dirty="0"/>
          </a:p>
        </p:txBody>
      </p:sp>
    </p:spTree>
    <p:extLst>
      <p:ext uri="{BB962C8B-B14F-4D97-AF65-F5344CB8AC3E}">
        <p14:creationId xmlns:p14="http://schemas.microsoft.com/office/powerpoint/2010/main" val="3939616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descr="COM1016_corp_banner__03"/>
          <p:cNvPicPr>
            <a:picLocks noChangeAspect="1" noChangeArrowheads="1"/>
          </p:cNvPicPr>
          <p:nvPr userDrawn="1"/>
        </p:nvPicPr>
        <p:blipFill>
          <a:blip r:embed="rId3">
            <a:extLst>
              <a:ext uri="{28A0092B-C50C-407E-A947-70E740481C1C}">
                <a14:useLocalDpi xmlns:a14="http://schemas.microsoft.com/office/drawing/2010/main" val="0"/>
              </a:ext>
            </a:extLst>
          </a:blip>
          <a:srcRect b="11967"/>
          <a:stretch>
            <a:fillRect/>
          </a:stretch>
        </p:blipFill>
        <p:spPr bwMode="auto">
          <a:xfrm>
            <a:off x="0" y="836613"/>
            <a:ext cx="91440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813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91273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4064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descr="COM1016_corp_banner__03"/>
          <p:cNvPicPr>
            <a:picLocks noChangeAspect="1" noChangeArrowheads="1"/>
          </p:cNvPicPr>
          <p:nvPr userDrawn="1"/>
        </p:nvPicPr>
        <p:blipFill>
          <a:blip r:embed="rId3">
            <a:extLst>
              <a:ext uri="{28A0092B-C50C-407E-A947-70E740481C1C}">
                <a14:useLocalDpi xmlns:a14="http://schemas.microsoft.com/office/drawing/2010/main" val="0"/>
              </a:ext>
            </a:extLst>
          </a:blip>
          <a:srcRect b="11967"/>
          <a:stretch>
            <a:fillRect/>
          </a:stretch>
        </p:blipFill>
        <p:spPr bwMode="auto">
          <a:xfrm>
            <a:off x="0" y="836613"/>
            <a:ext cx="91440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4780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4855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13986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667752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743822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473597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595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38168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950201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93564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819692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98936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51277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242146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38090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430172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30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98394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089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24"/>
          <p:cNvSpPr txBox="1">
            <a:spLocks noChangeArrowheads="1"/>
          </p:cNvSpPr>
          <p:nvPr userDrawn="1"/>
        </p:nvSpPr>
        <p:spPr bwMode="auto">
          <a:xfrm>
            <a:off x="755650" y="6092825"/>
            <a:ext cx="8137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Arial Unicode MS" pitchFamily="34" charset="-128"/>
                <a:cs typeface="Arial Unicode MS" pitchFamily="34" charset="-128"/>
              </a:defRPr>
            </a:lvl1pPr>
            <a:lvl2pPr marL="742950" indent="-285750" eaLnBrk="0" hangingPunct="0">
              <a:defRPr kumimoji="1">
                <a:solidFill>
                  <a:schemeClr val="tx1"/>
                </a:solidFill>
                <a:latin typeface="Arial" charset="0"/>
                <a:ea typeface="Arial Unicode MS" pitchFamily="34" charset="-128"/>
                <a:cs typeface="Arial Unicode MS" pitchFamily="34" charset="-128"/>
              </a:defRPr>
            </a:lvl2pPr>
            <a:lvl3pPr marL="1143000" indent="-228600" eaLnBrk="0" hangingPunct="0">
              <a:defRPr kumimoji="1">
                <a:solidFill>
                  <a:schemeClr val="tx1"/>
                </a:solidFill>
                <a:latin typeface="Arial" charset="0"/>
                <a:ea typeface="Arial Unicode MS" pitchFamily="34" charset="-128"/>
                <a:cs typeface="Arial Unicode MS" pitchFamily="34" charset="-128"/>
              </a:defRPr>
            </a:lvl3pPr>
            <a:lvl4pPr marL="1600200" indent="-228600" eaLnBrk="0" hangingPunct="0">
              <a:defRPr kumimoji="1">
                <a:solidFill>
                  <a:schemeClr val="tx1"/>
                </a:solidFill>
                <a:latin typeface="Arial" charset="0"/>
                <a:ea typeface="Arial Unicode MS" pitchFamily="34" charset="-128"/>
                <a:cs typeface="Arial Unicode MS" pitchFamily="34" charset="-128"/>
              </a:defRPr>
            </a:lvl4pPr>
            <a:lvl5pPr marL="2057400" indent="-228600" eaLnBrk="0" hangingPunct="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algn="ctr" eaLnBrk="1" hangingPunct="1">
              <a:defRPr/>
            </a:pPr>
            <a:r>
              <a:rPr lang="en-CA" altLang="en-US" sz="1000" dirty="0" smtClean="0"/>
              <a:t>Page </a:t>
            </a:r>
            <a:fld id="{57D2D9CD-4586-4AE4-ACEF-FE04849B257B}" type="slidenum">
              <a:rPr lang="en-CA" altLang="en-US" sz="1000" smtClean="0"/>
              <a:pPr algn="ctr" eaLnBrk="1" hangingPunct="1">
                <a:defRPr/>
              </a:pPr>
              <a:t>‹#›</a:t>
            </a:fld>
            <a:r>
              <a:rPr lang="en-CA" altLang="en-US" sz="1000" dirty="0" smtClean="0"/>
              <a:t> – </a:t>
            </a:r>
            <a:fld id="{CC847831-0CF2-47B3-9829-0702ECCCFE4A}" type="datetime4">
              <a:rPr kumimoji="0" lang="en-CA" altLang="en-US" sz="1000" smtClean="0"/>
              <a:pPr algn="ctr" eaLnBrk="1" hangingPunct="1">
                <a:defRPr/>
              </a:pPr>
              <a:t>August-2-18</a:t>
            </a:fld>
            <a:endParaRPr kumimoji="0" lang="en-CA" altLang="en-US" sz="1000" dirty="0" smtClean="0"/>
          </a:p>
        </p:txBody>
      </p:sp>
      <p:sp>
        <p:nvSpPr>
          <p:cNvPr id="1027" name="Rectangle 2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8" name="Rectangle 29"/>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29" name="Line 30"/>
          <p:cNvSpPr>
            <a:spLocks noChangeShapeType="1"/>
          </p:cNvSpPr>
          <p:nvPr userDrawn="1"/>
        </p:nvSpPr>
        <p:spPr bwMode="auto">
          <a:xfrm>
            <a:off x="827088" y="1268413"/>
            <a:ext cx="8316912" cy="0"/>
          </a:xfrm>
          <a:prstGeom prst="line">
            <a:avLst/>
          </a:prstGeom>
          <a:noFill/>
          <a:ln w="28575">
            <a:solidFill>
              <a:srgbClr val="3A601B"/>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27"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p:titleStyle>
    <p:body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24"/>
          <p:cNvSpPr txBox="1">
            <a:spLocks noChangeArrowheads="1"/>
          </p:cNvSpPr>
          <p:nvPr userDrawn="1"/>
        </p:nvSpPr>
        <p:spPr bwMode="auto">
          <a:xfrm>
            <a:off x="755650" y="6092825"/>
            <a:ext cx="8137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Arial Unicode MS" pitchFamily="34" charset="-128"/>
                <a:cs typeface="Arial Unicode MS" pitchFamily="34" charset="-128"/>
              </a:defRPr>
            </a:lvl1pPr>
            <a:lvl2pPr marL="742950" indent="-285750" eaLnBrk="0" hangingPunct="0">
              <a:defRPr kumimoji="1">
                <a:solidFill>
                  <a:schemeClr val="tx1"/>
                </a:solidFill>
                <a:latin typeface="Arial" charset="0"/>
                <a:ea typeface="Arial Unicode MS" pitchFamily="34" charset="-128"/>
                <a:cs typeface="Arial Unicode MS" pitchFamily="34" charset="-128"/>
              </a:defRPr>
            </a:lvl2pPr>
            <a:lvl3pPr marL="1143000" indent="-228600" eaLnBrk="0" hangingPunct="0">
              <a:defRPr kumimoji="1">
                <a:solidFill>
                  <a:schemeClr val="tx1"/>
                </a:solidFill>
                <a:latin typeface="Arial" charset="0"/>
                <a:ea typeface="Arial Unicode MS" pitchFamily="34" charset="-128"/>
                <a:cs typeface="Arial Unicode MS" pitchFamily="34" charset="-128"/>
              </a:defRPr>
            </a:lvl3pPr>
            <a:lvl4pPr marL="1600200" indent="-228600" eaLnBrk="0" hangingPunct="0">
              <a:defRPr kumimoji="1">
                <a:solidFill>
                  <a:schemeClr val="tx1"/>
                </a:solidFill>
                <a:latin typeface="Arial" charset="0"/>
                <a:ea typeface="Arial Unicode MS" pitchFamily="34" charset="-128"/>
                <a:cs typeface="Arial Unicode MS" pitchFamily="34" charset="-128"/>
              </a:defRPr>
            </a:lvl4pPr>
            <a:lvl5pPr marL="2057400" indent="-228600" eaLnBrk="0" hangingPunct="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algn="ctr" eaLnBrk="1" hangingPunct="1">
              <a:defRPr/>
            </a:pPr>
            <a:r>
              <a:rPr lang="en-CA" altLang="en-US" sz="1000" dirty="0" smtClean="0">
                <a:solidFill>
                  <a:srgbClr val="000000"/>
                </a:solidFill>
              </a:rPr>
              <a:t>Page </a:t>
            </a:r>
            <a:fld id="{E3EEE005-76A3-41AE-A678-504E59CBF652}" type="slidenum">
              <a:rPr lang="en-CA" altLang="en-US" sz="1000" smtClean="0">
                <a:solidFill>
                  <a:srgbClr val="000000"/>
                </a:solidFill>
              </a:rPr>
              <a:pPr algn="ctr" eaLnBrk="1" hangingPunct="1">
                <a:defRPr/>
              </a:pPr>
              <a:t>‹#›</a:t>
            </a:fld>
            <a:r>
              <a:rPr lang="en-CA" altLang="en-US" sz="1000" dirty="0" smtClean="0">
                <a:solidFill>
                  <a:srgbClr val="000000"/>
                </a:solidFill>
              </a:rPr>
              <a:t> – </a:t>
            </a:r>
            <a:fld id="{CC847831-0CF2-47B3-9829-0702ECCCFE4A}" type="datetime4">
              <a:rPr kumimoji="0" lang="en-CA" altLang="en-US" sz="1000" smtClean="0">
                <a:solidFill>
                  <a:srgbClr val="000000"/>
                </a:solidFill>
              </a:rPr>
              <a:pPr algn="ctr" eaLnBrk="1" hangingPunct="1">
                <a:defRPr/>
              </a:pPr>
              <a:t>August-2-18</a:t>
            </a:fld>
            <a:endParaRPr kumimoji="0" lang="en-CA" altLang="en-US" sz="1000" dirty="0" smtClean="0">
              <a:solidFill>
                <a:srgbClr val="000000"/>
              </a:solidFill>
            </a:endParaRPr>
          </a:p>
        </p:txBody>
      </p:sp>
      <p:sp>
        <p:nvSpPr>
          <p:cNvPr id="1027" name="Rectangle 2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8" name="Rectangle 29"/>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29" name="Line 30"/>
          <p:cNvSpPr>
            <a:spLocks noChangeShapeType="1"/>
          </p:cNvSpPr>
          <p:nvPr userDrawn="1"/>
        </p:nvSpPr>
        <p:spPr bwMode="auto">
          <a:xfrm>
            <a:off x="827088" y="1268413"/>
            <a:ext cx="8316912" cy="0"/>
          </a:xfrm>
          <a:prstGeom prst="line">
            <a:avLst/>
          </a:prstGeom>
          <a:noFill/>
          <a:ln w="28575">
            <a:solidFill>
              <a:srgbClr val="3A601B"/>
            </a:solidFill>
            <a:round/>
            <a:headEnd/>
            <a:tailEnd/>
          </a:ln>
          <a:extLst>
            <a:ext uri="{909E8E84-426E-40DD-AFC4-6F175D3DCCD1}">
              <a14:hiddenFill xmlns:a14="http://schemas.microsoft.com/office/drawing/2010/main">
                <a:noFill/>
              </a14:hiddenFill>
            </a:ext>
          </a:extLst>
        </p:spPr>
        <p:txBody>
          <a:bodyPr/>
          <a:lstStyle/>
          <a:p>
            <a:endParaRPr lang="en-CA" smtClean="0">
              <a:solidFill>
                <a:srgbClr val="000000"/>
              </a:solidFill>
            </a:endParaRPr>
          </a:p>
        </p:txBody>
      </p:sp>
    </p:spTree>
    <p:extLst>
      <p:ext uri="{BB962C8B-B14F-4D97-AF65-F5344CB8AC3E}">
        <p14:creationId xmlns:p14="http://schemas.microsoft.com/office/powerpoint/2010/main" val="91526611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p:titleStyle>
    <p:body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8"/>
          <p:cNvSpPr>
            <a:spLocks noGrp="1" noChangeArrowheads="1"/>
          </p:cNvSpPr>
          <p:nvPr>
            <p:ph type="ctrTitle" idx="4294967295"/>
          </p:nvPr>
        </p:nvSpPr>
        <p:spPr>
          <a:xfrm>
            <a:off x="395536" y="2132856"/>
            <a:ext cx="8208912" cy="2736304"/>
          </a:xfrm>
          <a:solidFill>
            <a:srgbClr val="FFFFFF"/>
          </a:solidFill>
        </p:spPr>
        <p:txBody>
          <a:bodyPr/>
          <a:lstStyle/>
          <a:p>
            <a:pPr algn="ctr" eaLnBrk="1" hangingPunct="1">
              <a:spcBef>
                <a:spcPts val="0"/>
              </a:spcBef>
              <a:spcAft>
                <a:spcPts val="0"/>
              </a:spcAft>
            </a:pPr>
            <a:r>
              <a:rPr lang="en-US" altLang="zh-TW" sz="1800" dirty="0" smtClean="0"/>
              <a:t>Environment and Climate Change Canada’s Presentation to the Nunavut Water Board Concerning the Sabina Gold &amp; Silver Corp. Back River Gold Mine Project Type A Water Licence Final Hearing</a:t>
            </a:r>
            <a:br>
              <a:rPr lang="en-US" altLang="zh-TW" sz="1800" dirty="0" smtClean="0"/>
            </a:br>
            <a:r>
              <a:rPr lang="en-US" altLang="zh-TW" sz="1800" dirty="0" smtClean="0"/>
              <a:t/>
            </a:r>
            <a:br>
              <a:rPr lang="en-US" altLang="zh-TW" sz="1800" dirty="0" smtClean="0"/>
            </a:br>
            <a:r>
              <a:rPr lang="en-US" altLang="zh-TW" sz="1800" dirty="0" err="1"/>
              <a:t>Avatiliqinirnut</a:t>
            </a:r>
            <a:r>
              <a:rPr lang="en-US" altLang="zh-TW" sz="1800" dirty="0"/>
              <a:t> </a:t>
            </a:r>
            <a:r>
              <a:rPr lang="en-US" altLang="zh-TW" sz="1800" dirty="0" err="1"/>
              <a:t>Hilaup</a:t>
            </a:r>
            <a:r>
              <a:rPr lang="en-US" altLang="zh-TW" sz="1800" dirty="0"/>
              <a:t> </a:t>
            </a:r>
            <a:r>
              <a:rPr lang="en-US" altLang="zh-TW" sz="1800" dirty="0" err="1"/>
              <a:t>Uunnakpallianingit</a:t>
            </a:r>
            <a:r>
              <a:rPr lang="en-US" altLang="zh-TW" sz="1800" dirty="0"/>
              <a:t> </a:t>
            </a:r>
            <a:r>
              <a:rPr lang="en-US" altLang="zh-TW" sz="1800" dirty="0" err="1"/>
              <a:t>Kanata’p</a:t>
            </a:r>
            <a:r>
              <a:rPr lang="en-US" altLang="zh-TW" sz="1800" dirty="0"/>
              <a:t> </a:t>
            </a:r>
            <a:r>
              <a:rPr lang="en-US" altLang="zh-TW" sz="1800" dirty="0" err="1"/>
              <a:t>Takugakhainit</a:t>
            </a:r>
            <a:r>
              <a:rPr lang="en-US" altLang="zh-TW" sz="1800" dirty="0"/>
              <a:t> </a:t>
            </a:r>
            <a:r>
              <a:rPr lang="en-US" altLang="zh-TW" sz="1800" dirty="0" err="1"/>
              <a:t>uvunga</a:t>
            </a:r>
            <a:r>
              <a:rPr lang="en-US" altLang="zh-TW" sz="1800" dirty="0"/>
              <a:t> Nunavut </a:t>
            </a:r>
            <a:r>
              <a:rPr lang="en-US" altLang="zh-TW" sz="1800" dirty="0" err="1"/>
              <a:t>Imaliriyit</a:t>
            </a:r>
            <a:r>
              <a:rPr lang="en-US" altLang="zh-TW" sz="1800" dirty="0"/>
              <a:t> </a:t>
            </a:r>
            <a:r>
              <a:rPr lang="en-US" altLang="zh-TW" sz="1800" dirty="0" err="1"/>
              <a:t>Katimayit</a:t>
            </a:r>
            <a:r>
              <a:rPr lang="en-US" altLang="zh-TW" sz="1800" dirty="0"/>
              <a:t> </a:t>
            </a:r>
            <a:r>
              <a:rPr lang="en-US" altLang="zh-TW" sz="1800" dirty="0" err="1"/>
              <a:t>Ihumaaluutigiyangit</a:t>
            </a:r>
            <a:r>
              <a:rPr lang="en-US" altLang="zh-TW" sz="1800" dirty="0"/>
              <a:t> </a:t>
            </a:r>
            <a:r>
              <a:rPr lang="en-US" altLang="zh-TW" sz="1800" dirty="0" err="1"/>
              <a:t>uvunga</a:t>
            </a:r>
            <a:r>
              <a:rPr lang="en-US" altLang="zh-TW" sz="1800" dirty="0"/>
              <a:t> Sabina </a:t>
            </a:r>
            <a:r>
              <a:rPr lang="en-US" altLang="zh-TW" sz="1800" dirty="0" err="1"/>
              <a:t>Kulu</a:t>
            </a:r>
            <a:r>
              <a:rPr lang="en-US" altLang="zh-TW" sz="1800" dirty="0"/>
              <a:t> </a:t>
            </a:r>
            <a:r>
              <a:rPr lang="en-US" altLang="zh-TW" sz="1800" dirty="0" err="1"/>
              <a:t>unalu</a:t>
            </a:r>
            <a:r>
              <a:rPr lang="en-US" altLang="zh-TW" sz="1800" dirty="0"/>
              <a:t> </a:t>
            </a:r>
            <a:r>
              <a:rPr lang="en-US" altLang="zh-TW" sz="1800" dirty="0" err="1"/>
              <a:t>Havigalik</a:t>
            </a:r>
            <a:r>
              <a:rPr lang="en-US" altLang="zh-TW" sz="1800" dirty="0"/>
              <a:t> </a:t>
            </a:r>
            <a:r>
              <a:rPr lang="en-US" altLang="zh-TW" sz="1800" dirty="0" err="1"/>
              <a:t>Kuapuriisan</a:t>
            </a:r>
            <a:r>
              <a:rPr lang="en-US" altLang="zh-TW" sz="1800" dirty="0"/>
              <a:t> </a:t>
            </a:r>
            <a:r>
              <a:rPr lang="en-US" altLang="zh-TW" sz="1800" dirty="0" err="1"/>
              <a:t>Hanningayuk</a:t>
            </a:r>
            <a:r>
              <a:rPr lang="en-US" altLang="zh-TW" sz="1800" dirty="0"/>
              <a:t> </a:t>
            </a:r>
            <a:r>
              <a:rPr lang="en-US" altLang="zh-TW" sz="1800" dirty="0" err="1"/>
              <a:t>Kuugaa</a:t>
            </a:r>
            <a:r>
              <a:rPr lang="en-US" altLang="zh-TW" sz="1800" dirty="0"/>
              <a:t> </a:t>
            </a:r>
            <a:r>
              <a:rPr lang="en-US" altLang="zh-TW" sz="1800" dirty="0" err="1"/>
              <a:t>Kuulu</a:t>
            </a:r>
            <a:r>
              <a:rPr lang="en-US" altLang="zh-TW" sz="1800" dirty="0"/>
              <a:t> </a:t>
            </a:r>
            <a:r>
              <a:rPr lang="en-US" altLang="zh-TW" sz="1800" dirty="0" err="1"/>
              <a:t>Uyaraqtarvik</a:t>
            </a:r>
            <a:r>
              <a:rPr lang="en-US" altLang="zh-TW" sz="1800" dirty="0"/>
              <a:t> </a:t>
            </a:r>
            <a:r>
              <a:rPr lang="en-US" altLang="zh-TW" sz="1800" dirty="0" err="1"/>
              <a:t>Havaaq</a:t>
            </a:r>
            <a:r>
              <a:rPr lang="en-US" altLang="zh-TW" sz="1800" dirty="0"/>
              <a:t> </a:t>
            </a:r>
            <a:r>
              <a:rPr lang="en-US" altLang="zh-TW" sz="1800" dirty="0" err="1"/>
              <a:t>Tukinga</a:t>
            </a:r>
            <a:r>
              <a:rPr lang="en-US" altLang="zh-TW" sz="1800" dirty="0"/>
              <a:t> A </a:t>
            </a:r>
            <a:r>
              <a:rPr lang="en-US" altLang="zh-TW" sz="1800" dirty="0" err="1"/>
              <a:t>Imaq</a:t>
            </a:r>
            <a:r>
              <a:rPr lang="en-US" altLang="zh-TW" sz="1800" dirty="0"/>
              <a:t> </a:t>
            </a:r>
            <a:r>
              <a:rPr lang="en-US" altLang="zh-TW" sz="1800" dirty="0" err="1"/>
              <a:t>Laisikhaat</a:t>
            </a:r>
            <a:r>
              <a:rPr lang="en-US" altLang="zh-TW" sz="1800" dirty="0"/>
              <a:t> </a:t>
            </a:r>
            <a:r>
              <a:rPr lang="en-US" altLang="zh-TW" sz="1800" dirty="0" err="1"/>
              <a:t>Iniqpiaqhimayumi</a:t>
            </a:r>
            <a:r>
              <a:rPr lang="en-US" altLang="zh-TW" sz="1800" dirty="0"/>
              <a:t> </a:t>
            </a:r>
            <a:r>
              <a:rPr lang="en-US" altLang="zh-TW" sz="1800" dirty="0" err="1"/>
              <a:t>Naalagvikhangit</a:t>
            </a:r>
            <a:r>
              <a:rPr lang="en-US" altLang="zh-TW" sz="1800" dirty="0"/>
              <a:t/>
            </a:r>
            <a:br>
              <a:rPr lang="en-US" altLang="zh-TW" sz="1800" dirty="0"/>
            </a:br>
            <a:r>
              <a:rPr lang="en-US" altLang="zh-TW" sz="1800" dirty="0"/>
              <a:t/>
            </a:r>
            <a:br>
              <a:rPr lang="en-US" altLang="zh-TW" sz="1800" dirty="0"/>
            </a:br>
            <a:endParaRPr lang="fr-CA" altLang="en-US" sz="1800" dirty="0" smtClean="0"/>
          </a:p>
        </p:txBody>
      </p:sp>
      <p:sp>
        <p:nvSpPr>
          <p:cNvPr id="3075" name="Rectangle 10"/>
          <p:cNvSpPr>
            <a:spLocks noGrp="1" noChangeArrowheads="1"/>
          </p:cNvSpPr>
          <p:nvPr>
            <p:ph type="subTitle" idx="4294967295"/>
          </p:nvPr>
        </p:nvSpPr>
        <p:spPr>
          <a:xfrm>
            <a:off x="251520" y="4665832"/>
            <a:ext cx="4824535" cy="1729061"/>
          </a:xfrm>
          <a:solidFill>
            <a:srgbClr val="FFFFFF"/>
          </a:solidFill>
        </p:spPr>
        <p:txBody>
          <a:bodyPr/>
          <a:lstStyle/>
          <a:p>
            <a:pPr marL="0" lvl="0" indent="0" eaLnBrk="1" hangingPunct="1">
              <a:spcBef>
                <a:spcPts val="0"/>
              </a:spcBef>
              <a:spcAft>
                <a:spcPts val="0"/>
              </a:spcAft>
              <a:buNone/>
            </a:pPr>
            <a:r>
              <a:rPr lang="en-CA" altLang="zh-TW" sz="1500" b="1" dirty="0" smtClean="0">
                <a:solidFill>
                  <a:srgbClr val="000000"/>
                </a:solidFill>
              </a:rPr>
              <a:t>2AM-BRP----</a:t>
            </a:r>
            <a:endParaRPr lang="en-CA" altLang="zh-TW" sz="1500" b="1" dirty="0">
              <a:solidFill>
                <a:srgbClr val="000000"/>
              </a:solidFill>
            </a:endParaRPr>
          </a:p>
          <a:p>
            <a:pPr marL="0" lvl="0" indent="0" eaLnBrk="1" hangingPunct="1">
              <a:spcBef>
                <a:spcPts val="0"/>
              </a:spcBef>
              <a:spcAft>
                <a:spcPts val="0"/>
              </a:spcAft>
              <a:buNone/>
            </a:pPr>
            <a:r>
              <a:rPr lang="en-US" altLang="zh-TW" sz="1500" b="1" dirty="0">
                <a:solidFill>
                  <a:srgbClr val="000000"/>
                </a:solidFill>
              </a:rPr>
              <a:t>Nunavut </a:t>
            </a:r>
            <a:r>
              <a:rPr lang="en-US" altLang="zh-TW" sz="1500" b="1" dirty="0" smtClean="0">
                <a:solidFill>
                  <a:srgbClr val="000000"/>
                </a:solidFill>
              </a:rPr>
              <a:t>Water Board Final Hearing</a:t>
            </a:r>
            <a:endParaRPr lang="en-US" altLang="zh-TW" sz="1500" b="1" dirty="0">
              <a:solidFill>
                <a:srgbClr val="000000"/>
              </a:solidFill>
            </a:endParaRPr>
          </a:p>
          <a:p>
            <a:pPr marL="0" lvl="0" indent="0" eaLnBrk="1" hangingPunct="1">
              <a:spcBef>
                <a:spcPts val="0"/>
              </a:spcBef>
              <a:spcAft>
                <a:spcPts val="0"/>
              </a:spcAft>
              <a:buNone/>
            </a:pPr>
            <a:r>
              <a:rPr lang="en-US" altLang="zh-TW" sz="1500" b="1" dirty="0" smtClean="0">
                <a:solidFill>
                  <a:srgbClr val="000000"/>
                </a:solidFill>
              </a:rPr>
              <a:t>Nunavut </a:t>
            </a:r>
            <a:r>
              <a:rPr lang="en-US" altLang="zh-TW" sz="1500" b="1" dirty="0" err="1">
                <a:solidFill>
                  <a:srgbClr val="000000"/>
                </a:solidFill>
              </a:rPr>
              <a:t>Imaliriyit</a:t>
            </a:r>
            <a:r>
              <a:rPr lang="en-US" altLang="zh-TW" sz="1500" b="1" dirty="0">
                <a:solidFill>
                  <a:srgbClr val="000000"/>
                </a:solidFill>
              </a:rPr>
              <a:t> </a:t>
            </a:r>
            <a:r>
              <a:rPr lang="en-US" altLang="zh-TW" sz="1500" b="1" dirty="0" err="1">
                <a:solidFill>
                  <a:srgbClr val="000000"/>
                </a:solidFill>
              </a:rPr>
              <a:t>Katimayit</a:t>
            </a:r>
            <a:r>
              <a:rPr lang="en-US" altLang="zh-TW" sz="1500" b="1" dirty="0">
                <a:solidFill>
                  <a:srgbClr val="000000"/>
                </a:solidFill>
              </a:rPr>
              <a:t> </a:t>
            </a:r>
            <a:r>
              <a:rPr lang="en-US" altLang="zh-TW" sz="1500" b="1" dirty="0" err="1">
                <a:solidFill>
                  <a:srgbClr val="000000"/>
                </a:solidFill>
              </a:rPr>
              <a:t>Iniqpiaqhimayumik</a:t>
            </a:r>
            <a:r>
              <a:rPr lang="en-US" altLang="zh-TW" sz="1500" b="1" dirty="0">
                <a:solidFill>
                  <a:srgbClr val="000000"/>
                </a:solidFill>
              </a:rPr>
              <a:t> </a:t>
            </a:r>
            <a:r>
              <a:rPr lang="en-US" altLang="zh-TW" sz="1500" b="1" dirty="0" err="1">
                <a:solidFill>
                  <a:srgbClr val="000000"/>
                </a:solidFill>
              </a:rPr>
              <a:t>Naalagvikhangit</a:t>
            </a:r>
            <a:endParaRPr lang="en-CA" altLang="zh-TW" sz="1500" b="1" dirty="0" smtClean="0">
              <a:solidFill>
                <a:srgbClr val="000000"/>
              </a:solidFill>
            </a:endParaRPr>
          </a:p>
          <a:p>
            <a:pPr marL="0" lvl="0" indent="0" eaLnBrk="1" hangingPunct="1">
              <a:spcBef>
                <a:spcPts val="0"/>
              </a:spcBef>
              <a:spcAft>
                <a:spcPts val="0"/>
              </a:spcAft>
              <a:buNone/>
            </a:pPr>
            <a:r>
              <a:rPr lang="en-US" altLang="zh-TW" sz="1500" b="1" dirty="0" smtClean="0">
                <a:solidFill>
                  <a:srgbClr val="000000"/>
                </a:solidFill>
              </a:rPr>
              <a:t>Cambridge </a:t>
            </a:r>
            <a:r>
              <a:rPr lang="en-US" altLang="zh-TW" sz="1500" b="1" dirty="0">
                <a:solidFill>
                  <a:srgbClr val="000000"/>
                </a:solidFill>
              </a:rPr>
              <a:t>Bay, NU</a:t>
            </a:r>
            <a:endParaRPr lang="iu-Cans-CA" altLang="zh-TW" sz="1500" b="1" dirty="0">
              <a:solidFill>
                <a:srgbClr val="000000"/>
              </a:solidFill>
            </a:endParaRPr>
          </a:p>
          <a:p>
            <a:pPr marL="0" lvl="0" indent="0" eaLnBrk="1" hangingPunct="1">
              <a:spcBef>
                <a:spcPts val="0"/>
              </a:spcBef>
              <a:spcAft>
                <a:spcPts val="0"/>
              </a:spcAft>
              <a:buClrTx/>
              <a:buSzTx/>
              <a:buNone/>
            </a:pPr>
            <a:r>
              <a:rPr lang="en-US" altLang="zh-TW" sz="1500" b="1" dirty="0" err="1">
                <a:solidFill>
                  <a:srgbClr val="000000"/>
                </a:solidFill>
                <a:ea typeface="Arial Unicode MS" pitchFamily="34" charset="-128"/>
                <a:cs typeface="Arial Unicode MS" pitchFamily="34" charset="-128"/>
              </a:rPr>
              <a:t>Iqaluktuutiaq</a:t>
            </a:r>
            <a:r>
              <a:rPr lang="en-US" altLang="zh-TW" sz="1500" b="1" dirty="0">
                <a:solidFill>
                  <a:srgbClr val="000000"/>
                </a:solidFill>
                <a:ea typeface="Arial Unicode MS" pitchFamily="34" charset="-128"/>
                <a:cs typeface="Arial Unicode MS" pitchFamily="34" charset="-128"/>
              </a:rPr>
              <a:t>, </a:t>
            </a:r>
            <a:r>
              <a:rPr lang="en-US" altLang="zh-TW" sz="1500" b="1" dirty="0" smtClean="0">
                <a:solidFill>
                  <a:srgbClr val="000000"/>
                </a:solidFill>
                <a:ea typeface="Arial Unicode MS" pitchFamily="34" charset="-128"/>
                <a:cs typeface="Arial Unicode MS" pitchFamily="34" charset="-128"/>
              </a:rPr>
              <a:t>NU</a:t>
            </a:r>
          </a:p>
          <a:p>
            <a:pPr marL="0" lvl="0" indent="0" eaLnBrk="1" hangingPunct="1">
              <a:spcBef>
                <a:spcPts val="0"/>
              </a:spcBef>
              <a:spcAft>
                <a:spcPts val="0"/>
              </a:spcAft>
              <a:buClrTx/>
              <a:buSzTx/>
              <a:buNone/>
            </a:pPr>
            <a:r>
              <a:rPr lang="en-US" altLang="zh-TW" sz="1500" b="1" dirty="0" smtClean="0">
                <a:solidFill>
                  <a:srgbClr val="000000"/>
                </a:solidFill>
                <a:ea typeface="Arial Unicode MS" pitchFamily="34" charset="-128"/>
                <a:cs typeface="Arial Unicode MS" pitchFamily="34" charset="-128"/>
              </a:rPr>
              <a:t>August </a:t>
            </a:r>
            <a:r>
              <a:rPr lang="en-US" altLang="zh-TW" sz="1500" b="1" dirty="0" smtClean="0">
                <a:solidFill>
                  <a:srgbClr val="000000"/>
                </a:solidFill>
                <a:ea typeface="Arial Unicode MS" pitchFamily="34" charset="-128"/>
                <a:cs typeface="Arial Unicode MS" pitchFamily="34" charset="-128"/>
              </a:rPr>
              <a:t>8-9, 2018</a:t>
            </a:r>
            <a:endParaRPr lang="en-US" altLang="zh-TW" sz="1500" b="1" dirty="0">
              <a:solidFill>
                <a:srgbClr val="000000"/>
              </a:solidFill>
              <a:ea typeface="Arial Unicode MS" pitchFamily="34" charset="-128"/>
              <a:cs typeface="Arial Unicode MS" pitchFamily="34" charset="-128"/>
            </a:endParaRPr>
          </a:p>
          <a:p>
            <a:pPr marL="0" lvl="0" indent="0" eaLnBrk="1" hangingPunct="1">
              <a:spcBef>
                <a:spcPts val="0"/>
              </a:spcBef>
              <a:spcAft>
                <a:spcPts val="0"/>
              </a:spcAft>
              <a:buNone/>
            </a:pPr>
            <a:r>
              <a:rPr lang="en-US" altLang="zh-TW" sz="1500" b="1" dirty="0" err="1">
                <a:solidFill>
                  <a:srgbClr val="000000"/>
                </a:solidFill>
              </a:rPr>
              <a:t>Niqiliqivik</a:t>
            </a:r>
            <a:r>
              <a:rPr lang="en-US" altLang="zh-TW" sz="1500" b="1" dirty="0">
                <a:solidFill>
                  <a:srgbClr val="000000"/>
                </a:solidFill>
              </a:rPr>
              <a:t> 8-9, 2018</a:t>
            </a:r>
            <a:endParaRPr lang="en-CA" altLang="zh-TW" sz="1500" b="1" dirty="0">
              <a:solidFill>
                <a:srgbClr val="000000"/>
              </a:solidFill>
            </a:endParaRPr>
          </a:p>
        </p:txBody>
      </p:sp>
      <p:sp>
        <p:nvSpPr>
          <p:cNvPr id="4" name="Rectangle 10"/>
          <p:cNvSpPr txBox="1">
            <a:spLocks noChangeArrowheads="1"/>
          </p:cNvSpPr>
          <p:nvPr/>
        </p:nvSpPr>
        <p:spPr bwMode="auto">
          <a:xfrm>
            <a:off x="5220072" y="4954733"/>
            <a:ext cx="3923928" cy="14401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pPr marL="0" indent="0" eaLnBrk="1" hangingPunct="1">
              <a:spcBef>
                <a:spcPts val="0"/>
              </a:spcBef>
              <a:spcAft>
                <a:spcPts val="0"/>
              </a:spcAft>
              <a:buFontTx/>
              <a:buNone/>
            </a:pPr>
            <a:r>
              <a:rPr lang="en-CA" altLang="zh-TW" sz="1500" b="1" kern="0" dirty="0" smtClean="0">
                <a:solidFill>
                  <a:srgbClr val="000000"/>
                </a:solidFill>
              </a:rPr>
              <a:t>Anne Wilson</a:t>
            </a:r>
            <a:br>
              <a:rPr lang="en-CA" altLang="zh-TW" sz="1500" b="1" kern="0" dirty="0" smtClean="0">
                <a:solidFill>
                  <a:srgbClr val="000000"/>
                </a:solidFill>
              </a:rPr>
            </a:br>
            <a:r>
              <a:rPr lang="en-US" altLang="zh-TW" sz="1500" b="1" kern="0" dirty="0" err="1">
                <a:solidFill>
                  <a:srgbClr val="000000"/>
                </a:solidFill>
              </a:rPr>
              <a:t>Hivulliqtiuyuq</a:t>
            </a:r>
            <a:r>
              <a:rPr lang="en-US" altLang="zh-TW" sz="1500" b="1" kern="0" dirty="0">
                <a:solidFill>
                  <a:srgbClr val="000000"/>
                </a:solidFill>
              </a:rPr>
              <a:t> </a:t>
            </a:r>
            <a:r>
              <a:rPr lang="en-US" altLang="zh-TW" sz="1500" b="1" kern="0" dirty="0" err="1">
                <a:solidFill>
                  <a:srgbClr val="000000"/>
                </a:solidFill>
              </a:rPr>
              <a:t>Imaliriyit</a:t>
            </a:r>
            <a:r>
              <a:rPr lang="en-US" altLang="zh-TW" sz="1500" b="1" kern="0" dirty="0">
                <a:solidFill>
                  <a:srgbClr val="000000"/>
                </a:solidFill>
              </a:rPr>
              <a:t> </a:t>
            </a:r>
            <a:r>
              <a:rPr lang="en-US" altLang="zh-TW" sz="1500" b="1" kern="0" dirty="0" err="1">
                <a:solidFill>
                  <a:srgbClr val="000000"/>
                </a:solidFill>
              </a:rPr>
              <a:t>Nakuudjuhia</a:t>
            </a:r>
            <a:r>
              <a:rPr lang="en-CA" altLang="zh-TW" sz="1500" b="1" kern="0" dirty="0" smtClean="0">
                <a:solidFill>
                  <a:srgbClr val="000000"/>
                </a:solidFill>
              </a:rPr>
              <a:t/>
            </a:r>
            <a:br>
              <a:rPr lang="en-CA" altLang="zh-TW" sz="1500" b="1" kern="0" dirty="0" smtClean="0">
                <a:solidFill>
                  <a:srgbClr val="000000"/>
                </a:solidFill>
              </a:rPr>
            </a:br>
            <a:r>
              <a:rPr lang="en-CA" altLang="zh-TW" sz="1500" b="1" kern="0" dirty="0" smtClean="0">
                <a:solidFill>
                  <a:srgbClr val="000000"/>
                </a:solidFill>
              </a:rPr>
              <a:t>Gabriel Bernard-Lacaille</a:t>
            </a:r>
          </a:p>
          <a:p>
            <a:pPr marL="0" indent="0" eaLnBrk="1" hangingPunct="1">
              <a:spcBef>
                <a:spcPts val="0"/>
              </a:spcBef>
              <a:spcAft>
                <a:spcPts val="0"/>
              </a:spcAft>
              <a:buFontTx/>
              <a:buNone/>
            </a:pPr>
            <a:r>
              <a:rPr lang="en-US" altLang="zh-TW" sz="1500" b="1" kern="0" dirty="0" err="1">
                <a:solidFill>
                  <a:srgbClr val="000000"/>
                </a:solidFill>
              </a:rPr>
              <a:t>Himmauhiriyangit</a:t>
            </a:r>
            <a:r>
              <a:rPr lang="en-US" altLang="zh-TW" sz="1500" b="1" kern="0" dirty="0">
                <a:solidFill>
                  <a:srgbClr val="000000"/>
                </a:solidFill>
              </a:rPr>
              <a:t> </a:t>
            </a:r>
            <a:r>
              <a:rPr lang="en-US" altLang="zh-TW" sz="1500" b="1" kern="0" dirty="0" err="1">
                <a:solidFill>
                  <a:srgbClr val="000000"/>
                </a:solidFill>
              </a:rPr>
              <a:t>Angayuqqaanguyuq</a:t>
            </a:r>
            <a:r>
              <a:rPr lang="en-US" altLang="zh-TW" sz="1500" b="1" kern="0" dirty="0">
                <a:solidFill>
                  <a:srgbClr val="000000"/>
                </a:solidFill>
              </a:rPr>
              <a:t> </a:t>
            </a:r>
            <a:r>
              <a:rPr lang="en-US" altLang="zh-TW" sz="1500" b="1" kern="0" dirty="0" err="1">
                <a:solidFill>
                  <a:srgbClr val="000000"/>
                </a:solidFill>
              </a:rPr>
              <a:t>Avatiliqinirnut</a:t>
            </a:r>
            <a:r>
              <a:rPr lang="en-US" altLang="zh-TW" sz="1500" b="1" kern="0" dirty="0">
                <a:solidFill>
                  <a:srgbClr val="000000"/>
                </a:solidFill>
              </a:rPr>
              <a:t> </a:t>
            </a:r>
            <a:r>
              <a:rPr lang="en-US" altLang="zh-TW" sz="1500" b="1" kern="0" dirty="0" err="1">
                <a:solidFill>
                  <a:srgbClr val="000000"/>
                </a:solidFill>
              </a:rPr>
              <a:t>Ihivriurnikhainnut</a:t>
            </a:r>
            <a:r>
              <a:rPr lang="en-US" altLang="zh-TW" sz="1500" b="1" kern="0" dirty="0">
                <a:solidFill>
                  <a:srgbClr val="000000"/>
                </a:solidFill>
              </a:rPr>
              <a:t> </a:t>
            </a:r>
            <a:r>
              <a:rPr lang="en-US" altLang="zh-TW" sz="1500" b="1" kern="0" dirty="0" err="1">
                <a:solidFill>
                  <a:srgbClr val="000000"/>
                </a:solidFill>
              </a:rPr>
              <a:t>Aulapkaiyi</a:t>
            </a:r>
            <a:endParaRPr lang="en-CA" altLang="zh-TW" sz="1500" b="1" kern="0" dirty="0" smtClean="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3568" y="404664"/>
            <a:ext cx="8460432" cy="1143000"/>
          </a:xfrm>
        </p:spPr>
        <p:txBody>
          <a:bodyPr anchor="t"/>
          <a:lstStyle/>
          <a:p>
            <a:pPr>
              <a:lnSpc>
                <a:spcPct val="115000"/>
              </a:lnSpc>
              <a:spcBef>
                <a:spcPts val="0"/>
              </a:spcBef>
              <a:spcAft>
                <a:spcPts val="0"/>
              </a:spcAft>
            </a:pPr>
            <a:r>
              <a:rPr lang="en-CA" sz="2400" dirty="0" smtClean="0">
                <a:latin typeface="+mn-lt"/>
              </a:rPr>
              <a:t>ECCC#3 – Nitrite</a:t>
            </a:r>
            <a:r>
              <a:rPr lang="en-US" sz="2400" dirty="0" smtClean="0">
                <a:latin typeface="+mn-lt"/>
              </a:rPr>
              <a:t>	</a:t>
            </a:r>
            <a:br>
              <a:rPr lang="en-US" sz="2400" dirty="0" smtClean="0">
                <a:latin typeface="+mn-lt"/>
              </a:rPr>
            </a:br>
            <a:r>
              <a:rPr lang="en-US" sz="2400" dirty="0">
                <a:latin typeface="+mn-lt"/>
              </a:rPr>
              <a:t>ECCC#3 – </a:t>
            </a:r>
            <a:r>
              <a:rPr lang="en-US" sz="2400" dirty="0" err="1">
                <a:latin typeface="+mn-lt"/>
              </a:rPr>
              <a:t>Naitrait</a:t>
            </a:r>
            <a:r>
              <a:rPr lang="en-US" sz="2400" dirty="0">
                <a:latin typeface="+mn-lt"/>
                <a:ea typeface="Calibri"/>
                <a:cs typeface="Times New Roman"/>
              </a:rPr>
              <a:t/>
            </a:r>
            <a:br>
              <a:rPr lang="en-US" sz="2400" dirty="0">
                <a:latin typeface="+mn-lt"/>
                <a:ea typeface="Calibri"/>
                <a:cs typeface="Times New Roman"/>
              </a:rPr>
            </a:br>
            <a:r>
              <a:rPr lang="en-US" sz="2400" dirty="0" smtClean="0">
                <a:latin typeface="+mn-lt"/>
              </a:rPr>
              <a:t>					</a:t>
            </a:r>
            <a:endParaRPr lang="en-US" altLang="en-US" sz="2400" dirty="0" smtClean="0">
              <a:solidFill>
                <a:schemeClr val="accent1">
                  <a:lumMod val="50000"/>
                </a:schemeClr>
              </a:solidFill>
              <a:latin typeface="+mn-lt"/>
            </a:endParaRPr>
          </a:p>
        </p:txBody>
      </p:sp>
      <p:sp>
        <p:nvSpPr>
          <p:cNvPr id="4" name="Content Placeholder 2"/>
          <p:cNvSpPr txBox="1">
            <a:spLocks/>
          </p:cNvSpPr>
          <p:nvPr/>
        </p:nvSpPr>
        <p:spPr bwMode="auto">
          <a:xfrm>
            <a:off x="683568" y="1340768"/>
            <a:ext cx="8229600"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pPr>
              <a:spcBef>
                <a:spcPts val="0"/>
              </a:spcBef>
              <a:spcAft>
                <a:spcPts val="0"/>
              </a:spcAft>
            </a:pPr>
            <a:r>
              <a:rPr lang="en-US" sz="1800" dirty="0" smtClean="0"/>
              <a:t>The Department had concerns with the predicted levels of nitrite in surface waters and seeks clarification on nitrite inputs to the water and load balance model.</a:t>
            </a:r>
          </a:p>
          <a:p>
            <a:pPr>
              <a:spcBef>
                <a:spcPts val="0"/>
              </a:spcBef>
              <a:spcAft>
                <a:spcPts val="0"/>
              </a:spcAft>
            </a:pPr>
            <a:endParaRPr lang="en-US" sz="1800" dirty="0"/>
          </a:p>
          <a:p>
            <a:pPr marL="0" indent="0">
              <a:spcBef>
                <a:spcPts val="0"/>
              </a:spcBef>
              <a:spcAft>
                <a:spcPts val="0"/>
              </a:spcAft>
              <a:buNone/>
            </a:pPr>
            <a:r>
              <a:rPr lang="en-US" sz="1800" b="1" dirty="0" smtClean="0"/>
              <a:t>ECCC#3 Recommendation</a:t>
            </a:r>
            <a:endParaRPr lang="en-US" sz="1800" b="1" dirty="0"/>
          </a:p>
          <a:p>
            <a:pPr lvl="1">
              <a:spcBef>
                <a:spcPts val="0"/>
              </a:spcBef>
              <a:spcAft>
                <a:spcPts val="0"/>
              </a:spcAft>
              <a:buClrTx/>
              <a:buFont typeface="Arial" panose="020B0604020202020204" pitchFamily="34" charset="0"/>
              <a:buChar char="─"/>
            </a:pPr>
            <a:r>
              <a:rPr lang="en-US" sz="1800" dirty="0"/>
              <a:t>ECCC recommends that the Proponent clarify nitrite inputs for rock sources and identify the reasons for reductions in predicted nitrite concentrations</a:t>
            </a:r>
            <a:r>
              <a:rPr lang="en-US" sz="1800" dirty="0" smtClean="0"/>
              <a:t>.</a:t>
            </a:r>
          </a:p>
          <a:p>
            <a:pPr marL="477837" lvl="1" indent="0">
              <a:spcBef>
                <a:spcPts val="0"/>
              </a:spcBef>
              <a:spcAft>
                <a:spcPts val="0"/>
              </a:spcAft>
              <a:buClrTx/>
              <a:buNone/>
            </a:pPr>
            <a:endParaRPr lang="en-US" sz="1800" dirty="0" smtClean="0"/>
          </a:p>
          <a:p>
            <a:pPr>
              <a:spcBef>
                <a:spcPts val="0"/>
              </a:spcBef>
              <a:spcAft>
                <a:spcPts val="0"/>
              </a:spcAft>
            </a:pPr>
            <a:r>
              <a:rPr lang="en-US" sz="1800" dirty="0" err="1"/>
              <a:t>Una</a:t>
            </a:r>
            <a:r>
              <a:rPr lang="en-US" sz="1800" dirty="0"/>
              <a:t> </a:t>
            </a:r>
            <a:r>
              <a:rPr lang="en-US" sz="1800" dirty="0" err="1"/>
              <a:t>Havagviat</a:t>
            </a:r>
            <a:r>
              <a:rPr lang="en-US" sz="1800" dirty="0"/>
              <a:t> </a:t>
            </a:r>
            <a:r>
              <a:rPr lang="en-US" sz="1800" dirty="0" err="1"/>
              <a:t>ihumaaluutiqaqhutik</a:t>
            </a:r>
            <a:r>
              <a:rPr lang="en-US" sz="1800" dirty="0"/>
              <a:t> </a:t>
            </a:r>
            <a:r>
              <a:rPr lang="en-US" sz="1800" dirty="0" err="1"/>
              <a:t>kangiqhihimayauyut</a:t>
            </a:r>
            <a:r>
              <a:rPr lang="en-US" sz="1800" dirty="0"/>
              <a:t> </a:t>
            </a:r>
            <a:r>
              <a:rPr lang="en-US" sz="1800" dirty="0" err="1"/>
              <a:t>qaffiuningit</a:t>
            </a:r>
            <a:r>
              <a:rPr lang="en-US" sz="1800" dirty="0"/>
              <a:t> </a:t>
            </a:r>
            <a:r>
              <a:rPr lang="en-US" sz="1800" dirty="0" err="1"/>
              <a:t>naitraitmik</a:t>
            </a:r>
            <a:r>
              <a:rPr lang="en-US" sz="1800" dirty="0"/>
              <a:t> </a:t>
            </a:r>
            <a:r>
              <a:rPr lang="en-US" sz="1800" dirty="0" err="1"/>
              <a:t>qulaaniittut</a:t>
            </a:r>
            <a:r>
              <a:rPr lang="en-US" sz="1800" dirty="0"/>
              <a:t> </a:t>
            </a:r>
            <a:r>
              <a:rPr lang="en-US" sz="1800" dirty="0" err="1"/>
              <a:t>imat</a:t>
            </a:r>
            <a:r>
              <a:rPr lang="en-US" sz="1800" dirty="0"/>
              <a:t> </a:t>
            </a:r>
            <a:r>
              <a:rPr lang="en-US" sz="1800" dirty="0" err="1"/>
              <a:t>tutqiqhimayumik</a:t>
            </a:r>
            <a:r>
              <a:rPr lang="en-US" sz="1800" dirty="0"/>
              <a:t> </a:t>
            </a:r>
            <a:r>
              <a:rPr lang="en-US" sz="1800" dirty="0" err="1"/>
              <a:t>qiniqhiavluik</a:t>
            </a:r>
            <a:r>
              <a:rPr lang="en-US" sz="1800" dirty="0"/>
              <a:t> </a:t>
            </a:r>
            <a:r>
              <a:rPr lang="en-US" sz="1800" dirty="0" err="1"/>
              <a:t>naitrait</a:t>
            </a:r>
            <a:r>
              <a:rPr lang="en-US" sz="1800" dirty="0"/>
              <a:t> </a:t>
            </a:r>
            <a:r>
              <a:rPr lang="en-US" sz="1800" dirty="0" err="1"/>
              <a:t>iluaniittut</a:t>
            </a:r>
            <a:r>
              <a:rPr lang="en-US" sz="1800" dirty="0"/>
              <a:t> </a:t>
            </a:r>
            <a:r>
              <a:rPr lang="en-US" sz="1800" dirty="0" err="1"/>
              <a:t>imarnut</a:t>
            </a:r>
            <a:r>
              <a:rPr lang="en-US" sz="1800" dirty="0"/>
              <a:t> </a:t>
            </a:r>
            <a:r>
              <a:rPr lang="en-US" sz="1800" dirty="0" err="1"/>
              <a:t>illiriyauyut</a:t>
            </a:r>
            <a:r>
              <a:rPr lang="en-US" sz="1800" dirty="0"/>
              <a:t> </a:t>
            </a:r>
            <a:r>
              <a:rPr lang="en-US" sz="1800" dirty="0" err="1"/>
              <a:t>uuktuutigiyangit</a:t>
            </a:r>
            <a:r>
              <a:rPr lang="en-US" sz="1800" dirty="0"/>
              <a:t> </a:t>
            </a:r>
            <a:r>
              <a:rPr lang="en-US" sz="1800" dirty="0" err="1"/>
              <a:t>maliktangit</a:t>
            </a:r>
            <a:r>
              <a:rPr lang="iu-Cans-CA" sz="1800" dirty="0" smtClean="0"/>
              <a:t>.</a:t>
            </a:r>
            <a:endParaRPr lang="en-US" sz="1800" dirty="0"/>
          </a:p>
          <a:p>
            <a:pPr marL="0" indent="0">
              <a:spcBef>
                <a:spcPts val="0"/>
              </a:spcBef>
              <a:spcAft>
                <a:spcPts val="0"/>
              </a:spcAft>
              <a:buNone/>
            </a:pPr>
            <a:r>
              <a:rPr lang="en-US" sz="1800" b="1" dirty="0"/>
              <a:t>ECCC#3 </a:t>
            </a:r>
            <a:r>
              <a:rPr lang="en-US" sz="1800" b="1" dirty="0" err="1" smtClean="0"/>
              <a:t>Pitquyangit</a:t>
            </a:r>
            <a:endParaRPr lang="en-US" sz="1800" b="1" dirty="0" smtClean="0"/>
          </a:p>
          <a:p>
            <a:pPr lvl="1">
              <a:spcBef>
                <a:spcPts val="0"/>
              </a:spcBef>
              <a:spcAft>
                <a:spcPts val="0"/>
              </a:spcAft>
              <a:buClrTx/>
              <a:buFont typeface="Arial" panose="020B0604020202020204" pitchFamily="34" charset="0"/>
              <a:buChar char="―"/>
            </a:pPr>
            <a:r>
              <a:rPr lang="en-US" sz="1800" dirty="0" smtClean="0"/>
              <a:t>ECCC </a:t>
            </a:r>
            <a:r>
              <a:rPr lang="en-US" sz="1800" dirty="0" err="1"/>
              <a:t>kiutquiyangit</a:t>
            </a:r>
            <a:r>
              <a:rPr lang="en-US" sz="1800" dirty="0"/>
              <a:t> </a:t>
            </a:r>
            <a:r>
              <a:rPr lang="en-US" sz="1800" dirty="0" err="1"/>
              <a:t>taamna</a:t>
            </a:r>
            <a:r>
              <a:rPr lang="en-US" sz="1800" dirty="0"/>
              <a:t> </a:t>
            </a:r>
            <a:r>
              <a:rPr lang="en-US" sz="1800" dirty="0" err="1"/>
              <a:t>Havaakhaliuqtuq</a:t>
            </a:r>
            <a:r>
              <a:rPr lang="en-US" sz="1800" dirty="0"/>
              <a:t> </a:t>
            </a:r>
            <a:r>
              <a:rPr lang="en-US" sz="1800" dirty="0" err="1"/>
              <a:t>tutqiqhigiaqaqtut</a:t>
            </a:r>
            <a:r>
              <a:rPr lang="en-US" sz="1800" dirty="0"/>
              <a:t> </a:t>
            </a:r>
            <a:r>
              <a:rPr lang="en-US" sz="1800" dirty="0" err="1"/>
              <a:t>naitrait</a:t>
            </a:r>
            <a:r>
              <a:rPr lang="en-US" sz="1800" dirty="0"/>
              <a:t> </a:t>
            </a:r>
            <a:r>
              <a:rPr lang="en-US" sz="1800" dirty="0" err="1"/>
              <a:t>ilaliutauhimayut</a:t>
            </a:r>
            <a:r>
              <a:rPr lang="en-US" sz="1800" dirty="0"/>
              <a:t> </a:t>
            </a:r>
            <a:r>
              <a:rPr lang="en-US" sz="1800" dirty="0" err="1"/>
              <a:t>uyararnit</a:t>
            </a:r>
            <a:r>
              <a:rPr lang="en-US" sz="1800" dirty="0"/>
              <a:t> </a:t>
            </a:r>
            <a:r>
              <a:rPr lang="en-US" sz="1800" dirty="0" err="1"/>
              <a:t>aallatqiit</a:t>
            </a:r>
            <a:r>
              <a:rPr lang="en-US" sz="1800" dirty="0"/>
              <a:t> </a:t>
            </a:r>
            <a:r>
              <a:rPr lang="en-US" sz="1800" dirty="0" err="1"/>
              <a:t>nalunaiqhiiyangillu</a:t>
            </a:r>
            <a:r>
              <a:rPr lang="en-US" sz="1800" dirty="0"/>
              <a:t> </a:t>
            </a:r>
            <a:r>
              <a:rPr lang="en-US" sz="1800" dirty="0" err="1"/>
              <a:t>hungmangaat</a:t>
            </a:r>
            <a:r>
              <a:rPr lang="en-US" sz="1800" dirty="0"/>
              <a:t> </a:t>
            </a:r>
            <a:r>
              <a:rPr lang="en-US" sz="1800" dirty="0" err="1"/>
              <a:t>nailiyauhimayut</a:t>
            </a:r>
            <a:r>
              <a:rPr lang="en-US" sz="1800" dirty="0"/>
              <a:t> </a:t>
            </a:r>
            <a:r>
              <a:rPr lang="en-US" sz="1800" dirty="0" err="1"/>
              <a:t>kangiqhuutigiyangit</a:t>
            </a:r>
            <a:r>
              <a:rPr lang="en-US" sz="1800" dirty="0"/>
              <a:t> </a:t>
            </a:r>
            <a:r>
              <a:rPr lang="en-US" sz="1800" dirty="0" err="1"/>
              <a:t>naitrait</a:t>
            </a:r>
            <a:r>
              <a:rPr lang="en-US" sz="1800" dirty="0"/>
              <a:t> </a:t>
            </a:r>
            <a:r>
              <a:rPr lang="en-US" sz="1800" dirty="0" err="1"/>
              <a:t>atuqhimayangit</a:t>
            </a:r>
            <a:endParaRPr lang="en-US" sz="1800" kern="0" dirty="0" smtClean="0"/>
          </a:p>
          <a:p>
            <a:endParaRPr lang="en-US" altLang="en-US" kern="0" dirty="0"/>
          </a:p>
        </p:txBody>
      </p:sp>
    </p:spTree>
    <p:extLst>
      <p:ext uri="{BB962C8B-B14F-4D97-AF65-F5344CB8AC3E}">
        <p14:creationId xmlns:p14="http://schemas.microsoft.com/office/powerpoint/2010/main" val="1612477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487" y="404664"/>
            <a:ext cx="8661648" cy="1224136"/>
          </a:xfrm>
        </p:spPr>
        <p:txBody>
          <a:bodyPr anchor="t"/>
          <a:lstStyle/>
          <a:p>
            <a:pPr>
              <a:lnSpc>
                <a:spcPct val="115000"/>
              </a:lnSpc>
              <a:spcBef>
                <a:spcPts val="0"/>
              </a:spcBef>
              <a:spcAft>
                <a:spcPts val="0"/>
              </a:spcAft>
            </a:pPr>
            <a:r>
              <a:rPr lang="en-CA" sz="1900" dirty="0" smtClean="0"/>
              <a:t>ECCC#4 – Aquatic Effects Management Plan</a:t>
            </a:r>
            <a:r>
              <a:rPr lang="en-CA" sz="1900" dirty="0"/>
              <a:t/>
            </a:r>
            <a:br>
              <a:rPr lang="en-CA" sz="1900" dirty="0"/>
            </a:br>
            <a:r>
              <a:rPr lang="en-US" sz="1900" dirty="0"/>
              <a:t>ECCC#4 – </a:t>
            </a:r>
            <a:r>
              <a:rPr lang="en-US" sz="1900" dirty="0" err="1"/>
              <a:t>Imarmiuttat</a:t>
            </a:r>
            <a:r>
              <a:rPr lang="en-US" sz="1900" dirty="0"/>
              <a:t> </a:t>
            </a:r>
            <a:r>
              <a:rPr lang="en-US" sz="1900" dirty="0" err="1"/>
              <a:t>Atuliqtauningit</a:t>
            </a:r>
            <a:r>
              <a:rPr lang="en-US" sz="1900" dirty="0"/>
              <a:t> </a:t>
            </a:r>
            <a:r>
              <a:rPr lang="en-US" sz="1900" dirty="0" err="1"/>
              <a:t>Munaqhiiyangit</a:t>
            </a:r>
            <a:r>
              <a:rPr lang="en-US" sz="1900" dirty="0"/>
              <a:t> </a:t>
            </a:r>
            <a:r>
              <a:rPr lang="en-US" sz="1900" dirty="0" err="1"/>
              <a:t>Upalungaiyautit</a:t>
            </a:r>
            <a:endParaRPr lang="en-US" sz="1900" dirty="0"/>
          </a:p>
        </p:txBody>
      </p:sp>
      <p:sp>
        <p:nvSpPr>
          <p:cNvPr id="3" name="Content Placeholder 2"/>
          <p:cNvSpPr>
            <a:spLocks noGrp="1"/>
          </p:cNvSpPr>
          <p:nvPr>
            <p:ph idx="1"/>
          </p:nvPr>
        </p:nvSpPr>
        <p:spPr>
          <a:xfrm>
            <a:off x="722694" y="1268760"/>
            <a:ext cx="8409112" cy="5040560"/>
          </a:xfrm>
        </p:spPr>
        <p:txBody>
          <a:bodyPr/>
          <a:lstStyle/>
          <a:p>
            <a:pPr>
              <a:spcBef>
                <a:spcPts val="0"/>
              </a:spcBef>
              <a:spcAft>
                <a:spcPts val="0"/>
              </a:spcAft>
            </a:pPr>
            <a:r>
              <a:rPr lang="en-US" sz="1600" dirty="0" smtClean="0"/>
              <a:t>The Proponent has made progress on the design of the Aquatics Effects Management Plan, </a:t>
            </a:r>
            <a:r>
              <a:rPr lang="en-US" sz="1600" dirty="0"/>
              <a:t>in </a:t>
            </a:r>
            <a:r>
              <a:rPr lang="en-US" sz="1600" dirty="0" smtClean="0"/>
              <a:t>consultation </a:t>
            </a:r>
            <a:r>
              <a:rPr lang="en-US" sz="1600" dirty="0"/>
              <a:t>with ECCC. </a:t>
            </a:r>
            <a:r>
              <a:rPr lang="en-US" sz="1600" dirty="0" smtClean="0"/>
              <a:t> ECCC </a:t>
            </a:r>
            <a:r>
              <a:rPr lang="en-US" sz="1600" dirty="0"/>
              <a:t>notes that there is further work to be done with respect to the study design and characterization of natural variability, and acknowledges the Proponent’s </a:t>
            </a:r>
            <a:r>
              <a:rPr lang="en-US" sz="1600" dirty="0" smtClean="0"/>
              <a:t>ongoing work </a:t>
            </a:r>
            <a:r>
              <a:rPr lang="en-US" sz="1600" dirty="0"/>
              <a:t>in this </a:t>
            </a:r>
            <a:r>
              <a:rPr lang="en-US" sz="1600" dirty="0" smtClean="0"/>
              <a:t>regard with further monitoring in 2018.</a:t>
            </a:r>
          </a:p>
          <a:p>
            <a:pPr marL="0" indent="0">
              <a:spcBef>
                <a:spcPts val="0"/>
              </a:spcBef>
              <a:spcAft>
                <a:spcPts val="0"/>
              </a:spcAft>
              <a:buNone/>
            </a:pPr>
            <a:r>
              <a:rPr lang="en-US" sz="1600" b="1" dirty="0" smtClean="0"/>
              <a:t>ECCC#4 Recommendation</a:t>
            </a:r>
            <a:endParaRPr lang="en-US" sz="1600" b="1" dirty="0"/>
          </a:p>
          <a:p>
            <a:pPr lvl="1">
              <a:spcBef>
                <a:spcPts val="0"/>
              </a:spcBef>
              <a:spcAft>
                <a:spcPts val="0"/>
              </a:spcAft>
              <a:buClrTx/>
              <a:buFont typeface="Arial" panose="020B0604020202020204" pitchFamily="34" charset="0"/>
              <a:buChar char="─"/>
            </a:pPr>
            <a:r>
              <a:rPr lang="en-US" sz="1600" dirty="0"/>
              <a:t>ECCC recommends that an updated version of the Aquatics Effects Management Plan be submitted for approval </a:t>
            </a:r>
            <a:r>
              <a:rPr lang="en-US" sz="1600" dirty="0" smtClean="0"/>
              <a:t>following </a:t>
            </a:r>
            <a:r>
              <a:rPr lang="en-US" sz="1600" dirty="0"/>
              <a:t>the issuance of a water licence and looks forward </a:t>
            </a:r>
            <a:r>
              <a:rPr lang="en-US" sz="1600" dirty="0" smtClean="0"/>
              <a:t>to ongoing work the </a:t>
            </a:r>
            <a:r>
              <a:rPr lang="en-US" sz="1600" dirty="0"/>
              <a:t>Aquatics Effects Management Plan</a:t>
            </a:r>
            <a:r>
              <a:rPr lang="en-US" sz="1600" dirty="0" smtClean="0"/>
              <a:t>.</a:t>
            </a:r>
          </a:p>
          <a:p>
            <a:pPr marL="477837" lvl="1" indent="0">
              <a:spcBef>
                <a:spcPts val="0"/>
              </a:spcBef>
              <a:spcAft>
                <a:spcPts val="0"/>
              </a:spcAft>
              <a:buClrTx/>
              <a:buNone/>
            </a:pPr>
            <a:endParaRPr lang="en-US" sz="1600" dirty="0" smtClean="0"/>
          </a:p>
          <a:p>
            <a:pPr>
              <a:spcBef>
                <a:spcPts val="0"/>
              </a:spcBef>
              <a:spcAft>
                <a:spcPts val="0"/>
              </a:spcAft>
            </a:pPr>
            <a:r>
              <a:rPr lang="en-US" sz="1500" dirty="0" err="1" smtClean="0"/>
              <a:t>Una</a:t>
            </a:r>
            <a:r>
              <a:rPr lang="en-US" sz="1500" dirty="0" smtClean="0"/>
              <a:t> </a:t>
            </a:r>
            <a:r>
              <a:rPr lang="en-US" sz="1500" dirty="0" err="1"/>
              <a:t>Havaakhaliuqtuq</a:t>
            </a:r>
            <a:r>
              <a:rPr lang="en-US" sz="1500" dirty="0"/>
              <a:t> </a:t>
            </a:r>
            <a:r>
              <a:rPr lang="en-US" sz="1500" dirty="0" err="1"/>
              <a:t>nakuuyumik</a:t>
            </a:r>
            <a:r>
              <a:rPr lang="en-US" sz="1500" dirty="0"/>
              <a:t> </a:t>
            </a:r>
            <a:r>
              <a:rPr lang="en-US" sz="1500" dirty="0" err="1"/>
              <a:t>pivalliayukhat</a:t>
            </a:r>
            <a:r>
              <a:rPr lang="en-US" sz="1500" dirty="0"/>
              <a:t> </a:t>
            </a:r>
            <a:r>
              <a:rPr lang="en-US" sz="1500" dirty="0" err="1"/>
              <a:t>tiliyauhimayunit</a:t>
            </a:r>
            <a:r>
              <a:rPr lang="en-US" sz="1500" dirty="0"/>
              <a:t> </a:t>
            </a:r>
            <a:r>
              <a:rPr lang="en-US" sz="1500" dirty="0" err="1"/>
              <a:t>haffumani</a:t>
            </a:r>
            <a:r>
              <a:rPr lang="en-US" sz="1500" dirty="0"/>
              <a:t> </a:t>
            </a:r>
            <a:r>
              <a:rPr lang="en-US" sz="1500" dirty="0" err="1"/>
              <a:t>Imarmiuttat</a:t>
            </a:r>
            <a:r>
              <a:rPr lang="en-US" sz="1500" dirty="0"/>
              <a:t> </a:t>
            </a:r>
            <a:r>
              <a:rPr lang="en-US" sz="1500" dirty="0" err="1"/>
              <a:t>Atuliqtauningit</a:t>
            </a:r>
            <a:r>
              <a:rPr lang="en-US" sz="1500" dirty="0"/>
              <a:t> </a:t>
            </a:r>
            <a:r>
              <a:rPr lang="en-US" sz="1500" dirty="0" err="1"/>
              <a:t>Munaqhiiyangit</a:t>
            </a:r>
            <a:r>
              <a:rPr lang="en-US" sz="1500" dirty="0"/>
              <a:t> </a:t>
            </a:r>
            <a:r>
              <a:rPr lang="en-US" sz="1500" dirty="0" err="1"/>
              <a:t>Upalungaiyautit</a:t>
            </a:r>
            <a:r>
              <a:rPr lang="en-US" sz="1500" dirty="0"/>
              <a:t>, </a:t>
            </a:r>
            <a:r>
              <a:rPr lang="en-US" sz="1500" dirty="0" err="1"/>
              <a:t>katimadjutigivlugit</a:t>
            </a:r>
            <a:r>
              <a:rPr lang="en-US" sz="1500" dirty="0"/>
              <a:t> </a:t>
            </a:r>
            <a:r>
              <a:rPr lang="en-US" sz="1500" dirty="0" err="1"/>
              <a:t>ukunani</a:t>
            </a:r>
            <a:r>
              <a:rPr lang="en-US" sz="1500" dirty="0"/>
              <a:t> ECCC nit. ECCC </a:t>
            </a:r>
            <a:r>
              <a:rPr lang="en-US" sz="1500" dirty="0" err="1"/>
              <a:t>nalunaiqhiiyangit</a:t>
            </a:r>
            <a:r>
              <a:rPr lang="en-US" sz="1500" dirty="0"/>
              <a:t> </a:t>
            </a:r>
            <a:r>
              <a:rPr lang="en-US" sz="1500" dirty="0" err="1"/>
              <a:t>hivuani</a:t>
            </a:r>
            <a:r>
              <a:rPr lang="en-US" sz="1500" dirty="0"/>
              <a:t> </a:t>
            </a:r>
            <a:r>
              <a:rPr lang="en-US" sz="1500" dirty="0" err="1"/>
              <a:t>havaakhaqaqhutik</a:t>
            </a:r>
            <a:r>
              <a:rPr lang="en-US" sz="1500" dirty="0"/>
              <a:t> </a:t>
            </a:r>
            <a:r>
              <a:rPr lang="en-US" sz="1500" dirty="0" err="1"/>
              <a:t>ihumagivluniuk</a:t>
            </a:r>
            <a:r>
              <a:rPr lang="en-US" sz="1500" dirty="0"/>
              <a:t> </a:t>
            </a:r>
            <a:r>
              <a:rPr lang="en-US" sz="1500" dirty="0" err="1"/>
              <a:t>ilittuqhiiyangit</a:t>
            </a:r>
            <a:r>
              <a:rPr lang="en-US" sz="1500" dirty="0"/>
              <a:t> </a:t>
            </a:r>
            <a:r>
              <a:rPr lang="en-US" sz="1500" dirty="0" err="1"/>
              <a:t>tiliugait</a:t>
            </a:r>
            <a:r>
              <a:rPr lang="en-US" sz="1500" dirty="0"/>
              <a:t> </a:t>
            </a:r>
            <a:r>
              <a:rPr lang="en-US" sz="1500" dirty="0" err="1"/>
              <a:t>unalu</a:t>
            </a:r>
            <a:r>
              <a:rPr lang="en-US" sz="1500" dirty="0"/>
              <a:t> </a:t>
            </a:r>
            <a:r>
              <a:rPr lang="en-US" sz="1500" dirty="0" err="1"/>
              <a:t>ilitquhiita</a:t>
            </a:r>
            <a:r>
              <a:rPr lang="en-US" sz="1500" dirty="0"/>
              <a:t> </a:t>
            </a:r>
            <a:r>
              <a:rPr lang="en-US" sz="1500" dirty="0" err="1"/>
              <a:t>nanminiriyangit</a:t>
            </a:r>
            <a:r>
              <a:rPr lang="en-US" sz="1500" dirty="0"/>
              <a:t> </a:t>
            </a:r>
            <a:r>
              <a:rPr lang="en-US" sz="1500" dirty="0" err="1"/>
              <a:t>aallatqiinguyut</a:t>
            </a:r>
            <a:r>
              <a:rPr lang="en-US" sz="1500" dirty="0"/>
              <a:t>, </a:t>
            </a:r>
            <a:r>
              <a:rPr lang="en-US" sz="1500" dirty="0" err="1"/>
              <a:t>ilitarivlugulu</a:t>
            </a:r>
            <a:r>
              <a:rPr lang="en-US" sz="1500" dirty="0"/>
              <a:t> </a:t>
            </a:r>
            <a:r>
              <a:rPr lang="en-US" sz="1500" dirty="0" err="1"/>
              <a:t>hamna</a:t>
            </a:r>
            <a:r>
              <a:rPr lang="en-US" sz="1500" dirty="0"/>
              <a:t> </a:t>
            </a:r>
            <a:r>
              <a:rPr lang="en-US" sz="1500" dirty="0" err="1"/>
              <a:t>Havaakhaliuqtu’p</a:t>
            </a:r>
            <a:r>
              <a:rPr lang="en-US" sz="1500" dirty="0"/>
              <a:t> </a:t>
            </a:r>
            <a:r>
              <a:rPr lang="en-US" sz="1500" dirty="0" err="1"/>
              <a:t>havaraaqhimaningit</a:t>
            </a:r>
            <a:r>
              <a:rPr lang="en-US" sz="1500" dirty="0"/>
              <a:t> </a:t>
            </a:r>
            <a:r>
              <a:rPr lang="en-US" sz="1500" dirty="0" err="1"/>
              <a:t>uvanngat</a:t>
            </a:r>
            <a:r>
              <a:rPr lang="en-US" sz="1500" dirty="0"/>
              <a:t> </a:t>
            </a:r>
            <a:r>
              <a:rPr lang="en-US" sz="1500" dirty="0" err="1"/>
              <a:t>amiqhiraariaqaqtangit</a:t>
            </a:r>
            <a:r>
              <a:rPr lang="en-US" sz="1500" dirty="0"/>
              <a:t> </a:t>
            </a:r>
            <a:r>
              <a:rPr lang="en-US" sz="1500" dirty="0" err="1"/>
              <a:t>uvani</a:t>
            </a:r>
            <a:r>
              <a:rPr lang="en-US" sz="1500" dirty="0"/>
              <a:t> 2018 mi</a:t>
            </a:r>
            <a:r>
              <a:rPr lang="iu-Cans-CA" sz="1500" dirty="0" smtClean="0"/>
              <a:t>.</a:t>
            </a:r>
            <a:endParaRPr lang="en-US" sz="1500" dirty="0">
              <a:solidFill>
                <a:srgbClr val="FF0000"/>
              </a:solidFill>
            </a:endParaRPr>
          </a:p>
          <a:p>
            <a:pPr marL="0" indent="0">
              <a:spcBef>
                <a:spcPts val="0"/>
              </a:spcBef>
              <a:spcAft>
                <a:spcPts val="0"/>
              </a:spcAft>
              <a:buNone/>
            </a:pPr>
            <a:r>
              <a:rPr lang="en-US" sz="1500" b="1" dirty="0"/>
              <a:t>ECCC#4 </a:t>
            </a:r>
            <a:r>
              <a:rPr lang="en-US" sz="1500" b="1" dirty="0" err="1" smtClean="0"/>
              <a:t>Pitquyangit</a:t>
            </a:r>
            <a:endParaRPr lang="en-US" sz="1500" b="1" dirty="0" smtClean="0"/>
          </a:p>
          <a:p>
            <a:pPr lvl="1">
              <a:spcBef>
                <a:spcPts val="0"/>
              </a:spcBef>
              <a:spcAft>
                <a:spcPts val="0"/>
              </a:spcAft>
              <a:buClrTx/>
              <a:buFont typeface="Arial" panose="020B0604020202020204" pitchFamily="34" charset="0"/>
              <a:buChar char="─"/>
            </a:pPr>
            <a:r>
              <a:rPr lang="en-US" sz="1500" dirty="0" smtClean="0"/>
              <a:t>ECCC </a:t>
            </a:r>
            <a:r>
              <a:rPr lang="en-US" sz="1500" dirty="0" err="1" smtClean="0"/>
              <a:t>kiutquiyangit</a:t>
            </a:r>
            <a:r>
              <a:rPr lang="en-US" sz="1500" dirty="0" smtClean="0"/>
              <a:t> </a:t>
            </a:r>
            <a:r>
              <a:rPr lang="en-US" sz="1500" dirty="0" err="1" smtClean="0"/>
              <a:t>nutaannguqtiqhimalugit</a:t>
            </a:r>
            <a:r>
              <a:rPr lang="en-US" sz="1500" dirty="0" smtClean="0"/>
              <a:t> </a:t>
            </a:r>
            <a:r>
              <a:rPr lang="en-US" sz="1500" dirty="0" err="1" smtClean="0"/>
              <a:t>numikhimayunit</a:t>
            </a:r>
            <a:r>
              <a:rPr lang="en-US" sz="1500" dirty="0" smtClean="0"/>
              <a:t> </a:t>
            </a:r>
            <a:r>
              <a:rPr lang="en-US" sz="1500" dirty="0" err="1" smtClean="0"/>
              <a:t>haffumani</a:t>
            </a:r>
            <a:r>
              <a:rPr lang="en-US" sz="1500" dirty="0" smtClean="0"/>
              <a:t> </a:t>
            </a:r>
            <a:r>
              <a:rPr lang="en-US" sz="1500" dirty="0" err="1" smtClean="0"/>
              <a:t>Imarmiuttat</a:t>
            </a:r>
            <a:r>
              <a:rPr lang="en-US" sz="1500" dirty="0" smtClean="0"/>
              <a:t> </a:t>
            </a:r>
            <a:r>
              <a:rPr lang="en-US" sz="1500" dirty="0" err="1" smtClean="0"/>
              <a:t>Atuliqtauningit</a:t>
            </a:r>
            <a:r>
              <a:rPr lang="en-US" sz="1500" dirty="0" smtClean="0"/>
              <a:t> </a:t>
            </a:r>
            <a:r>
              <a:rPr lang="en-US" sz="1500" dirty="0" err="1" smtClean="0"/>
              <a:t>Munaqhiiyangit</a:t>
            </a:r>
            <a:r>
              <a:rPr lang="en-US" sz="1500" dirty="0" smtClean="0"/>
              <a:t> </a:t>
            </a:r>
            <a:r>
              <a:rPr lang="en-US" sz="1500" dirty="0" err="1" smtClean="0"/>
              <a:t>Upalungaiyautit</a:t>
            </a:r>
            <a:r>
              <a:rPr lang="en-US" sz="1500" dirty="0" smtClean="0"/>
              <a:t> </a:t>
            </a:r>
            <a:r>
              <a:rPr lang="en-US" sz="1500" dirty="0" err="1" smtClean="0"/>
              <a:t>tuniyaugiaqaqtuq</a:t>
            </a:r>
            <a:r>
              <a:rPr lang="en-US" sz="1500" dirty="0" smtClean="0"/>
              <a:t> </a:t>
            </a:r>
            <a:r>
              <a:rPr lang="en-US" sz="1500" dirty="0" err="1" smtClean="0"/>
              <a:t>angiqtaugiaqaqhuni</a:t>
            </a:r>
            <a:r>
              <a:rPr lang="en-US" sz="1500" dirty="0" smtClean="0"/>
              <a:t> </a:t>
            </a:r>
            <a:r>
              <a:rPr lang="en-US" sz="1500" dirty="0" err="1" smtClean="0"/>
              <a:t>malikhugillu</a:t>
            </a:r>
            <a:r>
              <a:rPr lang="en-US" sz="1500" dirty="0" smtClean="0"/>
              <a:t> </a:t>
            </a:r>
            <a:r>
              <a:rPr lang="en-US" sz="1500" dirty="0" err="1" smtClean="0"/>
              <a:t>haffumani</a:t>
            </a:r>
            <a:r>
              <a:rPr lang="en-US" sz="1500" dirty="0" smtClean="0"/>
              <a:t> </a:t>
            </a:r>
            <a:r>
              <a:rPr lang="en-US" sz="1500" dirty="0" err="1" smtClean="0"/>
              <a:t>titirariiqhimayumik</a:t>
            </a:r>
            <a:r>
              <a:rPr lang="en-US" sz="1500" dirty="0" smtClean="0"/>
              <a:t> </a:t>
            </a:r>
            <a:r>
              <a:rPr lang="en-US" sz="1500" dirty="0" err="1" smtClean="0"/>
              <a:t>imaq</a:t>
            </a:r>
            <a:r>
              <a:rPr lang="en-US" sz="1500" dirty="0" smtClean="0"/>
              <a:t> </a:t>
            </a:r>
            <a:r>
              <a:rPr lang="en-US" sz="1500" dirty="0" err="1" smtClean="0"/>
              <a:t>laisikhaat</a:t>
            </a:r>
            <a:r>
              <a:rPr lang="en-US" sz="1500" dirty="0" smtClean="0"/>
              <a:t> </a:t>
            </a:r>
            <a:r>
              <a:rPr lang="en-US" sz="1500" dirty="0" err="1" smtClean="0"/>
              <a:t>hivumuurilugulu</a:t>
            </a:r>
            <a:r>
              <a:rPr lang="en-US" sz="1500" dirty="0" smtClean="0"/>
              <a:t> </a:t>
            </a:r>
            <a:r>
              <a:rPr lang="en-US" sz="1500" dirty="0" err="1" smtClean="0"/>
              <a:t>aturaaqtakhainit</a:t>
            </a:r>
            <a:r>
              <a:rPr lang="en-US" sz="1500" dirty="0" smtClean="0"/>
              <a:t> </a:t>
            </a:r>
            <a:r>
              <a:rPr lang="en-US" sz="1500" dirty="0" err="1" smtClean="0"/>
              <a:t>havaangit</a:t>
            </a:r>
            <a:r>
              <a:rPr lang="en-US" sz="1500" dirty="0" smtClean="0"/>
              <a:t> </a:t>
            </a:r>
            <a:r>
              <a:rPr lang="en-US" sz="1500" dirty="0" err="1" smtClean="0"/>
              <a:t>haffumani</a:t>
            </a:r>
            <a:r>
              <a:rPr lang="en-US" sz="1500" dirty="0" smtClean="0"/>
              <a:t> </a:t>
            </a:r>
            <a:r>
              <a:rPr lang="en-US" sz="1500" dirty="0" err="1" smtClean="0"/>
              <a:t>Imarmiuttat</a:t>
            </a:r>
            <a:r>
              <a:rPr lang="en-US" sz="1500" dirty="0" smtClean="0"/>
              <a:t> </a:t>
            </a:r>
            <a:r>
              <a:rPr lang="en-US" sz="1500" dirty="0" err="1" smtClean="0"/>
              <a:t>Atuliqtauningit</a:t>
            </a:r>
            <a:r>
              <a:rPr lang="en-US" sz="1500" dirty="0" smtClean="0"/>
              <a:t> </a:t>
            </a:r>
            <a:r>
              <a:rPr lang="en-US" sz="1500" dirty="0" err="1" smtClean="0"/>
              <a:t>Munaqhiiyangit</a:t>
            </a:r>
            <a:r>
              <a:rPr lang="en-US" sz="1500" dirty="0" smtClean="0"/>
              <a:t> </a:t>
            </a:r>
            <a:r>
              <a:rPr lang="en-US" sz="1500" dirty="0" err="1" smtClean="0"/>
              <a:t>Upalungaiyautit</a:t>
            </a:r>
            <a:r>
              <a:rPr lang="iu-Cans-CA" sz="1500" dirty="0" smtClean="0"/>
              <a:t>.</a:t>
            </a:r>
            <a:endParaRPr lang="en-US" sz="1500" dirty="0" smtClean="0"/>
          </a:p>
          <a:p>
            <a:pPr marL="477837" lvl="1" indent="0">
              <a:spcBef>
                <a:spcPts val="0"/>
              </a:spcBef>
              <a:spcAft>
                <a:spcPts val="0"/>
              </a:spcAft>
              <a:buClrTx/>
              <a:buNone/>
            </a:pPr>
            <a:r>
              <a:rPr lang="en-US" sz="1600" dirty="0" smtClean="0"/>
              <a:t> </a:t>
            </a:r>
            <a:endParaRPr lang="en-US" sz="1600" dirty="0" smtClean="0"/>
          </a:p>
          <a:p>
            <a:pPr>
              <a:spcBef>
                <a:spcPts val="0"/>
              </a:spcBef>
              <a:spcAft>
                <a:spcPts val="0"/>
              </a:spcAft>
            </a:pPr>
            <a:endParaRPr lang="en-US" sz="1600" dirty="0"/>
          </a:p>
          <a:p>
            <a:pPr marL="820737" lvl="1" indent="-342900">
              <a:spcBef>
                <a:spcPts val="0"/>
              </a:spcBef>
              <a:spcAft>
                <a:spcPts val="0"/>
              </a:spcAft>
              <a:buFont typeface="+mj-lt"/>
              <a:buAutoNum type="alphaLcParenR"/>
            </a:pPr>
            <a:endParaRPr lang="en-US" sz="1600" dirty="0"/>
          </a:p>
        </p:txBody>
      </p:sp>
    </p:spTree>
    <p:extLst>
      <p:ext uri="{BB962C8B-B14F-4D97-AF65-F5344CB8AC3E}">
        <p14:creationId xmlns:p14="http://schemas.microsoft.com/office/powerpoint/2010/main" val="1208243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55650" y="116632"/>
            <a:ext cx="7931150" cy="1143000"/>
          </a:xfrm>
        </p:spPr>
        <p:txBody>
          <a:bodyPr/>
          <a:lstStyle/>
          <a:p>
            <a:pPr>
              <a:spcBef>
                <a:spcPts val="0"/>
              </a:spcBef>
              <a:spcAft>
                <a:spcPts val="0"/>
              </a:spcAft>
            </a:pPr>
            <a:r>
              <a:rPr lang="en-CA" altLang="en-US" dirty="0"/>
              <a:t>Thank you</a:t>
            </a:r>
            <a:r>
              <a:rPr lang="en-CA" altLang="en-US" dirty="0" smtClean="0"/>
              <a:t>!</a:t>
            </a:r>
            <a:br>
              <a:rPr lang="en-CA" altLang="en-US" dirty="0" smtClean="0"/>
            </a:br>
            <a:r>
              <a:rPr lang="en-CA" dirty="0" err="1"/>
              <a:t>Quanaqutin</a:t>
            </a:r>
            <a:r>
              <a:rPr lang="en-CA"/>
              <a:t> </a:t>
            </a:r>
            <a:r>
              <a:rPr lang="en-CA" smtClean="0"/>
              <a:t>!</a:t>
            </a:r>
            <a:endParaRPr lang="en-US" altLang="en-US" dirty="0"/>
          </a:p>
        </p:txBody>
      </p:sp>
      <p:sp>
        <p:nvSpPr>
          <p:cNvPr id="11267" name="Content Placeholder 2"/>
          <p:cNvSpPr>
            <a:spLocks noGrp="1"/>
          </p:cNvSpPr>
          <p:nvPr>
            <p:ph idx="1"/>
          </p:nvPr>
        </p:nvSpPr>
        <p:spPr>
          <a:xfrm>
            <a:off x="755650" y="1340768"/>
            <a:ext cx="8280846" cy="4713288"/>
          </a:xfrm>
        </p:spPr>
        <p:txBody>
          <a:bodyPr/>
          <a:lstStyle/>
          <a:p>
            <a:pPr>
              <a:spcBef>
                <a:spcPts val="0"/>
              </a:spcBef>
              <a:spcAft>
                <a:spcPts val="0"/>
              </a:spcAft>
            </a:pPr>
            <a:r>
              <a:rPr lang="en-CA" altLang="en-US" dirty="0" smtClean="0">
                <a:latin typeface="+mn-lt"/>
              </a:rPr>
              <a:t>ECCC would like to say thank you for the opportunity to participate in this water licencing process</a:t>
            </a:r>
          </a:p>
          <a:p>
            <a:pPr>
              <a:spcBef>
                <a:spcPts val="0"/>
              </a:spcBef>
              <a:spcAft>
                <a:spcPts val="0"/>
              </a:spcAft>
            </a:pPr>
            <a:endParaRPr lang="en-CA" altLang="en-US" dirty="0">
              <a:latin typeface="+mn-lt"/>
            </a:endParaRPr>
          </a:p>
          <a:p>
            <a:pPr>
              <a:spcBef>
                <a:spcPts val="0"/>
              </a:spcBef>
              <a:spcAft>
                <a:spcPts val="0"/>
              </a:spcAft>
            </a:pPr>
            <a:endParaRPr lang="en-CA" altLang="en-US" dirty="0" smtClean="0">
              <a:latin typeface="+mn-lt"/>
            </a:endParaRPr>
          </a:p>
          <a:p>
            <a:pPr>
              <a:spcBef>
                <a:spcPts val="0"/>
              </a:spcBef>
              <a:spcAft>
                <a:spcPts val="0"/>
              </a:spcAft>
            </a:pPr>
            <a:endParaRPr lang="en-CA" altLang="en-US" dirty="0">
              <a:latin typeface="+mn-lt"/>
            </a:endParaRPr>
          </a:p>
          <a:p>
            <a:pPr>
              <a:spcBef>
                <a:spcPts val="0"/>
              </a:spcBef>
              <a:spcAft>
                <a:spcPts val="0"/>
              </a:spcAft>
            </a:pPr>
            <a:endParaRPr lang="en-CA" altLang="en-US" dirty="0" smtClean="0">
              <a:latin typeface="+mn-lt"/>
            </a:endParaRPr>
          </a:p>
          <a:p>
            <a:pPr>
              <a:spcBef>
                <a:spcPts val="0"/>
              </a:spcBef>
              <a:spcAft>
                <a:spcPts val="0"/>
              </a:spcAft>
            </a:pPr>
            <a:endParaRPr lang="en-CA" altLang="en-US" dirty="0">
              <a:latin typeface="+mn-lt"/>
            </a:endParaRPr>
          </a:p>
          <a:p>
            <a:pPr>
              <a:spcBef>
                <a:spcPts val="0"/>
              </a:spcBef>
              <a:spcAft>
                <a:spcPts val="0"/>
              </a:spcAft>
            </a:pPr>
            <a:endParaRPr lang="en-CA" altLang="en-US" dirty="0" smtClean="0">
              <a:latin typeface="+mn-lt"/>
            </a:endParaRPr>
          </a:p>
          <a:p>
            <a:pPr>
              <a:spcBef>
                <a:spcPts val="0"/>
              </a:spcBef>
              <a:spcAft>
                <a:spcPts val="0"/>
              </a:spcAft>
            </a:pPr>
            <a:endParaRPr lang="iu-Cans-CA" altLang="en-US" dirty="0" smtClean="0">
              <a:latin typeface="+mn-lt"/>
            </a:endParaRPr>
          </a:p>
          <a:p>
            <a:pPr marL="0" indent="0">
              <a:spcBef>
                <a:spcPts val="0"/>
              </a:spcBef>
              <a:spcAft>
                <a:spcPts val="0"/>
              </a:spcAft>
              <a:buNone/>
            </a:pPr>
            <a:endParaRPr lang="en-CA" altLang="en-US" dirty="0" smtClean="0">
              <a:latin typeface="+mn-lt"/>
            </a:endParaRPr>
          </a:p>
          <a:p>
            <a:pPr>
              <a:spcBef>
                <a:spcPts val="0"/>
              </a:spcBef>
              <a:spcAft>
                <a:spcPts val="0"/>
              </a:spcAft>
            </a:pPr>
            <a:r>
              <a:rPr lang="en-US" altLang="en-US" dirty="0" smtClean="0"/>
              <a:t>ECCC </a:t>
            </a:r>
            <a:r>
              <a:rPr lang="en-US" altLang="en-US" dirty="0" err="1"/>
              <a:t>quyagiyumayangit</a:t>
            </a:r>
            <a:r>
              <a:rPr lang="en-US" altLang="en-US" dirty="0"/>
              <a:t> </a:t>
            </a:r>
            <a:r>
              <a:rPr lang="en-US" altLang="en-US" dirty="0" err="1"/>
              <a:t>ilingnut</a:t>
            </a:r>
            <a:r>
              <a:rPr lang="en-US" altLang="en-US" dirty="0"/>
              <a:t> </a:t>
            </a:r>
            <a:r>
              <a:rPr lang="en-US" altLang="en-US" dirty="0" err="1"/>
              <a:t>angmaumayumik</a:t>
            </a:r>
            <a:r>
              <a:rPr lang="en-US" altLang="en-US" dirty="0"/>
              <a:t> </a:t>
            </a:r>
            <a:r>
              <a:rPr lang="en-US" altLang="en-US" dirty="0" err="1"/>
              <a:t>ilauqataugavit</a:t>
            </a:r>
            <a:r>
              <a:rPr lang="en-US" altLang="en-US" dirty="0"/>
              <a:t> </a:t>
            </a:r>
            <a:r>
              <a:rPr lang="en-US" altLang="en-US" dirty="0" err="1"/>
              <a:t>uvani</a:t>
            </a:r>
            <a:r>
              <a:rPr lang="en-US" altLang="en-US" dirty="0"/>
              <a:t> </a:t>
            </a:r>
            <a:r>
              <a:rPr lang="en-US" altLang="en-US" dirty="0" err="1"/>
              <a:t>imaq</a:t>
            </a:r>
            <a:r>
              <a:rPr lang="en-US" altLang="en-US" dirty="0"/>
              <a:t> </a:t>
            </a:r>
            <a:r>
              <a:rPr lang="en-US" altLang="en-US" dirty="0" err="1"/>
              <a:t>laisikhaanut</a:t>
            </a:r>
            <a:r>
              <a:rPr lang="en-US" altLang="en-US" dirty="0"/>
              <a:t> </a:t>
            </a:r>
            <a:r>
              <a:rPr lang="en-US" altLang="en-US" dirty="0" err="1"/>
              <a:t>piliriakhaq</a:t>
            </a:r>
            <a:r>
              <a:rPr lang="iu-Cans-CA" altLang="en-US" dirty="0" smtClean="0"/>
              <a:t>.</a:t>
            </a:r>
            <a:endParaRPr lang="en-CA" altLang="en-US" dirty="0" smtClean="0"/>
          </a:p>
        </p:txBody>
      </p:sp>
      <p:sp>
        <p:nvSpPr>
          <p:cNvPr id="4" name="Title 1"/>
          <p:cNvSpPr txBox="1">
            <a:spLocks/>
          </p:cNvSpPr>
          <p:nvPr/>
        </p:nvSpPr>
        <p:spPr bwMode="auto">
          <a:xfrm>
            <a:off x="755650" y="3150096"/>
            <a:ext cx="7931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algn="ctr"/>
            <a:endParaRPr lang="en-US" altLang="en-US" sz="4000" kern="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2204864"/>
            <a:ext cx="4104456" cy="273764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04" y="116632"/>
            <a:ext cx="8229600" cy="1224136"/>
          </a:xfrm>
        </p:spPr>
        <p:txBody>
          <a:bodyPr/>
          <a:lstStyle/>
          <a:p>
            <a:pPr>
              <a:lnSpc>
                <a:spcPct val="115000"/>
              </a:lnSpc>
              <a:spcBef>
                <a:spcPts val="0"/>
              </a:spcBef>
              <a:spcAft>
                <a:spcPts val="0"/>
              </a:spcAft>
            </a:pPr>
            <a:r>
              <a:rPr lang="en-CA" sz="3000" dirty="0" smtClean="0"/>
              <a:t>Overview</a:t>
            </a:r>
            <a:r>
              <a:rPr lang="iu-Cans-CA" sz="3000" dirty="0" smtClean="0"/>
              <a:t> </a:t>
            </a:r>
            <a:r>
              <a:rPr lang="en-CA" sz="3000" dirty="0" smtClean="0"/>
              <a:t/>
            </a:r>
            <a:br>
              <a:rPr lang="en-CA" sz="3000" dirty="0" smtClean="0"/>
            </a:br>
            <a:r>
              <a:rPr lang="en-US" sz="3000" dirty="0" err="1"/>
              <a:t>Nainaarutaat</a:t>
            </a:r>
            <a:endParaRPr lang="en-US" sz="3000" dirty="0">
              <a:effectLst/>
              <a:ea typeface="Calibri"/>
              <a:cs typeface="Times New Roman"/>
            </a:endParaRPr>
          </a:p>
        </p:txBody>
      </p:sp>
      <p:sp>
        <p:nvSpPr>
          <p:cNvPr id="3" name="Content Placeholder 2"/>
          <p:cNvSpPr>
            <a:spLocks noGrp="1"/>
          </p:cNvSpPr>
          <p:nvPr>
            <p:ph idx="1"/>
          </p:nvPr>
        </p:nvSpPr>
        <p:spPr>
          <a:xfrm>
            <a:off x="827584" y="1268760"/>
            <a:ext cx="5328592" cy="5184576"/>
          </a:xfrm>
        </p:spPr>
        <p:txBody>
          <a:bodyPr/>
          <a:lstStyle/>
          <a:p>
            <a:pPr>
              <a:spcBef>
                <a:spcPts val="0"/>
              </a:spcBef>
              <a:spcAft>
                <a:spcPts val="0"/>
              </a:spcAft>
            </a:pPr>
            <a:r>
              <a:rPr lang="en-CA" dirty="0" smtClean="0"/>
              <a:t>ECCC Mandate</a:t>
            </a:r>
            <a:endParaRPr lang="iu-Cans-CA" dirty="0" smtClean="0"/>
          </a:p>
          <a:p>
            <a:pPr>
              <a:spcBef>
                <a:spcPts val="0"/>
              </a:spcBef>
              <a:spcAft>
                <a:spcPts val="0"/>
              </a:spcAft>
            </a:pPr>
            <a:r>
              <a:rPr lang="en-CA" dirty="0" smtClean="0"/>
              <a:t>Relevant Acts and Legislation</a:t>
            </a:r>
          </a:p>
          <a:p>
            <a:pPr>
              <a:spcBef>
                <a:spcPts val="0"/>
              </a:spcBef>
              <a:spcAft>
                <a:spcPts val="0"/>
              </a:spcAft>
            </a:pPr>
            <a:r>
              <a:rPr lang="en-CA" dirty="0" smtClean="0"/>
              <a:t>ECCC Recommendations</a:t>
            </a:r>
          </a:p>
          <a:p>
            <a:pPr>
              <a:spcBef>
                <a:spcPts val="0"/>
              </a:spcBef>
              <a:spcAft>
                <a:spcPts val="0"/>
              </a:spcAft>
            </a:pPr>
            <a:endParaRPr lang="en-CA" dirty="0" smtClean="0"/>
          </a:p>
          <a:p>
            <a:pPr>
              <a:spcBef>
                <a:spcPts val="0"/>
              </a:spcBef>
              <a:spcAft>
                <a:spcPts val="0"/>
              </a:spcAft>
            </a:pPr>
            <a:endParaRPr lang="en-CA" dirty="0"/>
          </a:p>
          <a:p>
            <a:pPr lvl="0"/>
            <a:r>
              <a:rPr lang="iu-Latn-CA" dirty="0"/>
              <a:t>ECCC Maliktakhangani</a:t>
            </a:r>
            <a:endParaRPr lang="en-US" dirty="0"/>
          </a:p>
          <a:p>
            <a:pPr lvl="0"/>
            <a:r>
              <a:rPr lang="iu-Latn-CA" dirty="0"/>
              <a:t>Nalaumayangit Maligait Maligautingillu</a:t>
            </a:r>
            <a:endParaRPr lang="en-US" dirty="0"/>
          </a:p>
          <a:p>
            <a:r>
              <a:rPr lang="iu-Latn-CA" dirty="0"/>
              <a:t>ECCC Pitquyangit</a:t>
            </a:r>
            <a:endParaRPr lang="en-CA" dirty="0" smtClean="0"/>
          </a:p>
          <a:p>
            <a:pPr>
              <a:spcBef>
                <a:spcPts val="0"/>
              </a:spcBef>
              <a:spcAft>
                <a:spcPts val="0"/>
              </a:spcAft>
            </a:pPr>
            <a:endParaRPr lang="en-US" sz="2000" dirty="0" smtClean="0">
              <a:latin typeface="+mn-lt"/>
            </a:endParaRPr>
          </a:p>
          <a:p>
            <a:pPr>
              <a:spcBef>
                <a:spcPts val="0"/>
              </a:spcBef>
              <a:spcAft>
                <a:spcPts val="0"/>
              </a:spcAft>
            </a:pPr>
            <a:endParaRPr lang="en-US" sz="2000" dirty="0" smtClean="0">
              <a:latin typeface="+mn-l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7690" y="1916832"/>
            <a:ext cx="2896798"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396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06896" y="332656"/>
            <a:ext cx="8337104" cy="926976"/>
          </a:xfrm>
        </p:spPr>
        <p:txBody>
          <a:bodyPr/>
          <a:lstStyle/>
          <a:p>
            <a:pPr>
              <a:lnSpc>
                <a:spcPct val="115000"/>
              </a:lnSpc>
              <a:spcBef>
                <a:spcPts val="0"/>
              </a:spcBef>
              <a:spcAft>
                <a:spcPts val="0"/>
              </a:spcAft>
            </a:pPr>
            <a:r>
              <a:rPr lang="en-CA" altLang="en-US" sz="2200" dirty="0" smtClean="0"/>
              <a:t>ECCC Mandate</a:t>
            </a:r>
            <a:br>
              <a:rPr lang="en-CA" altLang="en-US" sz="2200" dirty="0" smtClean="0"/>
            </a:br>
            <a:r>
              <a:rPr lang="en-US" altLang="en-US" sz="2200" dirty="0"/>
              <a:t>ECCC </a:t>
            </a:r>
            <a:r>
              <a:rPr lang="en-US" altLang="en-US" sz="2200" dirty="0" err="1"/>
              <a:t>Maliktakhangani</a:t>
            </a:r>
            <a:endParaRPr lang="en-US" sz="2200" dirty="0">
              <a:effectLst/>
              <a:ea typeface="Calibri"/>
              <a:cs typeface="Times New Roman"/>
            </a:endParaRPr>
          </a:p>
        </p:txBody>
      </p:sp>
      <p:sp>
        <p:nvSpPr>
          <p:cNvPr id="8195" name="Content Placeholder 2"/>
          <p:cNvSpPr>
            <a:spLocks noGrp="1"/>
          </p:cNvSpPr>
          <p:nvPr>
            <p:ph idx="1"/>
          </p:nvPr>
        </p:nvSpPr>
        <p:spPr>
          <a:xfrm>
            <a:off x="827584" y="1340768"/>
            <a:ext cx="8316416" cy="4679702"/>
          </a:xfrm>
        </p:spPr>
        <p:txBody>
          <a:bodyPr/>
          <a:lstStyle/>
          <a:p>
            <a:pPr>
              <a:spcBef>
                <a:spcPts val="0"/>
              </a:spcBef>
              <a:spcAft>
                <a:spcPts val="0"/>
              </a:spcAft>
              <a:defRPr/>
            </a:pPr>
            <a:r>
              <a:rPr lang="en-US" altLang="en-US" sz="1800" dirty="0"/>
              <a:t>Preserve and enhance the quality of the natural environment</a:t>
            </a:r>
          </a:p>
          <a:p>
            <a:pPr>
              <a:spcBef>
                <a:spcPts val="0"/>
              </a:spcBef>
              <a:spcAft>
                <a:spcPts val="0"/>
              </a:spcAft>
              <a:defRPr/>
            </a:pPr>
            <a:r>
              <a:rPr lang="en-US" altLang="en-US" sz="1800" dirty="0"/>
              <a:t>Conserve Canada’s renewable resources</a:t>
            </a:r>
          </a:p>
          <a:p>
            <a:pPr>
              <a:spcBef>
                <a:spcPts val="0"/>
              </a:spcBef>
              <a:spcAft>
                <a:spcPts val="0"/>
              </a:spcAft>
              <a:defRPr/>
            </a:pPr>
            <a:r>
              <a:rPr lang="en-US" altLang="en-US" sz="1800" dirty="0"/>
              <a:t>Conserve and protect Canada’s water resources</a:t>
            </a:r>
          </a:p>
          <a:p>
            <a:pPr>
              <a:spcBef>
                <a:spcPts val="0"/>
              </a:spcBef>
              <a:spcAft>
                <a:spcPts val="0"/>
              </a:spcAft>
              <a:defRPr/>
            </a:pPr>
            <a:r>
              <a:rPr lang="en-US" altLang="en-US" sz="1800" dirty="0"/>
              <a:t>Forecast daily weather conditions and warnings</a:t>
            </a:r>
          </a:p>
          <a:p>
            <a:pPr>
              <a:spcBef>
                <a:spcPts val="0"/>
              </a:spcBef>
              <a:spcAft>
                <a:spcPts val="0"/>
              </a:spcAft>
              <a:defRPr/>
            </a:pPr>
            <a:r>
              <a:rPr lang="en-US" altLang="en-US" sz="1800" dirty="0"/>
              <a:t>Enforce rules relating to boundary waters</a:t>
            </a:r>
          </a:p>
          <a:p>
            <a:pPr>
              <a:spcBef>
                <a:spcPts val="0"/>
              </a:spcBef>
              <a:spcAft>
                <a:spcPts val="0"/>
              </a:spcAft>
              <a:defRPr/>
            </a:pPr>
            <a:r>
              <a:rPr lang="en-US" altLang="en-US" sz="1800" dirty="0"/>
              <a:t>Coordinate environmental policies and programs for the federal government</a:t>
            </a:r>
          </a:p>
          <a:p>
            <a:pPr>
              <a:spcBef>
                <a:spcPts val="0"/>
              </a:spcBef>
              <a:spcAft>
                <a:spcPts val="0"/>
              </a:spcAft>
              <a:defRPr/>
            </a:pPr>
            <a:endParaRPr lang="en-CA" altLang="en-US" sz="1800" dirty="0" smtClean="0"/>
          </a:p>
          <a:p>
            <a:pPr lvl="0"/>
            <a:r>
              <a:rPr lang="iu-Latn-CA" sz="1800" dirty="0"/>
              <a:t>Nunguttailinahuaqtut pidjarikhinahuarlugulu nakuudjuhinga ilitquhiita avatingit</a:t>
            </a:r>
            <a:endParaRPr lang="en-US" sz="1800" dirty="0"/>
          </a:p>
          <a:p>
            <a:pPr lvl="0"/>
            <a:r>
              <a:rPr lang="iu-Latn-CA" sz="1800" dirty="0"/>
              <a:t>Hapummilugit Kanatam nunguyuittut avatimiuttat</a:t>
            </a:r>
            <a:endParaRPr lang="en-US" sz="1800" dirty="0"/>
          </a:p>
          <a:p>
            <a:pPr lvl="0"/>
            <a:r>
              <a:rPr lang="iu-Latn-CA" sz="1800" dirty="0"/>
              <a:t>Hapummilugit huruqhiqtaililugillu Kanatam imaup avatimiuttat</a:t>
            </a:r>
            <a:endParaRPr lang="en-US" sz="1800" dirty="0"/>
          </a:p>
          <a:p>
            <a:pPr lvl="0"/>
            <a:r>
              <a:rPr lang="iu-Latn-CA" sz="1800" dirty="0"/>
              <a:t>Kangiqhinahuarlugit ubluq tamaat anuringa qanurilinganingit naunaiqtaaqhimalugit</a:t>
            </a:r>
            <a:endParaRPr lang="en-US" sz="1800" dirty="0"/>
          </a:p>
          <a:p>
            <a:pPr lvl="0"/>
            <a:r>
              <a:rPr lang="iu-Latn-CA" sz="1800" dirty="0"/>
              <a:t>Pilimmakharlugit maliktakhait ilagiyangit kigliliuqtauhimayut imat</a:t>
            </a:r>
            <a:endParaRPr lang="en-US" sz="1800" dirty="0"/>
          </a:p>
          <a:p>
            <a:pPr lvl="0"/>
            <a:r>
              <a:rPr lang="iu-Latn-CA" sz="1800" dirty="0"/>
              <a:t>Aulapkailugit avatimiuttat atuagait piliriakhait haffumani kavamatuqangit kavamaita</a:t>
            </a:r>
            <a:endParaRPr lang="en-US" sz="1800" dirty="0"/>
          </a:p>
          <a:p>
            <a:pPr>
              <a:spcBef>
                <a:spcPts val="0"/>
              </a:spcBef>
              <a:spcAft>
                <a:spcPts val="0"/>
              </a:spcAft>
              <a:defRPr/>
            </a:pPr>
            <a:endParaRPr lang="en-CA" altLang="en-US" sz="1800" dirty="0"/>
          </a:p>
          <a:p>
            <a:pPr>
              <a:spcBef>
                <a:spcPts val="0"/>
              </a:spcBef>
              <a:spcAft>
                <a:spcPts val="0"/>
              </a:spcAft>
              <a:defRPr/>
            </a:pPr>
            <a:endParaRPr lang="en-CA" altLang="en-US" sz="1800" dirty="0" smtClean="0"/>
          </a:p>
          <a:p>
            <a:pPr marL="338137" lvl="1" indent="0">
              <a:spcBef>
                <a:spcPts val="0"/>
              </a:spcBef>
              <a:spcAft>
                <a:spcPts val="0"/>
              </a:spcAft>
              <a:buNone/>
              <a:defRPr/>
            </a:pPr>
            <a:endParaRPr lang="en-CA" altLang="en-US" sz="1800" dirty="0" smtClean="0"/>
          </a:p>
          <a:p>
            <a:pPr marL="625475" lvl="1">
              <a:spcBef>
                <a:spcPts val="0"/>
              </a:spcBef>
              <a:spcAft>
                <a:spcPts val="0"/>
              </a:spcAft>
              <a:defRPr/>
            </a:pPr>
            <a:endParaRPr lang="en-CA" altLang="en-US" sz="1800" dirty="0" smtClean="0"/>
          </a:p>
        </p:txBody>
      </p:sp>
    </p:spTree>
    <p:extLst>
      <p:ext uri="{BB962C8B-B14F-4D97-AF65-F5344CB8AC3E}">
        <p14:creationId xmlns:p14="http://schemas.microsoft.com/office/powerpoint/2010/main" val="703211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06896" y="188640"/>
            <a:ext cx="8229600" cy="1143000"/>
          </a:xfrm>
        </p:spPr>
        <p:txBody>
          <a:bodyPr anchor="t"/>
          <a:lstStyle/>
          <a:p>
            <a:pPr>
              <a:lnSpc>
                <a:spcPct val="115000"/>
              </a:lnSpc>
              <a:spcBef>
                <a:spcPts val="0"/>
              </a:spcBef>
              <a:spcAft>
                <a:spcPts val="0"/>
              </a:spcAft>
            </a:pPr>
            <a:r>
              <a:rPr lang="en-CA" altLang="en-US" sz="2400" dirty="0" smtClean="0"/>
              <a:t>Relevant Acts and Regulations</a:t>
            </a:r>
            <a:br>
              <a:rPr lang="en-CA" altLang="en-US" sz="2400" dirty="0" smtClean="0"/>
            </a:br>
            <a:r>
              <a:rPr lang="iu-Latn-CA" sz="2400" dirty="0"/>
              <a:t>Nalaumattiaqtut Maligait Maliguarutingillu</a:t>
            </a:r>
            <a:r>
              <a:rPr lang="en-US" sz="2400" dirty="0"/>
              <a:t/>
            </a:r>
            <a:br>
              <a:rPr lang="en-US" sz="2400" dirty="0"/>
            </a:br>
            <a:r>
              <a:rPr lang="en-US" sz="2400" dirty="0" smtClean="0"/>
              <a:t/>
            </a:r>
            <a:br>
              <a:rPr lang="en-US" sz="2400" dirty="0" smtClean="0"/>
            </a:br>
            <a:r>
              <a:rPr lang="en-US" sz="2400" dirty="0" smtClean="0">
                <a:ea typeface="Calibri"/>
                <a:cs typeface="Times New Roman"/>
              </a:rPr>
              <a:t/>
            </a:r>
            <a:br>
              <a:rPr lang="en-US" sz="2400" dirty="0" smtClean="0">
                <a:ea typeface="Calibri"/>
                <a:cs typeface="Times New Roman"/>
              </a:rPr>
            </a:br>
            <a:endParaRPr lang="en-US" altLang="en-US" sz="2400" dirty="0" smtClean="0"/>
          </a:p>
        </p:txBody>
      </p:sp>
      <p:sp>
        <p:nvSpPr>
          <p:cNvPr id="8195" name="Content Placeholder 2"/>
          <p:cNvSpPr>
            <a:spLocks noGrp="1"/>
          </p:cNvSpPr>
          <p:nvPr>
            <p:ph idx="1"/>
          </p:nvPr>
        </p:nvSpPr>
        <p:spPr>
          <a:xfrm>
            <a:off x="734890" y="1268760"/>
            <a:ext cx="6141366" cy="4680520"/>
          </a:xfrm>
        </p:spPr>
        <p:txBody>
          <a:bodyPr/>
          <a:lstStyle/>
          <a:p>
            <a:pPr>
              <a:spcBef>
                <a:spcPts val="0"/>
              </a:spcBef>
              <a:spcAft>
                <a:spcPts val="0"/>
              </a:spcAft>
              <a:defRPr/>
            </a:pPr>
            <a:r>
              <a:rPr lang="en-CA" altLang="en-US" sz="2000" i="1" dirty="0" smtClean="0">
                <a:latin typeface="+mn-lt"/>
              </a:rPr>
              <a:t>Department of the Environment Act </a:t>
            </a:r>
            <a:endParaRPr lang="en-CA" altLang="en-US" sz="2000" i="1" dirty="0">
              <a:latin typeface="+mn-lt"/>
            </a:endParaRPr>
          </a:p>
          <a:p>
            <a:pPr>
              <a:spcBef>
                <a:spcPts val="0"/>
              </a:spcBef>
              <a:spcAft>
                <a:spcPts val="0"/>
              </a:spcAft>
              <a:defRPr/>
            </a:pPr>
            <a:r>
              <a:rPr lang="en-CA" altLang="en-US" sz="2000" i="1" dirty="0" smtClean="0">
                <a:latin typeface="+mn-lt"/>
              </a:rPr>
              <a:t>Canadian Environmental Protection Act</a:t>
            </a:r>
          </a:p>
          <a:p>
            <a:pPr>
              <a:spcBef>
                <a:spcPts val="0"/>
              </a:spcBef>
              <a:spcAft>
                <a:spcPts val="0"/>
              </a:spcAft>
              <a:defRPr/>
            </a:pPr>
            <a:r>
              <a:rPr lang="en-CA" altLang="en-US" sz="2000" i="1" dirty="0" smtClean="0">
                <a:latin typeface="+mn-lt"/>
              </a:rPr>
              <a:t>Fisheries Act – </a:t>
            </a:r>
            <a:r>
              <a:rPr lang="en-CA" altLang="en-US" sz="2000" dirty="0" smtClean="0">
                <a:latin typeface="+mn-lt"/>
              </a:rPr>
              <a:t>Pollution Prevention Provisions &amp; Metal and Diamond Mining Effluent Regulations</a:t>
            </a:r>
          </a:p>
          <a:p>
            <a:pPr>
              <a:spcBef>
                <a:spcPts val="0"/>
              </a:spcBef>
              <a:spcAft>
                <a:spcPts val="0"/>
              </a:spcAft>
              <a:defRPr/>
            </a:pPr>
            <a:endParaRPr lang="en-CA" altLang="en-US" sz="2000" dirty="0"/>
          </a:p>
          <a:p>
            <a:pPr lvl="0"/>
            <a:r>
              <a:rPr lang="en-US" sz="2000" i="1" dirty="0" err="1" smtClean="0"/>
              <a:t>Avatiliriyiitkunnit</a:t>
            </a:r>
            <a:r>
              <a:rPr lang="en-US" sz="2000" i="1" dirty="0" smtClean="0"/>
              <a:t> </a:t>
            </a:r>
            <a:r>
              <a:rPr lang="en-US" sz="2000" i="1" dirty="0" err="1"/>
              <a:t>Maliganga</a:t>
            </a:r>
            <a:r>
              <a:rPr lang="en-US" sz="2000" i="1" dirty="0"/>
              <a:t> </a:t>
            </a:r>
          </a:p>
          <a:p>
            <a:pPr lvl="0"/>
            <a:r>
              <a:rPr lang="en-US" sz="2000" i="1" dirty="0" err="1" smtClean="0"/>
              <a:t>Kaanatami</a:t>
            </a:r>
            <a:r>
              <a:rPr lang="en-US" sz="2000" i="1" dirty="0" smtClean="0"/>
              <a:t> </a:t>
            </a:r>
            <a:r>
              <a:rPr lang="en-US" sz="2000" i="1" dirty="0" err="1"/>
              <a:t>Avatiliriniqmut</a:t>
            </a:r>
            <a:r>
              <a:rPr lang="en-US" sz="2000" i="1" dirty="0"/>
              <a:t> </a:t>
            </a:r>
            <a:r>
              <a:rPr lang="en-US" sz="2000" i="1" dirty="0" err="1"/>
              <a:t>Hukhaungiqtailiniq</a:t>
            </a:r>
            <a:r>
              <a:rPr lang="en-US" sz="2000" i="1" dirty="0"/>
              <a:t> </a:t>
            </a:r>
            <a:r>
              <a:rPr lang="en-US" sz="2000" i="1" dirty="0" err="1"/>
              <a:t>Maligaq</a:t>
            </a:r>
            <a:endParaRPr lang="en-US" sz="2000" i="1" dirty="0"/>
          </a:p>
          <a:p>
            <a:pPr lvl="0"/>
            <a:r>
              <a:rPr lang="en-US" sz="2000" i="1" dirty="0" err="1" smtClean="0"/>
              <a:t>Iqalungnut</a:t>
            </a:r>
            <a:r>
              <a:rPr lang="en-US" sz="2000" i="1" dirty="0" smtClean="0"/>
              <a:t> </a:t>
            </a:r>
            <a:r>
              <a:rPr lang="en-US" sz="2000" i="1" dirty="0" err="1"/>
              <a:t>Maligaq</a:t>
            </a:r>
            <a:r>
              <a:rPr lang="en-US" sz="2000" i="1" dirty="0"/>
              <a:t> – </a:t>
            </a:r>
            <a:r>
              <a:rPr lang="en-US" sz="2000" dirty="0" err="1"/>
              <a:t>Huruqtailinahuaqtut</a:t>
            </a:r>
            <a:r>
              <a:rPr lang="en-US" sz="2000" dirty="0"/>
              <a:t> </a:t>
            </a:r>
            <a:r>
              <a:rPr lang="en-US" sz="2000" dirty="0" err="1"/>
              <a:t>Pittailinahuarningit</a:t>
            </a:r>
            <a:r>
              <a:rPr lang="en-US" sz="2000" dirty="0"/>
              <a:t> </a:t>
            </a:r>
            <a:r>
              <a:rPr lang="en-US" sz="2000" dirty="0" err="1"/>
              <a:t>Ilaliutingit</a:t>
            </a:r>
            <a:r>
              <a:rPr lang="en-US" sz="2000" dirty="0"/>
              <a:t> </a:t>
            </a:r>
            <a:r>
              <a:rPr lang="en-US" sz="2000" dirty="0" err="1"/>
              <a:t>unalu</a:t>
            </a:r>
            <a:r>
              <a:rPr lang="en-US" sz="2000" dirty="0"/>
              <a:t> </a:t>
            </a:r>
            <a:r>
              <a:rPr lang="en-US" sz="2000" dirty="0" err="1"/>
              <a:t>Havigalik</a:t>
            </a:r>
            <a:r>
              <a:rPr lang="en-US" sz="2000" dirty="0"/>
              <a:t> </a:t>
            </a:r>
            <a:r>
              <a:rPr lang="en-US" sz="2000" dirty="0" err="1"/>
              <a:t>Qiplariktuq</a:t>
            </a:r>
            <a:r>
              <a:rPr lang="en-US" sz="2000" dirty="0"/>
              <a:t> </a:t>
            </a:r>
            <a:r>
              <a:rPr lang="en-US" sz="2000" dirty="0" err="1"/>
              <a:t>Uyaraqtarviuyut</a:t>
            </a:r>
            <a:r>
              <a:rPr lang="en-US" sz="2000" dirty="0"/>
              <a:t> </a:t>
            </a:r>
            <a:r>
              <a:rPr lang="en-US" sz="2000" dirty="0" err="1"/>
              <a:t>Halumaittut</a:t>
            </a:r>
            <a:r>
              <a:rPr lang="en-US" sz="2000" dirty="0"/>
              <a:t> </a:t>
            </a:r>
            <a:r>
              <a:rPr lang="en-US" sz="2000" dirty="0" err="1"/>
              <a:t>Maliguarutingit</a:t>
            </a:r>
            <a:endParaRPr lang="en-US" sz="2000" dirty="0"/>
          </a:p>
          <a:p>
            <a:pPr>
              <a:spcBef>
                <a:spcPts val="0"/>
              </a:spcBef>
              <a:spcAft>
                <a:spcPts val="0"/>
              </a:spcAft>
              <a:defRPr/>
            </a:pPr>
            <a:endParaRPr lang="en-CA" altLang="en-US" sz="2000" i="1" dirty="0">
              <a:latin typeface="+mn-lt"/>
            </a:endParaRPr>
          </a:p>
          <a:p>
            <a:pPr>
              <a:spcBef>
                <a:spcPts val="0"/>
              </a:spcBef>
              <a:spcAft>
                <a:spcPts val="0"/>
              </a:spcAft>
              <a:defRPr/>
            </a:pPr>
            <a:endParaRPr lang="en-CA" altLang="en-US" sz="2000" i="1" dirty="0" smtClean="0">
              <a:latin typeface="+mn-l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826237"/>
            <a:ext cx="2304256" cy="154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1537738"/>
            <a:ext cx="2238301" cy="1672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552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755649" y="1340768"/>
            <a:ext cx="8137525" cy="4641850"/>
          </a:xfrm>
        </p:spPr>
        <p:txBody>
          <a:bodyPr/>
          <a:lstStyle/>
          <a:p>
            <a:r>
              <a:rPr lang="en-CA" altLang="en-US" sz="2000" dirty="0" smtClean="0"/>
              <a:t>Environment and Climate Change Canada provides scientific expertise within our mandate to the Nunavut Water Board </a:t>
            </a:r>
          </a:p>
          <a:p>
            <a:pPr lvl="1"/>
            <a:r>
              <a:rPr lang="en-CA" altLang="en-US" dirty="0" smtClean="0"/>
              <a:t>Freshwater Environment</a:t>
            </a:r>
          </a:p>
          <a:p>
            <a:pPr lvl="1"/>
            <a:r>
              <a:rPr lang="en-CA" altLang="en-US" dirty="0"/>
              <a:t>Monitoring, Mitigation and Management Plans</a:t>
            </a:r>
          </a:p>
          <a:p>
            <a:endParaRPr lang="en-CA" altLang="en-US" dirty="0" smtClean="0"/>
          </a:p>
          <a:p>
            <a:pPr lvl="0"/>
            <a:r>
              <a:rPr lang="en-US" sz="2000" dirty="0" err="1" smtClean="0"/>
              <a:t>Avatiliqiniq</a:t>
            </a:r>
            <a:r>
              <a:rPr lang="en-US" sz="2000" dirty="0" smtClean="0"/>
              <a:t> </a:t>
            </a:r>
            <a:r>
              <a:rPr lang="en-US" sz="2000" dirty="0" err="1"/>
              <a:t>Hilaup</a:t>
            </a:r>
            <a:r>
              <a:rPr lang="en-US" sz="2000" dirty="0"/>
              <a:t> </a:t>
            </a:r>
            <a:r>
              <a:rPr lang="en-US" sz="2000" dirty="0" err="1"/>
              <a:t>Uunnakpallianingit</a:t>
            </a:r>
            <a:r>
              <a:rPr lang="en-US" sz="2000" dirty="0"/>
              <a:t> Kanata </a:t>
            </a:r>
            <a:r>
              <a:rPr lang="en-US" sz="2000" dirty="0" err="1"/>
              <a:t>ilaliutivagaat</a:t>
            </a:r>
            <a:r>
              <a:rPr lang="en-US" sz="2000" dirty="0"/>
              <a:t> </a:t>
            </a:r>
            <a:r>
              <a:rPr lang="en-US" sz="2000" dirty="0" err="1"/>
              <a:t>qauyiharnikhainut</a:t>
            </a:r>
            <a:r>
              <a:rPr lang="en-US" sz="2000" dirty="0"/>
              <a:t> </a:t>
            </a:r>
            <a:r>
              <a:rPr lang="en-US" sz="2000" dirty="0" err="1"/>
              <a:t>ayuinningit</a:t>
            </a:r>
            <a:r>
              <a:rPr lang="en-US" sz="2000" dirty="0"/>
              <a:t> </a:t>
            </a:r>
            <a:r>
              <a:rPr lang="en-US" sz="2000" dirty="0" err="1"/>
              <a:t>iluani</a:t>
            </a:r>
            <a:r>
              <a:rPr lang="en-US" sz="2000" dirty="0"/>
              <a:t> </a:t>
            </a:r>
            <a:r>
              <a:rPr lang="en-US" sz="2000" dirty="0" err="1"/>
              <a:t>maligautivut</a:t>
            </a:r>
            <a:r>
              <a:rPr lang="en-US" sz="2000" dirty="0"/>
              <a:t> </a:t>
            </a:r>
            <a:r>
              <a:rPr lang="en-US" sz="2000" dirty="0" err="1"/>
              <a:t>uvunga</a:t>
            </a:r>
            <a:r>
              <a:rPr lang="en-US" sz="2000" dirty="0"/>
              <a:t> Nunavut </a:t>
            </a:r>
            <a:r>
              <a:rPr lang="en-US" sz="2000" dirty="0" err="1"/>
              <a:t>Imaliriyit</a:t>
            </a:r>
            <a:r>
              <a:rPr lang="en-US" sz="2000" dirty="0"/>
              <a:t> </a:t>
            </a:r>
            <a:r>
              <a:rPr lang="en-US" sz="2000" dirty="0" err="1"/>
              <a:t>Katimayit</a:t>
            </a:r>
            <a:endParaRPr lang="en-US" sz="2000" dirty="0"/>
          </a:p>
          <a:p>
            <a:pPr lvl="1"/>
            <a:r>
              <a:rPr lang="en-US" sz="1800" dirty="0" err="1" smtClean="0"/>
              <a:t>Halumayumik</a:t>
            </a:r>
            <a:r>
              <a:rPr lang="en-US" sz="1800" dirty="0" smtClean="0"/>
              <a:t> </a:t>
            </a:r>
            <a:r>
              <a:rPr lang="en-US" sz="1800" dirty="0" err="1"/>
              <a:t>imaq</a:t>
            </a:r>
            <a:r>
              <a:rPr lang="en-US" sz="1800" dirty="0"/>
              <a:t> </a:t>
            </a:r>
            <a:r>
              <a:rPr lang="en-US" sz="1800" dirty="0" err="1"/>
              <a:t>Avatingit</a:t>
            </a:r>
            <a:endParaRPr lang="en-US" sz="1800" dirty="0"/>
          </a:p>
          <a:p>
            <a:pPr lvl="1"/>
            <a:r>
              <a:rPr lang="en-US" sz="1800" dirty="0" err="1" smtClean="0"/>
              <a:t>Muaqhiiyangit</a:t>
            </a:r>
            <a:r>
              <a:rPr lang="en-US" sz="1800" dirty="0"/>
              <a:t>, </a:t>
            </a:r>
            <a:r>
              <a:rPr lang="en-US" sz="1800" dirty="0" err="1"/>
              <a:t>Ingattaqhittailinahuarnikkut</a:t>
            </a:r>
            <a:r>
              <a:rPr lang="en-US" sz="1800" dirty="0"/>
              <a:t> </a:t>
            </a:r>
            <a:r>
              <a:rPr lang="en-US" sz="1800" dirty="0" err="1"/>
              <a:t>Munaqhiiyangillu</a:t>
            </a:r>
            <a:r>
              <a:rPr lang="en-US" sz="1800" dirty="0"/>
              <a:t> </a:t>
            </a:r>
            <a:r>
              <a:rPr lang="en-US" sz="1800" dirty="0" err="1"/>
              <a:t>Upalungaiyautit</a:t>
            </a:r>
            <a:endParaRPr lang="en-US" sz="1800" dirty="0"/>
          </a:p>
          <a:p>
            <a:endParaRPr lang="en-CA" altLang="en-US" dirty="0" smtClean="0"/>
          </a:p>
        </p:txBody>
      </p:sp>
      <p:sp>
        <p:nvSpPr>
          <p:cNvPr id="5" name="Title 1"/>
          <p:cNvSpPr txBox="1">
            <a:spLocks/>
          </p:cNvSpPr>
          <p:nvPr/>
        </p:nvSpPr>
        <p:spPr bwMode="auto">
          <a:xfrm>
            <a:off x="729753" y="476672"/>
            <a:ext cx="8137525" cy="7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a:defRPr/>
            </a:pPr>
            <a:r>
              <a:rPr kumimoji="1" lang="en-CA" altLang="en-US" sz="3600" b="1" i="0" u="none" strike="noStrike" kern="0" cap="none" spc="0" normalizeH="0" baseline="0" noProof="0" dirty="0" smtClean="0">
                <a:ln>
                  <a:noFill/>
                </a:ln>
                <a:solidFill>
                  <a:srgbClr val="3A601B"/>
                </a:solidFill>
                <a:effectLst/>
                <a:uLnTx/>
                <a:uFillTx/>
                <a:latin typeface="Arial"/>
                <a:ea typeface="Arial Unicode MS"/>
                <a:cs typeface="Arial Unicode MS"/>
              </a:rPr>
              <a:t/>
            </a:r>
            <a:br>
              <a:rPr kumimoji="1" lang="en-CA" altLang="en-US" sz="3600" b="1" i="0" u="none" strike="noStrike" kern="0" cap="none" spc="0" normalizeH="0" baseline="0" noProof="0" dirty="0" smtClean="0">
                <a:ln>
                  <a:noFill/>
                </a:ln>
                <a:solidFill>
                  <a:srgbClr val="3A601B"/>
                </a:solidFill>
                <a:effectLst/>
                <a:uLnTx/>
                <a:uFillTx/>
                <a:latin typeface="Arial"/>
                <a:ea typeface="Arial Unicode MS"/>
                <a:cs typeface="Arial Unicode MS"/>
              </a:rPr>
            </a:br>
            <a:r>
              <a:rPr kumimoji="1" lang="en-CA" altLang="en-US" sz="3600" b="1" i="0" u="none" strike="noStrike" kern="0" cap="none" spc="0" normalizeH="0" baseline="0" noProof="0" dirty="0" smtClean="0">
                <a:ln>
                  <a:noFill/>
                </a:ln>
                <a:solidFill>
                  <a:srgbClr val="3A601B"/>
                </a:solidFill>
                <a:effectLst/>
                <a:uLnTx/>
                <a:uFillTx/>
                <a:latin typeface="Arial"/>
                <a:ea typeface="Arial Unicode MS"/>
                <a:cs typeface="Arial Unicode MS"/>
              </a:rPr>
              <a:t/>
            </a:r>
            <a:br>
              <a:rPr kumimoji="1" lang="en-CA" altLang="en-US" sz="3600" b="1" i="0" u="none" strike="noStrike" kern="0" cap="none" spc="0" normalizeH="0" baseline="0" noProof="0" dirty="0" smtClean="0">
                <a:ln>
                  <a:noFill/>
                </a:ln>
                <a:solidFill>
                  <a:srgbClr val="3A601B"/>
                </a:solidFill>
                <a:effectLst/>
                <a:uLnTx/>
                <a:uFillTx/>
                <a:latin typeface="Arial"/>
                <a:ea typeface="Arial Unicode MS"/>
                <a:cs typeface="Arial Unicode MS"/>
              </a:rPr>
            </a:br>
            <a:r>
              <a:rPr kumimoji="1" lang="en-CA" altLang="en-US" sz="2200" b="1" i="0" u="none" strike="noStrike" kern="0" cap="none" spc="0" normalizeH="0" baseline="0" noProof="0" dirty="0" smtClean="0">
                <a:ln>
                  <a:noFill/>
                </a:ln>
                <a:solidFill>
                  <a:srgbClr val="3A601B"/>
                </a:solidFill>
                <a:effectLst/>
                <a:uLnTx/>
                <a:uFillTx/>
                <a:latin typeface="Arial"/>
                <a:ea typeface="Arial Unicode MS"/>
                <a:cs typeface="Arial Unicode MS"/>
              </a:rPr>
              <a:t>Environment and Climate Change Canada’s Participation</a:t>
            </a:r>
            <a:br>
              <a:rPr kumimoji="1" lang="en-CA" altLang="en-US" sz="2200" b="1" i="0" u="none" strike="noStrike" kern="0" cap="none" spc="0" normalizeH="0" baseline="0" noProof="0" dirty="0" smtClean="0">
                <a:ln>
                  <a:noFill/>
                </a:ln>
                <a:solidFill>
                  <a:srgbClr val="3A601B"/>
                </a:solidFill>
                <a:effectLst/>
                <a:uLnTx/>
                <a:uFillTx/>
                <a:latin typeface="Arial"/>
                <a:ea typeface="Arial Unicode MS"/>
                <a:cs typeface="Arial Unicode MS"/>
              </a:rPr>
            </a:br>
            <a:r>
              <a:rPr lang="en-US" sz="2200" dirty="0" err="1"/>
              <a:t>Avatiliqiniq</a:t>
            </a:r>
            <a:r>
              <a:rPr lang="en-US" sz="2200" dirty="0"/>
              <a:t> </a:t>
            </a:r>
            <a:r>
              <a:rPr lang="en-US" sz="2200" dirty="0" err="1"/>
              <a:t>Hilaup</a:t>
            </a:r>
            <a:r>
              <a:rPr lang="en-US" sz="2200" dirty="0"/>
              <a:t> </a:t>
            </a:r>
            <a:r>
              <a:rPr lang="en-US" sz="2200" dirty="0" err="1"/>
              <a:t>Uunnakpallianingit</a:t>
            </a:r>
            <a:r>
              <a:rPr lang="en-US" sz="2200" dirty="0"/>
              <a:t> </a:t>
            </a:r>
            <a:r>
              <a:rPr lang="en-US" sz="2200" dirty="0" err="1"/>
              <a:t>Kanata’p</a:t>
            </a:r>
            <a:r>
              <a:rPr lang="en-US" sz="2200" dirty="0"/>
              <a:t> </a:t>
            </a:r>
            <a:r>
              <a:rPr lang="en-US" sz="2200" dirty="0" err="1"/>
              <a:t>Ilauqtauhimayut</a:t>
            </a:r>
            <a:r>
              <a:rPr kumimoji="1" lang="en-CA" altLang="en-US" sz="3600" b="1" i="0" u="none" strike="noStrike" kern="0" cap="none" spc="0" normalizeH="0" baseline="0" noProof="0" dirty="0" smtClean="0">
                <a:ln>
                  <a:noFill/>
                </a:ln>
                <a:solidFill>
                  <a:srgbClr val="3A601B"/>
                </a:solidFill>
                <a:effectLst/>
                <a:uLnTx/>
                <a:uFillTx/>
                <a:latin typeface="Arial"/>
                <a:ea typeface="Arial Unicode MS"/>
                <a:cs typeface="Arial Unicode MS"/>
              </a:rPr>
              <a:t/>
            </a:r>
            <a:br>
              <a:rPr kumimoji="1" lang="en-CA" altLang="en-US" sz="3600" b="1" i="0" u="none" strike="noStrike" kern="0" cap="none" spc="0" normalizeH="0" baseline="0" noProof="0" dirty="0" smtClean="0">
                <a:ln>
                  <a:noFill/>
                </a:ln>
                <a:solidFill>
                  <a:srgbClr val="3A601B"/>
                </a:solidFill>
                <a:effectLst/>
                <a:uLnTx/>
                <a:uFillTx/>
                <a:latin typeface="Arial"/>
                <a:ea typeface="Arial Unicode MS"/>
                <a:cs typeface="Arial Unicode MS"/>
              </a:rPr>
            </a:br>
            <a:endParaRPr kumimoji="1" lang="en-US" altLang="en-US" sz="3600" b="1" i="0" u="none" strike="noStrike" kern="0" cap="none" spc="0" normalizeH="0" baseline="0" noProof="0" dirty="0" smtClean="0">
              <a:ln>
                <a:noFill/>
              </a:ln>
              <a:solidFill>
                <a:srgbClr val="3A601B"/>
              </a:solidFill>
              <a:effectLst/>
              <a:uLnTx/>
              <a:uFillTx/>
              <a:latin typeface="Arial"/>
              <a:ea typeface="Arial Unicode MS"/>
              <a:cs typeface="Arial Unicode MS"/>
            </a:endParaRPr>
          </a:p>
        </p:txBody>
      </p:sp>
    </p:spTree>
    <p:extLst>
      <p:ext uri="{BB962C8B-B14F-4D97-AF65-F5344CB8AC3E}">
        <p14:creationId xmlns:p14="http://schemas.microsoft.com/office/powerpoint/2010/main" val="3152829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755650" y="1268760"/>
            <a:ext cx="8352854" cy="4641850"/>
          </a:xfrm>
        </p:spPr>
        <p:txBody>
          <a:bodyPr/>
          <a:lstStyle/>
          <a:p>
            <a:pPr>
              <a:defRPr/>
            </a:pPr>
            <a:r>
              <a:rPr lang="en-CA" altLang="en-US" sz="2000" dirty="0" smtClean="0"/>
              <a:t>Environment and Climate Change Canada has participated in all phases of this review process thus far.</a:t>
            </a:r>
          </a:p>
          <a:p>
            <a:pPr>
              <a:defRPr/>
            </a:pPr>
            <a:r>
              <a:rPr lang="en-CA" altLang="en-US" sz="2000" dirty="0" smtClean="0"/>
              <a:t>This presentation summarizes Environment and Climate Change Canada’s recommendations. </a:t>
            </a:r>
          </a:p>
          <a:p>
            <a:pPr>
              <a:defRPr/>
            </a:pPr>
            <a:r>
              <a:rPr lang="en-CA" altLang="en-US" sz="2000" dirty="0" smtClean="0"/>
              <a:t>Environment and Climate Change Canada has reviewed the Proponent’s responses.</a:t>
            </a:r>
            <a:endParaRPr lang="en-CA" altLang="en-US" sz="2000" dirty="0" smtClean="0">
              <a:solidFill>
                <a:srgbClr val="FF0000"/>
              </a:solidFill>
            </a:endParaRPr>
          </a:p>
          <a:p>
            <a:pPr>
              <a:defRPr/>
            </a:pPr>
            <a:endParaRPr lang="en-CA" altLang="en-US" sz="1800" dirty="0" smtClean="0"/>
          </a:p>
          <a:p>
            <a:pPr lvl="0"/>
            <a:r>
              <a:rPr lang="iu-Latn-CA" sz="2000" dirty="0" smtClean="0"/>
              <a:t>Avatiliqiniq </a:t>
            </a:r>
            <a:r>
              <a:rPr lang="iu-Latn-CA" sz="2000" dirty="0"/>
              <a:t>Hilaup Uunnakpallianingit Kanata ilauqatauhimagaluaqtut iluani tamainnit ilanganit haffumani qimilrurningit piliriakhat taimaa.</a:t>
            </a:r>
          </a:p>
          <a:p>
            <a:pPr lvl="0"/>
            <a:r>
              <a:rPr lang="iu-Latn-CA" sz="2000" dirty="0" smtClean="0"/>
              <a:t>Una </a:t>
            </a:r>
            <a:r>
              <a:rPr lang="iu-Latn-CA" sz="2000" dirty="0"/>
              <a:t>takugakhangit nainaaqhimayauyut Avatiliqiniq Hilaup Uunnakpallianingit Kanata’p kiutquiyangit</a:t>
            </a:r>
          </a:p>
          <a:p>
            <a:pPr lvl="0"/>
            <a:r>
              <a:rPr lang="iu-Latn-CA" sz="2000" dirty="0" smtClean="0"/>
              <a:t>Avatiliqiniq </a:t>
            </a:r>
            <a:r>
              <a:rPr lang="iu-Latn-CA" sz="2000" dirty="0"/>
              <a:t>Hilaup Uunnakpallianingit Kanata qimilruqhimayaraluangit Havaakhaliuqtunut kiuvingit.</a:t>
            </a:r>
          </a:p>
          <a:p>
            <a:pPr marL="0" indent="0">
              <a:buNone/>
              <a:defRPr/>
            </a:pPr>
            <a:endParaRPr lang="en-US" sz="1800" dirty="0"/>
          </a:p>
          <a:p>
            <a:pPr>
              <a:defRPr/>
            </a:pPr>
            <a:endParaRPr lang="en-CA" altLang="en-US" sz="1050" dirty="0" smtClean="0"/>
          </a:p>
        </p:txBody>
      </p:sp>
      <p:sp>
        <p:nvSpPr>
          <p:cNvPr id="7" name="Title 1"/>
          <p:cNvSpPr>
            <a:spLocks noGrp="1"/>
          </p:cNvSpPr>
          <p:nvPr>
            <p:ph type="title"/>
          </p:nvPr>
        </p:nvSpPr>
        <p:spPr>
          <a:xfrm>
            <a:off x="755650" y="188640"/>
            <a:ext cx="8388350" cy="72008"/>
          </a:xfrm>
        </p:spPr>
        <p:txBody>
          <a:bodyPr/>
          <a:lstStyle/>
          <a:p>
            <a:r>
              <a:rPr lang="en-CA" altLang="en-US" dirty="0" smtClean="0"/>
              <a:t/>
            </a:r>
            <a:br>
              <a:rPr lang="en-CA" altLang="en-US" dirty="0" smtClean="0"/>
            </a:br>
            <a:r>
              <a:rPr lang="en-CA" altLang="en-US" dirty="0" smtClean="0"/>
              <a:t/>
            </a:r>
            <a:br>
              <a:rPr lang="en-CA" altLang="en-US" dirty="0" smtClean="0"/>
            </a:br>
            <a:r>
              <a:rPr lang="en-CA" altLang="en-US" sz="2000" dirty="0" smtClean="0"/>
              <a:t>Environment and Climate Change Canada’s Participation continued</a:t>
            </a:r>
            <a:br>
              <a:rPr lang="en-CA" altLang="en-US" sz="2000" dirty="0" smtClean="0"/>
            </a:br>
            <a:r>
              <a:rPr lang="iu-Latn-CA" sz="2000" dirty="0"/>
              <a:t>Avatiliqiniq Hilaup Uunnakpallianingit Kanata’p Ilauqtauhimayut aulanngittut</a:t>
            </a:r>
            <a:endParaRPr lang="en-US" altLang="en-US" sz="2000" dirty="0" smtClean="0"/>
          </a:p>
        </p:txBody>
      </p:sp>
    </p:spTree>
    <p:extLst>
      <p:ext uri="{BB962C8B-B14F-4D97-AF65-F5344CB8AC3E}">
        <p14:creationId xmlns:p14="http://schemas.microsoft.com/office/powerpoint/2010/main" val="2705362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755650" y="1268760"/>
            <a:ext cx="8388350" cy="4641850"/>
          </a:xfrm>
        </p:spPr>
        <p:txBody>
          <a:bodyPr/>
          <a:lstStyle/>
          <a:p>
            <a:pPr>
              <a:defRPr/>
            </a:pPr>
            <a:r>
              <a:rPr lang="en-CA" altLang="en-US" sz="1300" dirty="0" smtClean="0"/>
              <a:t>During the Technical Review, the Department provided comments on</a:t>
            </a:r>
          </a:p>
          <a:p>
            <a:pPr lvl="1">
              <a:defRPr/>
            </a:pPr>
            <a:r>
              <a:rPr lang="en-CA" sz="1300" dirty="0"/>
              <a:t>Mitigation for in-water </a:t>
            </a:r>
            <a:r>
              <a:rPr lang="en-CA" sz="1300" dirty="0" smtClean="0"/>
              <a:t>works</a:t>
            </a:r>
          </a:p>
          <a:p>
            <a:pPr lvl="1">
              <a:defRPr/>
            </a:pPr>
            <a:r>
              <a:rPr lang="en-CA" sz="1300" dirty="0"/>
              <a:t>Ore stockpile Metal Leaching and Acid Rock Drainage </a:t>
            </a:r>
            <a:endParaRPr lang="en-CA" sz="1300" dirty="0" smtClean="0"/>
          </a:p>
          <a:p>
            <a:pPr lvl="1">
              <a:defRPr/>
            </a:pPr>
            <a:r>
              <a:rPr lang="en-CA" sz="1300" dirty="0"/>
              <a:t>Waste Rock Storage Freeze Back </a:t>
            </a:r>
            <a:endParaRPr lang="en-CA" sz="1300" dirty="0" smtClean="0"/>
          </a:p>
          <a:p>
            <a:pPr lvl="1">
              <a:defRPr/>
            </a:pPr>
            <a:r>
              <a:rPr lang="en-CA" sz="1300" dirty="0"/>
              <a:t>D</a:t>
            </a:r>
            <a:r>
              <a:rPr lang="en-CA" sz="1300" dirty="0" smtClean="0"/>
              <a:t>issolved </a:t>
            </a:r>
            <a:r>
              <a:rPr lang="en-CA" sz="1300" dirty="0"/>
              <a:t>versus total fractions of </a:t>
            </a:r>
            <a:r>
              <a:rPr lang="en-CA" sz="1300" dirty="0" smtClean="0"/>
              <a:t>metals</a:t>
            </a:r>
          </a:p>
          <a:p>
            <a:pPr lvl="1">
              <a:defRPr/>
            </a:pPr>
            <a:r>
              <a:rPr lang="en-CA" sz="1300" dirty="0"/>
              <a:t>Seep Surveys </a:t>
            </a:r>
            <a:endParaRPr lang="en-CA" sz="1300" dirty="0" smtClean="0"/>
          </a:p>
          <a:p>
            <a:pPr lvl="1">
              <a:defRPr/>
            </a:pPr>
            <a:r>
              <a:rPr lang="en-CA" sz="1300" dirty="0"/>
              <a:t>Post-Closure </a:t>
            </a:r>
            <a:r>
              <a:rPr lang="en-CA" sz="1300" dirty="0" smtClean="0"/>
              <a:t>monitoring</a:t>
            </a:r>
          </a:p>
          <a:p>
            <a:pPr lvl="1">
              <a:defRPr/>
            </a:pPr>
            <a:r>
              <a:rPr lang="en-CA" altLang="en-US" sz="1300" dirty="0" smtClean="0"/>
              <a:t>Arsenic Site Specific Water Quality Objective</a:t>
            </a:r>
          </a:p>
          <a:p>
            <a:pPr>
              <a:defRPr/>
            </a:pPr>
            <a:r>
              <a:rPr lang="en-CA" altLang="en-US" sz="1300" dirty="0"/>
              <a:t>T</a:t>
            </a:r>
            <a:r>
              <a:rPr lang="en-CA" altLang="en-US" sz="1300" dirty="0" smtClean="0"/>
              <a:t>hese issues were resolved prior to and during the Technical Meeting held in Cambridge Bay on May 1-2, 2018.</a:t>
            </a:r>
          </a:p>
          <a:p>
            <a:pPr lvl="0"/>
            <a:r>
              <a:rPr lang="en-US" sz="1300" dirty="0" err="1" smtClean="0"/>
              <a:t>Qauyiharnikkut</a:t>
            </a:r>
            <a:r>
              <a:rPr lang="en-US" sz="1300" dirty="0" smtClean="0"/>
              <a:t> </a:t>
            </a:r>
            <a:r>
              <a:rPr lang="en-US" sz="1300" dirty="0" err="1"/>
              <a:t>Qimilruqhutik</a:t>
            </a:r>
            <a:r>
              <a:rPr lang="en-US" sz="1300" dirty="0"/>
              <a:t>, </a:t>
            </a:r>
            <a:r>
              <a:rPr lang="en-US" sz="1300" dirty="0" err="1"/>
              <a:t>Havagviata</a:t>
            </a:r>
            <a:r>
              <a:rPr lang="en-US" sz="1300" dirty="0"/>
              <a:t> </a:t>
            </a:r>
            <a:r>
              <a:rPr lang="en-US" sz="1300" dirty="0" err="1"/>
              <a:t>ilaliutihimayangit</a:t>
            </a:r>
            <a:r>
              <a:rPr lang="en-US" sz="1300" dirty="0"/>
              <a:t> </a:t>
            </a:r>
            <a:r>
              <a:rPr lang="en-US" sz="1300" dirty="0" err="1"/>
              <a:t>kiuviniit</a:t>
            </a:r>
            <a:r>
              <a:rPr lang="en-US" sz="1300" dirty="0"/>
              <a:t> </a:t>
            </a:r>
            <a:r>
              <a:rPr lang="en-US" sz="1300" dirty="0" err="1"/>
              <a:t>ukunanngat</a:t>
            </a:r>
            <a:r>
              <a:rPr lang="en-US" sz="1300" dirty="0"/>
              <a:t> </a:t>
            </a:r>
          </a:p>
          <a:p>
            <a:pPr lvl="1"/>
            <a:r>
              <a:rPr lang="en-US" sz="1300" dirty="0" err="1" smtClean="0"/>
              <a:t>Ingattaqhittailinikkut</a:t>
            </a:r>
            <a:r>
              <a:rPr lang="en-US" sz="1300" dirty="0" smtClean="0"/>
              <a:t> </a:t>
            </a:r>
            <a:r>
              <a:rPr lang="en-US" sz="1300" dirty="0" err="1"/>
              <a:t>haffumani</a:t>
            </a:r>
            <a:r>
              <a:rPr lang="en-US" sz="1300" dirty="0"/>
              <a:t> </a:t>
            </a:r>
            <a:r>
              <a:rPr lang="en-US" sz="1300" dirty="0" err="1"/>
              <a:t>iluani-imaq</a:t>
            </a:r>
            <a:r>
              <a:rPr lang="en-US" sz="1300" dirty="0"/>
              <a:t> </a:t>
            </a:r>
            <a:r>
              <a:rPr lang="en-US" sz="1300" dirty="0" err="1"/>
              <a:t>havaangit</a:t>
            </a:r>
            <a:endParaRPr lang="en-US" sz="1300" dirty="0"/>
          </a:p>
          <a:p>
            <a:pPr lvl="1"/>
            <a:r>
              <a:rPr lang="en-US" sz="1300" dirty="0" err="1" smtClean="0"/>
              <a:t>Uyaraq</a:t>
            </a:r>
            <a:r>
              <a:rPr lang="en-US" sz="1300" dirty="0" smtClean="0"/>
              <a:t> </a:t>
            </a:r>
            <a:r>
              <a:rPr lang="en-US" sz="1300" dirty="0" err="1"/>
              <a:t>illirihimayangit</a:t>
            </a:r>
            <a:r>
              <a:rPr lang="en-US" sz="1300" dirty="0"/>
              <a:t> </a:t>
            </a:r>
            <a:r>
              <a:rPr lang="en-US" sz="1300" dirty="0" err="1"/>
              <a:t>Havigalik</a:t>
            </a:r>
            <a:r>
              <a:rPr lang="en-US" sz="1300" dirty="0"/>
              <a:t> </a:t>
            </a:r>
            <a:r>
              <a:rPr lang="en-US" sz="1300" dirty="0" err="1"/>
              <a:t>Maqihimayut</a:t>
            </a:r>
            <a:r>
              <a:rPr lang="en-US" sz="1300" dirty="0"/>
              <a:t> </a:t>
            </a:r>
            <a:r>
              <a:rPr lang="en-US" sz="1300" dirty="0" err="1"/>
              <a:t>unalu</a:t>
            </a:r>
            <a:r>
              <a:rPr lang="en-US" sz="1300" dirty="0"/>
              <a:t> </a:t>
            </a:r>
            <a:r>
              <a:rPr lang="en-US" sz="1300" dirty="0" err="1"/>
              <a:t>Hivuuranaqtumik</a:t>
            </a:r>
            <a:r>
              <a:rPr lang="en-US" sz="1300" dirty="0"/>
              <a:t> </a:t>
            </a:r>
            <a:r>
              <a:rPr lang="en-US" sz="1300" dirty="0" err="1"/>
              <a:t>Uyaqqat</a:t>
            </a:r>
            <a:r>
              <a:rPr lang="en-US" sz="1300" dirty="0"/>
              <a:t> </a:t>
            </a:r>
            <a:r>
              <a:rPr lang="en-US" sz="1300" dirty="0" err="1"/>
              <a:t>Imaiyaqhimayut</a:t>
            </a:r>
            <a:r>
              <a:rPr lang="en-US" sz="1300" dirty="0"/>
              <a:t> </a:t>
            </a:r>
          </a:p>
          <a:p>
            <a:pPr lvl="1"/>
            <a:r>
              <a:rPr lang="en-US" sz="1300" dirty="0" err="1" smtClean="0"/>
              <a:t>Aturuiqhimayut</a:t>
            </a:r>
            <a:r>
              <a:rPr lang="en-US" sz="1300" dirty="0" smtClean="0"/>
              <a:t> </a:t>
            </a:r>
            <a:r>
              <a:rPr lang="en-US" sz="1300" dirty="0" err="1"/>
              <a:t>Uyaraq</a:t>
            </a:r>
            <a:r>
              <a:rPr lang="en-US" sz="1300" dirty="0"/>
              <a:t> </a:t>
            </a:r>
            <a:r>
              <a:rPr lang="en-US" sz="1300" dirty="0" err="1"/>
              <a:t>Tutquumayangit</a:t>
            </a:r>
            <a:r>
              <a:rPr lang="en-US" sz="1300" dirty="0"/>
              <a:t> </a:t>
            </a:r>
            <a:r>
              <a:rPr lang="en-US" sz="1300" dirty="0" err="1"/>
              <a:t>Qiqiffaarmiyukhaq</a:t>
            </a:r>
            <a:endParaRPr lang="en-US" sz="1300" dirty="0"/>
          </a:p>
          <a:p>
            <a:pPr lvl="1"/>
            <a:r>
              <a:rPr lang="en-US" sz="1300" dirty="0" err="1" smtClean="0"/>
              <a:t>Nunguttallianingit</a:t>
            </a:r>
            <a:r>
              <a:rPr lang="en-US" sz="1300" dirty="0" smtClean="0"/>
              <a:t> </a:t>
            </a:r>
            <a:r>
              <a:rPr lang="en-US" sz="1300" dirty="0" err="1"/>
              <a:t>ukunanngat</a:t>
            </a:r>
            <a:r>
              <a:rPr lang="en-US" sz="1300" dirty="0"/>
              <a:t> </a:t>
            </a:r>
            <a:r>
              <a:rPr lang="en-US" sz="1300" dirty="0" err="1"/>
              <a:t>atauttimut</a:t>
            </a:r>
            <a:r>
              <a:rPr lang="en-US" sz="1300" dirty="0"/>
              <a:t> </a:t>
            </a:r>
            <a:r>
              <a:rPr lang="en-US" sz="1300" dirty="0" err="1"/>
              <a:t>ilainnaatigut</a:t>
            </a:r>
            <a:r>
              <a:rPr lang="en-US" sz="1300" dirty="0"/>
              <a:t> </a:t>
            </a:r>
            <a:r>
              <a:rPr lang="en-US" sz="1300" dirty="0" err="1"/>
              <a:t>havigalingnit</a:t>
            </a:r>
            <a:r>
              <a:rPr lang="en-US" sz="1300" dirty="0"/>
              <a:t> </a:t>
            </a:r>
          </a:p>
          <a:p>
            <a:pPr lvl="1"/>
            <a:r>
              <a:rPr lang="en-US" sz="1300" dirty="0" err="1" smtClean="0"/>
              <a:t>Maqihimayut</a:t>
            </a:r>
            <a:r>
              <a:rPr lang="en-US" sz="1300" dirty="0" smtClean="0"/>
              <a:t> </a:t>
            </a:r>
            <a:r>
              <a:rPr lang="en-US" sz="1300" dirty="0" err="1"/>
              <a:t>Nalunaiyaiyut</a:t>
            </a:r>
            <a:endParaRPr lang="en-US" sz="1300" dirty="0"/>
          </a:p>
          <a:p>
            <a:pPr lvl="1"/>
            <a:r>
              <a:rPr lang="en-US" sz="1300" dirty="0" err="1" smtClean="0"/>
              <a:t>Iniqpiaqhimayuq-Umigutaat</a:t>
            </a:r>
            <a:r>
              <a:rPr lang="en-US" sz="1300" dirty="0" smtClean="0"/>
              <a:t> </a:t>
            </a:r>
            <a:r>
              <a:rPr lang="en-US" sz="1300" dirty="0" err="1"/>
              <a:t>munaqhiiyangit</a:t>
            </a:r>
            <a:endParaRPr lang="en-US" sz="1300" dirty="0"/>
          </a:p>
          <a:p>
            <a:pPr lvl="1"/>
            <a:r>
              <a:rPr lang="en-US" sz="1300" dirty="0" err="1" smtClean="0"/>
              <a:t>Hivuuranaqtut</a:t>
            </a:r>
            <a:r>
              <a:rPr lang="en-US" sz="1300" dirty="0" smtClean="0"/>
              <a:t> </a:t>
            </a:r>
            <a:r>
              <a:rPr lang="en-US" sz="1300" dirty="0" err="1"/>
              <a:t>Havagviat</a:t>
            </a:r>
            <a:r>
              <a:rPr lang="en-US" sz="1300" dirty="0"/>
              <a:t> </a:t>
            </a:r>
            <a:r>
              <a:rPr lang="en-US" sz="1300" dirty="0" err="1"/>
              <a:t>Ihumagivluniuk</a:t>
            </a:r>
            <a:r>
              <a:rPr lang="en-US" sz="1300" dirty="0"/>
              <a:t> </a:t>
            </a:r>
            <a:r>
              <a:rPr lang="en-US" sz="1300" dirty="0" err="1"/>
              <a:t>Imaq</a:t>
            </a:r>
            <a:r>
              <a:rPr lang="en-US" sz="1300" dirty="0"/>
              <a:t> </a:t>
            </a:r>
            <a:r>
              <a:rPr lang="en-US" sz="1300" dirty="0" err="1"/>
              <a:t>Nakuudjuhia</a:t>
            </a:r>
            <a:r>
              <a:rPr lang="en-US" sz="1300" dirty="0"/>
              <a:t> </a:t>
            </a:r>
            <a:r>
              <a:rPr lang="en-US" sz="1300" dirty="0" err="1"/>
              <a:t>Ilittupkainiq</a:t>
            </a:r>
            <a:endParaRPr lang="en-US" sz="1300" dirty="0"/>
          </a:p>
          <a:p>
            <a:pPr lvl="0"/>
            <a:r>
              <a:rPr lang="en-US" sz="1300" dirty="0" err="1" smtClean="0"/>
              <a:t>Tahapkuat</a:t>
            </a:r>
            <a:r>
              <a:rPr lang="en-US" sz="1300" dirty="0" smtClean="0"/>
              <a:t> </a:t>
            </a:r>
            <a:r>
              <a:rPr lang="en-US" sz="1300" dirty="0" err="1"/>
              <a:t>akihautaat</a:t>
            </a:r>
            <a:r>
              <a:rPr lang="en-US" sz="1300" dirty="0"/>
              <a:t> </a:t>
            </a:r>
            <a:r>
              <a:rPr lang="en-US" sz="1300" dirty="0" err="1"/>
              <a:t>ihuaqhiffaaqhimayauyut</a:t>
            </a:r>
            <a:r>
              <a:rPr lang="en-US" sz="1300" dirty="0"/>
              <a:t> </a:t>
            </a:r>
            <a:r>
              <a:rPr lang="en-US" sz="1300" dirty="0" err="1"/>
              <a:t>pinahuaqtinnagu</a:t>
            </a:r>
            <a:r>
              <a:rPr lang="en-US" sz="1300" dirty="0"/>
              <a:t> </a:t>
            </a:r>
            <a:r>
              <a:rPr lang="en-US" sz="1300" dirty="0" err="1"/>
              <a:t>uvunga</a:t>
            </a:r>
            <a:r>
              <a:rPr lang="en-US" sz="1300" dirty="0"/>
              <a:t> </a:t>
            </a:r>
            <a:r>
              <a:rPr lang="en-US" sz="1300" dirty="0" err="1"/>
              <a:t>pivlutiktauq</a:t>
            </a:r>
            <a:r>
              <a:rPr lang="en-US" sz="1300" dirty="0"/>
              <a:t> </a:t>
            </a:r>
            <a:r>
              <a:rPr lang="en-US" sz="1300" dirty="0" err="1"/>
              <a:t>Qauyiharnikkut</a:t>
            </a:r>
            <a:r>
              <a:rPr lang="en-US" sz="1300" dirty="0"/>
              <a:t> </a:t>
            </a:r>
            <a:r>
              <a:rPr lang="en-US" sz="1300" dirty="0" err="1"/>
              <a:t>Katimavlutik</a:t>
            </a:r>
            <a:r>
              <a:rPr lang="en-US" sz="1300" dirty="0"/>
              <a:t> </a:t>
            </a:r>
            <a:r>
              <a:rPr lang="en-US" sz="1300" dirty="0" err="1"/>
              <a:t>Iqaluktuuttiaq</a:t>
            </a:r>
            <a:r>
              <a:rPr lang="en-US" sz="1300" dirty="0"/>
              <a:t> </a:t>
            </a:r>
            <a:r>
              <a:rPr lang="en-US" sz="1300" dirty="0" err="1"/>
              <a:t>uvani</a:t>
            </a:r>
            <a:r>
              <a:rPr lang="en-US" sz="1300" dirty="0"/>
              <a:t> </a:t>
            </a:r>
            <a:r>
              <a:rPr lang="en-US" sz="1300" dirty="0" err="1"/>
              <a:t>Qiqaiyaluarvia</a:t>
            </a:r>
            <a:r>
              <a:rPr lang="en-US" sz="1300" dirty="0"/>
              <a:t> 1 </a:t>
            </a:r>
            <a:r>
              <a:rPr lang="en-US" sz="1300" dirty="0" err="1"/>
              <a:t>mit</a:t>
            </a:r>
            <a:r>
              <a:rPr lang="en-US" sz="1300" dirty="0"/>
              <a:t> 2 </a:t>
            </a:r>
            <a:r>
              <a:rPr lang="en-US" sz="1300" dirty="0" err="1"/>
              <a:t>mut</a:t>
            </a:r>
            <a:r>
              <a:rPr lang="en-US" sz="1300" dirty="0"/>
              <a:t>, 2018 </a:t>
            </a:r>
            <a:r>
              <a:rPr lang="en-US" sz="1300" dirty="0" smtClean="0"/>
              <a:t>mi</a:t>
            </a:r>
            <a:endParaRPr lang="en-US" sz="1300" dirty="0"/>
          </a:p>
          <a:p>
            <a:pPr marL="0" indent="0">
              <a:buNone/>
              <a:defRPr/>
            </a:pPr>
            <a:endParaRPr lang="en-US" sz="1300" dirty="0"/>
          </a:p>
          <a:p>
            <a:pPr>
              <a:defRPr/>
            </a:pPr>
            <a:endParaRPr lang="en-CA" altLang="en-US" sz="1300" dirty="0" smtClean="0"/>
          </a:p>
        </p:txBody>
      </p:sp>
      <p:sp>
        <p:nvSpPr>
          <p:cNvPr id="7" name="Title 1"/>
          <p:cNvSpPr>
            <a:spLocks noGrp="1"/>
          </p:cNvSpPr>
          <p:nvPr>
            <p:ph type="title"/>
          </p:nvPr>
        </p:nvSpPr>
        <p:spPr>
          <a:xfrm>
            <a:off x="755650" y="332656"/>
            <a:ext cx="8388350" cy="72008"/>
          </a:xfrm>
        </p:spPr>
        <p:txBody>
          <a:bodyPr/>
          <a:lstStyle/>
          <a:p>
            <a:r>
              <a:rPr lang="en-CA" altLang="en-US" sz="2200" dirty="0" smtClean="0"/>
              <a:t/>
            </a:r>
            <a:br>
              <a:rPr lang="en-CA" altLang="en-US" sz="2200" dirty="0" smtClean="0"/>
            </a:br>
            <a:r>
              <a:rPr lang="en-CA" altLang="en-US" sz="2200" dirty="0" smtClean="0"/>
              <a:t/>
            </a:r>
            <a:br>
              <a:rPr lang="en-CA" altLang="en-US" sz="2200" dirty="0" smtClean="0"/>
            </a:br>
            <a:r>
              <a:rPr lang="en-CA" altLang="en-US" sz="2200" dirty="0" smtClean="0"/>
              <a:t>Environment and Climate Change Canada’s Resolved Issues</a:t>
            </a:r>
            <a:br>
              <a:rPr lang="en-CA" altLang="en-US" sz="2200" dirty="0" smtClean="0"/>
            </a:br>
            <a:r>
              <a:rPr lang="iu-Latn-CA" sz="2200" dirty="0"/>
              <a:t>Avatiliqiniq Hilaup Uunnakpallianingit Kanata’p Ihuaqhihimayangit Akihautaa</a:t>
            </a:r>
            <a:endParaRPr lang="en-US" altLang="en-US" sz="2200" dirty="0" smtClean="0"/>
          </a:p>
        </p:txBody>
      </p:sp>
    </p:spTree>
    <p:extLst>
      <p:ext uri="{BB962C8B-B14F-4D97-AF65-F5344CB8AC3E}">
        <p14:creationId xmlns:p14="http://schemas.microsoft.com/office/powerpoint/2010/main" val="3852102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55650" y="188640"/>
            <a:ext cx="8388350" cy="1080120"/>
          </a:xfrm>
        </p:spPr>
        <p:txBody>
          <a:bodyPr anchor="t"/>
          <a:lstStyle/>
          <a:p>
            <a:pPr>
              <a:lnSpc>
                <a:spcPct val="115000"/>
              </a:lnSpc>
              <a:spcBef>
                <a:spcPts val="0"/>
              </a:spcBef>
              <a:spcAft>
                <a:spcPts val="0"/>
              </a:spcAft>
            </a:pPr>
            <a:r>
              <a:rPr lang="en-CA" sz="2000" dirty="0" smtClean="0"/>
              <a:t>ECCC#1 – </a:t>
            </a:r>
            <a:r>
              <a:rPr lang="en-US" sz="2000" dirty="0"/>
              <a:t>Closure Objectives and Criteria : Receiving Water Quality</a:t>
            </a:r>
            <a:r>
              <a:rPr lang="en-CA" sz="2000" dirty="0" smtClean="0"/>
              <a:t/>
            </a:r>
            <a:br>
              <a:rPr lang="en-CA" sz="2000" dirty="0" smtClean="0"/>
            </a:br>
            <a:r>
              <a:rPr lang="en-CA" sz="2000" dirty="0" smtClean="0">
                <a:ea typeface="Calibri"/>
                <a:cs typeface="Times New Roman"/>
              </a:rPr>
              <a:t>ECCC#1 –</a:t>
            </a:r>
            <a:r>
              <a:rPr lang="en-US" sz="2000" dirty="0" smtClean="0"/>
              <a:t> </a:t>
            </a:r>
            <a:r>
              <a:rPr lang="en-US" sz="2000" dirty="0" err="1"/>
              <a:t>Umigutaanit</a:t>
            </a:r>
            <a:r>
              <a:rPr lang="en-US" sz="2000" dirty="0"/>
              <a:t> </a:t>
            </a:r>
            <a:r>
              <a:rPr lang="en-US" sz="2000" dirty="0" err="1"/>
              <a:t>Ilitturnikhainut</a:t>
            </a:r>
            <a:r>
              <a:rPr lang="en-US" sz="2000" dirty="0"/>
              <a:t> </a:t>
            </a:r>
            <a:r>
              <a:rPr lang="en-US" sz="2000" dirty="0" err="1"/>
              <a:t>Qanurilinganingit</a:t>
            </a:r>
            <a:r>
              <a:rPr lang="en-US" sz="2000" dirty="0"/>
              <a:t>: </a:t>
            </a:r>
            <a:r>
              <a:rPr lang="en-US" sz="2000" dirty="0" err="1"/>
              <a:t>Tuniyauhimayut</a:t>
            </a:r>
            <a:r>
              <a:rPr lang="en-US" sz="2000" dirty="0"/>
              <a:t> </a:t>
            </a:r>
            <a:r>
              <a:rPr lang="en-US" sz="2000" dirty="0" err="1"/>
              <a:t>Imaq</a:t>
            </a:r>
            <a:r>
              <a:rPr lang="en-US" sz="2000" dirty="0"/>
              <a:t> </a:t>
            </a:r>
            <a:r>
              <a:rPr lang="en-US" sz="2000" dirty="0" err="1"/>
              <a:t>Nakuudjuhingit</a:t>
            </a:r>
            <a:r>
              <a:rPr lang="en-US" sz="2000" dirty="0"/>
              <a:t/>
            </a:r>
            <a:br>
              <a:rPr lang="en-US" sz="2000" dirty="0"/>
            </a:br>
            <a:r>
              <a:rPr lang="en-US" sz="2000" dirty="0">
                <a:ea typeface="Calibri"/>
                <a:cs typeface="Times New Roman"/>
              </a:rPr>
              <a:t/>
            </a:r>
            <a:br>
              <a:rPr lang="en-US" sz="2000" dirty="0">
                <a:ea typeface="Calibri"/>
                <a:cs typeface="Times New Roman"/>
              </a:rPr>
            </a:br>
            <a:endParaRPr lang="en-US" altLang="en-US" sz="2000" dirty="0" smtClean="0"/>
          </a:p>
        </p:txBody>
      </p:sp>
      <p:sp>
        <p:nvSpPr>
          <p:cNvPr id="8195" name="Content Placeholder 2"/>
          <p:cNvSpPr>
            <a:spLocks noGrp="1"/>
          </p:cNvSpPr>
          <p:nvPr>
            <p:ph idx="1"/>
          </p:nvPr>
        </p:nvSpPr>
        <p:spPr>
          <a:xfrm>
            <a:off x="755650" y="1268760"/>
            <a:ext cx="8352854" cy="4896544"/>
          </a:xfrm>
        </p:spPr>
        <p:txBody>
          <a:bodyPr/>
          <a:lstStyle/>
          <a:p>
            <a:pPr>
              <a:spcBef>
                <a:spcPts val="0"/>
              </a:spcBef>
              <a:spcAft>
                <a:spcPts val="0"/>
              </a:spcAft>
            </a:pPr>
            <a:r>
              <a:rPr lang="en-US" sz="1500" dirty="0" smtClean="0"/>
              <a:t>The Proponent proposes to meet Site Specific Water Quality Objectives or the </a:t>
            </a:r>
            <a:r>
              <a:rPr lang="en-US" sz="1500" i="1" dirty="0" smtClean="0"/>
              <a:t>Metal and Diamond Mining Effluent Regulations</a:t>
            </a:r>
            <a:r>
              <a:rPr lang="en-US" sz="1500" dirty="0" smtClean="0"/>
              <a:t> criteria at final discharge points during closure and proposes to defer discussions until a better understanding of water quality at the site is obtained.</a:t>
            </a:r>
          </a:p>
          <a:p>
            <a:pPr marL="0" indent="0">
              <a:spcBef>
                <a:spcPts val="0"/>
              </a:spcBef>
              <a:spcAft>
                <a:spcPts val="0"/>
              </a:spcAft>
              <a:buNone/>
            </a:pPr>
            <a:r>
              <a:rPr lang="en-US" sz="1500" b="1" dirty="0" smtClean="0"/>
              <a:t>ECCC#1 Recommendation</a:t>
            </a:r>
            <a:endParaRPr lang="en-US" sz="1500" b="1" dirty="0"/>
          </a:p>
          <a:p>
            <a:pPr lvl="1">
              <a:spcBef>
                <a:spcPts val="0"/>
              </a:spcBef>
              <a:spcAft>
                <a:spcPts val="0"/>
              </a:spcAft>
              <a:buClrTx/>
              <a:buFont typeface="Arial" panose="020B0604020202020204" pitchFamily="34" charset="0"/>
              <a:buChar char="─"/>
            </a:pPr>
            <a:r>
              <a:rPr lang="en-US" sz="1500" dirty="0"/>
              <a:t>ECCC recommends that the Proponent, in future iterations of the </a:t>
            </a:r>
            <a:r>
              <a:rPr lang="en-US" sz="1500" dirty="0" smtClean="0"/>
              <a:t>Interim Closure and Reclamation Plan, </a:t>
            </a:r>
            <a:r>
              <a:rPr lang="en-US" sz="1500" dirty="0"/>
              <a:t>include explicit statements on receiving water quality objectives, as well as clarify discharge points and where objectives are to be met</a:t>
            </a:r>
            <a:r>
              <a:rPr lang="en-US" sz="1500" dirty="0" smtClean="0"/>
              <a:t>.</a:t>
            </a:r>
          </a:p>
          <a:p>
            <a:pPr lvl="1">
              <a:spcBef>
                <a:spcPts val="0"/>
              </a:spcBef>
              <a:spcAft>
                <a:spcPts val="0"/>
              </a:spcAft>
              <a:buClrTx/>
              <a:buFont typeface="Arial" panose="020B0604020202020204" pitchFamily="34" charset="0"/>
              <a:buChar char="─"/>
            </a:pPr>
            <a:endParaRPr lang="iu-Latn-CA" sz="1500" dirty="0" smtClean="0"/>
          </a:p>
          <a:p>
            <a:pPr>
              <a:spcBef>
                <a:spcPts val="0"/>
              </a:spcBef>
              <a:spcAft>
                <a:spcPts val="0"/>
              </a:spcAft>
            </a:pPr>
            <a:r>
              <a:rPr lang="iu-Latn-CA" sz="1500" dirty="0" smtClean="0"/>
              <a:t>Una </a:t>
            </a:r>
            <a:r>
              <a:rPr lang="iu-Latn-CA" sz="1500" dirty="0"/>
              <a:t>Havaakhaliuqtunut tukhiutigiyangit tikinnahuaqhugu Havagviat Ihumagiyauyut Imaq Nakuudjuhingit Ilitturnikhainut uuminngaluuniit Havigalik unalu Qiplariktumik Uyaraqtarviuyut Halumaitigut Maliguarutingit qanurilinganingit uvani iniqpiaqhimayumik unguvaqhimayangit tiliugait uvani umigutaanit tukhiutigiyangillu nuuttukhauyut niplautigiyangit kangiqhittiaryuummiriangani haffumani imaq nakuudjuhingit havagvianut pigiaqaqhutik</a:t>
            </a:r>
            <a:r>
              <a:rPr lang="en-US" sz="1500" dirty="0" smtClean="0"/>
              <a:t>. </a:t>
            </a:r>
            <a:endParaRPr lang="en-US" sz="1500" dirty="0" smtClean="0"/>
          </a:p>
          <a:p>
            <a:pPr marL="0" indent="0">
              <a:buNone/>
            </a:pPr>
            <a:r>
              <a:rPr lang="en-US" sz="1500" b="1" dirty="0"/>
              <a:t>ECCC#1 </a:t>
            </a:r>
            <a:r>
              <a:rPr lang="en-US" sz="1500" b="1" dirty="0" err="1" smtClean="0"/>
              <a:t>Pitquyangit</a:t>
            </a:r>
            <a:endParaRPr lang="en-US" sz="1500" b="1" dirty="0" smtClean="0"/>
          </a:p>
          <a:p>
            <a:pPr lvl="1">
              <a:buFont typeface="Arial" panose="020B0604020202020204" pitchFamily="34" charset="0"/>
              <a:buChar char="―"/>
            </a:pPr>
            <a:r>
              <a:rPr lang="en-US" sz="1500" dirty="0" smtClean="0"/>
              <a:t>ECCC </a:t>
            </a:r>
            <a:r>
              <a:rPr lang="en-US" sz="1500" dirty="0" err="1"/>
              <a:t>kiutquiyangit</a:t>
            </a:r>
            <a:r>
              <a:rPr lang="en-US" sz="1500" dirty="0"/>
              <a:t> </a:t>
            </a:r>
            <a:r>
              <a:rPr lang="en-US" sz="1500" dirty="0" err="1"/>
              <a:t>taamna</a:t>
            </a:r>
            <a:r>
              <a:rPr lang="en-US" sz="1500" dirty="0"/>
              <a:t> </a:t>
            </a:r>
            <a:r>
              <a:rPr lang="en-US" sz="1500" dirty="0" err="1"/>
              <a:t>Havaakhaliuqtunut</a:t>
            </a:r>
            <a:r>
              <a:rPr lang="en-US" sz="1500" dirty="0"/>
              <a:t>, </a:t>
            </a:r>
            <a:r>
              <a:rPr lang="en-US" sz="1500" dirty="0" err="1"/>
              <a:t>hivunngani</a:t>
            </a:r>
            <a:r>
              <a:rPr lang="en-US" sz="1500" dirty="0"/>
              <a:t> </a:t>
            </a:r>
            <a:r>
              <a:rPr lang="en-US" sz="1500" dirty="0" err="1"/>
              <a:t>kiuffaarmigiaqaqtangit</a:t>
            </a:r>
            <a:r>
              <a:rPr lang="en-US" sz="1500" dirty="0"/>
              <a:t> </a:t>
            </a:r>
            <a:r>
              <a:rPr lang="en-US" sz="1500" dirty="0" err="1"/>
              <a:t>haffumani</a:t>
            </a:r>
            <a:r>
              <a:rPr lang="en-US" sz="1500" dirty="0"/>
              <a:t> </a:t>
            </a:r>
            <a:r>
              <a:rPr lang="en-US" sz="1500" dirty="0" err="1"/>
              <a:t>Atullakhimayangit</a:t>
            </a:r>
            <a:r>
              <a:rPr lang="en-US" sz="1500" dirty="0"/>
              <a:t> </a:t>
            </a:r>
            <a:r>
              <a:rPr lang="en-US" sz="1500" dirty="0" err="1"/>
              <a:t>Umigutaanit</a:t>
            </a:r>
            <a:r>
              <a:rPr lang="en-US" sz="1500" dirty="0"/>
              <a:t> </a:t>
            </a:r>
            <a:r>
              <a:rPr lang="en-US" sz="1500" dirty="0" err="1"/>
              <a:t>Ihuaqhaffaarmiyakhangillu</a:t>
            </a:r>
            <a:r>
              <a:rPr lang="en-US" sz="1500" dirty="0"/>
              <a:t> </a:t>
            </a:r>
            <a:r>
              <a:rPr lang="en-US" sz="1500" dirty="0" err="1"/>
              <a:t>Upalungaiyautingit</a:t>
            </a:r>
            <a:r>
              <a:rPr lang="en-US" sz="1500" dirty="0"/>
              <a:t>, </a:t>
            </a:r>
            <a:r>
              <a:rPr lang="en-US" sz="1500" dirty="0" err="1"/>
              <a:t>ilaliutihimayangit</a:t>
            </a:r>
            <a:r>
              <a:rPr lang="en-US" sz="1500" dirty="0"/>
              <a:t> </a:t>
            </a:r>
            <a:r>
              <a:rPr lang="en-US" sz="1500" dirty="0" err="1"/>
              <a:t>tutqittiarnaqtumik</a:t>
            </a:r>
            <a:r>
              <a:rPr lang="en-US" sz="1500" dirty="0"/>
              <a:t> </a:t>
            </a:r>
            <a:r>
              <a:rPr lang="en-US" sz="1500" dirty="0" err="1"/>
              <a:t>kiuviniit</a:t>
            </a:r>
            <a:r>
              <a:rPr lang="en-US" sz="1500" dirty="0"/>
              <a:t> </a:t>
            </a:r>
            <a:r>
              <a:rPr lang="en-US" sz="1500" dirty="0" err="1"/>
              <a:t>tuniyauhimayangit</a:t>
            </a:r>
            <a:r>
              <a:rPr lang="en-US" sz="1500" dirty="0"/>
              <a:t> </a:t>
            </a:r>
            <a:r>
              <a:rPr lang="en-US" sz="1500" dirty="0" err="1"/>
              <a:t>imaq</a:t>
            </a:r>
            <a:r>
              <a:rPr lang="en-US" sz="1500" dirty="0"/>
              <a:t> </a:t>
            </a:r>
            <a:r>
              <a:rPr lang="en-US" sz="1500" dirty="0" err="1"/>
              <a:t>nakuudjuhingit</a:t>
            </a:r>
            <a:r>
              <a:rPr lang="en-US" sz="1500" dirty="0"/>
              <a:t> </a:t>
            </a:r>
            <a:r>
              <a:rPr lang="en-US" sz="1500" dirty="0" err="1"/>
              <a:t>ilitturnikhainut</a:t>
            </a:r>
            <a:r>
              <a:rPr lang="en-US" sz="1500" dirty="0"/>
              <a:t>, </a:t>
            </a:r>
            <a:r>
              <a:rPr lang="en-US" sz="1500" dirty="0" err="1"/>
              <a:t>uuminngalu</a:t>
            </a:r>
            <a:r>
              <a:rPr lang="en-US" sz="1500" dirty="0"/>
              <a:t> </a:t>
            </a:r>
            <a:r>
              <a:rPr lang="en-US" sz="1500" dirty="0" err="1"/>
              <a:t>tutqittiarnaqtumik</a:t>
            </a:r>
            <a:r>
              <a:rPr lang="en-US" sz="1500" dirty="0"/>
              <a:t> </a:t>
            </a:r>
            <a:r>
              <a:rPr lang="en-US" sz="1500" dirty="0" err="1"/>
              <a:t>ahivaiyaqhimayangit</a:t>
            </a:r>
            <a:r>
              <a:rPr lang="en-US" sz="1500" dirty="0"/>
              <a:t> </a:t>
            </a:r>
            <a:r>
              <a:rPr lang="en-US" sz="1500" dirty="0" err="1"/>
              <a:t>tiliugait</a:t>
            </a:r>
            <a:r>
              <a:rPr lang="en-US" sz="1500" dirty="0"/>
              <a:t> </a:t>
            </a:r>
            <a:r>
              <a:rPr lang="en-US" sz="1500" dirty="0" err="1"/>
              <a:t>humiliqaak</a:t>
            </a:r>
            <a:r>
              <a:rPr lang="en-US" sz="1500" dirty="0"/>
              <a:t> </a:t>
            </a:r>
            <a:r>
              <a:rPr lang="en-US" sz="1500" dirty="0" err="1"/>
              <a:t>ilitturnikhainut</a:t>
            </a:r>
            <a:r>
              <a:rPr lang="en-US" sz="1500" dirty="0"/>
              <a:t> </a:t>
            </a:r>
            <a:r>
              <a:rPr lang="en-US" sz="1500" dirty="0" err="1"/>
              <a:t>katilviuhimayauyut</a:t>
            </a:r>
            <a:r>
              <a:rPr lang="en-US" sz="1500" dirty="0"/>
              <a:t>.</a:t>
            </a:r>
            <a:endParaRPr lang="en-US" sz="1500" dirty="0"/>
          </a:p>
          <a:p>
            <a:pPr marL="0" indent="0">
              <a:spcBef>
                <a:spcPts val="0"/>
              </a:spcBef>
              <a:spcAft>
                <a:spcPts val="0"/>
              </a:spcAft>
              <a:buNone/>
            </a:pPr>
            <a:endParaRPr lang="en-US" sz="1800" dirty="0"/>
          </a:p>
          <a:p>
            <a:pPr marL="0" indent="0">
              <a:spcBef>
                <a:spcPts val="0"/>
              </a:spcBef>
              <a:spcAft>
                <a:spcPts val="0"/>
              </a:spcAft>
              <a:buClrTx/>
              <a:buNone/>
            </a:pPr>
            <a:endParaRPr lang="en-US" sz="1800" b="1" dirty="0" smtClean="0"/>
          </a:p>
          <a:p>
            <a:pPr marL="0" indent="0">
              <a:spcBef>
                <a:spcPts val="0"/>
              </a:spcBef>
              <a:spcAft>
                <a:spcPts val="0"/>
              </a:spcAft>
              <a:buClrTx/>
              <a:buNone/>
            </a:pPr>
            <a:endParaRPr lang="en-US" sz="2000" dirty="0">
              <a:latin typeface="+mn-lt"/>
            </a:endParaRPr>
          </a:p>
          <a:p>
            <a:pPr marL="477837" lvl="1" indent="0">
              <a:spcBef>
                <a:spcPts val="0"/>
              </a:spcBef>
              <a:spcAft>
                <a:spcPts val="0"/>
              </a:spcAft>
              <a:buClrTx/>
              <a:buSzPct val="100000"/>
              <a:buNone/>
            </a:pPr>
            <a:endParaRPr lang="en-US" sz="1600" dirty="0" smtClean="0">
              <a:latin typeface="+mn-lt"/>
            </a:endParaRPr>
          </a:p>
          <a:p>
            <a:pPr marL="342900" lvl="0" indent="-342900">
              <a:lnSpc>
                <a:spcPct val="115000"/>
              </a:lnSpc>
              <a:spcBef>
                <a:spcPts val="0"/>
              </a:spcBef>
              <a:spcAft>
                <a:spcPts val="0"/>
              </a:spcAft>
              <a:buFont typeface="Arial"/>
              <a:buChar char="•"/>
              <a:tabLst>
                <a:tab pos="457200" algn="l"/>
              </a:tabLst>
            </a:pPr>
            <a:endParaRPr lang="en-CA" sz="1600" b="1" dirty="0" smtClean="0">
              <a:latin typeface="+mn-lt"/>
              <a:ea typeface="Calibri"/>
              <a:cs typeface="Times New Roman"/>
            </a:endParaRPr>
          </a:p>
          <a:p>
            <a:pPr marL="342900" lvl="0" indent="-342900">
              <a:lnSpc>
                <a:spcPct val="115000"/>
              </a:lnSpc>
              <a:spcBef>
                <a:spcPts val="0"/>
              </a:spcBef>
              <a:spcAft>
                <a:spcPts val="0"/>
              </a:spcAft>
              <a:buFont typeface="Arial"/>
              <a:buChar char="•"/>
              <a:tabLst>
                <a:tab pos="457200" algn="l"/>
              </a:tabLst>
            </a:pPr>
            <a:endParaRPr lang="en-CA" sz="1600" b="1" dirty="0">
              <a:ea typeface="Calibri"/>
              <a:cs typeface="Times New Roman"/>
            </a:endParaRPr>
          </a:p>
          <a:p>
            <a:pPr marL="342900" lvl="0" indent="-342900">
              <a:lnSpc>
                <a:spcPct val="115000"/>
              </a:lnSpc>
              <a:spcBef>
                <a:spcPts val="0"/>
              </a:spcBef>
              <a:spcAft>
                <a:spcPts val="0"/>
              </a:spcAft>
              <a:buFont typeface="Arial"/>
              <a:buChar char="•"/>
              <a:tabLst>
                <a:tab pos="457200" algn="l"/>
              </a:tabLst>
            </a:pPr>
            <a:endParaRPr lang="en-CA" sz="1600" b="1" dirty="0" smtClean="0">
              <a:latin typeface="+mn-lt"/>
              <a:ea typeface="Calibri"/>
              <a:cs typeface="Times New Roman"/>
            </a:endParaRPr>
          </a:p>
          <a:p>
            <a:pPr lvl="0">
              <a:spcBef>
                <a:spcPts val="0"/>
              </a:spcBef>
              <a:spcAft>
                <a:spcPts val="0"/>
              </a:spcAft>
            </a:pPr>
            <a:endParaRPr lang="en-US" sz="2000" dirty="0">
              <a:latin typeface="+mn-lt"/>
            </a:endParaRPr>
          </a:p>
          <a:p>
            <a:pPr>
              <a:spcBef>
                <a:spcPts val="0"/>
              </a:spcBef>
              <a:spcAft>
                <a:spcPts val="0"/>
              </a:spcAft>
            </a:pPr>
            <a:endParaRPr lang="en-US" altLang="en-US" dirty="0">
              <a:latin typeface="+mn-lt"/>
            </a:endParaRPr>
          </a:p>
        </p:txBody>
      </p:sp>
    </p:spTree>
    <p:extLst>
      <p:ext uri="{BB962C8B-B14F-4D97-AF65-F5344CB8AC3E}">
        <p14:creationId xmlns:p14="http://schemas.microsoft.com/office/powerpoint/2010/main" val="4117037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00005" y="262599"/>
            <a:ext cx="8856910" cy="1012974"/>
          </a:xfrm>
        </p:spPr>
        <p:txBody>
          <a:bodyPr anchor="t"/>
          <a:lstStyle/>
          <a:p>
            <a:pPr>
              <a:lnSpc>
                <a:spcPct val="115000"/>
              </a:lnSpc>
              <a:spcBef>
                <a:spcPts val="0"/>
              </a:spcBef>
              <a:spcAft>
                <a:spcPts val="0"/>
              </a:spcAft>
            </a:pPr>
            <a:r>
              <a:rPr lang="en-CA" sz="1800" dirty="0" smtClean="0"/>
              <a:t>ECCC#2 – Saline Water Pond Closure Site Specific Water Quality Objective</a:t>
            </a:r>
            <a:br>
              <a:rPr lang="en-CA" sz="1800" dirty="0" smtClean="0"/>
            </a:br>
            <a:r>
              <a:rPr lang="en-US" sz="1800" dirty="0"/>
              <a:t>ECCC#2 – </a:t>
            </a:r>
            <a:r>
              <a:rPr lang="en-US" sz="1800" dirty="0" err="1"/>
              <a:t>Taryulik</a:t>
            </a:r>
            <a:r>
              <a:rPr lang="en-US" sz="1800" dirty="0"/>
              <a:t> </a:t>
            </a:r>
            <a:r>
              <a:rPr lang="en-US" sz="1800" dirty="0" err="1"/>
              <a:t>Imaq</a:t>
            </a:r>
            <a:r>
              <a:rPr lang="en-US" sz="1800" dirty="0"/>
              <a:t> </a:t>
            </a:r>
            <a:r>
              <a:rPr lang="en-US" sz="1800" dirty="0" err="1"/>
              <a:t>Tahiraq</a:t>
            </a:r>
            <a:r>
              <a:rPr lang="en-US" sz="1800" dirty="0"/>
              <a:t> </a:t>
            </a:r>
            <a:r>
              <a:rPr lang="en-US" sz="1800" dirty="0" err="1"/>
              <a:t>Umigutaanit</a:t>
            </a:r>
            <a:r>
              <a:rPr lang="en-US" sz="1800" dirty="0"/>
              <a:t> </a:t>
            </a:r>
            <a:r>
              <a:rPr lang="en-US" sz="1800" dirty="0" err="1"/>
              <a:t>Havagviat</a:t>
            </a:r>
            <a:r>
              <a:rPr lang="en-US" sz="1800" dirty="0"/>
              <a:t> </a:t>
            </a:r>
            <a:r>
              <a:rPr lang="en-US" sz="1800" dirty="0" err="1"/>
              <a:t>Ihumagiyauyut</a:t>
            </a:r>
            <a:r>
              <a:rPr lang="en-US" sz="1800" dirty="0"/>
              <a:t> </a:t>
            </a:r>
            <a:r>
              <a:rPr lang="en-US" sz="1800" dirty="0" err="1"/>
              <a:t>Imaq</a:t>
            </a:r>
            <a:r>
              <a:rPr lang="en-US" sz="1800" dirty="0"/>
              <a:t> </a:t>
            </a:r>
            <a:r>
              <a:rPr lang="en-US" sz="1800" dirty="0" err="1"/>
              <a:t>Nakuudjuhingit</a:t>
            </a:r>
            <a:r>
              <a:rPr lang="en-US" sz="1800" dirty="0"/>
              <a:t> </a:t>
            </a:r>
            <a:r>
              <a:rPr lang="en-US" sz="1800" dirty="0" err="1"/>
              <a:t>Ilitturnikhainut</a:t>
            </a:r>
            <a:r>
              <a:rPr lang="en-US" sz="1800" dirty="0" smtClean="0">
                <a:ea typeface="Calibri"/>
                <a:cs typeface="Times New Roman"/>
              </a:rPr>
              <a:t/>
            </a:r>
            <a:br>
              <a:rPr lang="en-US" sz="1800" dirty="0" smtClean="0">
                <a:ea typeface="Calibri"/>
                <a:cs typeface="Times New Roman"/>
              </a:rPr>
            </a:br>
            <a:r>
              <a:rPr lang="en-US" sz="1800" dirty="0" smtClean="0"/>
              <a:t>						</a:t>
            </a:r>
            <a:endParaRPr lang="en-US" altLang="en-US" sz="1800" dirty="0" smtClean="0">
              <a:solidFill>
                <a:schemeClr val="accent1">
                  <a:lumMod val="50000"/>
                </a:schemeClr>
              </a:solidFill>
            </a:endParaRPr>
          </a:p>
        </p:txBody>
      </p:sp>
      <p:sp>
        <p:nvSpPr>
          <p:cNvPr id="4" name="Content Placeholder 2"/>
          <p:cNvSpPr txBox="1">
            <a:spLocks/>
          </p:cNvSpPr>
          <p:nvPr/>
        </p:nvSpPr>
        <p:spPr bwMode="auto">
          <a:xfrm>
            <a:off x="683568" y="1268760"/>
            <a:ext cx="8460432"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pPr>
              <a:spcBef>
                <a:spcPts val="0"/>
              </a:spcBef>
              <a:spcAft>
                <a:spcPts val="0"/>
              </a:spcAft>
            </a:pPr>
            <a:r>
              <a:rPr lang="en-US" sz="1600" dirty="0" smtClean="0"/>
              <a:t>Due to chloride in sediment pore water at the bottom of the Saline Water Pond, chloride may be of concern when reconnecting Umwelt Lake to surface waters. The target chloride concentration proposed by the Proponent is 120 mg/L.</a:t>
            </a:r>
          </a:p>
          <a:p>
            <a:pPr marL="0" indent="0">
              <a:spcBef>
                <a:spcPts val="0"/>
              </a:spcBef>
              <a:spcAft>
                <a:spcPts val="0"/>
              </a:spcAft>
              <a:buNone/>
            </a:pPr>
            <a:r>
              <a:rPr lang="en-US" sz="1600" b="1" dirty="0" smtClean="0"/>
              <a:t>ECCC#2 Recommendation</a:t>
            </a:r>
            <a:endParaRPr lang="en-US" sz="1600" b="1" dirty="0"/>
          </a:p>
          <a:p>
            <a:pPr lvl="1">
              <a:spcBef>
                <a:spcPts val="0"/>
              </a:spcBef>
              <a:spcAft>
                <a:spcPts val="0"/>
              </a:spcAft>
              <a:buClrTx/>
              <a:buFont typeface="Arial" panose="020B0604020202020204" pitchFamily="34" charset="0"/>
              <a:buChar char="─"/>
            </a:pPr>
            <a:r>
              <a:rPr lang="en-US" sz="1600" dirty="0"/>
              <a:t>ECCC recommends that the Proponent include in their Saline Water Management Plan provisions for tracking sediment </a:t>
            </a:r>
            <a:r>
              <a:rPr lang="en-US" sz="1600" dirty="0" smtClean="0"/>
              <a:t>pore </a:t>
            </a:r>
            <a:r>
              <a:rPr lang="en-US" sz="1600" dirty="0"/>
              <a:t>water chloride concentrations for the </a:t>
            </a:r>
            <a:r>
              <a:rPr lang="en-US" sz="1600" dirty="0" smtClean="0"/>
              <a:t>Saline Water Pond in </a:t>
            </a:r>
            <a:r>
              <a:rPr lang="en-US" sz="1600" dirty="0"/>
              <a:t>order to ensure appropriate water quality for the reconnection of Umwelt Lake to surface </a:t>
            </a:r>
            <a:r>
              <a:rPr lang="en-US" sz="1600" dirty="0" smtClean="0"/>
              <a:t>waters.</a:t>
            </a:r>
          </a:p>
          <a:p>
            <a:pPr marL="477837" lvl="1" indent="0">
              <a:spcBef>
                <a:spcPts val="0"/>
              </a:spcBef>
              <a:spcAft>
                <a:spcPts val="0"/>
              </a:spcAft>
              <a:buClrTx/>
              <a:buNone/>
            </a:pPr>
            <a:endParaRPr lang="en-US" sz="1600" dirty="0" smtClean="0"/>
          </a:p>
          <a:p>
            <a:pPr>
              <a:spcBef>
                <a:spcPts val="0"/>
              </a:spcBef>
              <a:spcAft>
                <a:spcPts val="0"/>
              </a:spcAft>
              <a:buFont typeface="Arial" panose="020B0604020202020204" pitchFamily="34" charset="0"/>
              <a:buChar char="•"/>
            </a:pPr>
            <a:r>
              <a:rPr lang="en-US" sz="1600" dirty="0" err="1"/>
              <a:t>Ilaurutiqaramik</a:t>
            </a:r>
            <a:r>
              <a:rPr lang="en-US" sz="1600" dirty="0"/>
              <a:t> </a:t>
            </a:r>
            <a:r>
              <a:rPr lang="en-US" sz="1600" dirty="0" err="1"/>
              <a:t>hiuralingnit</a:t>
            </a:r>
            <a:r>
              <a:rPr lang="en-US" sz="1600" dirty="0"/>
              <a:t> </a:t>
            </a:r>
            <a:r>
              <a:rPr lang="en-US" sz="1600" dirty="0" err="1"/>
              <a:t>imarmi</a:t>
            </a:r>
            <a:r>
              <a:rPr lang="en-US" sz="1600" dirty="0"/>
              <a:t> </a:t>
            </a:r>
            <a:r>
              <a:rPr lang="en-US" sz="1600" dirty="0" err="1"/>
              <a:t>ataaniittut</a:t>
            </a:r>
            <a:r>
              <a:rPr lang="en-US" sz="1600" dirty="0"/>
              <a:t> </a:t>
            </a:r>
            <a:r>
              <a:rPr lang="en-US" sz="1600" dirty="0" err="1"/>
              <a:t>haffumani</a:t>
            </a:r>
            <a:r>
              <a:rPr lang="en-US" sz="1600" dirty="0"/>
              <a:t> </a:t>
            </a:r>
            <a:r>
              <a:rPr lang="en-US" sz="1600" dirty="0" err="1"/>
              <a:t>Taryulik</a:t>
            </a:r>
            <a:r>
              <a:rPr lang="en-US" sz="1600" dirty="0"/>
              <a:t> </a:t>
            </a:r>
            <a:r>
              <a:rPr lang="en-US" sz="1600" dirty="0" err="1"/>
              <a:t>Imaq</a:t>
            </a:r>
            <a:r>
              <a:rPr lang="en-US" sz="1600" dirty="0"/>
              <a:t> </a:t>
            </a:r>
            <a:r>
              <a:rPr lang="en-US" sz="1600" dirty="0" err="1"/>
              <a:t>Tahiraq</a:t>
            </a:r>
            <a:r>
              <a:rPr lang="en-US" sz="1600" dirty="0"/>
              <a:t>, </a:t>
            </a:r>
            <a:r>
              <a:rPr lang="en-US" sz="1600" dirty="0" err="1"/>
              <a:t>ilaurutilik</a:t>
            </a:r>
            <a:r>
              <a:rPr lang="en-US" sz="1600" dirty="0"/>
              <a:t> </a:t>
            </a:r>
            <a:r>
              <a:rPr lang="en-US" sz="1600" dirty="0" err="1"/>
              <a:t>ihumaaluutauhimayuq</a:t>
            </a:r>
            <a:r>
              <a:rPr lang="en-US" sz="1600" dirty="0"/>
              <a:t> </a:t>
            </a:r>
            <a:r>
              <a:rPr lang="en-US" sz="1600" dirty="0" err="1"/>
              <a:t>katilviuffaarumik</a:t>
            </a:r>
            <a:r>
              <a:rPr lang="en-US" sz="1600" dirty="0"/>
              <a:t> </a:t>
            </a:r>
            <a:r>
              <a:rPr lang="en-US" sz="1600" dirty="0" err="1"/>
              <a:t>uvani</a:t>
            </a:r>
            <a:r>
              <a:rPr lang="en-US" sz="1600" dirty="0"/>
              <a:t> Umwelt </a:t>
            </a:r>
            <a:r>
              <a:rPr lang="en-US" sz="1600" dirty="0" err="1"/>
              <a:t>Tahiq</a:t>
            </a:r>
            <a:r>
              <a:rPr lang="en-US" sz="1600" dirty="0"/>
              <a:t> </a:t>
            </a:r>
            <a:r>
              <a:rPr lang="en-US" sz="1600" dirty="0" err="1"/>
              <a:t>qulaaniittut</a:t>
            </a:r>
            <a:r>
              <a:rPr lang="en-US" sz="1600" dirty="0"/>
              <a:t> </a:t>
            </a:r>
            <a:r>
              <a:rPr lang="en-US" sz="1600" dirty="0" err="1"/>
              <a:t>imat</a:t>
            </a:r>
            <a:r>
              <a:rPr lang="en-US" sz="1600" dirty="0"/>
              <a:t>. </a:t>
            </a:r>
            <a:r>
              <a:rPr lang="en-US" sz="1600" dirty="0" err="1"/>
              <a:t>Hivumuuqhimayangit</a:t>
            </a:r>
            <a:r>
              <a:rPr lang="en-US" sz="1600" dirty="0"/>
              <a:t> </a:t>
            </a:r>
            <a:r>
              <a:rPr lang="en-US" sz="1600" dirty="0" err="1"/>
              <a:t>ilaurutik</a:t>
            </a:r>
            <a:r>
              <a:rPr lang="en-US" sz="1600" dirty="0"/>
              <a:t> </a:t>
            </a:r>
            <a:r>
              <a:rPr lang="en-US" sz="1600" dirty="0" err="1"/>
              <a:t>hakugingnia</a:t>
            </a:r>
            <a:r>
              <a:rPr lang="en-US" sz="1600" dirty="0"/>
              <a:t> </a:t>
            </a:r>
            <a:r>
              <a:rPr lang="en-US" sz="1600" dirty="0" err="1"/>
              <a:t>tukhiutigiyangit</a:t>
            </a:r>
            <a:r>
              <a:rPr lang="en-US" sz="1600" dirty="0"/>
              <a:t> </a:t>
            </a:r>
            <a:r>
              <a:rPr lang="en-US" sz="1600" dirty="0" err="1"/>
              <a:t>ukunanngat</a:t>
            </a:r>
            <a:r>
              <a:rPr lang="en-US" sz="1600" dirty="0"/>
              <a:t> </a:t>
            </a:r>
            <a:r>
              <a:rPr lang="en-US" sz="1600" dirty="0" err="1"/>
              <a:t>Havaakhaliuqtunut</a:t>
            </a:r>
            <a:r>
              <a:rPr lang="en-US" sz="1600" dirty="0"/>
              <a:t> </a:t>
            </a:r>
            <a:r>
              <a:rPr lang="en-US" sz="1600" dirty="0" err="1"/>
              <a:t>hamnauyuq</a:t>
            </a:r>
            <a:r>
              <a:rPr lang="en-US" sz="1600" dirty="0"/>
              <a:t> 120 mg/L</a:t>
            </a:r>
            <a:r>
              <a:rPr lang="en-US" sz="1600" dirty="0" smtClean="0"/>
              <a:t>.</a:t>
            </a:r>
            <a:endParaRPr lang="fr-CA" sz="1600" dirty="0" smtClean="0"/>
          </a:p>
          <a:p>
            <a:pPr marL="0" indent="0">
              <a:spcBef>
                <a:spcPts val="0"/>
              </a:spcBef>
              <a:spcAft>
                <a:spcPts val="0"/>
              </a:spcAft>
              <a:buNone/>
            </a:pPr>
            <a:r>
              <a:rPr lang="en-US" sz="1600" b="1" dirty="0"/>
              <a:t>ECCC#2 </a:t>
            </a:r>
            <a:r>
              <a:rPr lang="en-US" sz="1600" b="1" dirty="0" err="1" smtClean="0"/>
              <a:t>Pitquyangit</a:t>
            </a:r>
            <a:endParaRPr lang="en-US" sz="1600" b="1" dirty="0" smtClean="0"/>
          </a:p>
          <a:p>
            <a:pPr lvl="1">
              <a:spcBef>
                <a:spcPts val="0"/>
              </a:spcBef>
              <a:spcAft>
                <a:spcPts val="0"/>
              </a:spcAft>
              <a:buClrTx/>
              <a:buFont typeface="Arial" panose="020B0604020202020204" pitchFamily="34" charset="0"/>
              <a:buChar char="―"/>
            </a:pPr>
            <a:r>
              <a:rPr lang="en-US" sz="1600" dirty="0" smtClean="0"/>
              <a:t>ECCC </a:t>
            </a:r>
            <a:r>
              <a:rPr lang="en-US" sz="1600" dirty="0" err="1"/>
              <a:t>kiutquiyangit</a:t>
            </a:r>
            <a:r>
              <a:rPr lang="en-US" sz="1600" dirty="0"/>
              <a:t> </a:t>
            </a:r>
            <a:r>
              <a:rPr lang="en-US" sz="1600" dirty="0" err="1"/>
              <a:t>taamna</a:t>
            </a:r>
            <a:r>
              <a:rPr lang="en-US" sz="1600" dirty="0"/>
              <a:t> </a:t>
            </a:r>
            <a:r>
              <a:rPr lang="en-US" sz="1600" dirty="0" err="1"/>
              <a:t>Havaakhaliuqtuq</a:t>
            </a:r>
            <a:r>
              <a:rPr lang="en-US" sz="1600" dirty="0"/>
              <a:t> </a:t>
            </a:r>
            <a:r>
              <a:rPr lang="en-US" sz="1600" dirty="0" err="1"/>
              <a:t>ilaliutigiyakhaat</a:t>
            </a:r>
            <a:r>
              <a:rPr lang="en-US" sz="1600" dirty="0"/>
              <a:t> </a:t>
            </a:r>
            <a:r>
              <a:rPr lang="en-US" sz="1600" dirty="0" err="1"/>
              <a:t>iluaniittumi</a:t>
            </a:r>
            <a:r>
              <a:rPr lang="en-US" sz="1600" dirty="0"/>
              <a:t> </a:t>
            </a:r>
            <a:r>
              <a:rPr lang="en-US" sz="1600" dirty="0" err="1"/>
              <a:t>Taryulik</a:t>
            </a:r>
            <a:r>
              <a:rPr lang="en-US" sz="1600" dirty="0"/>
              <a:t> </a:t>
            </a:r>
            <a:r>
              <a:rPr lang="en-US" sz="1600" dirty="0" err="1"/>
              <a:t>Imaq</a:t>
            </a:r>
            <a:r>
              <a:rPr lang="en-US" sz="1600" dirty="0"/>
              <a:t> </a:t>
            </a:r>
            <a:r>
              <a:rPr lang="en-US" sz="1600" dirty="0" err="1"/>
              <a:t>Munaqhiiyakhat</a:t>
            </a:r>
            <a:r>
              <a:rPr lang="en-US" sz="1600" dirty="0"/>
              <a:t> </a:t>
            </a:r>
            <a:r>
              <a:rPr lang="en-US" sz="1600" dirty="0" err="1"/>
              <a:t>Upalungaiyautingit</a:t>
            </a:r>
            <a:r>
              <a:rPr lang="en-US" sz="1600" dirty="0"/>
              <a:t> </a:t>
            </a:r>
            <a:r>
              <a:rPr lang="en-US" sz="1600" dirty="0" err="1"/>
              <a:t>ilaliutiniit</a:t>
            </a:r>
            <a:r>
              <a:rPr lang="en-US" sz="1600" dirty="0"/>
              <a:t> </a:t>
            </a:r>
            <a:r>
              <a:rPr lang="en-US" sz="1600" dirty="0" err="1"/>
              <a:t>naunaiqhimagiangani</a:t>
            </a:r>
            <a:r>
              <a:rPr lang="en-US" sz="1600" dirty="0"/>
              <a:t> </a:t>
            </a:r>
            <a:r>
              <a:rPr lang="en-US" sz="1600" dirty="0" err="1"/>
              <a:t>hiuralingnit</a:t>
            </a:r>
            <a:r>
              <a:rPr lang="en-US" sz="1600" dirty="0"/>
              <a:t> </a:t>
            </a:r>
            <a:r>
              <a:rPr lang="en-US" sz="1600" dirty="0" err="1"/>
              <a:t>imaq</a:t>
            </a:r>
            <a:r>
              <a:rPr lang="en-US" sz="1600" dirty="0"/>
              <a:t> </a:t>
            </a:r>
            <a:r>
              <a:rPr lang="en-US" sz="1600" dirty="0" err="1"/>
              <a:t>ilaurutilik</a:t>
            </a:r>
            <a:r>
              <a:rPr lang="en-US" sz="1600" dirty="0"/>
              <a:t> </a:t>
            </a:r>
            <a:r>
              <a:rPr lang="en-US" sz="1600" dirty="0" err="1"/>
              <a:t>hakugingningit</a:t>
            </a:r>
            <a:r>
              <a:rPr lang="en-US" sz="1600" dirty="0"/>
              <a:t> </a:t>
            </a:r>
            <a:r>
              <a:rPr lang="en-US" sz="1600" dirty="0" err="1"/>
              <a:t>haffumani</a:t>
            </a:r>
            <a:r>
              <a:rPr lang="en-US" sz="1600" dirty="0"/>
              <a:t> </a:t>
            </a:r>
            <a:r>
              <a:rPr lang="en-US" sz="1600" dirty="0" err="1"/>
              <a:t>Taryulik</a:t>
            </a:r>
            <a:r>
              <a:rPr lang="en-US" sz="1600" dirty="0"/>
              <a:t> </a:t>
            </a:r>
            <a:r>
              <a:rPr lang="en-US" sz="1600" dirty="0" err="1"/>
              <a:t>Imaq</a:t>
            </a:r>
            <a:r>
              <a:rPr lang="en-US" sz="1600" dirty="0"/>
              <a:t> </a:t>
            </a:r>
            <a:r>
              <a:rPr lang="en-US" sz="1600" dirty="0" err="1"/>
              <a:t>Tahiraq</a:t>
            </a:r>
            <a:r>
              <a:rPr lang="en-US" sz="1600" dirty="0"/>
              <a:t> </a:t>
            </a:r>
            <a:r>
              <a:rPr lang="en-US" sz="1600" dirty="0" err="1"/>
              <a:t>pidjarikhigiami</a:t>
            </a:r>
            <a:r>
              <a:rPr lang="en-US" sz="1600" dirty="0"/>
              <a:t> </a:t>
            </a:r>
            <a:r>
              <a:rPr lang="en-US" sz="1600" dirty="0" err="1"/>
              <a:t>nalaumayumik</a:t>
            </a:r>
            <a:r>
              <a:rPr lang="en-US" sz="1600" dirty="0"/>
              <a:t> </a:t>
            </a:r>
            <a:r>
              <a:rPr lang="en-US" sz="1600" dirty="0" err="1"/>
              <a:t>imaq</a:t>
            </a:r>
            <a:r>
              <a:rPr lang="en-US" sz="1600" dirty="0"/>
              <a:t> </a:t>
            </a:r>
            <a:r>
              <a:rPr lang="en-US" sz="1600" dirty="0" err="1"/>
              <a:t>nakuudjuhingit</a:t>
            </a:r>
            <a:r>
              <a:rPr lang="en-US" sz="1600" dirty="0"/>
              <a:t> </a:t>
            </a:r>
            <a:r>
              <a:rPr lang="en-US" sz="1600" dirty="0" err="1"/>
              <a:t>katilviuffaariangani</a:t>
            </a:r>
            <a:r>
              <a:rPr lang="en-US" sz="1600" dirty="0"/>
              <a:t> </a:t>
            </a:r>
            <a:r>
              <a:rPr lang="en-US" sz="1600" dirty="0" err="1"/>
              <a:t>haffumani</a:t>
            </a:r>
            <a:r>
              <a:rPr lang="en-US" sz="1600" dirty="0"/>
              <a:t> Umwelt </a:t>
            </a:r>
            <a:r>
              <a:rPr lang="en-US" sz="1600" dirty="0" err="1"/>
              <a:t>Tahiq</a:t>
            </a:r>
            <a:r>
              <a:rPr lang="en-US" sz="1600" dirty="0"/>
              <a:t> </a:t>
            </a:r>
            <a:r>
              <a:rPr lang="en-US" sz="1600" dirty="0" err="1"/>
              <a:t>qulaaniittut</a:t>
            </a:r>
            <a:r>
              <a:rPr lang="en-US" sz="1600" dirty="0"/>
              <a:t> </a:t>
            </a:r>
            <a:r>
              <a:rPr lang="en-US" sz="1600" dirty="0" err="1"/>
              <a:t>imat</a:t>
            </a:r>
            <a:r>
              <a:rPr lang="en-US" sz="1600" dirty="0"/>
              <a:t>..</a:t>
            </a:r>
            <a:endParaRPr lang="en-US" sz="1600" dirty="0"/>
          </a:p>
          <a:p>
            <a:pPr marL="0" indent="0">
              <a:spcBef>
                <a:spcPts val="0"/>
              </a:spcBef>
              <a:spcAft>
                <a:spcPts val="0"/>
              </a:spcAft>
              <a:buNone/>
            </a:pPr>
            <a:endParaRPr lang="en-US" sz="2200" b="1" dirty="0" smtClean="0"/>
          </a:p>
          <a:p>
            <a:pPr marL="0" indent="0">
              <a:spcBef>
                <a:spcPts val="0"/>
              </a:spcBef>
              <a:spcAft>
                <a:spcPts val="0"/>
              </a:spcAft>
              <a:buClrTx/>
              <a:buNone/>
            </a:pPr>
            <a:endParaRPr lang="en-US" sz="1800" b="1" dirty="0"/>
          </a:p>
          <a:p>
            <a:pPr>
              <a:spcAft>
                <a:spcPts val="600"/>
              </a:spcAft>
              <a:buFont typeface="Arial" panose="020B0604020202020204" pitchFamily="34" charset="0"/>
              <a:buChar char="•"/>
            </a:pPr>
            <a:endParaRPr lang="en-US" sz="1800" kern="0" dirty="0" smtClean="0"/>
          </a:p>
          <a:p>
            <a:pPr>
              <a:spcAft>
                <a:spcPts val="600"/>
              </a:spcAft>
              <a:buFont typeface="Arial" panose="020B0604020202020204" pitchFamily="34" charset="0"/>
              <a:buChar char="•"/>
            </a:pPr>
            <a:endParaRPr lang="en-US" sz="1800" kern="0" dirty="0" smtClean="0"/>
          </a:p>
          <a:p>
            <a:pPr>
              <a:spcAft>
                <a:spcPts val="600"/>
              </a:spcAft>
            </a:pPr>
            <a:endParaRPr lang="en-US" sz="1800" kern="0" dirty="0" smtClean="0"/>
          </a:p>
          <a:p>
            <a:endParaRPr lang="en-US" altLang="en-US" sz="1800" kern="0" dirty="0"/>
          </a:p>
        </p:txBody>
      </p:sp>
    </p:spTree>
    <p:extLst>
      <p:ext uri="{BB962C8B-B14F-4D97-AF65-F5344CB8AC3E}">
        <p14:creationId xmlns:p14="http://schemas.microsoft.com/office/powerpoint/2010/main" val="2406135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ype_x0020_of_x0020_Document xmlns="3f98e56d-1113-4a65-a9e4-9f7ab45ff7e1" xsi:nil="true"/>
    <Branch xmlns="3f98e56d-1113-4a65-a9e4-9f7ab45ff7e1" xsi:nil="true"/>
    <URL_x0020_of_x0020_the_x0020_document xmlns="3f98e56d-1113-4a65-a9e4-9f7ab45ff7e1">
      <Url xsi:nil="true"/>
      <Description xsi:nil="true"/>
    </URL_x0020_of_x0020_the_x0020_document>
    <Last_x0020_Updates xmlns="3f98e56d-1113-4a65-a9e4-9f7ab45ff7e1" xsi:nil="true"/>
    <Zone xmlns="3f98e56d-1113-4a65-a9e4-9f7ab45ff7e1">AE-VE</Zone>
    <URL xmlns="3f98e56d-1113-4a65-a9e4-9f7ab45ff7e1">
      <Url xsi:nil="true"/>
      <Description xsi:nil="true"/>
    </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F9C918E8D5AF14C9510CA5C2A242E03" ma:contentTypeVersion="7" ma:contentTypeDescription="Create a new document." ma:contentTypeScope="" ma:versionID="798395f5446dc43d6e7288d9f1ba29a8">
  <xsd:schema xmlns:xsd="http://www.w3.org/2001/XMLSchema" xmlns:p="http://schemas.microsoft.com/office/2006/metadata/properties" xmlns:ns3="3f98e56d-1113-4a65-a9e4-9f7ab45ff7e1" targetNamespace="http://schemas.microsoft.com/office/2006/metadata/properties" ma:root="true" ma:fieldsID="2b77e002d92a3d88189dadf9efa1bd57" ns3:_="">
    <xsd:import namespace="3f98e56d-1113-4a65-a9e4-9f7ab45ff7e1"/>
    <xsd:element name="properties">
      <xsd:complexType>
        <xsd:sequence>
          <xsd:element name="documentManagement">
            <xsd:complexType>
              <xsd:all>
                <xsd:element ref="ns3:Type_x0020_of_x0020_Document" minOccurs="0"/>
                <xsd:element ref="ns3:Branch" minOccurs="0"/>
                <xsd:element ref="ns3:Zone" minOccurs="0"/>
                <xsd:element ref="ns3:URL" minOccurs="0"/>
                <xsd:element ref="ns3:URL_x0020_of_x0020_the_x0020_document" minOccurs="0"/>
                <xsd:element ref="ns3:Last_x0020_Updates" minOccurs="0"/>
              </xsd:all>
            </xsd:complexType>
          </xsd:element>
        </xsd:sequence>
      </xsd:complexType>
    </xsd:element>
  </xsd:schema>
  <xsd:schema xmlns:xsd="http://www.w3.org/2001/XMLSchema" xmlns:dms="http://schemas.microsoft.com/office/2006/documentManagement/types" targetNamespace="3f98e56d-1113-4a65-a9e4-9f7ab45ff7e1" elementFormDefault="qualified">
    <xsd:import namespace="http://schemas.microsoft.com/office/2006/documentManagement/types"/>
    <xsd:element name="Type_x0020_of_x0020_Document" ma:index="9" nillable="true" ma:displayName="Type of Document" ma:format="Dropdown" ma:internalName="Type_x0020_of_x0020_Document">
      <xsd:simpleType>
        <xsd:restriction base="dms:Choice">
          <xsd:enumeration value="Intranet Document Library - Communications Branch"/>
          <xsd:enumeration value="Intranet Document Library - Departmental (Non-Branch Specific)"/>
        </xsd:restriction>
      </xsd:simpleType>
    </xsd:element>
    <xsd:element name="Branch" ma:index="10" nillable="true" ma:displayName="Branch" ma:format="Dropdown" ma:internalName="Branch">
      <xsd:simpleType>
        <xsd:restriction base="dms:Choice">
          <xsd:enumeration value="Audit &amp; Evaluation"/>
          <xsd:enumeration value="Communicaitons"/>
          <xsd:enumeration value="Intranet"/>
        </xsd:restriction>
      </xsd:simpleType>
    </xsd:element>
    <xsd:element name="Zone" ma:index="11" nillable="true" ma:displayName="Zone" ma:default="AE-VE" ma:format="Dropdown" ma:internalName="Zone">
      <xsd:simpleType>
        <xsd:restriction base="dms:Choice">
          <xsd:enumeration value="AE-VE"/>
          <xsd:enumeration value="Communications"/>
          <xsd:enumeration value="Guide"/>
          <xsd:enumeration value="Communautés-Communities"/>
        </xsd:restriction>
      </xsd:simpleType>
    </xsd:element>
    <xsd:element name="URL" ma:index="12" nillable="true" ma:displayName="URL - on Intranet Document Location" ma:description="Please add the link where the document is located on Intranet"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URL_x0020_of_x0020_the_x0020_document" ma:index="13" nillable="true" ma:displayName="URL of the document" ma:description="Please add document URL." ma:format="Hyperlink" ma:internalName="URL_x0020_of_x0020_the_x0020_document">
      <xsd:complexType>
        <xsd:complexContent>
          <xsd:extension base="dms:URL">
            <xsd:sequence>
              <xsd:element name="Url" type="dms:ValidUrl" minOccurs="0" nillable="true"/>
              <xsd:element name="Description" type="xsd:string" nillable="true"/>
            </xsd:sequence>
          </xsd:extension>
        </xsd:complexContent>
      </xsd:complexType>
    </xsd:element>
    <xsd:element name="Last_x0020_Updates" ma:index="14" nillable="true" ma:displayName="Last Updates" ma:format="DateOnly" ma:internalName="Last_x0020_Updates">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of Docum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D4FDEAF-37CE-4C61-BE7E-D69E49C11CCD}">
  <ds:schemaRefs>
    <ds:schemaRef ds:uri="http://purl.org/dc/elements/1.1/"/>
    <ds:schemaRef ds:uri="http://purl.org/dc/terms/"/>
    <ds:schemaRef ds:uri="3f98e56d-1113-4a65-a9e4-9f7ab45ff7e1"/>
    <ds:schemaRef ds:uri="http://schemas.openxmlformats.org/package/2006/metadata/core-properties"/>
    <ds:schemaRef ds:uri="http://www.w3.org/XML/1998/namespace"/>
    <ds:schemaRef ds:uri="http://purl.org/dc/dcmitype/"/>
    <ds:schemaRef ds:uri="http://schemas.microsoft.com/office/2006/documentManagement/types"/>
    <ds:schemaRef ds:uri="http://schemas.microsoft.com/office/2006/metadata/properties"/>
  </ds:schemaRefs>
</ds:datastoreItem>
</file>

<file path=customXml/itemProps2.xml><?xml version="1.0" encoding="utf-8"?>
<ds:datastoreItem xmlns:ds="http://schemas.openxmlformats.org/officeDocument/2006/customXml" ds:itemID="{949CFF6B-1E20-4214-98D8-B3D2F3FC42D1}">
  <ds:schemaRefs>
    <ds:schemaRef ds:uri="http://schemas.microsoft.com/sharepoint/v3/contenttype/forms"/>
  </ds:schemaRefs>
</ds:datastoreItem>
</file>

<file path=customXml/itemProps3.xml><?xml version="1.0" encoding="utf-8"?>
<ds:datastoreItem xmlns:ds="http://schemas.openxmlformats.org/officeDocument/2006/customXml" ds:itemID="{6FCCCD6F-3E7A-4BAF-BB53-6CD3C43CDFC8}">
  <ds:schemaRefs>
    <ds:schemaRef ds:uri="http://schemas.microsoft.com/office/2006/metadata/longProperties"/>
  </ds:schemaRefs>
</ds:datastoreItem>
</file>

<file path=customXml/itemProps4.xml><?xml version="1.0" encoding="utf-8"?>
<ds:datastoreItem xmlns:ds="http://schemas.openxmlformats.org/officeDocument/2006/customXml" ds:itemID="{9A138B7D-0296-4702-B7DA-02BF54EF07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98e56d-1113-4a65-a9e4-9f7ab45ff7e1"/>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17279</TotalTime>
  <Words>1037</Words>
  <Application>Microsoft Office PowerPoint</Application>
  <PresentationFormat>On-screen Show (4:3)</PresentationFormat>
  <Paragraphs>146</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Calibri</vt:lpstr>
      <vt:lpstr>Minion Pro</vt:lpstr>
      <vt:lpstr>Arial</vt:lpstr>
      <vt:lpstr>Times New Roman</vt:lpstr>
      <vt:lpstr>Arial Unicode MS</vt:lpstr>
      <vt:lpstr>Default Design</vt:lpstr>
      <vt:lpstr>1_Default Design</vt:lpstr>
      <vt:lpstr>Environment and Climate Change Canada’s Presentation to the Nunavut Water Board Concerning the Sabina Gold &amp; Silver Corp. Back River Gold Mine Project Type A Water Licence Final Hearing  Avatiliqinirnut Hilaup Uunnakpallianingit Kanata’p Takugakhainit uvunga Nunavut Imaliriyit Katimayit Ihumaaluutigiyangit uvunga Sabina Kulu unalu Havigalik Kuapuriisan Hanningayuk Kuugaa Kuulu Uyaraqtarvik Havaaq Tukinga A Imaq Laisikhaat Iniqpiaqhimayumi Naalagvikhangit  </vt:lpstr>
      <vt:lpstr>Overview  Nainaarutaat</vt:lpstr>
      <vt:lpstr>ECCC Mandate ECCC Maliktakhangani</vt:lpstr>
      <vt:lpstr>Relevant Acts and Regulations Nalaumattiaqtut Maligait Maliguarutingillu   </vt:lpstr>
      <vt:lpstr>PowerPoint Presentation</vt:lpstr>
      <vt:lpstr>  Environment and Climate Change Canada’s Participation continued Avatiliqiniq Hilaup Uunnakpallianingit Kanata’p Ilauqtauhimayut aulanngittut</vt:lpstr>
      <vt:lpstr>  Environment and Climate Change Canada’s Resolved Issues Avatiliqiniq Hilaup Uunnakpallianingit Kanata’p Ihuaqhihimayangit Akihautaa</vt:lpstr>
      <vt:lpstr>ECCC#1 – Closure Objectives and Criteria : Receiving Water Quality ECCC#1 – Umigutaanit Ilitturnikhainut Qanurilinganingit: Tuniyauhimayut Imaq Nakuudjuhingit  </vt:lpstr>
      <vt:lpstr>ECCC#2 – Saline Water Pond Closure Site Specific Water Quality Objective ECCC#2 – Taryulik Imaq Tahiraq Umigutaanit Havagviat Ihumagiyauyut Imaq Nakuudjuhingit Ilitturnikhainut       </vt:lpstr>
      <vt:lpstr>ECCC#3 – Nitrite  ECCC#3 – Naitrait      </vt:lpstr>
      <vt:lpstr>ECCC#4 – Aquatic Effects Management Plan ECCC#4 – Imarmiuttat Atuliqtauningit Munaqhiiyangit Upalungaiyautit</vt:lpstr>
      <vt:lpstr>Thank you! Quanaqutin !</vt:lpstr>
    </vt:vector>
  </TitlesOfParts>
  <Company>Environnement Canada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Environnement Canada</dc:creator>
  <cp:lastModifiedBy>Bernard-Lacaille,Gabriel [Yel]</cp:lastModifiedBy>
  <cp:revision>510</cp:revision>
  <cp:lastPrinted>2018-04-16T21:25:05Z</cp:lastPrinted>
  <dcterms:created xsi:type="dcterms:W3CDTF">2006-02-27T19:58:49Z</dcterms:created>
  <dcterms:modified xsi:type="dcterms:W3CDTF">2018-08-02T17:45:38Z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