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 id="2147483828" r:id="rId6"/>
  </p:sldMasterIdLst>
  <p:notesMasterIdLst>
    <p:notesMasterId r:id="rId19"/>
  </p:notesMasterIdLst>
  <p:handoutMasterIdLst>
    <p:handoutMasterId r:id="rId20"/>
  </p:handoutMasterIdLst>
  <p:sldIdLst>
    <p:sldId id="260" r:id="rId7"/>
    <p:sldId id="311" r:id="rId8"/>
    <p:sldId id="312" r:id="rId9"/>
    <p:sldId id="313" r:id="rId10"/>
    <p:sldId id="314" r:id="rId11"/>
    <p:sldId id="315" r:id="rId12"/>
    <p:sldId id="316" r:id="rId13"/>
    <p:sldId id="276" r:id="rId14"/>
    <p:sldId id="278" r:id="rId15"/>
    <p:sldId id="273" r:id="rId16"/>
    <p:sldId id="308" r:id="rId17"/>
    <p:sldId id="267" r:id="rId18"/>
  </p:sldIdLst>
  <p:sldSz cx="9144000" cy="6858000" type="screen4x3"/>
  <p:notesSz cx="6997700" cy="9283700"/>
  <p:embeddedFontLst>
    <p:embeddedFont>
      <p:font typeface="Calibri" panose="020F0502020204030204" pitchFamily="34" charset="0"/>
      <p:regular r:id="rId21"/>
      <p:bold r:id="rId22"/>
      <p:italic r:id="rId23"/>
      <p:boldItalic r:id="rId24"/>
    </p:embeddedFont>
    <p:embeddedFont>
      <p:font typeface="Arial Unicode MS" panose="020B0604020202020204" pitchFamily="34" charset="-128"/>
      <p:regular r:id="rId2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ura,Sabrina [NCR]" initials="SP" lastIdx="10" clrIdx="0"/>
  <p:cmAuthor id="1" name="Cavallaro, Kathleen" initials="KC" lastIdx="6" clrIdx="1"/>
  <p:cmAuthor id="2" name="taylorm" initials="E" lastIdx="10" clrIdx="2"/>
  <p:cmAuthor id="3" name="Cavallaro,Kathleen [NCR]" initials="KC" lastIdx="9" clrIdx="3"/>
  <p:cmAuthor id="4" name="Ransom,Loretta" initials="LR" lastIdx="9" clrIdx="4"/>
  <p:cmAuthor id="5" name="Bernard-Lacaille,Gabriel [Yel]" initials="GBL" lastIdx="1" clrIdx="5"/>
  <p:cmAuthor id="6" name="Williston,Georgina [Yel]" initials="W[" lastIdx="8"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CC3300"/>
    <a:srgbClr val="EABD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671" autoAdjust="0"/>
  </p:normalViewPr>
  <p:slideViewPr>
    <p:cSldViewPr>
      <p:cViewPr varScale="1">
        <p:scale>
          <a:sx n="108" d="100"/>
          <a:sy n="108" d="100"/>
        </p:scale>
        <p:origin x="1686" y="126"/>
      </p:cViewPr>
      <p:guideLst>
        <p:guide orient="horz" pos="2160"/>
        <p:guide pos="2880"/>
      </p:guideLst>
    </p:cSldViewPr>
  </p:slideViewPr>
  <p:outlineViewPr>
    <p:cViewPr>
      <p:scale>
        <a:sx n="33" d="100"/>
        <a:sy n="33" d="100"/>
      </p:scale>
      <p:origin x="0" y="-443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963745" y="0"/>
            <a:ext cx="3032337" cy="464185"/>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817904"/>
            <a:ext cx="3032337" cy="464185"/>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963745" y="8817904"/>
            <a:ext cx="3032337" cy="464185"/>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a:defRPr sz="1200"/>
            </a:lvl1pPr>
          </a:lstStyle>
          <a:p>
            <a:pPr>
              <a:defRPr/>
            </a:pPr>
            <a:fld id="{14544FC0-0BF6-4031-BA05-4529AF097A21}" type="slidenum">
              <a:rPr lang="en-US"/>
              <a:pPr>
                <a:defRPr/>
              </a:pPr>
              <a:t>‹#›</a:t>
            </a:fld>
            <a:endParaRPr lang="en-US"/>
          </a:p>
        </p:txBody>
      </p:sp>
    </p:spTree>
    <p:extLst>
      <p:ext uri="{BB962C8B-B14F-4D97-AF65-F5344CB8AC3E}">
        <p14:creationId xmlns:p14="http://schemas.microsoft.com/office/powerpoint/2010/main" val="46355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63745" y="0"/>
            <a:ext cx="3032337" cy="464185"/>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963745" y="8817904"/>
            <a:ext cx="3032337" cy="464185"/>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a:defRPr sz="1200"/>
            </a:lvl1pPr>
          </a:lstStyle>
          <a:p>
            <a:pPr>
              <a:defRPr/>
            </a:pPr>
            <a:fld id="{2286EC9A-C8E2-411B-BB94-527F6F56D57D}" type="slidenum">
              <a:rPr lang="en-US"/>
              <a:pPr>
                <a:defRPr/>
              </a:pPr>
              <a:t>‹#›</a:t>
            </a:fld>
            <a:endParaRPr lang="en-US"/>
          </a:p>
        </p:txBody>
      </p:sp>
    </p:spTree>
    <p:extLst>
      <p:ext uri="{BB962C8B-B14F-4D97-AF65-F5344CB8AC3E}">
        <p14:creationId xmlns:p14="http://schemas.microsoft.com/office/powerpoint/2010/main" val="236662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a:t>
            </a:fld>
            <a:endParaRPr lang="en-US" dirty="0"/>
          </a:p>
        </p:txBody>
      </p:sp>
    </p:spTree>
    <p:extLst>
      <p:ext uri="{BB962C8B-B14F-4D97-AF65-F5344CB8AC3E}">
        <p14:creationId xmlns:p14="http://schemas.microsoft.com/office/powerpoint/2010/main" val="40837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10</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11</a:t>
            </a:fld>
            <a:endParaRPr lang="en-US"/>
          </a:p>
        </p:txBody>
      </p:sp>
    </p:spTree>
    <p:extLst>
      <p:ext uri="{BB962C8B-B14F-4D97-AF65-F5344CB8AC3E}">
        <p14:creationId xmlns:p14="http://schemas.microsoft.com/office/powerpoint/2010/main" val="370232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12</a:t>
            </a:fld>
            <a:endParaRPr lang="en-US"/>
          </a:p>
        </p:txBody>
      </p:sp>
    </p:spTree>
    <p:extLst>
      <p:ext uri="{BB962C8B-B14F-4D97-AF65-F5344CB8AC3E}">
        <p14:creationId xmlns:p14="http://schemas.microsoft.com/office/powerpoint/2010/main" val="427460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4832">
              <a:defRPr/>
            </a:pPr>
            <a:fld id="{2286EC9A-C8E2-411B-BB94-527F6F56D57D}" type="slidenum">
              <a:rPr lang="en-US">
                <a:solidFill>
                  <a:srgbClr val="000000"/>
                </a:solidFill>
              </a:rPr>
              <a:pPr defTabSz="894832">
                <a:defRPr/>
              </a:pPr>
              <a:t>2</a:t>
            </a:fld>
            <a:endParaRPr lang="en-US">
              <a:solidFill>
                <a:srgbClr val="000000"/>
              </a:solidFill>
            </a:endParaRPr>
          </a:p>
        </p:txBody>
      </p:sp>
    </p:spTree>
    <p:extLst>
      <p:ext uri="{BB962C8B-B14F-4D97-AF65-F5344CB8AC3E}">
        <p14:creationId xmlns:p14="http://schemas.microsoft.com/office/powerpoint/2010/main" val="22248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54670" indent="-290258"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62559"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26972"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092912"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3288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297285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1282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852791"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defTabSz="894832" eaLnBrk="1" hangingPunct="1">
              <a:spcBef>
                <a:spcPct val="0"/>
              </a:spcBef>
              <a:defRPr/>
            </a:pPr>
            <a:fld id="{5D6A62FA-A1D3-4661-BC7E-3DA1FC79EE47}" type="slidenum">
              <a:rPr lang="en-US" altLang="en-US" sz="1200">
                <a:solidFill>
                  <a:srgbClr val="000000"/>
                </a:solidFill>
              </a:rPr>
              <a:pPr defTabSz="894832" eaLnBrk="1" hangingPunct="1">
                <a:spcBef>
                  <a:spcPct val="0"/>
                </a:spcBef>
                <a:defRPr/>
              </a:pPr>
              <a:t>3</a:t>
            </a:fld>
            <a:endParaRPr lang="en-US" altLang="en-US" sz="1200" dirty="0">
              <a:solidFill>
                <a:srgbClr val="000000"/>
              </a:solidFill>
            </a:endParaRPr>
          </a:p>
        </p:txBody>
      </p:sp>
    </p:spTree>
    <p:extLst>
      <p:ext uri="{BB962C8B-B14F-4D97-AF65-F5344CB8AC3E}">
        <p14:creationId xmlns:p14="http://schemas.microsoft.com/office/powerpoint/2010/main" val="134968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54670" indent="-290258"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62559"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26972"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092912" indent="-232207"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3288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297285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12822"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852791" indent="-232207"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defTabSz="894832" eaLnBrk="1" hangingPunct="1">
              <a:spcBef>
                <a:spcPct val="0"/>
              </a:spcBef>
              <a:defRPr/>
            </a:pPr>
            <a:fld id="{5D6A62FA-A1D3-4661-BC7E-3DA1FC79EE47}" type="slidenum">
              <a:rPr lang="en-US" altLang="en-US" sz="1200">
                <a:solidFill>
                  <a:srgbClr val="000000"/>
                </a:solidFill>
              </a:rPr>
              <a:pPr defTabSz="894832" eaLnBrk="1" hangingPunct="1">
                <a:spcBef>
                  <a:spcPct val="0"/>
                </a:spcBef>
                <a:defRPr/>
              </a:pPr>
              <a:t>4</a:t>
            </a:fld>
            <a:endParaRPr lang="en-US" altLang="en-US" sz="1200" dirty="0">
              <a:solidFill>
                <a:srgbClr val="000000"/>
              </a:solidFill>
            </a:endParaRPr>
          </a:p>
        </p:txBody>
      </p:sp>
    </p:spTree>
    <p:extLst>
      <p:ext uri="{BB962C8B-B14F-4D97-AF65-F5344CB8AC3E}">
        <p14:creationId xmlns:p14="http://schemas.microsoft.com/office/powerpoint/2010/main" val="291414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39701" indent="-284501"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38002"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593203"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48405"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03605"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58806"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140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692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defTabSz="894832" eaLnBrk="1" hangingPunct="1">
              <a:spcBef>
                <a:spcPct val="0"/>
              </a:spcBef>
              <a:defRPr/>
            </a:pPr>
            <a:fld id="{E4E84029-479E-414C-9A44-B4FE6530619E}" type="slidenum">
              <a:rPr lang="en-US" altLang="en-US">
                <a:solidFill>
                  <a:prstClr val="black"/>
                </a:solidFill>
              </a:rPr>
              <a:pPr defTabSz="894832" eaLnBrk="1" hangingPunct="1">
                <a:spcBef>
                  <a:spcPct val="0"/>
                </a:spcBef>
                <a:defRPr/>
              </a:pPr>
              <a:t>5</a:t>
            </a:fld>
            <a:endParaRPr lang="en-US" altLang="en-US">
              <a:solidFill>
                <a:prstClr val="black"/>
              </a:solidFill>
            </a:endParaRPr>
          </a:p>
        </p:txBody>
      </p:sp>
    </p:spTree>
    <p:extLst>
      <p:ext uri="{BB962C8B-B14F-4D97-AF65-F5344CB8AC3E}">
        <p14:creationId xmlns:p14="http://schemas.microsoft.com/office/powerpoint/2010/main" val="281986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832">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39701" indent="-284501"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38002"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593203"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48405"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03605"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58806"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140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692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defTabSz="894832" eaLnBrk="1" hangingPunct="1">
              <a:spcBef>
                <a:spcPct val="0"/>
              </a:spcBef>
              <a:defRPr/>
            </a:pPr>
            <a:fld id="{8039AB3F-D315-499C-BB0E-99E10CC305F5}" type="slidenum">
              <a:rPr lang="en-US" altLang="en-US">
                <a:solidFill>
                  <a:prstClr val="black"/>
                </a:solidFill>
              </a:rPr>
              <a:pPr defTabSz="894832" eaLnBrk="1" hangingPunct="1">
                <a:spcBef>
                  <a:spcPct val="0"/>
                </a:spcBef>
                <a:defRPr/>
              </a:pPr>
              <a:t>6</a:t>
            </a:fld>
            <a:endParaRPr lang="en-US" altLang="en-US">
              <a:solidFill>
                <a:prstClr val="black"/>
              </a:solidFill>
            </a:endParaRPr>
          </a:p>
        </p:txBody>
      </p:sp>
    </p:spTree>
    <p:extLst>
      <p:ext uri="{BB962C8B-B14F-4D97-AF65-F5344CB8AC3E}">
        <p14:creationId xmlns:p14="http://schemas.microsoft.com/office/powerpoint/2010/main" val="2978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832">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39701" indent="-284501"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38002"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593203"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48405" indent="-227601"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03605"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58806"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140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69208" indent="-2276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defTabSz="894832" eaLnBrk="1" hangingPunct="1">
              <a:spcBef>
                <a:spcPct val="0"/>
              </a:spcBef>
              <a:defRPr/>
            </a:pPr>
            <a:fld id="{8039AB3F-D315-499C-BB0E-99E10CC305F5}" type="slidenum">
              <a:rPr lang="en-US" altLang="en-US">
                <a:solidFill>
                  <a:prstClr val="black"/>
                </a:solidFill>
              </a:rPr>
              <a:pPr defTabSz="894832" eaLnBrk="1" hangingPunct="1">
                <a:spcBef>
                  <a:spcPct val="0"/>
                </a:spcBef>
                <a:defRPr/>
              </a:pPr>
              <a:t>7</a:t>
            </a:fld>
            <a:endParaRPr lang="en-US" altLang="en-US">
              <a:solidFill>
                <a:prstClr val="black"/>
              </a:solidFill>
            </a:endParaRPr>
          </a:p>
        </p:txBody>
      </p:sp>
    </p:spTree>
    <p:extLst>
      <p:ext uri="{BB962C8B-B14F-4D97-AF65-F5344CB8AC3E}">
        <p14:creationId xmlns:p14="http://schemas.microsoft.com/office/powerpoint/2010/main" val="375620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8</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9</a:t>
            </a:fld>
            <a:endParaRPr lang="en-US" dirty="0"/>
          </a:p>
        </p:txBody>
      </p:sp>
    </p:spTree>
    <p:extLst>
      <p:ext uri="{BB962C8B-B14F-4D97-AF65-F5344CB8AC3E}">
        <p14:creationId xmlns:p14="http://schemas.microsoft.com/office/powerpoint/2010/main" val="393961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127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6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85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98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775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382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7359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9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1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5020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56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1969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9893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127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421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090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301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3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8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57D2D9CD-4586-4AE4-ACEF-FE04849B257B}"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August-2-18</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solidFill>
                  <a:srgbClr val="000000"/>
                </a:solidFill>
              </a:rPr>
              <a:t>Page </a:t>
            </a:r>
            <a:fld id="{E3EEE005-76A3-41AE-A678-504E59CBF652}" type="slidenum">
              <a:rPr lang="en-CA" altLang="en-US" sz="1000" smtClean="0">
                <a:solidFill>
                  <a:srgbClr val="000000"/>
                </a:solidFill>
              </a:rPr>
              <a:pPr algn="ctr" eaLnBrk="1" hangingPunct="1">
                <a:defRPr/>
              </a:pPr>
              <a:t>‹#›</a:t>
            </a:fld>
            <a:r>
              <a:rPr lang="en-CA" altLang="en-US" sz="1000" dirty="0" smtClean="0">
                <a:solidFill>
                  <a:srgbClr val="000000"/>
                </a:solidFill>
              </a:rPr>
              <a:t> – </a:t>
            </a:r>
            <a:fld id="{CC847831-0CF2-47B3-9829-0702ECCCFE4A}" type="datetime4">
              <a:rPr kumimoji="0" lang="en-CA" altLang="en-US" sz="1000" smtClean="0">
                <a:solidFill>
                  <a:srgbClr val="000000"/>
                </a:solidFill>
              </a:rPr>
              <a:pPr algn="ctr" eaLnBrk="1" hangingPunct="1">
                <a:defRPr/>
              </a:pPr>
              <a:t>August-2-18</a:t>
            </a:fld>
            <a:endParaRPr kumimoji="0" lang="en-CA" altLang="en-US" sz="1000" dirty="0" smtClean="0">
              <a:solidFill>
                <a:srgbClr val="000000"/>
              </a:solidFill>
            </a:endParaRPr>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smtClean="0">
              <a:solidFill>
                <a:srgbClr val="000000"/>
              </a:solidFill>
            </a:endParaRPr>
          </a:p>
        </p:txBody>
      </p:sp>
    </p:spTree>
    <p:extLst>
      <p:ext uri="{BB962C8B-B14F-4D97-AF65-F5344CB8AC3E}">
        <p14:creationId xmlns:p14="http://schemas.microsoft.com/office/powerpoint/2010/main" val="9152661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395536" y="2132856"/>
            <a:ext cx="8208912" cy="2736304"/>
          </a:xfrm>
          <a:solidFill>
            <a:srgbClr val="FFFFFF"/>
          </a:solidFill>
        </p:spPr>
        <p:txBody>
          <a:bodyPr/>
          <a:lstStyle/>
          <a:p>
            <a:pPr algn="ctr" eaLnBrk="1" hangingPunct="1">
              <a:spcBef>
                <a:spcPts val="0"/>
              </a:spcBef>
              <a:spcAft>
                <a:spcPts val="0"/>
              </a:spcAft>
            </a:pPr>
            <a:r>
              <a:rPr lang="en-US" altLang="zh-TW" sz="1800" dirty="0" smtClean="0"/>
              <a:t>Environment and Climate Change Canada’s Presentation to the Nunavut Water Board Concerning the Sabina Gold &amp; Silver Corp. Back River Gold Mine Project Type A Water Licence Final Hearing</a:t>
            </a:r>
            <a:br>
              <a:rPr lang="en-US" altLang="zh-TW" sz="1800" dirty="0" smtClean="0"/>
            </a:br>
            <a:r>
              <a:rPr lang="en-US" altLang="zh-TW" sz="1800" dirty="0" smtClean="0"/>
              <a:t/>
            </a:r>
            <a:br>
              <a:rPr lang="en-US" altLang="zh-TW" sz="1800" dirty="0" smtClean="0"/>
            </a:br>
            <a:r>
              <a:rPr lang="iu-Cans-CA" altLang="zh-TW" sz="1800" dirty="0"/>
              <a:t>ᐊᕙᑎᓕᕆᔨᒃᑯᑦ ᐊᒻᒪᓗ ᓯᓚᐅᑉ ᐊᓯᔾᔨᖅᐸᓪᓕᐊᓂᖓ ᑲᓇᑕᒥ ᓴᖅᑭᑕᖏᑦ ᓄᓇᕗᑦ ᐃᒪᓕᕆᔨᑦ ᑲᑎᒪᔨᖏᓐᓄᑦ ᐱᔾᔪᑎᒋᓪᓗᒍ ᓴᐱᓇᐅᑉ ᒎᓗᒧᑦ ᐊᒻᒪᓗ ᓴᕕᒐᔭᑦᑎᐊᕙᖕᒧᑦ ᑯᐊᐸᕇᓴᖓᑕ ᓴᓐᓂᖓᔪᖅ ᑰᒐᕐᒥ ᒎᓗᒥᒃ ᐅᔭᕋᖕᓂᐊᕐᓂᕐᒧᑦ ᐱᓕᕆᐊᒃᓴᖅ ᖃᓄᐃᑦᑑᓂᖓ </a:t>
            </a:r>
            <a:r>
              <a:rPr lang="en-US" altLang="zh-TW" sz="1800" dirty="0"/>
              <a:t>A </a:t>
            </a:r>
            <a:r>
              <a:rPr lang="iu-Cans-CA" altLang="zh-TW" sz="1800" dirty="0"/>
              <a:t>ᐃᒪᕐᒧᑦ ᐱᔪᓐᓇᐅᑎᒧᑦ ᑭᖑᓪᓕᕐᒥ ᓈᓚᒋᐊᖅᑐᕐᓂᖅ</a:t>
            </a:r>
            <a:r>
              <a:rPr lang="en-US" altLang="zh-TW" sz="1800" dirty="0" smtClean="0"/>
              <a:t/>
            </a:r>
            <a:br>
              <a:rPr lang="en-US" altLang="zh-TW" sz="1800" dirty="0" smtClean="0"/>
            </a:br>
            <a:r>
              <a:rPr lang="en-US" altLang="zh-TW" sz="1800" dirty="0" smtClean="0"/>
              <a:t/>
            </a:r>
            <a:br>
              <a:rPr lang="en-US" altLang="zh-TW" sz="1800" dirty="0" smtClean="0"/>
            </a:br>
            <a:endParaRPr lang="fr-CA" altLang="en-US" sz="1800" dirty="0" smtClean="0"/>
          </a:p>
        </p:txBody>
      </p:sp>
      <p:sp>
        <p:nvSpPr>
          <p:cNvPr id="3075" name="Rectangle 10"/>
          <p:cNvSpPr>
            <a:spLocks noGrp="1" noChangeArrowheads="1"/>
          </p:cNvSpPr>
          <p:nvPr>
            <p:ph type="subTitle" idx="4294967295"/>
          </p:nvPr>
        </p:nvSpPr>
        <p:spPr>
          <a:xfrm>
            <a:off x="251520" y="4810282"/>
            <a:ext cx="4824535" cy="1729061"/>
          </a:xfrm>
          <a:solidFill>
            <a:srgbClr val="FFFFFF"/>
          </a:solidFill>
        </p:spPr>
        <p:txBody>
          <a:bodyPr/>
          <a:lstStyle/>
          <a:p>
            <a:pPr marL="0" lvl="0" indent="0" eaLnBrk="1" hangingPunct="1">
              <a:spcBef>
                <a:spcPts val="0"/>
              </a:spcBef>
              <a:spcAft>
                <a:spcPts val="0"/>
              </a:spcAft>
              <a:buNone/>
            </a:pPr>
            <a:r>
              <a:rPr lang="en-CA" altLang="zh-TW" sz="1500" b="1" dirty="0" smtClean="0">
                <a:solidFill>
                  <a:srgbClr val="000000"/>
                </a:solidFill>
              </a:rPr>
              <a:t>2AM-BRP----</a:t>
            </a:r>
            <a:endParaRPr lang="en-CA" altLang="zh-TW" sz="1500" b="1" dirty="0">
              <a:solidFill>
                <a:srgbClr val="000000"/>
              </a:solidFill>
            </a:endParaRPr>
          </a:p>
          <a:p>
            <a:pPr marL="0" lvl="0" indent="0" eaLnBrk="1" hangingPunct="1">
              <a:spcBef>
                <a:spcPts val="0"/>
              </a:spcBef>
              <a:spcAft>
                <a:spcPts val="0"/>
              </a:spcAft>
              <a:buNone/>
            </a:pPr>
            <a:r>
              <a:rPr lang="en-US" altLang="zh-TW" sz="1500" b="1" dirty="0">
                <a:solidFill>
                  <a:srgbClr val="000000"/>
                </a:solidFill>
              </a:rPr>
              <a:t>Nunavut </a:t>
            </a:r>
            <a:r>
              <a:rPr lang="en-US" altLang="zh-TW" sz="1500" b="1" dirty="0" smtClean="0">
                <a:solidFill>
                  <a:srgbClr val="000000"/>
                </a:solidFill>
              </a:rPr>
              <a:t>Water Board Final Hearing</a:t>
            </a:r>
            <a:endParaRPr lang="en-US" altLang="zh-TW" sz="1500" b="1" dirty="0">
              <a:solidFill>
                <a:srgbClr val="000000"/>
              </a:solidFill>
            </a:endParaRPr>
          </a:p>
          <a:p>
            <a:pPr marL="0" lvl="0" indent="0" eaLnBrk="1" hangingPunct="1">
              <a:spcBef>
                <a:spcPts val="0"/>
              </a:spcBef>
              <a:spcAft>
                <a:spcPts val="0"/>
              </a:spcAft>
              <a:buNone/>
            </a:pPr>
            <a:r>
              <a:rPr lang="iu-Cans-CA" altLang="zh-TW" sz="1500" b="1" dirty="0" smtClean="0">
                <a:solidFill>
                  <a:srgbClr val="000000"/>
                </a:solidFill>
              </a:rPr>
              <a:t> </a:t>
            </a:r>
            <a:r>
              <a:rPr lang="iu-Cans-CA" altLang="zh-TW" sz="1500" b="1" dirty="0">
                <a:solidFill>
                  <a:srgbClr val="000000"/>
                </a:solidFill>
              </a:rPr>
              <a:t>ᓄᓇᕗᑦ ᐃᒪᓕᕆᔨᑦ ᑲᑎᒪᔨᑦ ᑭᖑᓪᓕᕐᒥ ᓈᓚᒋᐊᖅᑐᕐᓂᖏᑦ</a:t>
            </a:r>
            <a:endParaRPr lang="en-CA" altLang="zh-TW" sz="1500" b="1" dirty="0">
              <a:solidFill>
                <a:srgbClr val="000000"/>
              </a:solidFill>
            </a:endParaRPr>
          </a:p>
          <a:p>
            <a:pPr marL="0" lvl="0" indent="0" eaLnBrk="1" hangingPunct="1">
              <a:spcBef>
                <a:spcPts val="0"/>
              </a:spcBef>
              <a:spcAft>
                <a:spcPts val="0"/>
              </a:spcAft>
              <a:buNone/>
            </a:pPr>
            <a:r>
              <a:rPr lang="en-US" altLang="zh-TW" sz="1500" b="1" dirty="0">
                <a:solidFill>
                  <a:srgbClr val="000000"/>
                </a:solidFill>
              </a:rPr>
              <a:t>Cambridge Bay, NU</a:t>
            </a:r>
            <a:endParaRPr lang="iu-Cans-CA" altLang="zh-TW" sz="1500" b="1" dirty="0">
              <a:solidFill>
                <a:srgbClr val="000000"/>
              </a:solidFill>
            </a:endParaRPr>
          </a:p>
          <a:p>
            <a:pPr marL="0" lvl="0" indent="0" eaLnBrk="1" hangingPunct="1">
              <a:spcBef>
                <a:spcPts val="0"/>
              </a:spcBef>
              <a:spcAft>
                <a:spcPts val="0"/>
              </a:spcAft>
              <a:buClrTx/>
              <a:buSzTx/>
              <a:buNone/>
            </a:pPr>
            <a:r>
              <a:rPr lang="iu-Cans-CA" altLang="zh-TW" sz="1500" b="1" dirty="0">
                <a:solidFill>
                  <a:srgbClr val="000000"/>
                </a:solidFill>
                <a:ea typeface="Arial Unicode MS" pitchFamily="34" charset="-128"/>
                <a:cs typeface="Arial Unicode MS" pitchFamily="34" charset="-128"/>
              </a:rPr>
              <a:t>ᐃᖃᓗᒃᑑᑦᑎᐊᖅ, ᓄᓇᕗᑦ</a:t>
            </a:r>
            <a:endParaRPr lang="en-US" altLang="zh-TW" sz="1500" b="1" dirty="0" smtClean="0">
              <a:solidFill>
                <a:srgbClr val="000000"/>
              </a:solidFill>
              <a:ea typeface="Arial Unicode MS" pitchFamily="34" charset="-128"/>
              <a:cs typeface="Arial Unicode MS" pitchFamily="34" charset="-128"/>
            </a:endParaRPr>
          </a:p>
          <a:p>
            <a:pPr marL="0" lvl="0" indent="0" eaLnBrk="1" hangingPunct="1">
              <a:spcBef>
                <a:spcPts val="0"/>
              </a:spcBef>
              <a:spcAft>
                <a:spcPts val="0"/>
              </a:spcAft>
              <a:buClrTx/>
              <a:buSzTx/>
              <a:buNone/>
            </a:pPr>
            <a:r>
              <a:rPr lang="en-US" altLang="zh-TW" sz="1500" b="1" dirty="0" smtClean="0">
                <a:solidFill>
                  <a:srgbClr val="000000"/>
                </a:solidFill>
                <a:ea typeface="Arial Unicode MS" pitchFamily="34" charset="-128"/>
                <a:cs typeface="Arial Unicode MS" pitchFamily="34" charset="-128"/>
              </a:rPr>
              <a:t>August 8-9, 2018</a:t>
            </a:r>
            <a:endParaRPr lang="en-US" altLang="zh-TW" sz="1500" b="1" dirty="0">
              <a:solidFill>
                <a:srgbClr val="000000"/>
              </a:solidFill>
              <a:ea typeface="Arial Unicode MS" pitchFamily="34" charset="-128"/>
              <a:cs typeface="Arial Unicode MS" pitchFamily="34" charset="-128"/>
            </a:endParaRPr>
          </a:p>
          <a:p>
            <a:pPr marL="0" lvl="0" indent="0" eaLnBrk="1" hangingPunct="1">
              <a:spcBef>
                <a:spcPts val="0"/>
              </a:spcBef>
              <a:spcAft>
                <a:spcPts val="0"/>
              </a:spcAft>
              <a:buNone/>
            </a:pPr>
            <a:r>
              <a:rPr lang="iu-Cans-CA" altLang="zh-TW" sz="1500" b="1" dirty="0">
                <a:solidFill>
                  <a:srgbClr val="000000"/>
                </a:solidFill>
              </a:rPr>
              <a:t>ᐋᒐᓯ 8-9, 2018</a:t>
            </a:r>
            <a:endParaRPr lang="en-CA" altLang="zh-TW" sz="1500" b="1" dirty="0">
              <a:solidFill>
                <a:srgbClr val="000000"/>
              </a:solidFill>
            </a:endParaRPr>
          </a:p>
        </p:txBody>
      </p:sp>
      <p:sp>
        <p:nvSpPr>
          <p:cNvPr id="4" name="Rectangle 10"/>
          <p:cNvSpPr txBox="1">
            <a:spLocks noChangeArrowheads="1"/>
          </p:cNvSpPr>
          <p:nvPr/>
        </p:nvSpPr>
        <p:spPr bwMode="auto">
          <a:xfrm>
            <a:off x="5220072" y="4954733"/>
            <a:ext cx="3923928" cy="1440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eaLnBrk="1" hangingPunct="1">
              <a:spcBef>
                <a:spcPts val="0"/>
              </a:spcBef>
              <a:spcAft>
                <a:spcPts val="0"/>
              </a:spcAft>
              <a:buFontTx/>
              <a:buNone/>
            </a:pPr>
            <a:r>
              <a:rPr lang="en-CA" altLang="zh-TW" sz="1500" b="1" kern="0" dirty="0" smtClean="0">
                <a:solidFill>
                  <a:srgbClr val="000000"/>
                </a:solidFill>
              </a:rPr>
              <a:t>Anne Wilson</a:t>
            </a:r>
            <a:br>
              <a:rPr lang="en-CA" altLang="zh-TW" sz="1500" b="1" kern="0" dirty="0" smtClean="0">
                <a:solidFill>
                  <a:srgbClr val="000000"/>
                </a:solidFill>
              </a:rPr>
            </a:br>
            <a:r>
              <a:rPr lang="iu-Cans-CA" altLang="zh-TW" sz="1500" b="1" kern="0" dirty="0">
                <a:solidFill>
                  <a:srgbClr val="000000"/>
                </a:solidFill>
              </a:rPr>
              <a:t>ᐋᓐ ᐅᐃᓪᓴᓐ, ᑲᑎᙵᐅᖅᑐᓄᑦ ᓯᕗᓕᖅᑎ ᐃᒪᐅᑉ ᐱᐅᑎᒋᓂᖓᓄᑦ</a:t>
            </a:r>
            <a:r>
              <a:rPr lang="en-CA" altLang="zh-TW" sz="1500" b="1" kern="0" dirty="0" smtClean="0">
                <a:solidFill>
                  <a:srgbClr val="000000"/>
                </a:solidFill>
              </a:rPr>
              <a:t/>
            </a:r>
            <a:br>
              <a:rPr lang="en-CA" altLang="zh-TW" sz="1500" b="1" kern="0" dirty="0" smtClean="0">
                <a:solidFill>
                  <a:srgbClr val="000000"/>
                </a:solidFill>
              </a:rPr>
            </a:br>
            <a:r>
              <a:rPr lang="en-CA" altLang="zh-TW" sz="1500" b="1" kern="0" dirty="0" smtClean="0">
                <a:solidFill>
                  <a:srgbClr val="000000"/>
                </a:solidFill>
              </a:rPr>
              <a:t>Gabriel Bernard-Lacaille</a:t>
            </a:r>
          </a:p>
          <a:p>
            <a:pPr marL="0" indent="0" eaLnBrk="1" hangingPunct="1">
              <a:spcBef>
                <a:spcPts val="0"/>
              </a:spcBef>
              <a:spcAft>
                <a:spcPts val="0"/>
              </a:spcAft>
              <a:buFontTx/>
              <a:buNone/>
            </a:pPr>
            <a:r>
              <a:rPr lang="iu-Cans-CA" altLang="zh-TW" sz="1500" b="1" kern="0" dirty="0">
                <a:solidFill>
                  <a:srgbClr val="000000"/>
                </a:solidFill>
              </a:rPr>
              <a:t>ᒑᐳᐃᐊᓪ ᐱᕐᓈ-ᓚᑲᐃ, ᐊᖓᔪᖅᑲᐅᑕᐅᓚᐅᑲᒃᑐᖅ ᐊᕙᑎᒥᒃ ᖃᐅᔨᓴᕐᓂᕐᒧᑦ ᑲᒪᔨ</a:t>
            </a:r>
            <a:endParaRPr lang="en-CA" altLang="zh-TW" sz="1500" b="1" kern="0" dirty="0" smtClean="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404664"/>
            <a:ext cx="8460432" cy="1143000"/>
          </a:xfrm>
        </p:spPr>
        <p:txBody>
          <a:bodyPr anchor="t"/>
          <a:lstStyle/>
          <a:p>
            <a:pPr>
              <a:lnSpc>
                <a:spcPct val="115000"/>
              </a:lnSpc>
              <a:spcBef>
                <a:spcPts val="0"/>
              </a:spcBef>
              <a:spcAft>
                <a:spcPts val="0"/>
              </a:spcAft>
            </a:pPr>
            <a:r>
              <a:rPr lang="en-CA" sz="2400" dirty="0" smtClean="0">
                <a:latin typeface="+mn-lt"/>
              </a:rPr>
              <a:t>ECCC#3 – Nitrite</a:t>
            </a:r>
            <a:r>
              <a:rPr lang="en-US" sz="2400" dirty="0" smtClean="0">
                <a:latin typeface="+mn-lt"/>
              </a:rPr>
              <a:t>	</a:t>
            </a:r>
            <a:br>
              <a:rPr lang="en-US" sz="2400" dirty="0" smtClean="0">
                <a:latin typeface="+mn-lt"/>
              </a:rPr>
            </a:br>
            <a:r>
              <a:rPr lang="iu-Cans-CA" sz="2400" dirty="0">
                <a:latin typeface="+mn-lt"/>
              </a:rPr>
              <a:t>ᑲᓇᑕᒥ#3 – ᓇᐃᑐᐃᑦ</a:t>
            </a:r>
            <a:r>
              <a:rPr lang="en-US" sz="2400" dirty="0">
                <a:latin typeface="+mn-lt"/>
                <a:ea typeface="Calibri"/>
                <a:cs typeface="Times New Roman"/>
              </a:rPr>
              <a:t/>
            </a:r>
            <a:br>
              <a:rPr lang="en-US" sz="2400" dirty="0">
                <a:latin typeface="+mn-lt"/>
                <a:ea typeface="Calibri"/>
                <a:cs typeface="Times New Roman"/>
              </a:rPr>
            </a:br>
            <a:r>
              <a:rPr lang="en-US" sz="2400" dirty="0" smtClean="0">
                <a:latin typeface="+mn-lt"/>
              </a:rPr>
              <a:t>					</a:t>
            </a:r>
            <a:endParaRPr lang="en-US" altLang="en-US" sz="2400" dirty="0" smtClean="0">
              <a:solidFill>
                <a:schemeClr val="accent1">
                  <a:lumMod val="50000"/>
                </a:schemeClr>
              </a:solidFill>
              <a:latin typeface="+mn-lt"/>
            </a:endParaRPr>
          </a:p>
        </p:txBody>
      </p:sp>
      <p:sp>
        <p:nvSpPr>
          <p:cNvPr id="4" name="Content Placeholder 2"/>
          <p:cNvSpPr txBox="1">
            <a:spLocks/>
          </p:cNvSpPr>
          <p:nvPr/>
        </p:nvSpPr>
        <p:spPr bwMode="auto">
          <a:xfrm>
            <a:off x="683568" y="1340768"/>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0"/>
              </a:spcBef>
              <a:spcAft>
                <a:spcPts val="0"/>
              </a:spcAft>
            </a:pPr>
            <a:r>
              <a:rPr lang="en-US" sz="1800" dirty="0" smtClean="0"/>
              <a:t>The Department had concerns with the predicted levels of nitrite in surface waters and seeks clarification on nitrite inputs to the water and load balance model.</a:t>
            </a:r>
          </a:p>
          <a:p>
            <a:pPr>
              <a:spcBef>
                <a:spcPts val="0"/>
              </a:spcBef>
              <a:spcAft>
                <a:spcPts val="0"/>
              </a:spcAft>
            </a:pPr>
            <a:endParaRPr lang="en-US" sz="1800" dirty="0"/>
          </a:p>
          <a:p>
            <a:pPr marL="0" indent="0">
              <a:spcBef>
                <a:spcPts val="0"/>
              </a:spcBef>
              <a:spcAft>
                <a:spcPts val="0"/>
              </a:spcAft>
              <a:buNone/>
            </a:pPr>
            <a:r>
              <a:rPr lang="en-US" sz="1800" b="1" dirty="0" smtClean="0"/>
              <a:t>ECCC#3 Recommendation</a:t>
            </a:r>
            <a:endParaRPr lang="en-US" sz="1800" b="1" dirty="0"/>
          </a:p>
          <a:p>
            <a:pPr lvl="1">
              <a:spcBef>
                <a:spcPts val="0"/>
              </a:spcBef>
              <a:spcAft>
                <a:spcPts val="0"/>
              </a:spcAft>
              <a:buClrTx/>
              <a:buFont typeface="Arial" panose="020B0604020202020204" pitchFamily="34" charset="0"/>
              <a:buChar char="─"/>
            </a:pPr>
            <a:r>
              <a:rPr lang="en-US" sz="1800" dirty="0"/>
              <a:t>ECCC recommends that the Proponent clarify nitrite inputs for rock sources and identify the reasons for reductions in predicted nitrite concentrations</a:t>
            </a:r>
            <a:r>
              <a:rPr lang="en-US" sz="1800" dirty="0" smtClean="0"/>
              <a:t>.</a:t>
            </a:r>
          </a:p>
          <a:p>
            <a:pPr marL="477837" lvl="1" indent="0">
              <a:spcBef>
                <a:spcPts val="0"/>
              </a:spcBef>
              <a:spcAft>
                <a:spcPts val="0"/>
              </a:spcAft>
              <a:buClrTx/>
              <a:buNone/>
            </a:pPr>
            <a:endParaRPr lang="en-US" sz="1800" dirty="0" smtClean="0"/>
          </a:p>
          <a:p>
            <a:pPr>
              <a:spcBef>
                <a:spcPts val="0"/>
              </a:spcBef>
              <a:spcAft>
                <a:spcPts val="0"/>
              </a:spcAft>
            </a:pPr>
            <a:r>
              <a:rPr lang="iu-Cans-CA" sz="1800" dirty="0"/>
              <a:t>ᐱᓕᕆᕝᕕᒃ ᐃᓱᒫᓘᑎᖃᓚᐅᖅᑐᑦ ᐱᑕᖃᖅᑎᒋᓇᓱᒋᔭᐅᓛᕐᓂᖓᓂᒃ ᓇᐃᑐᐃᑦᒥᒃ ᐃᒪᐅᑉ ᖄᖓᓂ ᓇᓗᓇᐃᖅᓯᒃᑲᓐᓂᖁᔨᓪᓗᑎᒡᓗ ᓇᐃᑐᐃᑦᒥᒃ ᐃᒪᕐᒧᐊᖅᑐᖃᓛᕐᓂᖓᓄᑦ ᒥᒃᓵᓄᑦ ᐊᒻᒪᓗ ᓇᓕᒧᒌᒃᑎᑦᑎᓂᕐᒧᑦ ᐃᒃᑕᕐᓂᖃᖅᑐᓂᒃ ᓴᖅᑭᔮᕈᑎ.</a:t>
            </a:r>
            <a:endParaRPr lang="en-US" sz="1800" dirty="0"/>
          </a:p>
          <a:p>
            <a:pPr marL="0" indent="0">
              <a:spcBef>
                <a:spcPts val="0"/>
              </a:spcBef>
              <a:spcAft>
                <a:spcPts val="0"/>
              </a:spcAft>
              <a:buNone/>
            </a:pPr>
            <a:r>
              <a:rPr lang="iu-Cans-CA" sz="1800" b="1" dirty="0"/>
              <a:t>ᑲᓇᑕᒥ#3 – </a:t>
            </a:r>
            <a:r>
              <a:rPr lang="iu-Cans-CA" sz="1800" b="1" dirty="0" smtClean="0"/>
              <a:t>ᐊᑐᓕᖁᔭᖓ</a:t>
            </a:r>
            <a:endParaRPr lang="en-US" sz="1800" b="1" dirty="0" smtClean="0"/>
          </a:p>
          <a:p>
            <a:pPr lvl="1">
              <a:spcBef>
                <a:spcPts val="0"/>
              </a:spcBef>
              <a:spcAft>
                <a:spcPts val="0"/>
              </a:spcAft>
              <a:buClrTx/>
              <a:buFont typeface="Arial" panose="020B0604020202020204" pitchFamily="34" charset="0"/>
              <a:buChar char="─"/>
            </a:pPr>
            <a:r>
              <a:rPr lang="iu-Cans-CA" sz="1800" dirty="0" smtClean="0"/>
              <a:t>ᐊᕙᑎᓕᕆᔨᒃᑯᑦ ᐊᒻᒪᓗ ᓯᓚᐅᑉ ᐊᓯᔾᔨᖅᐸᓪᓕᐊᓂᖓ ᑲᓇᑕᒥ ᐆᒃᑐᖅᑐᓂᒃ ᓇᓗᓇᐃᖅᓯᑦᑎᐊᖁᔨᔪᑦ ᓇᐃᑦᑐᐃᑦᒥᒃ ᐱᑕᖃᖅᑐᑦ ᐅᔭᖅᑲᓄᑦ ᐊᒻᒪᓗ ᓇᓗᓇᐃᖅᑕᐅᓗᑎᒃ ᑭᓱᒧᑦ ᑲᑦᑐᖅᓯᒋᐊᕐᒪᖔᑕ ᓇᐃᑐᐃᑦᑕᖃᖅᑎᒋᔭᐅᓇᓱᒋᔪᑦ</a:t>
            </a:r>
            <a:endParaRPr lang="en-US" sz="2200" dirty="0" smtClean="0"/>
          </a:p>
          <a:p>
            <a:pPr marL="0" indent="0">
              <a:spcAft>
                <a:spcPts val="600"/>
              </a:spcAft>
              <a:buNone/>
            </a:pPr>
            <a:endParaRPr lang="en-US" sz="2000" kern="0" dirty="0" smtClean="0"/>
          </a:p>
          <a:p>
            <a:endParaRPr lang="en-US" altLang="en-US" kern="0" dirty="0"/>
          </a:p>
        </p:txBody>
      </p:sp>
    </p:spTree>
    <p:extLst>
      <p:ext uri="{BB962C8B-B14F-4D97-AF65-F5344CB8AC3E}">
        <p14:creationId xmlns:p14="http://schemas.microsoft.com/office/powerpoint/2010/main" val="1612477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400" dirty="0" smtClean="0"/>
              <a:t>ECCC#4 – Aquatic Effects Management Plan</a:t>
            </a:r>
            <a:r>
              <a:rPr lang="en-CA" sz="2400" dirty="0"/>
              <a:t/>
            </a:r>
            <a:br>
              <a:rPr lang="en-CA" sz="2400" dirty="0"/>
            </a:br>
            <a:r>
              <a:rPr lang="iu-Cans-CA" sz="2400" dirty="0"/>
              <a:t>ᑲᓇᑕᒥ#4 - ᐃᒪᐅᑉ ᐊᒃᑐᖅᑕᐅᓂᖓᓄᑦ ᐊᐅᓚᑦᑎᓂᕐᒧᑦ ᐸᕐᓇᐅᑎ</a:t>
            </a:r>
            <a:endParaRPr lang="en-US" sz="2400" dirty="0"/>
          </a:p>
        </p:txBody>
      </p:sp>
      <p:sp>
        <p:nvSpPr>
          <p:cNvPr id="3" name="Content Placeholder 2"/>
          <p:cNvSpPr>
            <a:spLocks noGrp="1"/>
          </p:cNvSpPr>
          <p:nvPr>
            <p:ph idx="1"/>
          </p:nvPr>
        </p:nvSpPr>
        <p:spPr>
          <a:xfrm>
            <a:off x="722694" y="1268760"/>
            <a:ext cx="8409112" cy="5040560"/>
          </a:xfrm>
        </p:spPr>
        <p:txBody>
          <a:bodyPr/>
          <a:lstStyle/>
          <a:p>
            <a:pPr>
              <a:spcBef>
                <a:spcPts val="0"/>
              </a:spcBef>
              <a:spcAft>
                <a:spcPts val="0"/>
              </a:spcAft>
            </a:pPr>
            <a:r>
              <a:rPr lang="en-US" sz="1600" dirty="0" smtClean="0"/>
              <a:t>The Proponent has made progress on the design of the Aquatics Effects Management Plan, </a:t>
            </a:r>
            <a:r>
              <a:rPr lang="en-US" sz="1600" dirty="0"/>
              <a:t>in </a:t>
            </a:r>
            <a:r>
              <a:rPr lang="en-US" sz="1600" dirty="0" smtClean="0"/>
              <a:t>consultation </a:t>
            </a:r>
            <a:r>
              <a:rPr lang="en-US" sz="1600" dirty="0"/>
              <a:t>with ECCC. </a:t>
            </a:r>
            <a:r>
              <a:rPr lang="en-US" sz="1600" dirty="0" smtClean="0"/>
              <a:t> ECCC </a:t>
            </a:r>
            <a:r>
              <a:rPr lang="en-US" sz="1600" dirty="0"/>
              <a:t>notes that there is further work to be done with respect to the study design and characterization of natural variability, and acknowledges the Proponent’s </a:t>
            </a:r>
            <a:r>
              <a:rPr lang="en-US" sz="1600" dirty="0" smtClean="0"/>
              <a:t>ongoing work </a:t>
            </a:r>
            <a:r>
              <a:rPr lang="en-US" sz="1600" dirty="0"/>
              <a:t>in this </a:t>
            </a:r>
            <a:r>
              <a:rPr lang="en-US" sz="1600" dirty="0" smtClean="0"/>
              <a:t>regard with further monitoring in 2018.</a:t>
            </a:r>
          </a:p>
          <a:p>
            <a:pPr marL="0" indent="0">
              <a:spcBef>
                <a:spcPts val="0"/>
              </a:spcBef>
              <a:spcAft>
                <a:spcPts val="0"/>
              </a:spcAft>
              <a:buNone/>
            </a:pPr>
            <a:r>
              <a:rPr lang="en-US" sz="1600" b="1" dirty="0" smtClean="0"/>
              <a:t>ECCC#4 Recommendation</a:t>
            </a:r>
            <a:endParaRPr lang="en-US" sz="1600" b="1" dirty="0"/>
          </a:p>
          <a:p>
            <a:pPr lvl="1">
              <a:spcBef>
                <a:spcPts val="0"/>
              </a:spcBef>
              <a:spcAft>
                <a:spcPts val="0"/>
              </a:spcAft>
              <a:buClrTx/>
              <a:buFont typeface="Arial" panose="020B0604020202020204" pitchFamily="34" charset="0"/>
              <a:buChar char="─"/>
            </a:pPr>
            <a:r>
              <a:rPr lang="en-US" sz="1600" dirty="0"/>
              <a:t>ECCC recommends that an updated version of the Aquatics Effects Management Plan be submitted for approval </a:t>
            </a:r>
            <a:r>
              <a:rPr lang="en-US" sz="1600" dirty="0" smtClean="0"/>
              <a:t>following </a:t>
            </a:r>
            <a:r>
              <a:rPr lang="en-US" sz="1600" dirty="0"/>
              <a:t>the issuance of a water licence and looks forward </a:t>
            </a:r>
            <a:r>
              <a:rPr lang="en-US" sz="1600" dirty="0" smtClean="0"/>
              <a:t>to ongoing work the </a:t>
            </a:r>
            <a:r>
              <a:rPr lang="en-US" sz="1600" dirty="0"/>
              <a:t>Aquatics Effects Management Plan</a:t>
            </a:r>
            <a:r>
              <a:rPr lang="en-US" sz="1600" dirty="0" smtClean="0"/>
              <a:t>.</a:t>
            </a:r>
          </a:p>
          <a:p>
            <a:pPr marL="477837" lvl="1" indent="0">
              <a:spcBef>
                <a:spcPts val="0"/>
              </a:spcBef>
              <a:spcAft>
                <a:spcPts val="0"/>
              </a:spcAft>
              <a:buClrTx/>
              <a:buNone/>
            </a:pPr>
            <a:endParaRPr lang="en-US" sz="1600" dirty="0" smtClean="0"/>
          </a:p>
          <a:p>
            <a:pPr>
              <a:spcBef>
                <a:spcPts val="0"/>
              </a:spcBef>
              <a:spcAft>
                <a:spcPts val="0"/>
              </a:spcAft>
            </a:pPr>
            <a:r>
              <a:rPr lang="iu-Cans-CA" sz="1600" dirty="0" smtClean="0"/>
              <a:t>ᐆᒃᑐᖅᑐᖅ </a:t>
            </a:r>
            <a:r>
              <a:rPr lang="iu-Cans-CA" sz="1600" dirty="0"/>
              <a:t>ᑲᔪᓯᑦᑎᐊᖅᓯᒪᔪᖅ ᐋᖅᑭᒃᑕᐅᕙᓪᓕᐊᓂᖓᓄᑦ ᐃᒪᐅᑉ ᐊᒃᑐᖅᑕᐅᓂᖓᓄᑦ ᐊᐅᓚᑦᑎᓂᕐᒧᑦ ᐸᕐᓇᐅᑎ, ᖃᐅᔨᒋᐊᕐᕕᒋᕙᒃᖢᓂᒋᑦ ᐊᕙᑎᓕᕆᔨᒃᑯᑦ ᐊᒻᒪᓗ ᓯᓚᐅᑉ ᐊᓯᔾᔨᖅᐸᓪᓕᐊᓂᖓ ᑲᓇᑕᒥ. ᐊᕙᑎᓕᕆᔨᒃᑯᑦ ᐊᒻᒪᓗ ᓯᓚᐅᑉ ᐊᓯᔾᔨᖅᐸᓪᓕᐊᓂᖓ ᑲᓇᑕᒥ ᓇᓗᓇᐃᖅᓯᔪᑦ ᖃᓄᐃᓕᐅᖅᑐᖃᒃᑲᓐᓂᕆᐊᖃᕐᓂᖓᓂᒃ ᐱᔾᔪᑎᒋᓪᓗᒍ ᖃᐅᔨᓴᕐᓂᕐᒧᑦ ᐸᕐᓇᐅᑎ ᐊᒻᒪᓗ ᑲᔪᓯᑦᑎᐊᕐᓂᕆᓇᔭᖅᑕᖓᑕ ᖃᓄᐃᓕᖓᓂᖓ, ᐃᓕᓴᖅᓯᓪᓕᑎᒡᓗ ᐆᒃᑐᖅᑑᑉ ᑲᒪᒋᔭᖃᐃᓐᓇᕐᓂᖏᓐᓂᒃ ᑕᒪᑐᒪ ᒥᒃᓵᓄᑦ ᓇᐅᑦᑎᖅᓱᒃᑲᓐᓂᓛᖅᖢᑎᒡᓗ 2018ᒥ.</a:t>
            </a:r>
            <a:endParaRPr lang="en-US" sz="1600" dirty="0">
              <a:solidFill>
                <a:srgbClr val="FF0000"/>
              </a:solidFill>
            </a:endParaRPr>
          </a:p>
          <a:p>
            <a:pPr marL="0" indent="0">
              <a:spcBef>
                <a:spcPts val="0"/>
              </a:spcBef>
              <a:spcAft>
                <a:spcPts val="0"/>
              </a:spcAft>
              <a:buNone/>
            </a:pPr>
            <a:r>
              <a:rPr lang="iu-Cans-CA" sz="1600" b="1" dirty="0"/>
              <a:t>ᑲᓇᑕᒥ#4 </a:t>
            </a:r>
            <a:r>
              <a:rPr lang="iu-Cans-CA" sz="1600" b="1" dirty="0" smtClean="0"/>
              <a:t>ᐊᑐᓕᖁᔭᖓ</a:t>
            </a:r>
            <a:endParaRPr lang="en-US" sz="1600" b="1" dirty="0"/>
          </a:p>
          <a:p>
            <a:pPr lvl="1">
              <a:spcBef>
                <a:spcPts val="0"/>
              </a:spcBef>
              <a:spcAft>
                <a:spcPts val="0"/>
              </a:spcAft>
              <a:buClrTx/>
              <a:buFont typeface="Arial" panose="020B0604020202020204" pitchFamily="34" charset="0"/>
              <a:buChar char="─"/>
            </a:pPr>
            <a:r>
              <a:rPr lang="iu-Cans-CA" sz="1600" dirty="0" smtClean="0"/>
              <a:t>ᐊᕙᑎᓕᕆᔨᒃᑯᑦ </a:t>
            </a:r>
            <a:r>
              <a:rPr lang="iu-Cans-CA" sz="1600" dirty="0"/>
              <a:t>ᐊᒻᒪᓗ ᓯᓚᐅᑉ ᐊᓯᔾᔨᖅᐸᓪᓕᐊᓂᖓ ᑲᓇᑕᒥ ᑐᓂᓯᖁᔨᕗᑦ ᓄᑖᕈᕆᐊᖅᓯᒪᔪᒥᒃ ᐃᒪᐅᑉ ᐊᒃᑐᖅᑕᐅᓂᖓᓄᑦ ᐊᐅᓚᑦᑎᓂᕐᒧᑦ ᐸᕐᓇᐅᑎᒥᒃ ᐊᖏᖅᑕᐅᓛᕐᒪᑦ ᑐᓂᔭᐅᕌᓂᒃᓯᒪᓕᖅᐸᑦ ᐃᒪᕐᒧᑦ ᐱᔪᓐᓇᐅᑎ ᓂᕆᐅᒃᖢᑎᒡᓗ ᑲᒪᒋᔭᐅᖏᓐᓇᕐᓂᐊᕐᓂᖓᓂᒃ ᐃᒪᐅᑉ ᐊᒃᑐᖅᑕᐅᓂᖓᓄᑦ ᐊᐅᓚᑦᑎᓂᕐᒧᑦ ᐸᕐᓇᐅᑎ.</a:t>
            </a:r>
            <a:endParaRPr lang="en-US" sz="1600" dirty="0"/>
          </a:p>
          <a:p>
            <a:pPr marL="477837" lvl="1" indent="0">
              <a:spcBef>
                <a:spcPts val="0"/>
              </a:spcBef>
              <a:spcAft>
                <a:spcPts val="0"/>
              </a:spcAft>
              <a:buClrTx/>
              <a:buNone/>
            </a:pPr>
            <a:r>
              <a:rPr lang="en-US" sz="1600" dirty="0" smtClean="0"/>
              <a:t> </a:t>
            </a:r>
          </a:p>
          <a:p>
            <a:pPr>
              <a:spcBef>
                <a:spcPts val="0"/>
              </a:spcBef>
              <a:spcAft>
                <a:spcPts val="0"/>
              </a:spcAft>
            </a:pPr>
            <a:endParaRPr lang="en-US" sz="1600" dirty="0"/>
          </a:p>
          <a:p>
            <a:pPr marL="820737" lvl="1" indent="-342900">
              <a:spcBef>
                <a:spcPts val="0"/>
              </a:spcBef>
              <a:spcAft>
                <a:spcPts val="0"/>
              </a:spcAft>
              <a:buFont typeface="+mj-lt"/>
              <a:buAutoNum type="alphaLcParenR"/>
            </a:pPr>
            <a:endParaRPr lang="en-US" sz="1600" dirty="0"/>
          </a:p>
        </p:txBody>
      </p:sp>
    </p:spTree>
    <p:extLst>
      <p:ext uri="{BB962C8B-B14F-4D97-AF65-F5344CB8AC3E}">
        <p14:creationId xmlns:p14="http://schemas.microsoft.com/office/powerpoint/2010/main" val="120824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16632"/>
            <a:ext cx="7931150" cy="1143000"/>
          </a:xfrm>
        </p:spPr>
        <p:txBody>
          <a:bodyPr/>
          <a:lstStyle/>
          <a:p>
            <a:pPr>
              <a:spcBef>
                <a:spcPts val="0"/>
              </a:spcBef>
              <a:spcAft>
                <a:spcPts val="0"/>
              </a:spcAft>
            </a:pPr>
            <a:r>
              <a:rPr lang="en-CA" altLang="en-US" dirty="0"/>
              <a:t>Thank you</a:t>
            </a:r>
            <a:r>
              <a:rPr lang="en-CA" altLang="en-US" dirty="0" smtClean="0"/>
              <a:t>!</a:t>
            </a:r>
            <a:br>
              <a:rPr lang="en-CA" altLang="en-US" dirty="0" smtClean="0"/>
            </a:br>
            <a:r>
              <a:rPr lang="iu-Cans-CA" altLang="en-US" dirty="0"/>
              <a:t>ᖁ</a:t>
            </a:r>
            <a:r>
              <a:rPr lang="iu-Latn-CA" altLang="en-US" dirty="0"/>
              <a:t>ᐊ</a:t>
            </a:r>
            <a:r>
              <a:rPr lang="iu-Cans-CA" altLang="en-US" dirty="0"/>
              <a:t>ᓇ</a:t>
            </a:r>
            <a:r>
              <a:rPr lang="iu-Latn-CA" altLang="en-US" dirty="0"/>
              <a:t>ᖅ</a:t>
            </a:r>
            <a:r>
              <a:rPr lang="iu-Cans-CA" altLang="en-US" dirty="0"/>
              <a:t>ᑯ</a:t>
            </a:r>
            <a:r>
              <a:rPr lang="iu-Latn-CA" altLang="en-US" dirty="0"/>
              <a:t>ᕼ</a:t>
            </a:r>
            <a:r>
              <a:rPr lang="iu-Cans-CA" altLang="en-US" dirty="0"/>
              <a:t>ᐃ</a:t>
            </a:r>
            <a:r>
              <a:rPr lang="en-CA" altLang="en-US" dirty="0"/>
              <a:t>!</a:t>
            </a:r>
            <a:endParaRPr lang="en-US" altLang="en-US" dirty="0"/>
          </a:p>
        </p:txBody>
      </p:sp>
      <p:sp>
        <p:nvSpPr>
          <p:cNvPr id="11267" name="Content Placeholder 2"/>
          <p:cNvSpPr>
            <a:spLocks noGrp="1"/>
          </p:cNvSpPr>
          <p:nvPr>
            <p:ph idx="1"/>
          </p:nvPr>
        </p:nvSpPr>
        <p:spPr>
          <a:xfrm>
            <a:off x="755650" y="1340768"/>
            <a:ext cx="8280846" cy="4713288"/>
          </a:xfrm>
        </p:spPr>
        <p:txBody>
          <a:bodyPr/>
          <a:lstStyle/>
          <a:p>
            <a:pPr>
              <a:spcBef>
                <a:spcPts val="0"/>
              </a:spcBef>
              <a:spcAft>
                <a:spcPts val="0"/>
              </a:spcAft>
            </a:pPr>
            <a:r>
              <a:rPr lang="en-CA" altLang="en-US" dirty="0" smtClean="0">
                <a:latin typeface="+mn-lt"/>
              </a:rPr>
              <a:t>ECCC would like to say thank you for the opportunity to participate in this water licencing process</a:t>
            </a: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iu-Cans-CA" altLang="en-US" dirty="0" smtClean="0">
              <a:latin typeface="+mn-lt"/>
            </a:endParaRPr>
          </a:p>
          <a:p>
            <a:pPr marL="0" lvl="0" indent="0">
              <a:spcBef>
                <a:spcPts val="0"/>
              </a:spcBef>
              <a:spcAft>
                <a:spcPts val="0"/>
              </a:spcAft>
              <a:buNone/>
            </a:pPr>
            <a:endParaRPr lang="fr-CA" altLang="en-US" dirty="0" smtClean="0">
              <a:solidFill>
                <a:srgbClr val="000000"/>
              </a:solidFill>
              <a:latin typeface="+mn-lt"/>
            </a:endParaRPr>
          </a:p>
          <a:p>
            <a:pPr>
              <a:spcBef>
                <a:spcPts val="0"/>
              </a:spcBef>
              <a:spcAft>
                <a:spcPts val="0"/>
              </a:spcAft>
            </a:pPr>
            <a:endParaRPr lang="en-CA" altLang="en-US" dirty="0" smtClean="0">
              <a:latin typeface="+mn-lt"/>
            </a:endParaRPr>
          </a:p>
          <a:p>
            <a:pPr>
              <a:spcBef>
                <a:spcPts val="0"/>
              </a:spcBef>
              <a:spcAft>
                <a:spcPts val="0"/>
              </a:spcAft>
            </a:pPr>
            <a:r>
              <a:rPr lang="iu-Cans-CA" altLang="en-US" sz="2000" dirty="0" smtClean="0"/>
              <a:t>ᐊᕙᑎᓕᕆᔨᒃᑯᑦ </a:t>
            </a:r>
            <a:r>
              <a:rPr lang="iu-Cans-CA" altLang="en-US" sz="2000" dirty="0"/>
              <a:t>ᐊᒻᒪᓗ ᓯᓚᐅᑉ ᐊᓯᔾᔨᖅᐸᓪᓕᐊᓂᖓ ᑲᓇᑕᒥ ᖁᔭᓐᓇᒦᓚᔪᒪᔪᑦ ᐃᓚᐅᖃᑕᐅᑎᑕᐅᓂᕐᒥᓄᑦ ᑕᒪᑐᒪᓂ ᐃᒪᕐᒧᑦ ᐱᔪᓐᓇᐅᑎᑖᕐᓂᕐᒧᑦ ᐊᑐᖅᑕᐅᔪᒥᒃ.</a:t>
            </a:r>
            <a:endParaRPr lang="en-CA" altLang="en-US" sz="2000" dirty="0" smtClean="0"/>
          </a:p>
        </p:txBody>
      </p:sp>
      <p:sp>
        <p:nvSpPr>
          <p:cNvPr id="4" name="Title 1"/>
          <p:cNvSpPr txBox="1">
            <a:spLocks/>
          </p:cNvSpPr>
          <p:nvPr/>
        </p:nvSpPr>
        <p:spPr bwMode="auto">
          <a:xfrm>
            <a:off x="755650" y="3150096"/>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endParaRPr lang="en-US" altLang="en-US" sz="4000"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204864"/>
            <a:ext cx="4104456" cy="27376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16632"/>
            <a:ext cx="8229600" cy="1224136"/>
          </a:xfrm>
        </p:spPr>
        <p:txBody>
          <a:bodyPr/>
          <a:lstStyle/>
          <a:p>
            <a:pPr>
              <a:lnSpc>
                <a:spcPct val="115000"/>
              </a:lnSpc>
              <a:spcBef>
                <a:spcPts val="0"/>
              </a:spcBef>
              <a:spcAft>
                <a:spcPts val="0"/>
              </a:spcAft>
            </a:pPr>
            <a:r>
              <a:rPr lang="en-CA" sz="3000" dirty="0" smtClean="0"/>
              <a:t>Overview</a:t>
            </a:r>
            <a:r>
              <a:rPr lang="iu-Cans-CA" sz="3000" dirty="0" smtClean="0"/>
              <a:t> </a:t>
            </a:r>
            <a:r>
              <a:rPr lang="en-CA" sz="3000" dirty="0" smtClean="0"/>
              <a:t/>
            </a:r>
            <a:br>
              <a:rPr lang="en-CA" sz="3000" dirty="0" smtClean="0"/>
            </a:br>
            <a:r>
              <a:rPr lang="iu-Cans-CA" sz="3000" dirty="0" smtClean="0"/>
              <a:t>ᐅᖃᐅᓯᕆᔭᐅᔪᒃᓴᑦ</a:t>
            </a:r>
            <a:endParaRPr lang="en-US" sz="3000" dirty="0">
              <a:effectLst/>
              <a:ea typeface="Calibri"/>
              <a:cs typeface="Times New Roman"/>
            </a:endParaRPr>
          </a:p>
        </p:txBody>
      </p:sp>
      <p:sp>
        <p:nvSpPr>
          <p:cNvPr id="3" name="Content Placeholder 2"/>
          <p:cNvSpPr>
            <a:spLocks noGrp="1"/>
          </p:cNvSpPr>
          <p:nvPr>
            <p:ph idx="1"/>
          </p:nvPr>
        </p:nvSpPr>
        <p:spPr>
          <a:xfrm>
            <a:off x="827584" y="1268760"/>
            <a:ext cx="5328592" cy="5184576"/>
          </a:xfrm>
        </p:spPr>
        <p:txBody>
          <a:bodyPr/>
          <a:lstStyle/>
          <a:p>
            <a:pPr>
              <a:spcBef>
                <a:spcPts val="0"/>
              </a:spcBef>
              <a:spcAft>
                <a:spcPts val="0"/>
              </a:spcAft>
            </a:pPr>
            <a:r>
              <a:rPr lang="en-CA" sz="2000" dirty="0" smtClean="0">
                <a:latin typeface="+mn-lt"/>
              </a:rPr>
              <a:t>ECCC Mandate</a:t>
            </a:r>
            <a:endParaRPr lang="iu-Cans-CA" sz="2000" dirty="0" smtClean="0">
              <a:latin typeface="+mn-lt"/>
            </a:endParaRPr>
          </a:p>
          <a:p>
            <a:pPr>
              <a:spcBef>
                <a:spcPts val="0"/>
              </a:spcBef>
              <a:spcAft>
                <a:spcPts val="0"/>
              </a:spcAft>
            </a:pPr>
            <a:r>
              <a:rPr lang="en-CA" sz="2000" dirty="0" smtClean="0">
                <a:latin typeface="+mn-lt"/>
              </a:rPr>
              <a:t>Relevant Acts and Legislation</a:t>
            </a:r>
          </a:p>
          <a:p>
            <a:pPr>
              <a:spcBef>
                <a:spcPts val="0"/>
              </a:spcBef>
              <a:spcAft>
                <a:spcPts val="0"/>
              </a:spcAft>
            </a:pPr>
            <a:r>
              <a:rPr lang="en-CA" sz="2000" dirty="0" smtClean="0">
                <a:latin typeface="+mn-lt"/>
              </a:rPr>
              <a:t>ECCC Recommendations</a:t>
            </a:r>
          </a:p>
          <a:p>
            <a:pPr>
              <a:spcBef>
                <a:spcPts val="0"/>
              </a:spcBef>
              <a:spcAft>
                <a:spcPts val="0"/>
              </a:spcAft>
            </a:pPr>
            <a:endParaRPr lang="en-CA" sz="2000" dirty="0" smtClean="0"/>
          </a:p>
          <a:p>
            <a:pPr>
              <a:spcBef>
                <a:spcPts val="0"/>
              </a:spcBef>
              <a:spcAft>
                <a:spcPts val="0"/>
              </a:spcAft>
            </a:pPr>
            <a:endParaRPr lang="en-CA" sz="2000" dirty="0"/>
          </a:p>
          <a:p>
            <a:pPr lvl="0"/>
            <a:r>
              <a:rPr lang="en-US" sz="2000" dirty="0" err="1"/>
              <a:t>ᐊᕙᑎᓕᕆᔨᒃᑯᑦ</a:t>
            </a:r>
            <a:r>
              <a:rPr lang="en-US" sz="2000" dirty="0"/>
              <a:t> </a:t>
            </a:r>
            <a:r>
              <a:rPr lang="en-US" sz="2000" dirty="0" err="1"/>
              <a:t>ᐊᒻᒪᓗ</a:t>
            </a:r>
            <a:r>
              <a:rPr lang="en-US" sz="2000" dirty="0"/>
              <a:t> </a:t>
            </a:r>
            <a:r>
              <a:rPr lang="en-US" sz="2000" dirty="0" err="1"/>
              <a:t>ᓯᓚᐅᑉ</a:t>
            </a:r>
            <a:r>
              <a:rPr lang="en-US" sz="2000" dirty="0"/>
              <a:t> </a:t>
            </a:r>
            <a:r>
              <a:rPr lang="en-US" sz="2000" dirty="0" err="1"/>
              <a:t>ᐊᓯᔾᔨᖅᐸᓪᓕᐊᓂᖓ</a:t>
            </a:r>
            <a:r>
              <a:rPr lang="en-US" sz="2000" dirty="0"/>
              <a:t> </a:t>
            </a:r>
            <a:r>
              <a:rPr lang="en-US" sz="2000" dirty="0" err="1"/>
              <a:t>ᑲᓇᑕᒥ</a:t>
            </a:r>
            <a:r>
              <a:rPr lang="en-US" sz="2000" dirty="0"/>
              <a:t> </a:t>
            </a:r>
            <a:r>
              <a:rPr lang="en-US" sz="2000" dirty="0" err="1"/>
              <a:t>ᐱᔭᕆᐊᖃᖅᑕᖏᑦ</a:t>
            </a:r>
            <a:endParaRPr lang="en-US" sz="2000" dirty="0"/>
          </a:p>
          <a:p>
            <a:pPr lvl="0"/>
            <a:r>
              <a:rPr lang="en-US" sz="2000" dirty="0" err="1"/>
              <a:t>ᐊᒃᑐᐊᔪᑦ</a:t>
            </a:r>
            <a:r>
              <a:rPr lang="en-US" sz="2000" dirty="0"/>
              <a:t> </a:t>
            </a:r>
            <a:r>
              <a:rPr lang="en-US" sz="2000" dirty="0" err="1"/>
              <a:t>ᐱᖁᔭᑦ</a:t>
            </a:r>
            <a:r>
              <a:rPr lang="en-US" sz="2000" dirty="0"/>
              <a:t> </a:t>
            </a:r>
            <a:r>
              <a:rPr lang="en-US" sz="2000" dirty="0" err="1"/>
              <a:t>ᒪᓕᒐᐃᓪᓗ</a:t>
            </a:r>
            <a:endParaRPr lang="en-US" sz="2000" dirty="0"/>
          </a:p>
          <a:p>
            <a:pPr lvl="0"/>
            <a:r>
              <a:rPr lang="en-US" sz="2000" dirty="0" err="1"/>
              <a:t>ᐊᕙᑎᓕᕆᔨᒃᑯᑦ</a:t>
            </a:r>
            <a:r>
              <a:rPr lang="en-US" sz="2000" dirty="0"/>
              <a:t> </a:t>
            </a:r>
            <a:r>
              <a:rPr lang="en-US" sz="2000" dirty="0" err="1"/>
              <a:t>ᐊᒻᒪᓗ</a:t>
            </a:r>
            <a:r>
              <a:rPr lang="en-US" sz="2000" dirty="0"/>
              <a:t> </a:t>
            </a:r>
            <a:r>
              <a:rPr lang="en-US" sz="2000" dirty="0" err="1"/>
              <a:t>ᓯᓚᐅᑉ</a:t>
            </a:r>
            <a:r>
              <a:rPr lang="en-US" sz="2000" dirty="0"/>
              <a:t> </a:t>
            </a:r>
            <a:r>
              <a:rPr lang="en-US" sz="2000" dirty="0" err="1"/>
              <a:t>ᐊᓯᔾᔨᖅᐸᓪᓕᐊᓂᖓ</a:t>
            </a:r>
            <a:r>
              <a:rPr lang="en-US" sz="2000" dirty="0"/>
              <a:t> </a:t>
            </a:r>
            <a:r>
              <a:rPr lang="en-US" sz="2000" dirty="0" err="1"/>
              <a:t>ᑲᓇᑕᒥ</a:t>
            </a:r>
            <a:r>
              <a:rPr lang="en-US" sz="2000" dirty="0"/>
              <a:t> </a:t>
            </a:r>
            <a:r>
              <a:rPr lang="en-US" sz="2000" dirty="0" err="1"/>
              <a:t>ᐊᑐᓕᖁᔭᖏᑦ</a:t>
            </a:r>
            <a:endParaRPr lang="en-US" sz="2000" dirty="0"/>
          </a:p>
          <a:p>
            <a:pPr>
              <a:spcBef>
                <a:spcPts val="0"/>
              </a:spcBef>
              <a:spcAft>
                <a:spcPts val="0"/>
              </a:spcAft>
            </a:pPr>
            <a:endParaRPr lang="en-CA" sz="1800" dirty="0" smtClean="0">
              <a:latin typeface="+mn-lt"/>
            </a:endParaRPr>
          </a:p>
          <a:p>
            <a:pPr>
              <a:spcBef>
                <a:spcPts val="0"/>
              </a:spcBef>
              <a:spcAft>
                <a:spcPts val="0"/>
              </a:spcAft>
            </a:pPr>
            <a:endParaRPr lang="en-US" sz="2000" dirty="0" smtClean="0">
              <a:latin typeface="+mn-lt"/>
            </a:endParaRPr>
          </a:p>
          <a:p>
            <a:pPr>
              <a:spcBef>
                <a:spcPts val="0"/>
              </a:spcBef>
              <a:spcAft>
                <a:spcPts val="0"/>
              </a:spcAft>
            </a:pPr>
            <a:endParaRPr lang="en-US" sz="2000" dirty="0" smtClean="0">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690" y="1916832"/>
            <a:ext cx="289679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332656"/>
            <a:ext cx="8337104" cy="926976"/>
          </a:xfrm>
        </p:spPr>
        <p:txBody>
          <a:bodyPr/>
          <a:lstStyle/>
          <a:p>
            <a:pPr>
              <a:lnSpc>
                <a:spcPct val="115000"/>
              </a:lnSpc>
              <a:spcBef>
                <a:spcPts val="0"/>
              </a:spcBef>
              <a:spcAft>
                <a:spcPts val="0"/>
              </a:spcAft>
            </a:pPr>
            <a:r>
              <a:rPr lang="en-CA" altLang="en-US" sz="2200" dirty="0" smtClean="0"/>
              <a:t>ECCC Mandate</a:t>
            </a:r>
            <a:br>
              <a:rPr lang="en-CA" altLang="en-US" sz="2200" dirty="0" smtClean="0"/>
            </a:br>
            <a:r>
              <a:rPr lang="iu-Cans-CA" altLang="en-US" sz="2200" dirty="0"/>
              <a:t>ᐊᕙᑎᓕᕆᔨᒃᑯᑦ ᐊᒻᒪᓗ ᓯᓚᐅᑉ ᐊᓯᔾᔨᖅᐸᓪᓕᐊᓂᖓ ᑲᓇᑕᒥ ᐱᔭᕆᐊᖃᖅᑕᖏᑦ</a:t>
            </a:r>
            <a:endParaRPr lang="en-US" sz="2200" dirty="0">
              <a:effectLst/>
              <a:ea typeface="Calibri"/>
              <a:cs typeface="Times New Roman"/>
            </a:endParaRPr>
          </a:p>
        </p:txBody>
      </p:sp>
      <p:sp>
        <p:nvSpPr>
          <p:cNvPr id="8195" name="Content Placeholder 2"/>
          <p:cNvSpPr>
            <a:spLocks noGrp="1"/>
          </p:cNvSpPr>
          <p:nvPr>
            <p:ph idx="1"/>
          </p:nvPr>
        </p:nvSpPr>
        <p:spPr>
          <a:xfrm>
            <a:off x="827584" y="1340768"/>
            <a:ext cx="8208912" cy="4679702"/>
          </a:xfrm>
        </p:spPr>
        <p:txBody>
          <a:bodyPr/>
          <a:lstStyle/>
          <a:p>
            <a:pPr>
              <a:spcBef>
                <a:spcPts val="0"/>
              </a:spcBef>
              <a:spcAft>
                <a:spcPts val="0"/>
              </a:spcAft>
              <a:defRPr/>
            </a:pPr>
            <a:r>
              <a:rPr lang="en-US" altLang="en-US" sz="2000" dirty="0"/>
              <a:t>Preserve and enhance the quality of the natural environment</a:t>
            </a:r>
          </a:p>
          <a:p>
            <a:pPr>
              <a:spcBef>
                <a:spcPts val="0"/>
              </a:spcBef>
              <a:spcAft>
                <a:spcPts val="0"/>
              </a:spcAft>
              <a:defRPr/>
            </a:pPr>
            <a:r>
              <a:rPr lang="en-US" altLang="en-US" sz="2000" dirty="0"/>
              <a:t>Conserve Canada’s renewable resources</a:t>
            </a:r>
          </a:p>
          <a:p>
            <a:pPr>
              <a:spcBef>
                <a:spcPts val="0"/>
              </a:spcBef>
              <a:spcAft>
                <a:spcPts val="0"/>
              </a:spcAft>
              <a:defRPr/>
            </a:pPr>
            <a:r>
              <a:rPr lang="en-US" altLang="en-US" sz="2000" dirty="0"/>
              <a:t>Conserve and protect Canada’s water resources</a:t>
            </a:r>
          </a:p>
          <a:p>
            <a:pPr>
              <a:spcBef>
                <a:spcPts val="0"/>
              </a:spcBef>
              <a:spcAft>
                <a:spcPts val="0"/>
              </a:spcAft>
              <a:defRPr/>
            </a:pPr>
            <a:r>
              <a:rPr lang="en-US" altLang="en-US" sz="2000" dirty="0"/>
              <a:t>Forecast daily weather conditions and warnings</a:t>
            </a:r>
          </a:p>
          <a:p>
            <a:pPr>
              <a:spcBef>
                <a:spcPts val="0"/>
              </a:spcBef>
              <a:spcAft>
                <a:spcPts val="0"/>
              </a:spcAft>
              <a:defRPr/>
            </a:pPr>
            <a:r>
              <a:rPr lang="en-US" altLang="en-US" sz="2000" dirty="0"/>
              <a:t>Enforce rules relating to boundary waters</a:t>
            </a:r>
          </a:p>
          <a:p>
            <a:pPr>
              <a:spcBef>
                <a:spcPts val="0"/>
              </a:spcBef>
              <a:spcAft>
                <a:spcPts val="0"/>
              </a:spcAft>
              <a:defRPr/>
            </a:pPr>
            <a:r>
              <a:rPr lang="en-US" altLang="en-US" sz="2000" dirty="0"/>
              <a:t>Coordinate environmental policies and programs for the federal government</a:t>
            </a:r>
          </a:p>
          <a:p>
            <a:pPr>
              <a:spcBef>
                <a:spcPts val="0"/>
              </a:spcBef>
              <a:spcAft>
                <a:spcPts val="0"/>
              </a:spcAft>
              <a:defRPr/>
            </a:pPr>
            <a:endParaRPr lang="en-CA" altLang="en-US" sz="2000" dirty="0" smtClean="0">
              <a:latin typeface="+mn-lt"/>
            </a:endParaRPr>
          </a:p>
          <a:p>
            <a:pPr lvl="0"/>
            <a:r>
              <a:rPr lang="en-US" sz="2000" dirty="0" err="1"/>
              <a:t>ᐱᐅᖅᓱᐊᕐᓂᖅ</a:t>
            </a:r>
            <a:r>
              <a:rPr lang="en-US" sz="2000" dirty="0"/>
              <a:t> </a:t>
            </a:r>
            <a:r>
              <a:rPr lang="en-US" sz="2000" dirty="0" err="1"/>
              <a:t>ᑲᓇᑕᐅᑉ</a:t>
            </a:r>
            <a:r>
              <a:rPr lang="en-US" sz="2000" dirty="0"/>
              <a:t> </a:t>
            </a:r>
            <a:r>
              <a:rPr lang="iu-Latn-CA" sz="2000" dirty="0"/>
              <a:t>ᓄᓇᒥᙶᖅᑐᖁᑎᖏᑦ ᐊᑐᓕᖅᑭᒍᓐᓇᖅᑐᑦ</a:t>
            </a:r>
            <a:endParaRPr lang="en-US" sz="2000" dirty="0"/>
          </a:p>
          <a:p>
            <a:pPr lvl="0"/>
            <a:r>
              <a:rPr lang="en-US" sz="2000" dirty="0" err="1"/>
              <a:t>ᐱᐅᖅᓱᐊᕐᓂᖅ</a:t>
            </a:r>
            <a:r>
              <a:rPr lang="en-US" sz="2000" dirty="0"/>
              <a:t> </a:t>
            </a:r>
            <a:r>
              <a:rPr lang="en-US" sz="2000" dirty="0" err="1"/>
              <a:t>ᓴᐳᒻᒥᓂᕐᓗ</a:t>
            </a:r>
            <a:r>
              <a:rPr lang="en-US" sz="2000" dirty="0"/>
              <a:t> </a:t>
            </a:r>
            <a:r>
              <a:rPr lang="en-US" sz="2000" dirty="0" err="1"/>
              <a:t>ᑲᓇᑕᐅᑉ</a:t>
            </a:r>
            <a:r>
              <a:rPr lang="en-US" sz="2000" dirty="0"/>
              <a:t> </a:t>
            </a:r>
            <a:r>
              <a:rPr lang="en-US" sz="2000" dirty="0" err="1"/>
              <a:t>ᐃᒪᖏᑦ</a:t>
            </a:r>
            <a:endParaRPr lang="en-US" sz="2000" dirty="0"/>
          </a:p>
          <a:p>
            <a:pPr lvl="0"/>
            <a:r>
              <a:rPr lang="en-US" sz="2000" dirty="0" err="1"/>
              <a:t>ᒥᒃᓴᐅᓴᕐᓂᖅ</a:t>
            </a:r>
            <a:r>
              <a:rPr lang="en-US" sz="2000" dirty="0"/>
              <a:t> </a:t>
            </a:r>
            <a:r>
              <a:rPr lang="en-US" sz="2000" dirty="0" err="1"/>
              <a:t>ᖃᐅᔨᒃᑲᐃᓂᕐᓗ</a:t>
            </a:r>
            <a:r>
              <a:rPr lang="en-US" sz="2000" dirty="0"/>
              <a:t> </a:t>
            </a:r>
            <a:r>
              <a:rPr lang="en-US" sz="2000" dirty="0" err="1"/>
              <a:t>ᓯᓚᐅᑉ</a:t>
            </a:r>
            <a:r>
              <a:rPr lang="en-US" sz="2000" dirty="0"/>
              <a:t> </a:t>
            </a:r>
            <a:r>
              <a:rPr lang="en-US" sz="2000" dirty="0" err="1"/>
              <a:t>ᖃᓄᐃᓕᖓᓂᐊᕐᓂᖓᓂᒃ</a:t>
            </a:r>
            <a:r>
              <a:rPr lang="en-US" sz="2000" dirty="0"/>
              <a:t> </a:t>
            </a:r>
            <a:r>
              <a:rPr lang="en-US" sz="2000" dirty="0" err="1"/>
              <a:t>ᐅᓪᓗᑕᒫᑦ</a:t>
            </a:r>
            <a:endParaRPr lang="en-US" sz="2000" dirty="0"/>
          </a:p>
          <a:p>
            <a:pPr lvl="0"/>
            <a:r>
              <a:rPr lang="en-US" sz="2000" dirty="0" err="1"/>
              <a:t>ᒪᓕᒃᑎᑦᑎᓂᖅ</a:t>
            </a:r>
            <a:r>
              <a:rPr lang="en-US" sz="2000" dirty="0"/>
              <a:t> </a:t>
            </a:r>
            <a:r>
              <a:rPr lang="en-US" sz="2000" dirty="0" err="1"/>
              <a:t>ᒪᓕᒃᑕᐅᔭᕆᐊᓕᖕᓂᒃ</a:t>
            </a:r>
            <a:r>
              <a:rPr lang="en-US" sz="2000" dirty="0"/>
              <a:t> </a:t>
            </a:r>
            <a:r>
              <a:rPr lang="en-US" sz="2000" dirty="0" err="1"/>
              <a:t>ᐱᔾᔪᑎᒋᓪᓗᒋᑦ</a:t>
            </a:r>
            <a:r>
              <a:rPr lang="en-US" sz="2000" dirty="0"/>
              <a:t> </a:t>
            </a:r>
            <a:r>
              <a:rPr lang="en-US" sz="2000" dirty="0" err="1"/>
              <a:t>ᑭᒡᓕᒋᔭᐅᓪᓗᑎᒃ</a:t>
            </a:r>
            <a:r>
              <a:rPr lang="en-US" sz="2000" dirty="0"/>
              <a:t> </a:t>
            </a:r>
            <a:r>
              <a:rPr lang="en-US" sz="2000" dirty="0" err="1"/>
              <a:t>ᐃᒪᐃᑦ</a:t>
            </a:r>
            <a:endParaRPr lang="en-US" sz="2000" dirty="0"/>
          </a:p>
          <a:p>
            <a:pPr lvl="0"/>
            <a:r>
              <a:rPr lang="en-US" sz="2000" dirty="0" err="1"/>
              <a:t>ᑲᒪᒋᓗᒋᑦ</a:t>
            </a:r>
            <a:r>
              <a:rPr lang="en-US" sz="2000" dirty="0"/>
              <a:t> </a:t>
            </a:r>
            <a:r>
              <a:rPr lang="en-US" sz="2000" dirty="0" err="1"/>
              <a:t>ᐊᕙᑎᓕᕆᓂᕐᒧᑦ</a:t>
            </a:r>
            <a:r>
              <a:rPr lang="en-US" sz="2000" dirty="0"/>
              <a:t> </a:t>
            </a:r>
            <a:r>
              <a:rPr lang="en-US" sz="2000" dirty="0" err="1"/>
              <a:t>ᐊᑐᐊᒐᐃᑦ</a:t>
            </a:r>
            <a:r>
              <a:rPr lang="en-US" sz="2000" dirty="0"/>
              <a:t> </a:t>
            </a:r>
            <a:r>
              <a:rPr lang="en-US" sz="2000" dirty="0" err="1"/>
              <a:t>ᐱᓕᕆᐊᒃᓴᓪᓗ</a:t>
            </a:r>
            <a:r>
              <a:rPr lang="en-US" sz="2000" dirty="0"/>
              <a:t> </a:t>
            </a:r>
            <a:r>
              <a:rPr lang="en-US" sz="2000" dirty="0" err="1"/>
              <a:t>ᒐᕙᒪᑐᖃᒃᑯᓐᓄᑦ</a:t>
            </a:r>
            <a:endParaRPr lang="en-US" sz="2000" dirty="0"/>
          </a:p>
          <a:p>
            <a:pPr>
              <a:spcBef>
                <a:spcPts val="0"/>
              </a:spcBef>
              <a:spcAft>
                <a:spcPts val="0"/>
              </a:spcAft>
              <a:defRPr/>
            </a:pPr>
            <a:endParaRPr lang="en-CA" altLang="en-US" sz="2000" dirty="0"/>
          </a:p>
          <a:p>
            <a:pPr>
              <a:spcBef>
                <a:spcPts val="0"/>
              </a:spcBef>
              <a:spcAft>
                <a:spcPts val="0"/>
              </a:spcAft>
              <a:defRPr/>
            </a:pPr>
            <a:endParaRPr lang="en-CA" altLang="en-US" sz="2000" dirty="0" smtClean="0"/>
          </a:p>
          <a:p>
            <a:pPr marL="338137" lvl="1" indent="0">
              <a:spcBef>
                <a:spcPts val="0"/>
              </a:spcBef>
              <a:spcAft>
                <a:spcPts val="0"/>
              </a:spcAft>
              <a:buNone/>
              <a:defRPr/>
            </a:pPr>
            <a:endParaRPr lang="en-CA" altLang="en-US" dirty="0" smtClean="0"/>
          </a:p>
          <a:p>
            <a:pPr marL="625475" lvl="1">
              <a:spcBef>
                <a:spcPts val="0"/>
              </a:spcBef>
              <a:spcAft>
                <a:spcPts val="0"/>
              </a:spcAft>
              <a:defRPr/>
            </a:pPr>
            <a:endParaRPr lang="en-CA" altLang="en-US" sz="900" dirty="0" smtClean="0">
              <a:latin typeface="+mn-lt"/>
            </a:endParaRPr>
          </a:p>
        </p:txBody>
      </p:sp>
    </p:spTree>
    <p:extLst>
      <p:ext uri="{BB962C8B-B14F-4D97-AF65-F5344CB8AC3E}">
        <p14:creationId xmlns:p14="http://schemas.microsoft.com/office/powerpoint/2010/main" val="70321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188640"/>
            <a:ext cx="8229600" cy="1143000"/>
          </a:xfrm>
        </p:spPr>
        <p:txBody>
          <a:bodyPr anchor="t"/>
          <a:lstStyle/>
          <a:p>
            <a:pPr>
              <a:lnSpc>
                <a:spcPct val="115000"/>
              </a:lnSpc>
              <a:spcBef>
                <a:spcPts val="0"/>
              </a:spcBef>
              <a:spcAft>
                <a:spcPts val="0"/>
              </a:spcAft>
            </a:pPr>
            <a:r>
              <a:rPr lang="en-CA" altLang="en-US" sz="2800" dirty="0" smtClean="0"/>
              <a:t>Relevant Acts and Regulations</a:t>
            </a:r>
            <a:br>
              <a:rPr lang="en-CA" altLang="en-US" sz="2800" dirty="0" smtClean="0"/>
            </a:br>
            <a:r>
              <a:rPr lang="en-US" sz="2800" dirty="0" err="1"/>
              <a:t>ᐊᒃᑐᐊᔪᑦ</a:t>
            </a:r>
            <a:r>
              <a:rPr lang="en-US" sz="2800" dirty="0"/>
              <a:t> </a:t>
            </a:r>
            <a:r>
              <a:rPr lang="en-US" sz="2800" dirty="0" err="1"/>
              <a:t>ᐱᖁᔭᑦ</a:t>
            </a:r>
            <a:r>
              <a:rPr lang="en-US" sz="2800" dirty="0"/>
              <a:t> </a:t>
            </a:r>
            <a:r>
              <a:rPr lang="en-US" sz="2800" dirty="0" err="1"/>
              <a:t>ᒪᓕᒐᐃᓪᓗ</a:t>
            </a:r>
            <a:r>
              <a:rPr lang="en-US" dirty="0"/>
              <a:t/>
            </a:r>
            <a:br>
              <a:rPr lang="en-US" dirty="0"/>
            </a:br>
            <a:r>
              <a:rPr lang="en-US" sz="2800" dirty="0">
                <a:ea typeface="Calibri"/>
                <a:cs typeface="Times New Roman"/>
              </a:rPr>
              <a:t/>
            </a:r>
            <a:br>
              <a:rPr lang="en-US" sz="2800" dirty="0">
                <a:ea typeface="Calibri"/>
                <a:cs typeface="Times New Roman"/>
              </a:rPr>
            </a:br>
            <a:endParaRPr lang="en-US" altLang="en-US" sz="2800" dirty="0" smtClean="0"/>
          </a:p>
        </p:txBody>
      </p:sp>
      <p:sp>
        <p:nvSpPr>
          <p:cNvPr id="8195" name="Content Placeholder 2"/>
          <p:cNvSpPr>
            <a:spLocks noGrp="1"/>
          </p:cNvSpPr>
          <p:nvPr>
            <p:ph idx="1"/>
          </p:nvPr>
        </p:nvSpPr>
        <p:spPr>
          <a:xfrm>
            <a:off x="734890" y="1268760"/>
            <a:ext cx="6141366" cy="4680520"/>
          </a:xfrm>
        </p:spPr>
        <p:txBody>
          <a:bodyPr/>
          <a:lstStyle/>
          <a:p>
            <a:pPr>
              <a:spcBef>
                <a:spcPts val="0"/>
              </a:spcBef>
              <a:spcAft>
                <a:spcPts val="0"/>
              </a:spcAft>
              <a:defRPr/>
            </a:pPr>
            <a:r>
              <a:rPr lang="en-CA" altLang="en-US" sz="2000" i="1" dirty="0" smtClean="0">
                <a:latin typeface="+mn-lt"/>
              </a:rPr>
              <a:t>Department of the Environment Act </a:t>
            </a:r>
            <a:endParaRPr lang="en-CA" altLang="en-US" sz="2000" i="1" dirty="0">
              <a:latin typeface="+mn-lt"/>
            </a:endParaRPr>
          </a:p>
          <a:p>
            <a:pPr>
              <a:spcBef>
                <a:spcPts val="0"/>
              </a:spcBef>
              <a:spcAft>
                <a:spcPts val="0"/>
              </a:spcAft>
              <a:defRPr/>
            </a:pPr>
            <a:r>
              <a:rPr lang="en-CA" altLang="en-US" sz="2000" i="1" dirty="0" smtClean="0">
                <a:latin typeface="+mn-lt"/>
              </a:rPr>
              <a:t>Canadian Environmental Protection Act</a:t>
            </a:r>
          </a:p>
          <a:p>
            <a:pPr>
              <a:spcBef>
                <a:spcPts val="0"/>
              </a:spcBef>
              <a:spcAft>
                <a:spcPts val="0"/>
              </a:spcAft>
              <a:defRPr/>
            </a:pPr>
            <a:r>
              <a:rPr lang="en-CA" altLang="en-US" sz="2000" i="1" dirty="0" smtClean="0">
                <a:latin typeface="+mn-lt"/>
              </a:rPr>
              <a:t>Fisheries Act – </a:t>
            </a:r>
            <a:r>
              <a:rPr lang="en-CA" altLang="en-US" sz="2000" dirty="0" smtClean="0">
                <a:latin typeface="+mn-lt"/>
              </a:rPr>
              <a:t>Pollution Prevention Provisions &amp; Metal and Diamond Mining Effluent Regulations</a:t>
            </a:r>
          </a:p>
          <a:p>
            <a:pPr>
              <a:spcBef>
                <a:spcPts val="0"/>
              </a:spcBef>
              <a:spcAft>
                <a:spcPts val="0"/>
              </a:spcAft>
              <a:defRPr/>
            </a:pPr>
            <a:endParaRPr lang="en-CA" altLang="en-US" sz="2000" dirty="0"/>
          </a:p>
          <a:p>
            <a:pPr lvl="0"/>
            <a:r>
              <a:rPr lang="en-US" sz="2000" i="1" dirty="0" err="1"/>
              <a:t>ᐊᕙᑎᓕᕆᔨᒃᑯᓐᓄᑦ</a:t>
            </a:r>
            <a:r>
              <a:rPr lang="en-US" sz="2000" i="1" dirty="0"/>
              <a:t> </a:t>
            </a:r>
            <a:r>
              <a:rPr lang="en-US" sz="2000" i="1" dirty="0" err="1"/>
              <a:t>ᐱᖁᔭᖅ</a:t>
            </a:r>
            <a:endParaRPr lang="en-US" sz="2000" dirty="0"/>
          </a:p>
          <a:p>
            <a:pPr lvl="0"/>
            <a:r>
              <a:rPr lang="en-US" sz="2000" i="1" dirty="0" err="1"/>
              <a:t>ᑲᓇᑕᒥ</a:t>
            </a:r>
            <a:r>
              <a:rPr lang="en-US" sz="2000" i="1" dirty="0"/>
              <a:t> </a:t>
            </a:r>
            <a:r>
              <a:rPr lang="en-US" sz="2000" i="1" dirty="0" err="1"/>
              <a:t>ᐊᕙᑎᒥᒃ</a:t>
            </a:r>
            <a:r>
              <a:rPr lang="en-US" sz="2000" i="1" dirty="0"/>
              <a:t> </a:t>
            </a:r>
            <a:r>
              <a:rPr lang="en-US" sz="2000" i="1" dirty="0" err="1"/>
              <a:t>ᓴᐳᒻᒥᓂᕐᒧᑦ</a:t>
            </a:r>
            <a:r>
              <a:rPr lang="en-US" sz="2000" i="1" dirty="0"/>
              <a:t> </a:t>
            </a:r>
            <a:r>
              <a:rPr lang="en-US" sz="2000" i="1" dirty="0" err="1"/>
              <a:t>ᐱᖁᔭᖅ</a:t>
            </a:r>
            <a:endParaRPr lang="en-US" sz="2000" dirty="0"/>
          </a:p>
          <a:p>
            <a:r>
              <a:rPr lang="en-US" sz="2000" i="1" dirty="0" err="1"/>
              <a:t>ᐃᖃᓗᓕᕆᓂᕐᒧᑦ</a:t>
            </a:r>
            <a:r>
              <a:rPr lang="en-US" sz="2000" i="1" dirty="0"/>
              <a:t> </a:t>
            </a:r>
            <a:r>
              <a:rPr lang="en-US" sz="2000" i="1" dirty="0" err="1"/>
              <a:t>ᐱᖁᔭᖅ</a:t>
            </a:r>
            <a:r>
              <a:rPr lang="en-US" sz="2000" dirty="0"/>
              <a:t> – </a:t>
            </a:r>
            <a:r>
              <a:rPr lang="en-US" sz="2000" dirty="0" err="1"/>
              <a:t>ᓱᕈᖅᑕᐃᓕᑎᑦᑎᓂᕐᒧᑦ</a:t>
            </a:r>
            <a:r>
              <a:rPr lang="en-US" sz="2000" dirty="0"/>
              <a:t> </a:t>
            </a:r>
            <a:r>
              <a:rPr lang="en-US" sz="2000" dirty="0" err="1"/>
              <a:t>ᐱᑕᖃᖅᑎᑕᐅᔪᑦ</a:t>
            </a:r>
            <a:r>
              <a:rPr lang="en-US" sz="2000" dirty="0"/>
              <a:t> &amp; </a:t>
            </a:r>
            <a:r>
              <a:rPr lang="en-US" sz="2000" dirty="0" err="1"/>
              <a:t>ᓴᕕᕋᔭᒃᓴᓂᑦ</a:t>
            </a:r>
            <a:r>
              <a:rPr lang="en-US" sz="2000" dirty="0"/>
              <a:t> </a:t>
            </a:r>
            <a:r>
              <a:rPr lang="en-US" sz="2000" dirty="0" err="1"/>
              <a:t>ᐊᓕᒎᔭᕐᓂᓪᓗ</a:t>
            </a:r>
            <a:r>
              <a:rPr lang="en-US" sz="2000" dirty="0"/>
              <a:t> </a:t>
            </a:r>
            <a:r>
              <a:rPr lang="en-US" sz="2000" dirty="0" err="1"/>
              <a:t>ᐅᔭᕋᖕᓂᐊᕐᕕᖕᒥᑦ</a:t>
            </a:r>
            <a:r>
              <a:rPr lang="en-US" sz="2000" dirty="0"/>
              <a:t> </a:t>
            </a:r>
            <a:r>
              <a:rPr lang="en-US" sz="2000" dirty="0" err="1"/>
              <a:t>ᐃᒪᕐᓗᖕᒧᑦ</a:t>
            </a:r>
            <a:r>
              <a:rPr lang="en-US" sz="2000" dirty="0"/>
              <a:t> </a:t>
            </a:r>
            <a:r>
              <a:rPr lang="en-US" sz="2000" dirty="0" err="1"/>
              <a:t>ᒪᓕᒃᑕᐅᔭᕆᐊᓖᑦ</a:t>
            </a:r>
            <a:endParaRPr lang="en-CA" altLang="en-US" sz="2000" dirty="0" smtClean="0"/>
          </a:p>
          <a:p>
            <a:pPr>
              <a:spcBef>
                <a:spcPts val="0"/>
              </a:spcBef>
              <a:spcAft>
                <a:spcPts val="0"/>
              </a:spcAft>
              <a:defRPr/>
            </a:pPr>
            <a:endParaRPr lang="en-CA" altLang="en-US" sz="2000" i="1" dirty="0">
              <a:latin typeface="+mn-lt"/>
            </a:endParaRPr>
          </a:p>
          <a:p>
            <a:pPr>
              <a:spcBef>
                <a:spcPts val="0"/>
              </a:spcBef>
              <a:spcAft>
                <a:spcPts val="0"/>
              </a:spcAft>
              <a:defRPr/>
            </a:pPr>
            <a:endParaRPr lang="en-CA" altLang="en-US" sz="2000" i="1"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826237"/>
            <a:ext cx="2304256" cy="154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537738"/>
            <a:ext cx="2238301" cy="167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5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755649" y="1340768"/>
            <a:ext cx="8137525" cy="4641850"/>
          </a:xfrm>
        </p:spPr>
        <p:txBody>
          <a:bodyPr/>
          <a:lstStyle/>
          <a:p>
            <a:r>
              <a:rPr lang="en-CA" altLang="en-US" sz="2000" dirty="0" smtClean="0"/>
              <a:t>Environment and Climate Change Canada provides scientific expertise within our mandate to the Nunavut Water Board </a:t>
            </a:r>
          </a:p>
          <a:p>
            <a:pPr lvl="1"/>
            <a:r>
              <a:rPr lang="en-CA" altLang="en-US" dirty="0" smtClean="0"/>
              <a:t>Freshwater Environment</a:t>
            </a:r>
          </a:p>
          <a:p>
            <a:pPr lvl="1"/>
            <a:r>
              <a:rPr lang="en-CA" altLang="en-US" dirty="0"/>
              <a:t>Monitoring, Mitigation and Management Plans</a:t>
            </a:r>
          </a:p>
          <a:p>
            <a:endParaRPr lang="en-CA" altLang="en-US" dirty="0" smtClean="0"/>
          </a:p>
          <a:p>
            <a:pPr lvl="0"/>
            <a:r>
              <a:rPr lang="en-US" sz="2000" dirty="0" err="1"/>
              <a:t>ᐊᕙᑎᓕᕆᔨᒃᑯᑦ</a:t>
            </a:r>
            <a:r>
              <a:rPr lang="en-US" sz="2000" dirty="0"/>
              <a:t> </a:t>
            </a:r>
            <a:r>
              <a:rPr lang="en-US" sz="2000" dirty="0" err="1"/>
              <a:t>ᐊᒻᒪᓗ</a:t>
            </a:r>
            <a:r>
              <a:rPr lang="en-US" sz="2000" dirty="0"/>
              <a:t> </a:t>
            </a:r>
            <a:r>
              <a:rPr lang="en-US" sz="2000" dirty="0" err="1"/>
              <a:t>ᓯᓚᐅᑉ</a:t>
            </a:r>
            <a:r>
              <a:rPr lang="en-US" sz="2000" dirty="0"/>
              <a:t> </a:t>
            </a:r>
            <a:r>
              <a:rPr lang="en-US" sz="2000" dirty="0" err="1"/>
              <a:t>ᐊᓯᔾᔨᖅᐸᓪᓕᐊᓂᖓ</a:t>
            </a:r>
            <a:r>
              <a:rPr lang="en-US" sz="2000" dirty="0"/>
              <a:t> </a:t>
            </a:r>
            <a:r>
              <a:rPr lang="en-US" sz="2000" dirty="0" err="1"/>
              <a:t>ᑲᓇᑕᒥ</a:t>
            </a:r>
            <a:r>
              <a:rPr lang="en-US" sz="2000" dirty="0"/>
              <a:t> </a:t>
            </a:r>
            <a:r>
              <a:rPr lang="en-US" sz="2000" dirty="0" err="1"/>
              <a:t>ᑐᓂᓯᕙᒃᑐᑦ</a:t>
            </a:r>
            <a:r>
              <a:rPr lang="en-US" sz="2000" dirty="0"/>
              <a:t> </a:t>
            </a:r>
            <a:r>
              <a:rPr lang="en-US" sz="2000" dirty="0" err="1"/>
              <a:t>ᖃᐅᔨᓴᖅᑐᓕᕆᓂᒃᑯᑦ</a:t>
            </a:r>
            <a:r>
              <a:rPr lang="en-US" sz="2000" dirty="0"/>
              <a:t> </a:t>
            </a:r>
            <a:r>
              <a:rPr lang="en-US" sz="2000" dirty="0" err="1"/>
              <a:t>ᖃᐅᔨᒪᔭᐅᒻᒪᕆᒃᑐᓂᒃ</a:t>
            </a:r>
            <a:r>
              <a:rPr lang="en-US" sz="2000" dirty="0"/>
              <a:t> </a:t>
            </a:r>
            <a:r>
              <a:rPr lang="en-US" sz="2000" dirty="0" err="1"/>
              <a:t>ᐱᔭᕆᐊᖃᖅᑕᖏᑎᒍᑦ</a:t>
            </a:r>
            <a:r>
              <a:rPr lang="en-US" sz="2000" dirty="0"/>
              <a:t> </a:t>
            </a:r>
            <a:r>
              <a:rPr lang="en-US" sz="2000" dirty="0" err="1"/>
              <a:t>ᓄᓇᕗᒻᒥ</a:t>
            </a:r>
            <a:r>
              <a:rPr lang="en-US" sz="2000" dirty="0"/>
              <a:t> </a:t>
            </a:r>
            <a:r>
              <a:rPr lang="en-US" sz="2000" dirty="0" err="1"/>
              <a:t>ᐃᒪᓕᕆᔨᑦ</a:t>
            </a:r>
            <a:r>
              <a:rPr lang="en-US" sz="2000" dirty="0"/>
              <a:t> </a:t>
            </a:r>
            <a:r>
              <a:rPr lang="en-US" sz="2000" dirty="0" err="1"/>
              <a:t>ᑲᑎᒪᔨᓄᑦ</a:t>
            </a:r>
            <a:endParaRPr lang="en-US" sz="2000" dirty="0"/>
          </a:p>
          <a:p>
            <a:pPr lvl="1"/>
            <a:r>
              <a:rPr lang="en-US" dirty="0" err="1"/>
              <a:t>ᐃᒪᑦᑎᐊᕙᐅᑉ</a:t>
            </a:r>
            <a:r>
              <a:rPr lang="en-US" dirty="0"/>
              <a:t> </a:t>
            </a:r>
            <a:r>
              <a:rPr lang="en-US" dirty="0" err="1"/>
              <a:t>ᐊᕙᑎᖓ</a:t>
            </a:r>
            <a:endParaRPr lang="en-US" dirty="0"/>
          </a:p>
          <a:p>
            <a:pPr lvl="1"/>
            <a:r>
              <a:rPr lang="en-US" dirty="0" err="1"/>
              <a:t>ᓇᐅᑦᑎᖅᓱᕐᓂᕐᒧᑦ</a:t>
            </a:r>
            <a:r>
              <a:rPr lang="en-US" dirty="0"/>
              <a:t>, </a:t>
            </a:r>
            <a:r>
              <a:rPr lang="en-US" dirty="0" err="1"/>
              <a:t>ᐋᖅᑭᒋᐊᖅᑎᑦᑎᓂᕐᒧᑦ</a:t>
            </a:r>
            <a:r>
              <a:rPr lang="en-US" dirty="0"/>
              <a:t> </a:t>
            </a:r>
            <a:r>
              <a:rPr lang="en-US" dirty="0" err="1"/>
              <a:t>ᐊᒻᒪᓗ</a:t>
            </a:r>
            <a:r>
              <a:rPr lang="en-US" dirty="0"/>
              <a:t> </a:t>
            </a:r>
            <a:r>
              <a:rPr lang="en-US" dirty="0" err="1"/>
              <a:t>ᐊᐅᓚᑦᑎᓂᕐᒧᑦ</a:t>
            </a:r>
            <a:r>
              <a:rPr lang="en-US" dirty="0"/>
              <a:t> </a:t>
            </a:r>
            <a:r>
              <a:rPr lang="en-US" dirty="0" err="1"/>
              <a:t>ᐸᕐᓇᐅᑎᑦ</a:t>
            </a:r>
            <a:endParaRPr lang="en-US" dirty="0"/>
          </a:p>
          <a:p>
            <a:endParaRPr lang="en-CA" altLang="en-US" dirty="0" smtClean="0"/>
          </a:p>
        </p:txBody>
      </p:sp>
      <p:sp>
        <p:nvSpPr>
          <p:cNvPr id="5" name="Title 1"/>
          <p:cNvSpPr txBox="1">
            <a:spLocks/>
          </p:cNvSpPr>
          <p:nvPr/>
        </p:nvSpPr>
        <p:spPr bwMode="auto">
          <a:xfrm>
            <a:off x="755648" y="620688"/>
            <a:ext cx="8137525" cy="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t>Environment and Climate Change Canada’s Participation</a:t>
            </a:r>
            <a:b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br>
            <a:r>
              <a:rPr lang="en-US" sz="2200" dirty="0" err="1"/>
              <a:t>ᐊᕙᑎᓕᕆᔨᒃᑯᑦ</a:t>
            </a:r>
            <a:r>
              <a:rPr lang="en-US" sz="2200" dirty="0"/>
              <a:t> </a:t>
            </a:r>
            <a:r>
              <a:rPr lang="en-US" sz="2200" dirty="0" err="1"/>
              <a:t>ᐊᒻᒪᓗ</a:t>
            </a:r>
            <a:r>
              <a:rPr lang="en-US" sz="2200" dirty="0"/>
              <a:t> </a:t>
            </a:r>
            <a:r>
              <a:rPr lang="en-US" sz="2200" dirty="0" err="1"/>
              <a:t>ᓯᓚᐅᑉ</a:t>
            </a:r>
            <a:r>
              <a:rPr lang="en-US" sz="2200" dirty="0"/>
              <a:t> </a:t>
            </a:r>
            <a:r>
              <a:rPr lang="en-US" sz="2200" dirty="0" err="1"/>
              <a:t>ᐊᓯᔾᔨᖅᐸᓪᓕᐊᓂᖓ</a:t>
            </a:r>
            <a:r>
              <a:rPr lang="en-US" sz="2200" dirty="0"/>
              <a:t> </a:t>
            </a:r>
            <a:r>
              <a:rPr lang="en-US" sz="2200" dirty="0" err="1"/>
              <a:t>ᑲᓇᑕᒥ</a:t>
            </a:r>
            <a:r>
              <a:rPr lang="en-US" sz="2200" dirty="0"/>
              <a:t> </a:t>
            </a:r>
            <a:r>
              <a:rPr lang="en-US" sz="2200" dirty="0" err="1"/>
              <a:t>ᐃᓚᐅᖃᑕᐅᓂᖏᑦ</a:t>
            </a:r>
            <a:endParaRPr lang="en-US" sz="2200"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endParaRPr kumimoji="1" lang="en-US" altLang="en-US" sz="3600" b="1" i="0" u="none" strike="noStrike" kern="0" cap="none" spc="0" normalizeH="0" baseline="0" noProof="0" dirty="0" smtClean="0">
              <a:ln>
                <a:noFill/>
              </a:ln>
              <a:solidFill>
                <a:srgbClr val="3A601B"/>
              </a:solidFill>
              <a:effectLst/>
              <a:uLnTx/>
              <a:uFillTx/>
              <a:latin typeface="Arial"/>
              <a:ea typeface="Arial Unicode MS"/>
              <a:cs typeface="Arial Unicode MS"/>
            </a:endParaRPr>
          </a:p>
        </p:txBody>
      </p:sp>
    </p:spTree>
    <p:extLst>
      <p:ext uri="{BB962C8B-B14F-4D97-AF65-F5344CB8AC3E}">
        <p14:creationId xmlns:p14="http://schemas.microsoft.com/office/powerpoint/2010/main" val="3152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352854" cy="4641850"/>
          </a:xfrm>
        </p:spPr>
        <p:txBody>
          <a:bodyPr/>
          <a:lstStyle/>
          <a:p>
            <a:pPr>
              <a:defRPr/>
            </a:pPr>
            <a:r>
              <a:rPr lang="en-CA" altLang="en-US" sz="2000" dirty="0" smtClean="0"/>
              <a:t>Environment and Climate Change Canada has participated in all phases of this review process thus far.</a:t>
            </a:r>
          </a:p>
          <a:p>
            <a:pPr>
              <a:defRPr/>
            </a:pPr>
            <a:r>
              <a:rPr lang="en-CA" altLang="en-US" sz="2000" dirty="0" smtClean="0"/>
              <a:t>This presentation summarizes Environment and Climate Change Canada’s recommendations. </a:t>
            </a:r>
          </a:p>
          <a:p>
            <a:pPr>
              <a:defRPr/>
            </a:pPr>
            <a:r>
              <a:rPr lang="en-CA" altLang="en-US" sz="2000" dirty="0" smtClean="0"/>
              <a:t>Environment and Climate Change Canada has reviewed the Proponent’s responses.</a:t>
            </a:r>
            <a:endParaRPr lang="en-CA" altLang="en-US" sz="2000" dirty="0" smtClean="0">
              <a:solidFill>
                <a:srgbClr val="FF0000"/>
              </a:solidFill>
            </a:endParaRPr>
          </a:p>
          <a:p>
            <a:pPr>
              <a:defRPr/>
            </a:pPr>
            <a:endParaRPr lang="en-CA" altLang="en-US" sz="1800" dirty="0" smtClean="0"/>
          </a:p>
          <a:p>
            <a:pPr lvl="0"/>
            <a:r>
              <a:rPr lang="iu-Latn-CA" sz="2000" dirty="0" smtClean="0"/>
              <a:t>ᐊᕙᑎᓕᕆᔨᒃᑯᑦ </a:t>
            </a:r>
            <a:r>
              <a:rPr lang="iu-Latn-CA" sz="2000" dirty="0"/>
              <a:t>ᐊᒻᒪᓗ ᓯᓚᐅᑉ ᐊᓯᔾᔨᖅᐸᓪᓕᐊᓂᖓ ᑲᓇᑕᒥ </a:t>
            </a:r>
            <a:r>
              <a:rPr lang="en-US" sz="2000" dirty="0" err="1"/>
              <a:t>ᐃᓚᐅᖃᑕᐅᓯᒪᔪᑦ</a:t>
            </a:r>
            <a:r>
              <a:rPr lang="en-US" sz="2000" dirty="0"/>
              <a:t> </a:t>
            </a:r>
            <a:r>
              <a:rPr lang="en-US" sz="2000" dirty="0" err="1"/>
              <a:t>ᓇᐅᒃᑯᓘᒃᑖᖅ</a:t>
            </a:r>
            <a:r>
              <a:rPr lang="en-US" sz="2000" dirty="0"/>
              <a:t> </a:t>
            </a:r>
            <a:r>
              <a:rPr lang="en-US" sz="2000" dirty="0" err="1"/>
              <a:t>ᑕᒪᑐᒪᓂ</a:t>
            </a:r>
            <a:r>
              <a:rPr lang="en-US" sz="2000" dirty="0"/>
              <a:t> </a:t>
            </a:r>
            <a:r>
              <a:rPr lang="en-US" sz="2000" dirty="0" err="1"/>
              <a:t>ᕿᒥᕐᕈᓂᕐᒥ</a:t>
            </a:r>
            <a:r>
              <a:rPr lang="en-US" sz="2000" dirty="0"/>
              <a:t> </a:t>
            </a:r>
            <a:r>
              <a:rPr lang="en-US" sz="2000" dirty="0" err="1"/>
              <a:t>ᐅᓪᓗᒥᒧᑦ</a:t>
            </a:r>
            <a:r>
              <a:rPr lang="en-US" sz="2000" dirty="0"/>
              <a:t>.</a:t>
            </a:r>
          </a:p>
          <a:p>
            <a:pPr lvl="0"/>
            <a:r>
              <a:rPr lang="en-US" sz="2000" dirty="0" err="1"/>
              <a:t>ᑖᓐᓇ</a:t>
            </a:r>
            <a:r>
              <a:rPr lang="en-US" sz="2000" dirty="0"/>
              <a:t> </a:t>
            </a:r>
            <a:r>
              <a:rPr lang="en-US" sz="2000" dirty="0" err="1"/>
              <a:t>ᓴᖅᑭᑕᐅᔪᖅ</a:t>
            </a:r>
            <a:r>
              <a:rPr lang="en-US" sz="2000" dirty="0"/>
              <a:t> </a:t>
            </a:r>
            <a:r>
              <a:rPr lang="en-US" sz="2000" dirty="0" err="1"/>
              <a:t>ᓇᐃᒡᓕᑎᒋᐊᖅᑎᑦᑎᓪᓗᓂ</a:t>
            </a:r>
            <a:r>
              <a:rPr lang="en-US" sz="2000" dirty="0"/>
              <a:t> </a:t>
            </a:r>
            <a:r>
              <a:rPr lang="iu-Latn-CA" sz="2000" dirty="0"/>
              <a:t>ᐊᕙᑎᓕᕆᔨᒃᑯᑦ ᐊᒻᒪᓗ ᓯᓚᐅᑉ ᐊᓯᔾᔨᖅᐸᓪᓕᐊᓂᖓ ᑲᓇᑕᒥ ᐊᑐᓕᖁᔭᖏᓐᓂᒃ</a:t>
            </a:r>
            <a:endParaRPr lang="en-US" sz="2000" dirty="0"/>
          </a:p>
          <a:p>
            <a:pPr lvl="0"/>
            <a:r>
              <a:rPr lang="iu-Latn-CA" sz="2000" dirty="0"/>
              <a:t>ᐊᕙᑎᓕᕆᔨᒃᑯᑦ ᐊᒻᒪᓗ ᓯᓚᐅᑉ ᐊᓯᔾᔨᖅᐸᓪᓕᐊᓂᖓ ᑲᓇᑕᒥ ᕿᒥᕐᕈᓯᒪᔭᖏᑦ ᐆᒃᑐᖅᑑᑉ ᑭᐅᔾᔪᑎᖏᑦ</a:t>
            </a:r>
            <a:endParaRPr lang="en-US" sz="2000" dirty="0"/>
          </a:p>
          <a:p>
            <a:pPr marL="0" indent="0">
              <a:buNone/>
              <a:defRPr/>
            </a:pPr>
            <a:endParaRPr lang="en-US" sz="1800" dirty="0"/>
          </a:p>
          <a:p>
            <a:pPr>
              <a:defRPr/>
            </a:pPr>
            <a:endParaRPr lang="en-CA" altLang="en-US" sz="1050" dirty="0" smtClean="0"/>
          </a:p>
        </p:txBody>
      </p:sp>
      <p:sp>
        <p:nvSpPr>
          <p:cNvPr id="7" name="Title 1"/>
          <p:cNvSpPr>
            <a:spLocks noGrp="1"/>
          </p:cNvSpPr>
          <p:nvPr>
            <p:ph type="title"/>
          </p:nvPr>
        </p:nvSpPr>
        <p:spPr>
          <a:xfrm>
            <a:off x="755650" y="188640"/>
            <a:ext cx="8388350" cy="72008"/>
          </a:xfrm>
        </p:spPr>
        <p:txBody>
          <a:bodyPr/>
          <a:lstStyle/>
          <a:p>
            <a:r>
              <a:rPr lang="en-CA" altLang="en-US" dirty="0" smtClean="0"/>
              <a:t/>
            </a:r>
            <a:br>
              <a:rPr lang="en-CA" altLang="en-US" dirty="0" smtClean="0"/>
            </a:br>
            <a:r>
              <a:rPr lang="en-CA" altLang="en-US" dirty="0" smtClean="0"/>
              <a:t/>
            </a:r>
            <a:br>
              <a:rPr lang="en-CA" altLang="en-US" dirty="0" smtClean="0"/>
            </a:br>
            <a:r>
              <a:rPr lang="en-CA" altLang="en-US" sz="2000" dirty="0" smtClean="0"/>
              <a:t>Environment and Climate Change Canada’s Participation continued</a:t>
            </a:r>
            <a:br>
              <a:rPr lang="en-CA" altLang="en-US" sz="2000" dirty="0" smtClean="0"/>
            </a:br>
            <a:r>
              <a:rPr lang="iu-Latn-CA" sz="2000" dirty="0"/>
              <a:t>ᐊᕙᑎᓕᕆᔨᒃᑯᑦ ᐊᒻᒪᓗ ᓯᓚᐅᑉ ᐊᓯᔾᔨᖅᐸᓪᓕᐊᓂᖓ ᑲᓇᑕᒥ ᐃᓚᐅᖃᑕᐅᓂᖏᑦ ᑲᔪᓯᔪᖅ</a:t>
            </a:r>
            <a:endParaRPr lang="en-US" altLang="en-US" sz="2000" dirty="0" smtClean="0"/>
          </a:p>
        </p:txBody>
      </p:sp>
    </p:spTree>
    <p:extLst>
      <p:ext uri="{BB962C8B-B14F-4D97-AF65-F5344CB8AC3E}">
        <p14:creationId xmlns:p14="http://schemas.microsoft.com/office/powerpoint/2010/main" val="2705362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388350" cy="4641850"/>
          </a:xfrm>
        </p:spPr>
        <p:txBody>
          <a:bodyPr/>
          <a:lstStyle/>
          <a:p>
            <a:pPr>
              <a:defRPr/>
            </a:pPr>
            <a:r>
              <a:rPr lang="en-CA" altLang="en-US" sz="1400" dirty="0" smtClean="0"/>
              <a:t>During the Technical Review, the Department provided comments on</a:t>
            </a:r>
          </a:p>
          <a:p>
            <a:pPr lvl="1">
              <a:defRPr/>
            </a:pPr>
            <a:r>
              <a:rPr lang="en-CA" sz="1400" dirty="0"/>
              <a:t>Mitigation for in-water </a:t>
            </a:r>
            <a:r>
              <a:rPr lang="en-CA" sz="1400" dirty="0" smtClean="0"/>
              <a:t>works</a:t>
            </a:r>
          </a:p>
          <a:p>
            <a:pPr lvl="1">
              <a:defRPr/>
            </a:pPr>
            <a:r>
              <a:rPr lang="en-CA" sz="1400" dirty="0"/>
              <a:t>Ore stockpile Metal Leaching and Acid Rock Drainage </a:t>
            </a:r>
            <a:endParaRPr lang="en-CA" sz="1400" dirty="0" smtClean="0"/>
          </a:p>
          <a:p>
            <a:pPr lvl="1">
              <a:defRPr/>
            </a:pPr>
            <a:r>
              <a:rPr lang="en-CA" sz="1400" dirty="0"/>
              <a:t>Waste Rock Storage Freeze Back </a:t>
            </a:r>
            <a:endParaRPr lang="en-CA" sz="1400" dirty="0" smtClean="0"/>
          </a:p>
          <a:p>
            <a:pPr lvl="1">
              <a:defRPr/>
            </a:pPr>
            <a:r>
              <a:rPr lang="en-CA" sz="1400" dirty="0"/>
              <a:t>D</a:t>
            </a:r>
            <a:r>
              <a:rPr lang="en-CA" sz="1400" dirty="0" smtClean="0"/>
              <a:t>issolved </a:t>
            </a:r>
            <a:r>
              <a:rPr lang="en-CA" sz="1400" dirty="0"/>
              <a:t>versus total fractions of </a:t>
            </a:r>
            <a:r>
              <a:rPr lang="en-CA" sz="1400" dirty="0" smtClean="0"/>
              <a:t>metals</a:t>
            </a:r>
          </a:p>
          <a:p>
            <a:pPr lvl="1">
              <a:defRPr/>
            </a:pPr>
            <a:r>
              <a:rPr lang="en-CA" sz="1400" dirty="0"/>
              <a:t>Seep Surveys </a:t>
            </a:r>
            <a:endParaRPr lang="en-CA" sz="1400" dirty="0" smtClean="0"/>
          </a:p>
          <a:p>
            <a:pPr lvl="1">
              <a:defRPr/>
            </a:pPr>
            <a:r>
              <a:rPr lang="en-CA" sz="1400" dirty="0"/>
              <a:t>Post-Closure </a:t>
            </a:r>
            <a:r>
              <a:rPr lang="en-CA" sz="1400" dirty="0" smtClean="0"/>
              <a:t>monitoring</a:t>
            </a:r>
          </a:p>
          <a:p>
            <a:pPr lvl="1">
              <a:defRPr/>
            </a:pPr>
            <a:r>
              <a:rPr lang="en-CA" altLang="en-US" sz="1400" dirty="0" smtClean="0"/>
              <a:t>Arsenic Site Specific Water Quality Objective</a:t>
            </a:r>
          </a:p>
          <a:p>
            <a:pPr>
              <a:defRPr/>
            </a:pPr>
            <a:r>
              <a:rPr lang="en-CA" altLang="en-US" sz="1400" dirty="0"/>
              <a:t>T</a:t>
            </a:r>
            <a:r>
              <a:rPr lang="en-CA" altLang="en-US" sz="1400" dirty="0" smtClean="0"/>
              <a:t>hese issues were resolved prior to and during the Technical Meeting held in Cambridge Bay on May 1-2, 2018.</a:t>
            </a:r>
          </a:p>
          <a:p>
            <a:pPr lvl="0"/>
            <a:r>
              <a:rPr lang="fr-CA" sz="1400" dirty="0" smtClean="0"/>
              <a:t> </a:t>
            </a:r>
            <a:r>
              <a:rPr lang="en-US" sz="1400" dirty="0" err="1"/>
              <a:t>ᐃᓗᓕᖃᐅᖅᑐᓂᒃ</a:t>
            </a:r>
            <a:r>
              <a:rPr lang="en-US" sz="1400" dirty="0"/>
              <a:t> </a:t>
            </a:r>
            <a:r>
              <a:rPr lang="en-US" sz="1400" dirty="0" err="1"/>
              <a:t>ᕿᒥᕐᕈᑎᓪᓗᒋᑦ</a:t>
            </a:r>
            <a:r>
              <a:rPr lang="en-US" sz="1400" dirty="0"/>
              <a:t>, </a:t>
            </a:r>
            <a:r>
              <a:rPr lang="en-US" sz="1400" dirty="0" err="1"/>
              <a:t>ᐱᓕᕆᕝᕕᒃ</a:t>
            </a:r>
            <a:r>
              <a:rPr lang="en-US" sz="1400" dirty="0"/>
              <a:t> </a:t>
            </a:r>
            <a:r>
              <a:rPr lang="en-US" sz="1400" dirty="0" err="1"/>
              <a:t>ᑐᓂᓯᓚᐅᖅᑐᖅ</a:t>
            </a:r>
            <a:r>
              <a:rPr lang="en-US" sz="1400" dirty="0"/>
              <a:t> </a:t>
            </a:r>
            <a:r>
              <a:rPr lang="en-US" sz="1400" dirty="0" err="1"/>
              <a:t>ᐅᖃᐅᓯᒃᓴᒥᓂᒃ</a:t>
            </a:r>
            <a:r>
              <a:rPr lang="en-US" sz="1400" dirty="0"/>
              <a:t> </a:t>
            </a:r>
            <a:r>
              <a:rPr lang="en-US" sz="1400" dirty="0" err="1"/>
              <a:t>ᐅᑯᓂᖓ</a:t>
            </a:r>
            <a:endParaRPr lang="en-US" sz="1400" dirty="0"/>
          </a:p>
          <a:p>
            <a:pPr lvl="1"/>
            <a:r>
              <a:rPr lang="en-US" sz="1400" dirty="0" err="1"/>
              <a:t>ᐋᖅᑭᒋᐊᖅᑎᑦᑎᓂᖅ</a:t>
            </a:r>
            <a:r>
              <a:rPr lang="en-US" sz="1400" dirty="0"/>
              <a:t> </a:t>
            </a:r>
            <a:r>
              <a:rPr lang="en-US" sz="1400" dirty="0" err="1"/>
              <a:t>ᐃᒪᕐᒥ</a:t>
            </a:r>
            <a:r>
              <a:rPr lang="en-US" sz="1400" dirty="0"/>
              <a:t> </a:t>
            </a:r>
            <a:r>
              <a:rPr lang="en-US" sz="1400" dirty="0" err="1"/>
              <a:t>ᖃᓄᐃᓕᐅᕐᓂᕆᔭᐅᔪᓄᑦ</a:t>
            </a:r>
            <a:endParaRPr lang="en-US" sz="1400" dirty="0"/>
          </a:p>
          <a:p>
            <a:pPr lvl="1"/>
            <a:r>
              <a:rPr lang="en-US" sz="1400" dirty="0" err="1"/>
              <a:t>ᐅᔭᕋᖕᓂᐊᖅᑕᐅᔪᑦ</a:t>
            </a:r>
            <a:r>
              <a:rPr lang="en-US" sz="1400" dirty="0"/>
              <a:t> </a:t>
            </a:r>
            <a:r>
              <a:rPr lang="en-US" sz="1400" dirty="0" err="1"/>
              <a:t>ᑲᑎᖅᓱᖅᓯᒪᔪᑦ</a:t>
            </a:r>
            <a:r>
              <a:rPr lang="en-US" sz="1400" dirty="0"/>
              <a:t> </a:t>
            </a:r>
            <a:r>
              <a:rPr lang="en-US" sz="1400" dirty="0" err="1"/>
              <a:t>ᓴᕕᕋᔭᒃᓴᓂᒃ</a:t>
            </a:r>
            <a:r>
              <a:rPr lang="en-US" sz="1400" dirty="0"/>
              <a:t> </a:t>
            </a:r>
            <a:r>
              <a:rPr lang="en-US" sz="1400" dirty="0" err="1"/>
              <a:t>ᐃᔅᓴᒃᑐᑦ</a:t>
            </a:r>
            <a:r>
              <a:rPr lang="en-US" sz="1400" dirty="0"/>
              <a:t> </a:t>
            </a:r>
            <a:r>
              <a:rPr lang="en-US" sz="1400" dirty="0" err="1"/>
              <a:t>ᐊᒻᒪᓗ</a:t>
            </a:r>
            <a:r>
              <a:rPr lang="en-US" sz="1400" dirty="0"/>
              <a:t> </a:t>
            </a:r>
            <a:r>
              <a:rPr lang="en-US" sz="1400" dirty="0" err="1"/>
              <a:t>ᐆᑕᕐᓇᖅᑐᓂᒃ</a:t>
            </a:r>
            <a:r>
              <a:rPr lang="en-US" sz="1400" dirty="0"/>
              <a:t> </a:t>
            </a:r>
            <a:r>
              <a:rPr lang="en-US" sz="1400" dirty="0" err="1"/>
              <a:t>ᐅᔭᖅᑲᓂᒃ</a:t>
            </a:r>
            <a:r>
              <a:rPr lang="en-US" sz="1400" dirty="0"/>
              <a:t> </a:t>
            </a:r>
            <a:r>
              <a:rPr lang="en-US" sz="1400" dirty="0" err="1"/>
              <a:t>ᑯᕕᔪᑦ</a:t>
            </a:r>
            <a:endParaRPr lang="en-US" sz="1400" dirty="0"/>
          </a:p>
          <a:p>
            <a:pPr lvl="1"/>
            <a:r>
              <a:rPr lang="en-US" sz="1400" dirty="0" err="1"/>
              <a:t>ᐅᔭᖅᑲᑦ</a:t>
            </a:r>
            <a:r>
              <a:rPr lang="en-US" sz="1400" dirty="0"/>
              <a:t> </a:t>
            </a:r>
            <a:r>
              <a:rPr lang="en-US" sz="1400" dirty="0" err="1"/>
              <a:t>ᑐᖅᑯᖅᑕᐅᔪᑦ</a:t>
            </a:r>
            <a:r>
              <a:rPr lang="en-US" sz="1400" dirty="0"/>
              <a:t> </a:t>
            </a:r>
            <a:r>
              <a:rPr lang="en-US" sz="1400" dirty="0" err="1"/>
              <a:t>ᕿᕿᑎᑕᐅᓪᓗᑎᒃ</a:t>
            </a:r>
            <a:endParaRPr lang="en-US" sz="1400" dirty="0"/>
          </a:p>
          <a:p>
            <a:pPr lvl="1"/>
            <a:r>
              <a:rPr lang="en-US" sz="1400" dirty="0" err="1"/>
              <a:t>ᓄᖑᓴᖅᑕᐅᓯᒪᔪᑦ</a:t>
            </a:r>
            <a:r>
              <a:rPr lang="en-US" sz="1400" dirty="0"/>
              <a:t> </a:t>
            </a:r>
            <a:r>
              <a:rPr lang="en-US" sz="1400" dirty="0" err="1"/>
              <a:t>ᐊᓯᐊᒍᖔᕐᓗ</a:t>
            </a:r>
            <a:r>
              <a:rPr lang="en-US" sz="1400" dirty="0"/>
              <a:t> </a:t>
            </a:r>
            <a:r>
              <a:rPr lang="en-US" sz="1400" dirty="0" err="1"/>
              <a:t>ᑕᒪᒃᑭᖅᖢᒋᑦ</a:t>
            </a:r>
            <a:r>
              <a:rPr lang="en-US" sz="1400" dirty="0"/>
              <a:t> </a:t>
            </a:r>
            <a:r>
              <a:rPr lang="en-US" sz="1400" dirty="0" err="1"/>
              <a:t>ᒥᑭᒃᑑᑎᑦ</a:t>
            </a:r>
            <a:r>
              <a:rPr lang="en-US" sz="1400" dirty="0"/>
              <a:t> </a:t>
            </a:r>
            <a:r>
              <a:rPr lang="en-US" sz="1400" dirty="0" err="1"/>
              <a:t>ᓴᕕᕋᔭᐃᑦ</a:t>
            </a:r>
            <a:endParaRPr lang="en-US" sz="1400" dirty="0"/>
          </a:p>
          <a:p>
            <a:pPr lvl="1"/>
            <a:r>
              <a:rPr lang="iu-Latn-CA" sz="1400" dirty="0"/>
              <a:t>ᑯᕕᕙᓪᓕᐊᔪᓂᒃ ᑭᒡᓕᓯᓂᐊᖅᑕᐅᔪᑦ</a:t>
            </a:r>
            <a:endParaRPr lang="en-US" sz="1400" dirty="0"/>
          </a:p>
          <a:p>
            <a:pPr lvl="1"/>
            <a:r>
              <a:rPr lang="en-US" sz="1400" dirty="0" err="1"/>
              <a:t>ᒪᑐᔭᐅᓯᒪᓕᖅᑎᓪᓗᒍ</a:t>
            </a:r>
            <a:r>
              <a:rPr lang="en-US" sz="1400" dirty="0"/>
              <a:t> </a:t>
            </a:r>
            <a:r>
              <a:rPr lang="en-US" sz="1400" dirty="0" err="1"/>
              <a:t>ᓇᐅᑦᑎᖅᓱᕐᓂᖅ</a:t>
            </a:r>
            <a:endParaRPr lang="en-US" sz="1400" dirty="0"/>
          </a:p>
          <a:p>
            <a:pPr lvl="1"/>
            <a:r>
              <a:rPr lang="en-US" sz="1400" dirty="0" err="1"/>
              <a:t>ᑐᖁᓐᓇᖅᑕᒥᒃ</a:t>
            </a:r>
            <a:r>
              <a:rPr lang="en-US" sz="1400" dirty="0"/>
              <a:t> </a:t>
            </a:r>
            <a:r>
              <a:rPr lang="en-US" sz="1400" dirty="0" err="1"/>
              <a:t>ᐅᔭᕋᖕᓂᐊᕐᕕᖕᒧᓪᓗᐊᑕᐅᑉ</a:t>
            </a:r>
            <a:r>
              <a:rPr lang="en-US" sz="1400" dirty="0"/>
              <a:t> </a:t>
            </a:r>
            <a:r>
              <a:rPr lang="en-US" sz="1400" dirty="0" err="1"/>
              <a:t>ᐃᒪᐅᑉ</a:t>
            </a:r>
            <a:r>
              <a:rPr lang="en-US" sz="1400" dirty="0"/>
              <a:t> </a:t>
            </a:r>
            <a:r>
              <a:rPr lang="en-US" sz="1400" dirty="0" err="1"/>
              <a:t>ᐱᐅᑎᒋᓂᖓᓄᑦ</a:t>
            </a:r>
            <a:r>
              <a:rPr lang="en-US" sz="1400" dirty="0"/>
              <a:t> </a:t>
            </a:r>
            <a:r>
              <a:rPr lang="en-US" sz="1400" dirty="0" err="1"/>
              <a:t>ᑐᕌᒐᕆᔭᐅᔪᖅ</a:t>
            </a:r>
            <a:endParaRPr lang="en-US" sz="1400" dirty="0"/>
          </a:p>
          <a:p>
            <a:pPr lvl="0"/>
            <a:r>
              <a:rPr lang="en-US" sz="1400" dirty="0" err="1"/>
              <a:t>ᑖᒃᑯᐊ</a:t>
            </a:r>
            <a:r>
              <a:rPr lang="en-US" sz="1400" dirty="0"/>
              <a:t> </a:t>
            </a:r>
            <a:r>
              <a:rPr lang="en-US" sz="1400" dirty="0" err="1"/>
              <a:t>ᐱᔾᔪᑕᐅᔪᑦ</a:t>
            </a:r>
            <a:r>
              <a:rPr lang="en-US" sz="1400" dirty="0"/>
              <a:t> </a:t>
            </a:r>
            <a:r>
              <a:rPr lang="en-US" sz="1400" dirty="0" err="1"/>
              <a:t>ᐋᖅᑭᒃᑕᐅᓚᐅᖅᑐᑦ</a:t>
            </a:r>
            <a:r>
              <a:rPr lang="en-US" sz="1400" dirty="0"/>
              <a:t> </a:t>
            </a:r>
            <a:r>
              <a:rPr lang="en-US" sz="1400" dirty="0" err="1"/>
              <a:t>ᐃᖃᓗᒃᑑᑦᑎᐊᕐᒥ</a:t>
            </a:r>
            <a:r>
              <a:rPr lang="en-US" sz="1400" dirty="0"/>
              <a:t> </a:t>
            </a:r>
            <a:r>
              <a:rPr lang="en-US" sz="1400" dirty="0" err="1"/>
              <a:t>ᐃᓗᓕᖃᐅᖅᑐᓄᑦ</a:t>
            </a:r>
            <a:r>
              <a:rPr lang="en-US" sz="1400" dirty="0"/>
              <a:t> </a:t>
            </a:r>
            <a:r>
              <a:rPr lang="en-US" sz="1400" dirty="0" err="1"/>
              <a:t>ᑲᑎᒪᑎᓪᓗᒋᑦ</a:t>
            </a:r>
            <a:r>
              <a:rPr lang="en-US" sz="1400" dirty="0"/>
              <a:t> </a:t>
            </a:r>
            <a:r>
              <a:rPr lang="en-US" sz="1400" dirty="0" err="1"/>
              <a:t>ᓯᕗᓂᐊᓂᓗ</a:t>
            </a:r>
            <a:r>
              <a:rPr lang="en-US" sz="1400" dirty="0"/>
              <a:t> </a:t>
            </a:r>
            <a:r>
              <a:rPr lang="en-US" sz="1400" dirty="0" err="1"/>
              <a:t>ᒪᐃ</a:t>
            </a:r>
            <a:r>
              <a:rPr lang="en-US" sz="1400" dirty="0"/>
              <a:t> 1-2, 2018ᒥ.</a:t>
            </a:r>
          </a:p>
          <a:p>
            <a:pPr marL="0" indent="0">
              <a:buNone/>
              <a:defRPr/>
            </a:pPr>
            <a:endParaRPr lang="en-US" sz="1400" dirty="0"/>
          </a:p>
          <a:p>
            <a:pPr>
              <a:defRPr/>
            </a:pPr>
            <a:endParaRPr lang="en-CA" altLang="en-US" sz="1400" dirty="0" smtClean="0"/>
          </a:p>
        </p:txBody>
      </p:sp>
      <p:sp>
        <p:nvSpPr>
          <p:cNvPr id="7" name="Title 1"/>
          <p:cNvSpPr>
            <a:spLocks noGrp="1"/>
          </p:cNvSpPr>
          <p:nvPr>
            <p:ph type="title"/>
          </p:nvPr>
        </p:nvSpPr>
        <p:spPr>
          <a:xfrm>
            <a:off x="755650" y="332656"/>
            <a:ext cx="8388350" cy="72008"/>
          </a:xfrm>
        </p:spPr>
        <p:txBody>
          <a:bodyPr/>
          <a:lstStyle/>
          <a:p>
            <a:r>
              <a:rPr lang="en-CA" altLang="en-US" sz="2200" dirty="0" smtClean="0"/>
              <a:t/>
            </a:r>
            <a:br>
              <a:rPr lang="en-CA" altLang="en-US" sz="2200" dirty="0" smtClean="0"/>
            </a:br>
            <a:r>
              <a:rPr lang="en-CA" altLang="en-US" sz="2200" dirty="0" smtClean="0"/>
              <a:t/>
            </a:r>
            <a:br>
              <a:rPr lang="en-CA" altLang="en-US" sz="2200" dirty="0" smtClean="0"/>
            </a:br>
            <a:r>
              <a:rPr lang="en-CA" altLang="en-US" sz="2200" dirty="0" smtClean="0"/>
              <a:t>Environment and Climate Change Canada’s Resolved Issues</a:t>
            </a:r>
            <a:br>
              <a:rPr lang="en-CA" altLang="en-US" sz="2200" dirty="0" smtClean="0"/>
            </a:br>
            <a:r>
              <a:rPr lang="iu-Latn-CA" sz="2200" dirty="0"/>
              <a:t>ᐊᕙᑎᓕᕆᔨᒃᑯᑦ ᐊᒻᒪᓗ ᓯᓚᐅᑉ ᐊᓯᔾᔨᖅᐸᓪᓕᐊᓂᖓ ᑲᓇᑕᒥ ᐋᖅᑭᒃᑕᐅᓯᒪᔪᑦ ᐱᔾᔪᑎᑦ</a:t>
            </a:r>
            <a:endParaRPr lang="en-US" altLang="en-US" sz="2200" dirty="0" smtClean="0"/>
          </a:p>
        </p:txBody>
      </p:sp>
    </p:spTree>
    <p:extLst>
      <p:ext uri="{BB962C8B-B14F-4D97-AF65-F5344CB8AC3E}">
        <p14:creationId xmlns:p14="http://schemas.microsoft.com/office/powerpoint/2010/main" val="385210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188640"/>
            <a:ext cx="8388350" cy="1080120"/>
          </a:xfrm>
        </p:spPr>
        <p:txBody>
          <a:bodyPr anchor="t"/>
          <a:lstStyle/>
          <a:p>
            <a:pPr>
              <a:lnSpc>
                <a:spcPct val="115000"/>
              </a:lnSpc>
              <a:spcBef>
                <a:spcPts val="0"/>
              </a:spcBef>
              <a:spcAft>
                <a:spcPts val="0"/>
              </a:spcAft>
            </a:pPr>
            <a:r>
              <a:rPr lang="en-CA" sz="2000" dirty="0" smtClean="0"/>
              <a:t>ECCC#1 – </a:t>
            </a:r>
            <a:r>
              <a:rPr lang="en-US" sz="2000" dirty="0"/>
              <a:t>Closure Objectives and Criteria : Receiving Water Quality</a:t>
            </a:r>
            <a:r>
              <a:rPr lang="en-CA" sz="2000" dirty="0" smtClean="0"/>
              <a:t/>
            </a:r>
            <a:br>
              <a:rPr lang="en-CA" sz="2000" dirty="0" smtClean="0"/>
            </a:br>
            <a:r>
              <a:rPr lang="iu-Cans-CA" sz="2000"/>
              <a:t>ᑲᓇᑕᒥ</a:t>
            </a:r>
            <a:r>
              <a:rPr lang="en-CA" sz="2000" smtClean="0">
                <a:ea typeface="Calibri"/>
                <a:cs typeface="Times New Roman"/>
              </a:rPr>
              <a:t>#1 </a:t>
            </a:r>
            <a:r>
              <a:rPr lang="en-CA" sz="2000" dirty="0" smtClean="0">
                <a:ea typeface="Calibri"/>
                <a:cs typeface="Times New Roman"/>
              </a:rPr>
              <a:t>–</a:t>
            </a:r>
            <a:r>
              <a:rPr lang="en-US" sz="2000" dirty="0" smtClean="0"/>
              <a:t> </a:t>
            </a:r>
            <a:r>
              <a:rPr lang="en-US" sz="2000" dirty="0" err="1"/>
              <a:t>ᑕᑐᔭᐅᓂᖓᓄᑦ</a:t>
            </a:r>
            <a:r>
              <a:rPr lang="en-US" sz="2000" dirty="0"/>
              <a:t> </a:t>
            </a:r>
            <a:r>
              <a:rPr lang="en-US" sz="2000" dirty="0" err="1"/>
              <a:t>ᑐᕌᕆᔭᐅᔪᑦ</a:t>
            </a:r>
            <a:r>
              <a:rPr lang="en-US" sz="2000" dirty="0"/>
              <a:t> </a:t>
            </a:r>
            <a:r>
              <a:rPr lang="en-US" sz="2000" dirty="0" err="1"/>
              <a:t>ᖃᓄᐃᓕᖓᔭᕆᐊᓖᓪᓗ</a:t>
            </a:r>
            <a:r>
              <a:rPr lang="en-US" sz="2000" dirty="0"/>
              <a:t>: </a:t>
            </a:r>
            <a:r>
              <a:rPr lang="en-US" sz="2000" dirty="0" err="1"/>
              <a:t>ᐱᑎᑕᐅᓂᖅ</a:t>
            </a:r>
            <a:r>
              <a:rPr lang="en-US" sz="2000" dirty="0"/>
              <a:t> </a:t>
            </a:r>
            <a:r>
              <a:rPr lang="en-US" sz="2000" dirty="0" err="1"/>
              <a:t>ᐅᒪᐅᑉ</a:t>
            </a:r>
            <a:r>
              <a:rPr lang="en-US" sz="2000" dirty="0"/>
              <a:t> </a:t>
            </a:r>
            <a:r>
              <a:rPr lang="en-US" sz="2000" dirty="0" err="1"/>
              <a:t>ᐱᐅᑎᒋᓂᖓᓂᒃ</a:t>
            </a:r>
            <a:r>
              <a:rPr lang="en-US" sz="2000" dirty="0"/>
              <a:t/>
            </a:r>
            <a:br>
              <a:rPr lang="en-US" sz="2000" dirty="0"/>
            </a:br>
            <a:r>
              <a:rPr lang="en-US" sz="2000" dirty="0">
                <a:ea typeface="Calibri"/>
                <a:cs typeface="Times New Roman"/>
              </a:rPr>
              <a:t/>
            </a:r>
            <a:br>
              <a:rPr lang="en-US" sz="2000" dirty="0">
                <a:ea typeface="Calibri"/>
                <a:cs typeface="Times New Roman"/>
              </a:rPr>
            </a:br>
            <a:endParaRPr lang="en-US" altLang="en-US" sz="2000" dirty="0" smtClean="0"/>
          </a:p>
        </p:txBody>
      </p:sp>
      <p:sp>
        <p:nvSpPr>
          <p:cNvPr id="8195" name="Content Placeholder 2"/>
          <p:cNvSpPr>
            <a:spLocks noGrp="1"/>
          </p:cNvSpPr>
          <p:nvPr>
            <p:ph idx="1"/>
          </p:nvPr>
        </p:nvSpPr>
        <p:spPr>
          <a:xfrm>
            <a:off x="755650" y="1268760"/>
            <a:ext cx="8352854" cy="4896544"/>
          </a:xfrm>
        </p:spPr>
        <p:txBody>
          <a:bodyPr/>
          <a:lstStyle/>
          <a:p>
            <a:pPr>
              <a:spcBef>
                <a:spcPts val="0"/>
              </a:spcBef>
              <a:spcAft>
                <a:spcPts val="0"/>
              </a:spcAft>
            </a:pPr>
            <a:r>
              <a:rPr lang="en-US" sz="1600" dirty="0" smtClean="0"/>
              <a:t>The Proponent proposes to meet Site Specific Water Quality Objectives or the </a:t>
            </a:r>
            <a:r>
              <a:rPr lang="en-US" sz="1600" i="1" dirty="0" smtClean="0"/>
              <a:t>Metal and Diamond Mining Effluent Regulations</a:t>
            </a:r>
            <a:r>
              <a:rPr lang="en-US" sz="1600" dirty="0" smtClean="0"/>
              <a:t> criteria at final discharge points during closure and proposes to defer discussions until a better understanding of water quality at the site is obtained.</a:t>
            </a:r>
          </a:p>
          <a:p>
            <a:pPr marL="0" indent="0">
              <a:spcBef>
                <a:spcPts val="0"/>
              </a:spcBef>
              <a:spcAft>
                <a:spcPts val="0"/>
              </a:spcAft>
              <a:buNone/>
            </a:pPr>
            <a:r>
              <a:rPr lang="en-US" sz="1600" b="1" dirty="0" smtClean="0"/>
              <a:t>ECCC#1 Recommendation</a:t>
            </a:r>
            <a:endParaRPr lang="en-US" sz="1600" b="1" dirty="0"/>
          </a:p>
          <a:p>
            <a:pPr lvl="1">
              <a:spcBef>
                <a:spcPts val="0"/>
              </a:spcBef>
              <a:spcAft>
                <a:spcPts val="0"/>
              </a:spcAft>
              <a:buClrTx/>
              <a:buFont typeface="Arial" panose="020B0604020202020204" pitchFamily="34" charset="0"/>
              <a:buChar char="─"/>
            </a:pPr>
            <a:r>
              <a:rPr lang="en-US" sz="1600" dirty="0"/>
              <a:t>ECCC recommends that the Proponent, in future iterations of the </a:t>
            </a:r>
            <a:r>
              <a:rPr lang="en-US" sz="1600" dirty="0" smtClean="0"/>
              <a:t>Interim Closure and Reclamation Plan, </a:t>
            </a:r>
            <a:r>
              <a:rPr lang="en-US" sz="1600" dirty="0"/>
              <a:t>include explicit statements on receiving water quality objectives, as well as clarify discharge points and where objectives are to be met</a:t>
            </a:r>
            <a:r>
              <a:rPr lang="en-US" sz="1600" dirty="0" smtClean="0"/>
              <a:t>.</a:t>
            </a:r>
          </a:p>
          <a:p>
            <a:pPr>
              <a:spcBef>
                <a:spcPts val="0"/>
              </a:spcBef>
              <a:spcAft>
                <a:spcPts val="0"/>
              </a:spcAft>
            </a:pPr>
            <a:endParaRPr lang="iu-Latn-CA" sz="1600" dirty="0" smtClean="0"/>
          </a:p>
          <a:p>
            <a:pPr>
              <a:spcBef>
                <a:spcPts val="0"/>
              </a:spcBef>
              <a:spcAft>
                <a:spcPts val="0"/>
              </a:spcAft>
            </a:pPr>
            <a:r>
              <a:rPr lang="iu-Latn-CA" sz="1600" dirty="0" smtClean="0"/>
              <a:t>ᐆᒃᑐᖅᑐᖅ </a:t>
            </a:r>
            <a:r>
              <a:rPr lang="iu-Latn-CA" sz="1600" dirty="0"/>
              <a:t>ᑎᑭᐅᑎᓛᕋᓱᒃᑐᖅ </a:t>
            </a:r>
            <a:r>
              <a:rPr lang="en-US" sz="1600" dirty="0" err="1"/>
              <a:t>ᐅᔭᕋᖕᓂᐊᕐᕕᖕᒧᓪᓗᐊᑕᐅᑉ</a:t>
            </a:r>
            <a:r>
              <a:rPr lang="en-US" sz="1600" dirty="0"/>
              <a:t> </a:t>
            </a:r>
            <a:r>
              <a:rPr lang="en-US" sz="1600" dirty="0" err="1"/>
              <a:t>ᐃᒪᐅᑉ</a:t>
            </a:r>
            <a:r>
              <a:rPr lang="en-US" sz="1600" dirty="0"/>
              <a:t> </a:t>
            </a:r>
            <a:r>
              <a:rPr lang="en-US" sz="1600" dirty="0" err="1"/>
              <a:t>ᐱᐅᑎᒋᓂᖓᓄᑦ</a:t>
            </a:r>
            <a:r>
              <a:rPr lang="en-US" sz="1600" dirty="0"/>
              <a:t> </a:t>
            </a:r>
            <a:r>
              <a:rPr lang="en-US" sz="1600" dirty="0" err="1"/>
              <a:t>ᑐᕌᒐᕆᔭᐅᔪᓂᒃ</a:t>
            </a:r>
            <a:r>
              <a:rPr lang="en-US" sz="1600" dirty="0"/>
              <a:t> </a:t>
            </a:r>
            <a:r>
              <a:rPr lang="en-US" sz="1600" i="1" dirty="0" err="1"/>
              <a:t>ᓴᕕᕋᔭᒃᓴᓂᑦ</a:t>
            </a:r>
            <a:r>
              <a:rPr lang="en-US" sz="1600" i="1" dirty="0"/>
              <a:t> </a:t>
            </a:r>
            <a:r>
              <a:rPr lang="en-US" sz="1600" i="1" dirty="0" err="1"/>
              <a:t>ᐊᓕᒎᔭᕐᓂᓪᓗ</a:t>
            </a:r>
            <a:r>
              <a:rPr lang="en-US" sz="1600" i="1" dirty="0"/>
              <a:t> </a:t>
            </a:r>
            <a:r>
              <a:rPr lang="en-US" sz="1600" i="1" dirty="0" err="1"/>
              <a:t>ᐅᔭᕋᖕᓂᐊᕐᕕᖕᒥᑦ</a:t>
            </a:r>
            <a:r>
              <a:rPr lang="en-US" sz="1600" i="1" dirty="0"/>
              <a:t> </a:t>
            </a:r>
            <a:r>
              <a:rPr lang="en-US" sz="1600" i="1" dirty="0" err="1"/>
              <a:t>ᐃᒪᕐᓗᖕᒧᑦ</a:t>
            </a:r>
            <a:r>
              <a:rPr lang="en-US" sz="1600" i="1" dirty="0"/>
              <a:t> </a:t>
            </a:r>
            <a:r>
              <a:rPr lang="en-US" sz="1600" i="1" dirty="0" err="1"/>
              <a:t>ᒪᓕᒃᑕᐅᔭᕆᐊᓕᖕᓂᒃ</a:t>
            </a:r>
            <a:r>
              <a:rPr lang="en-US" sz="1600" dirty="0"/>
              <a:t> </a:t>
            </a:r>
            <a:r>
              <a:rPr lang="en-US" sz="1600" dirty="0" err="1"/>
              <a:t>ᑭᖑᓪᓕᕐᒥ</a:t>
            </a:r>
            <a:r>
              <a:rPr lang="en-US" sz="1600" dirty="0"/>
              <a:t> </a:t>
            </a:r>
            <a:r>
              <a:rPr lang="en-US" sz="1600" dirty="0" err="1"/>
              <a:t>ᐊᓂᐅᕋᖅᐸᓪᓕᐊᕝᕕᖕᓂᒃ</a:t>
            </a:r>
            <a:r>
              <a:rPr lang="en-US" sz="1600" dirty="0"/>
              <a:t> </a:t>
            </a:r>
            <a:r>
              <a:rPr lang="en-US" sz="1600" dirty="0" err="1"/>
              <a:t>ᒪᑐᔭᐅᓯᒪᑎᓪᓗᒍ</a:t>
            </a:r>
            <a:r>
              <a:rPr lang="en-US" sz="1600" dirty="0"/>
              <a:t> </a:t>
            </a:r>
            <a:r>
              <a:rPr lang="en-US" sz="1600" dirty="0" err="1"/>
              <a:t>ᐅᖓᕙᕆᐊᖅᑎᑦᑐᒪᓪᓗᓂᒋᓪᓗ</a:t>
            </a:r>
            <a:r>
              <a:rPr lang="en-US" sz="1600" dirty="0"/>
              <a:t> </a:t>
            </a:r>
            <a:r>
              <a:rPr lang="en-US" sz="1600" dirty="0" err="1"/>
              <a:t>ᐅᖃᐅᓯᕆᔭᐅᓂᖓ</a:t>
            </a:r>
            <a:r>
              <a:rPr lang="en-US" sz="1600" dirty="0"/>
              <a:t> </a:t>
            </a:r>
            <a:r>
              <a:rPr lang="en-US" sz="1600" dirty="0" err="1"/>
              <a:t>ᑐᑭᓯᔭᐅᕚᓪᓕᕐᔫᒥᓚᐅᖅᑎᓐᓇᒋᑦ</a:t>
            </a:r>
            <a:r>
              <a:rPr lang="en-US" sz="1600" dirty="0"/>
              <a:t> </a:t>
            </a:r>
            <a:r>
              <a:rPr lang="en-US" sz="1600" dirty="0" err="1"/>
              <a:t>ᐃᒪᐅᑉ</a:t>
            </a:r>
            <a:r>
              <a:rPr lang="en-US" sz="1600" dirty="0"/>
              <a:t> </a:t>
            </a:r>
            <a:r>
              <a:rPr lang="en-US" sz="1600" dirty="0" err="1"/>
              <a:t>ᐱᐅᑎᒋᓂᖓᓂᒃ</a:t>
            </a:r>
            <a:r>
              <a:rPr lang="en-US" sz="1600" dirty="0"/>
              <a:t> </a:t>
            </a:r>
            <a:r>
              <a:rPr lang="en-US" sz="1600" dirty="0" err="1"/>
              <a:t>ᐅᔭᕋᖕᓂᐊᕐᕕᖕᒥ</a:t>
            </a:r>
            <a:r>
              <a:rPr lang="en-US" sz="1600" dirty="0"/>
              <a:t> </a:t>
            </a:r>
            <a:r>
              <a:rPr lang="en-US" sz="1600" dirty="0" err="1"/>
              <a:t>ᖃᐅᔨᓚᐅᖅᑎᓐᓇᒋᑦ</a:t>
            </a:r>
            <a:r>
              <a:rPr lang="en-US" sz="1600" dirty="0"/>
              <a:t>. </a:t>
            </a:r>
            <a:endParaRPr lang="en-US" sz="1600" dirty="0" smtClean="0"/>
          </a:p>
          <a:p>
            <a:pPr marL="0" indent="0">
              <a:buNone/>
            </a:pPr>
            <a:r>
              <a:rPr lang="en-US" sz="1600" b="1" dirty="0" err="1"/>
              <a:t>ᐊᕙᑎᓕᕆᔨᒃᑯᑦ</a:t>
            </a:r>
            <a:r>
              <a:rPr lang="en-US" sz="1600" b="1" dirty="0"/>
              <a:t> </a:t>
            </a:r>
            <a:r>
              <a:rPr lang="en-US" sz="1600" b="1" dirty="0" err="1"/>
              <a:t>ᐊᒻᒪᓗ</a:t>
            </a:r>
            <a:r>
              <a:rPr lang="en-US" sz="1600" b="1" dirty="0"/>
              <a:t> </a:t>
            </a:r>
            <a:r>
              <a:rPr lang="en-US" sz="1600" b="1" dirty="0" err="1"/>
              <a:t>ᓯᓚᐅᑉ</a:t>
            </a:r>
            <a:r>
              <a:rPr lang="en-US" sz="1600" b="1" dirty="0"/>
              <a:t> </a:t>
            </a:r>
            <a:r>
              <a:rPr lang="en-US" sz="1600" b="1" dirty="0" err="1"/>
              <a:t>ᐊᓯᔾᔨᖅᐸᓪᓕᐊᓂᖓ</a:t>
            </a:r>
            <a:r>
              <a:rPr lang="en-US" sz="1600" b="1" dirty="0"/>
              <a:t> ᑲᓇᑕᒥ#1 </a:t>
            </a:r>
            <a:r>
              <a:rPr lang="en-US" sz="1600" b="1" dirty="0" err="1"/>
              <a:t>ᐊᑐᓕᖁᔭᖓ</a:t>
            </a:r>
            <a:endParaRPr lang="en-US" sz="1600" b="1" dirty="0"/>
          </a:p>
          <a:p>
            <a:pPr lvl="1"/>
            <a:r>
              <a:rPr lang="en-US" sz="1600" dirty="0" err="1"/>
              <a:t>ᐊᕙᑎᓕᕆᔨᒃᑯᑦ</a:t>
            </a:r>
            <a:r>
              <a:rPr lang="en-US" sz="1600" dirty="0"/>
              <a:t> </a:t>
            </a:r>
            <a:r>
              <a:rPr lang="en-US" sz="1600" dirty="0" err="1"/>
              <a:t>ᐊᒻᒪᓗ</a:t>
            </a:r>
            <a:r>
              <a:rPr lang="en-US" sz="1600" dirty="0"/>
              <a:t> </a:t>
            </a:r>
            <a:r>
              <a:rPr lang="en-US" sz="1600" dirty="0" err="1"/>
              <a:t>ᓯᓚᐅᑉ</a:t>
            </a:r>
            <a:r>
              <a:rPr lang="en-US" sz="1600" dirty="0"/>
              <a:t> </a:t>
            </a:r>
            <a:r>
              <a:rPr lang="en-US" sz="1600" dirty="0" err="1"/>
              <a:t>ᐊᓯᔾᔨᖅᐸᓪᓕᐊᓂᖓ</a:t>
            </a:r>
            <a:r>
              <a:rPr lang="en-US" sz="1600" dirty="0"/>
              <a:t> </a:t>
            </a:r>
            <a:r>
              <a:rPr lang="en-US" sz="1600" dirty="0" err="1"/>
              <a:t>ᑲᓇᑕᒥ</a:t>
            </a:r>
            <a:r>
              <a:rPr lang="en-US" sz="1600" dirty="0"/>
              <a:t> </a:t>
            </a:r>
            <a:r>
              <a:rPr lang="iu-Latn-CA" sz="1600" dirty="0"/>
              <a:t>ᐆᒃᑐᖅᑐᓂᒃ, ᓯᕗᓂᒃᓴᒥ ᐅᖃᐅᓯᕆᔭᐅᒃᑲᓐᓂᖅᑎᓪᓗᒍ ᒪᑐᔭᐅᓚᐅᑲᖕᓂᖓᓄᑦ ᓴᓗᒻᒪᖅᓴᖅᑕᐅᓂᖓᓄᓪᓗ ᐸᕐᓇᐅᑎ, ᐅᖃᖅᓯᒪᓪᓚᑦᑖᖁᓪᓗᓂᒋᑦ ᐱᓂᕐᒥᒃ ᐃᒪᐅᑉ ᐱᐅᑎᒋᓂᖓᓄᑦ ᑐᕌᕆᔭᐅᔪᓂᒃ, ᐊᒻᒪᓗ </a:t>
            </a:r>
            <a:r>
              <a:rPr lang="en-US" sz="1600" dirty="0" err="1"/>
              <a:t>ᓇᓗᓇᐃᖅᓯᑦᑎᐊᖁᓪᓗᓂᒋᑦ</a:t>
            </a:r>
            <a:r>
              <a:rPr lang="en-US" sz="1600" dirty="0"/>
              <a:t> </a:t>
            </a:r>
            <a:r>
              <a:rPr lang="en-US" sz="1600" dirty="0" err="1"/>
              <a:t>ᐊᓂᐅᕋᖅᐸᓪᓕᐊᕝᕕᖏᓐᓂᑦ</a:t>
            </a:r>
            <a:r>
              <a:rPr lang="en-US" sz="1600" dirty="0"/>
              <a:t> </a:t>
            </a:r>
            <a:r>
              <a:rPr lang="en-US" sz="1600" dirty="0" err="1"/>
              <a:t>ᓇᐅᒃᑯᓪᓗ</a:t>
            </a:r>
            <a:r>
              <a:rPr lang="en-US" sz="1600" dirty="0"/>
              <a:t> </a:t>
            </a:r>
            <a:r>
              <a:rPr lang="en-US" sz="1600" dirty="0" err="1"/>
              <a:t>ᑐᕌᕆᔭᐅᔪᑦ</a:t>
            </a:r>
            <a:r>
              <a:rPr lang="en-US" sz="1600" dirty="0"/>
              <a:t> </a:t>
            </a:r>
            <a:r>
              <a:rPr lang="en-US" sz="1600" dirty="0" err="1"/>
              <a:t>ᑎᑭᐅᑎᔭᐅᔭᕆᐊᖃᕐᒪᖔᑕ</a:t>
            </a:r>
            <a:r>
              <a:rPr lang="en-US" sz="1600" dirty="0"/>
              <a:t>.</a:t>
            </a:r>
          </a:p>
          <a:p>
            <a:pPr marL="0" indent="0">
              <a:spcBef>
                <a:spcPts val="0"/>
              </a:spcBef>
              <a:spcAft>
                <a:spcPts val="0"/>
              </a:spcAft>
              <a:buNone/>
            </a:pPr>
            <a:endParaRPr lang="en-US" sz="1800" dirty="0"/>
          </a:p>
          <a:p>
            <a:pPr marL="0" indent="0">
              <a:spcBef>
                <a:spcPts val="0"/>
              </a:spcBef>
              <a:spcAft>
                <a:spcPts val="0"/>
              </a:spcAft>
              <a:buClrTx/>
              <a:buNone/>
            </a:pPr>
            <a:endParaRPr lang="en-US" sz="1800" b="1" dirty="0" smtClean="0"/>
          </a:p>
          <a:p>
            <a:pPr marL="0" indent="0">
              <a:spcBef>
                <a:spcPts val="0"/>
              </a:spcBef>
              <a:spcAft>
                <a:spcPts val="0"/>
              </a:spcAft>
              <a:buClrTx/>
              <a:buNone/>
            </a:pPr>
            <a:endParaRPr lang="en-US" sz="2000" dirty="0">
              <a:latin typeface="+mn-lt"/>
            </a:endParaRPr>
          </a:p>
          <a:p>
            <a:pPr marL="477837" lvl="1" indent="0">
              <a:spcBef>
                <a:spcPts val="0"/>
              </a:spcBef>
              <a:spcAft>
                <a:spcPts val="0"/>
              </a:spcAft>
              <a:buClrTx/>
              <a:buSzPct val="100000"/>
              <a:buNone/>
            </a:pPr>
            <a:endParaRPr lang="en-US" sz="1600" dirty="0" smtClean="0">
              <a:latin typeface="+mn-lt"/>
            </a:endParaRPr>
          </a:p>
          <a:p>
            <a:pPr marL="342900" lvl="0" indent="-342900">
              <a:lnSpc>
                <a:spcPct val="115000"/>
              </a:lnSpc>
              <a:spcBef>
                <a:spcPts val="0"/>
              </a:spcBef>
              <a:spcAft>
                <a:spcPts val="0"/>
              </a:spcAft>
              <a:buFont typeface="Arial"/>
              <a:buChar char="•"/>
              <a:tabLst>
                <a:tab pos="457200" algn="l"/>
              </a:tabLst>
            </a:pPr>
            <a:endParaRPr lang="en-CA" sz="1600" b="1" dirty="0" smtClean="0">
              <a:latin typeface="+mn-lt"/>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en-CA" sz="1600" b="1" dirty="0">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en-CA" sz="1600" b="1" dirty="0" smtClean="0">
              <a:latin typeface="+mn-lt"/>
              <a:ea typeface="Calibri"/>
              <a:cs typeface="Times New Roman"/>
            </a:endParaRPr>
          </a:p>
          <a:p>
            <a:pPr lvl="0">
              <a:spcBef>
                <a:spcPts val="0"/>
              </a:spcBef>
              <a:spcAft>
                <a:spcPts val="0"/>
              </a:spcAft>
            </a:pPr>
            <a:endParaRPr lang="en-US" sz="2000" dirty="0">
              <a:latin typeface="+mn-lt"/>
            </a:endParaRPr>
          </a:p>
          <a:p>
            <a:pPr>
              <a:spcBef>
                <a:spcPts val="0"/>
              </a:spcBef>
              <a:spcAft>
                <a:spcPts val="0"/>
              </a:spcAft>
            </a:pPr>
            <a:endParaRPr lang="en-US" altLang="en-US" dirty="0">
              <a:latin typeface="+mn-lt"/>
            </a:endParaRPr>
          </a:p>
        </p:txBody>
      </p:sp>
    </p:spTree>
    <p:extLst>
      <p:ext uri="{BB962C8B-B14F-4D97-AF65-F5344CB8AC3E}">
        <p14:creationId xmlns:p14="http://schemas.microsoft.com/office/powerpoint/2010/main" val="411703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00005" y="262599"/>
            <a:ext cx="8856910" cy="1012974"/>
          </a:xfrm>
        </p:spPr>
        <p:txBody>
          <a:bodyPr anchor="t"/>
          <a:lstStyle/>
          <a:p>
            <a:pPr>
              <a:lnSpc>
                <a:spcPct val="115000"/>
              </a:lnSpc>
              <a:spcBef>
                <a:spcPts val="0"/>
              </a:spcBef>
              <a:spcAft>
                <a:spcPts val="0"/>
              </a:spcAft>
            </a:pPr>
            <a:r>
              <a:rPr lang="en-CA" sz="1800" dirty="0" smtClean="0"/>
              <a:t>ECCC#2 – Saline Water Pond Closure Site Specific Water Quality Objective</a:t>
            </a:r>
            <a:br>
              <a:rPr lang="en-CA" sz="1800" dirty="0" smtClean="0"/>
            </a:br>
            <a:r>
              <a:rPr lang="iu-Cans-CA" sz="1800" dirty="0"/>
              <a:t>ᑲᓇᑕᒥ#2 – ᑕᕇᖅᑕᐅᔪᖅ ᑕᓯᕋᓛᖅ ᒪᑐᔭᐅᓂᖓᓄᑦ ᐅᔭᕋᖕᓂᐊᕐᕕᖕᒧᓪᓗᐊᑕᐅᑉ ᐃᒪᐅᑉ ᐱᐅᑎᒋᓂᖓᓄᑦ ᑐᕌᒐᕆᔭᐅᔪᖅ</a:t>
            </a:r>
            <a:r>
              <a:rPr lang="en-US" sz="1800" dirty="0" smtClean="0">
                <a:ea typeface="Calibri"/>
                <a:cs typeface="Times New Roman"/>
              </a:rPr>
              <a:t/>
            </a:r>
            <a:br>
              <a:rPr lang="en-US" sz="1800" dirty="0" smtClean="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0"/>
              </a:spcBef>
              <a:spcAft>
                <a:spcPts val="0"/>
              </a:spcAft>
            </a:pPr>
            <a:r>
              <a:rPr lang="en-US" sz="1600" dirty="0" smtClean="0"/>
              <a:t>Due to chloride in sediment pore water at the bottom of the Saline Water Pond, chloride may be of concern when reconnecting Umwelt Lake to surface waters. The target chloride concentration proposed by the Proponent is 120 mg/L.</a:t>
            </a:r>
          </a:p>
          <a:p>
            <a:pPr marL="0" indent="0">
              <a:spcBef>
                <a:spcPts val="0"/>
              </a:spcBef>
              <a:spcAft>
                <a:spcPts val="0"/>
              </a:spcAft>
              <a:buNone/>
            </a:pPr>
            <a:r>
              <a:rPr lang="en-US" sz="1600" b="1" dirty="0" smtClean="0"/>
              <a:t>ECCC#2 Recommendation</a:t>
            </a:r>
            <a:endParaRPr lang="en-US" sz="1600" b="1" dirty="0"/>
          </a:p>
          <a:p>
            <a:pPr lvl="1">
              <a:spcBef>
                <a:spcPts val="0"/>
              </a:spcBef>
              <a:spcAft>
                <a:spcPts val="0"/>
              </a:spcAft>
              <a:buClrTx/>
              <a:buFont typeface="Arial" panose="020B0604020202020204" pitchFamily="34" charset="0"/>
              <a:buChar char="─"/>
            </a:pPr>
            <a:r>
              <a:rPr lang="en-US" sz="1600" dirty="0"/>
              <a:t>ECCC recommends that the Proponent include in their Saline Water Management Plan provisions for tracking sediment </a:t>
            </a:r>
            <a:r>
              <a:rPr lang="en-US" sz="1600" dirty="0" smtClean="0"/>
              <a:t>pore </a:t>
            </a:r>
            <a:r>
              <a:rPr lang="en-US" sz="1600" dirty="0"/>
              <a:t>water chloride concentrations for the </a:t>
            </a:r>
            <a:r>
              <a:rPr lang="en-US" sz="1600" dirty="0" smtClean="0"/>
              <a:t>Saline Water Pond in </a:t>
            </a:r>
            <a:r>
              <a:rPr lang="en-US" sz="1600" dirty="0"/>
              <a:t>order to ensure appropriate water quality for the reconnection of Umwelt Lake to surface </a:t>
            </a:r>
            <a:r>
              <a:rPr lang="en-US" sz="1600" dirty="0" smtClean="0"/>
              <a:t>waters.</a:t>
            </a:r>
          </a:p>
          <a:p>
            <a:pPr marL="477837" lvl="1" indent="0">
              <a:spcBef>
                <a:spcPts val="0"/>
              </a:spcBef>
              <a:spcAft>
                <a:spcPts val="0"/>
              </a:spcAft>
              <a:buClrTx/>
              <a:buNone/>
            </a:pPr>
            <a:endParaRPr lang="en-US" sz="1600" dirty="0"/>
          </a:p>
          <a:p>
            <a:pPr marL="477837" lvl="1" indent="0">
              <a:spcBef>
                <a:spcPts val="0"/>
              </a:spcBef>
              <a:spcAft>
                <a:spcPts val="0"/>
              </a:spcAft>
              <a:buClrTx/>
              <a:buNone/>
            </a:pPr>
            <a:endParaRPr lang="en-US" sz="1600" dirty="0" smtClean="0"/>
          </a:p>
          <a:p>
            <a:pPr>
              <a:spcBef>
                <a:spcPts val="0"/>
              </a:spcBef>
              <a:spcAft>
                <a:spcPts val="0"/>
              </a:spcAft>
              <a:buFont typeface="Arial" panose="020B0604020202020204" pitchFamily="34" charset="0"/>
              <a:buChar char="•"/>
            </a:pPr>
            <a:r>
              <a:rPr lang="iu-Cans-CA" sz="1600" dirty="0"/>
              <a:t>ᑯᓘᕋᐃᑦᑕᖃᕐᓂᖓᓄᑦ ᕿᒪᒃᑯᓂᒃ ᑕᕇᖅᑕᐅᔫᑉ ᑕᓯᕋᓛᑉ ᐊᖅᑲᖓᓂ, ᑯᓘᕋᐃᑦ ᐃᓱᒫᓗᒍᑕᐅᑐᐃᓐᓇᕆᐊᖃᖅᑐᖅ ᐊᒻᐅᐃᓪᑦ ᑕᓯᖓ ᑲᑎᑎᑕᐅᒃᑲᓐᓂᖅᑎᓪᓗᒍ ᐃᒪᐅᑉ ᖄᖓᓄᑦ. ᐆᒃᑐᖅᑐᖅ ᑯᓘᕋᐃᑦᑕᖃᕈᓐᓇᖅᑎᑦᑎᓇᓱᒃᑐᑦ 120ᒥᓗᒍᓛᒻ/ᐊᑐᓂ ᓖᑕᓄᑦ</a:t>
            </a:r>
            <a:r>
              <a:rPr lang="iu-Cans-CA" sz="1600" dirty="0" smtClean="0"/>
              <a:t>.</a:t>
            </a:r>
            <a:endParaRPr lang="fr-CA" sz="1600" dirty="0" smtClean="0"/>
          </a:p>
          <a:p>
            <a:pPr marL="0" indent="0">
              <a:spcBef>
                <a:spcPts val="0"/>
              </a:spcBef>
              <a:spcAft>
                <a:spcPts val="0"/>
              </a:spcAft>
              <a:buNone/>
            </a:pPr>
            <a:r>
              <a:rPr lang="en-US" sz="1600" b="1" dirty="0"/>
              <a:t>ᑲᓇᑕᒥ#2 </a:t>
            </a:r>
            <a:r>
              <a:rPr lang="en-US" sz="1600" b="1" dirty="0" err="1" smtClean="0"/>
              <a:t>ᐊᑐᓕᖁᔭᖓ</a:t>
            </a:r>
            <a:endParaRPr lang="en-US" sz="1600" b="1" dirty="0" smtClean="0"/>
          </a:p>
          <a:p>
            <a:pPr lvl="1">
              <a:spcBef>
                <a:spcPts val="0"/>
              </a:spcBef>
              <a:spcAft>
                <a:spcPts val="0"/>
              </a:spcAft>
            </a:pPr>
            <a:r>
              <a:rPr lang="en-US" sz="1600" dirty="0" err="1" smtClean="0"/>
              <a:t>ᐊᕙᑎᓕᕆᔨᒃᑯᑦ</a:t>
            </a:r>
            <a:r>
              <a:rPr lang="en-US" sz="1600" dirty="0" smtClean="0"/>
              <a:t> </a:t>
            </a:r>
            <a:r>
              <a:rPr lang="en-US" sz="1600" dirty="0" err="1"/>
              <a:t>ᐊᒻᒪᓗ</a:t>
            </a:r>
            <a:r>
              <a:rPr lang="en-US" sz="1600" dirty="0"/>
              <a:t> </a:t>
            </a:r>
            <a:r>
              <a:rPr lang="en-US" sz="1600" dirty="0" err="1"/>
              <a:t>ᓯᓚᐅᑉ</a:t>
            </a:r>
            <a:r>
              <a:rPr lang="en-US" sz="1600" dirty="0"/>
              <a:t> </a:t>
            </a:r>
            <a:r>
              <a:rPr lang="en-US" sz="1600" dirty="0" err="1"/>
              <a:t>ᐊᓯᔾᔨᖅᐸᓪᓕᐊᓂᖓ</a:t>
            </a:r>
            <a:r>
              <a:rPr lang="en-US" sz="1600" dirty="0"/>
              <a:t> </a:t>
            </a:r>
            <a:r>
              <a:rPr lang="en-US" sz="1600" dirty="0" err="1"/>
              <a:t>ᑲᓇᑕᒥ</a:t>
            </a:r>
            <a:r>
              <a:rPr lang="en-US" sz="1600" dirty="0"/>
              <a:t> </a:t>
            </a:r>
            <a:r>
              <a:rPr lang="en-US" sz="1600" dirty="0" err="1"/>
              <a:t>ᐆᒃᑐᖅᑐᒥᒃ</a:t>
            </a:r>
            <a:r>
              <a:rPr lang="en-US" sz="1600" dirty="0"/>
              <a:t> </a:t>
            </a:r>
            <a:r>
              <a:rPr lang="en-US" sz="1600" dirty="0" err="1"/>
              <a:t>ᐃᓚᐅᖃᑕᐅᖁᔨᔪᑦ</a:t>
            </a:r>
            <a:r>
              <a:rPr lang="en-US" sz="1600" dirty="0"/>
              <a:t> </a:t>
            </a:r>
            <a:r>
              <a:rPr lang="en-US" sz="1600" dirty="0" err="1"/>
              <a:t>ᑕᕇᖅᑕᐅᔪᒧᑦ</a:t>
            </a:r>
            <a:r>
              <a:rPr lang="en-US" sz="1600" dirty="0"/>
              <a:t> </a:t>
            </a:r>
            <a:r>
              <a:rPr lang="en-US" sz="1600" dirty="0" err="1"/>
              <a:t>ᐃᒪᕐᒧᑦ</a:t>
            </a:r>
            <a:r>
              <a:rPr lang="en-US" sz="1600" dirty="0"/>
              <a:t> </a:t>
            </a:r>
            <a:r>
              <a:rPr lang="en-US" sz="1600" dirty="0" err="1"/>
              <a:t>ᐊᐅᓚᑦᑎᓂᕐᒧᑦ</a:t>
            </a:r>
            <a:r>
              <a:rPr lang="en-US" sz="1600" dirty="0"/>
              <a:t> </a:t>
            </a:r>
            <a:r>
              <a:rPr lang="en-US" sz="1600" dirty="0" err="1"/>
              <a:t>ᐸᕐᓇᐅᑎᒥᓂ</a:t>
            </a:r>
            <a:r>
              <a:rPr lang="en-US" sz="1600" dirty="0"/>
              <a:t> </a:t>
            </a:r>
            <a:r>
              <a:rPr lang="en-US" sz="1600" dirty="0" err="1"/>
              <a:t>ᓇᓗᓇᐃᖅᓯᔪᓐᓇᐅᑎᓂᒃ</a:t>
            </a:r>
            <a:r>
              <a:rPr lang="en-US" sz="1600" dirty="0"/>
              <a:t> </a:t>
            </a:r>
            <a:r>
              <a:rPr lang="en-US" sz="1600" dirty="0" err="1"/>
              <a:t>ᕿᒪᒃᑯᓂᒃ</a:t>
            </a:r>
            <a:r>
              <a:rPr lang="en-US" sz="1600" dirty="0"/>
              <a:t> </a:t>
            </a:r>
            <a:r>
              <a:rPr lang="en-US" sz="1600" dirty="0" err="1"/>
              <a:t>ᐃᒪᕐᒥ</a:t>
            </a:r>
            <a:r>
              <a:rPr lang="en-US" sz="1600" dirty="0"/>
              <a:t> </a:t>
            </a:r>
            <a:r>
              <a:rPr lang="en-US" sz="1600" dirty="0" err="1"/>
              <a:t>ᑯᓘᕋᐃᑦᑕᖃᖅᑎᒋᓂᖓᓂᒃ</a:t>
            </a:r>
            <a:r>
              <a:rPr lang="en-US" sz="1600" dirty="0"/>
              <a:t> </a:t>
            </a:r>
            <a:r>
              <a:rPr lang="en-US" sz="1600" dirty="0" err="1"/>
              <a:t>ᑕᕇᖅᑕᐅᔪᖅ</a:t>
            </a:r>
            <a:r>
              <a:rPr lang="en-US" sz="1600" dirty="0"/>
              <a:t> </a:t>
            </a:r>
            <a:r>
              <a:rPr lang="en-US" sz="1600" dirty="0" err="1"/>
              <a:t>ᑕᓯᕋᓛᕐᒧᑦ</a:t>
            </a:r>
            <a:r>
              <a:rPr lang="en-US" sz="1600" dirty="0"/>
              <a:t> </a:t>
            </a:r>
            <a:r>
              <a:rPr lang="en-US" sz="1600" dirty="0" err="1"/>
              <a:t>ᐃᒪᐅᑉ</a:t>
            </a:r>
            <a:r>
              <a:rPr lang="en-US" sz="1600" dirty="0"/>
              <a:t> </a:t>
            </a:r>
            <a:r>
              <a:rPr lang="en-US" sz="1600" dirty="0" err="1"/>
              <a:t>ᐱᐅᑎᒋᓂᖓ</a:t>
            </a:r>
            <a:r>
              <a:rPr lang="en-US" sz="1600" dirty="0"/>
              <a:t> </a:t>
            </a:r>
            <a:r>
              <a:rPr lang="en-US" sz="1600" dirty="0" err="1"/>
              <a:t>ᖃᓄᐃᓛᙱᒻᒪᑦ</a:t>
            </a:r>
            <a:r>
              <a:rPr lang="en-US" sz="1600" dirty="0"/>
              <a:t> </a:t>
            </a:r>
            <a:r>
              <a:rPr lang="en-US" sz="1600" dirty="0" err="1"/>
              <a:t>ᑲᑎᑎᑕᐅᒃᑲᓐᓂᕐᓂᖓᓄᑦ</a:t>
            </a:r>
            <a:r>
              <a:rPr lang="en-US" sz="1600" dirty="0"/>
              <a:t> </a:t>
            </a:r>
            <a:r>
              <a:rPr lang="en-US" sz="1600" dirty="0" err="1"/>
              <a:t>ᐊᒻᐅᐃᓪᑦ</a:t>
            </a:r>
            <a:r>
              <a:rPr lang="en-US" sz="1600" dirty="0"/>
              <a:t> </a:t>
            </a:r>
            <a:r>
              <a:rPr lang="en-US" sz="1600" dirty="0" err="1"/>
              <a:t>ᑕᓯᖓ</a:t>
            </a:r>
            <a:r>
              <a:rPr lang="en-US" sz="1600" dirty="0"/>
              <a:t> </a:t>
            </a:r>
            <a:r>
              <a:rPr lang="en-US" sz="1600" dirty="0" err="1"/>
              <a:t>ᐃᒪᐅᑉ</a:t>
            </a:r>
            <a:r>
              <a:rPr lang="en-US" sz="1600" dirty="0"/>
              <a:t> </a:t>
            </a:r>
            <a:r>
              <a:rPr lang="en-US" sz="1600" dirty="0" err="1"/>
              <a:t>ᖄᖓᓄᑦ</a:t>
            </a:r>
            <a:r>
              <a:rPr lang="en-US" sz="1600" dirty="0"/>
              <a:t>.</a:t>
            </a:r>
          </a:p>
          <a:p>
            <a:pPr marL="0" indent="0">
              <a:spcBef>
                <a:spcPts val="0"/>
              </a:spcBef>
              <a:spcAft>
                <a:spcPts val="0"/>
              </a:spcAft>
              <a:buNone/>
            </a:pPr>
            <a:endParaRPr lang="en-US" sz="2200" b="1" dirty="0" smtClean="0"/>
          </a:p>
          <a:p>
            <a:pPr marL="0" indent="0">
              <a:spcBef>
                <a:spcPts val="0"/>
              </a:spcBef>
              <a:spcAft>
                <a:spcPts val="0"/>
              </a:spcAft>
              <a:buClrTx/>
              <a:buNone/>
            </a:pPr>
            <a:endParaRPr lang="en-US" sz="1800" b="1" dirty="0"/>
          </a:p>
          <a:p>
            <a:pPr>
              <a:spcAft>
                <a:spcPts val="600"/>
              </a:spcAft>
              <a:buFont typeface="Arial" panose="020B0604020202020204" pitchFamily="34" charset="0"/>
              <a:buChar char="•"/>
            </a:pPr>
            <a:endParaRPr lang="en-US" sz="1800" kern="0" dirty="0" smtClean="0"/>
          </a:p>
          <a:p>
            <a:pPr>
              <a:spcAft>
                <a:spcPts val="600"/>
              </a:spcAft>
              <a:buFont typeface="Arial" panose="020B0604020202020204" pitchFamily="34" charset="0"/>
              <a:buChar char="•"/>
            </a:pPr>
            <a:endParaRPr lang="en-US" sz="1800" kern="0" dirty="0" smtClean="0"/>
          </a:p>
          <a:p>
            <a:pPr>
              <a:spcAft>
                <a:spcPts val="600"/>
              </a:spcAft>
            </a:pPr>
            <a:endParaRPr lang="en-US" sz="1800" kern="0" dirty="0" smtClean="0"/>
          </a:p>
          <a:p>
            <a:endParaRPr lang="en-US" altLang="en-US" sz="1800" kern="0" dirty="0"/>
          </a:p>
        </p:txBody>
      </p:sp>
    </p:spTree>
    <p:extLst>
      <p:ext uri="{BB962C8B-B14F-4D97-AF65-F5344CB8AC3E}">
        <p14:creationId xmlns:p14="http://schemas.microsoft.com/office/powerpoint/2010/main" val="2406135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D4FDEAF-37CE-4C61-BE7E-D69E49C11CCD}">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3f98e56d-1113-4a65-a9e4-9f7ab45ff7e1"/>
    <ds:schemaRef ds:uri="http://www.w3.org/XML/1998/namespace"/>
  </ds:schemaRefs>
</ds:datastoreItem>
</file>

<file path=customXml/itemProps2.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3.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4.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17243</TotalTime>
  <Words>999</Words>
  <Application>Microsoft Office PowerPoint</Application>
  <PresentationFormat>On-screen Show (4:3)</PresentationFormat>
  <Paragraphs>149</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Minion Pro</vt:lpstr>
      <vt:lpstr>Calibri</vt:lpstr>
      <vt:lpstr>Arial</vt:lpstr>
      <vt:lpstr>Times New Roman</vt:lpstr>
      <vt:lpstr>Arial Unicode MS</vt:lpstr>
      <vt:lpstr>Default Design</vt:lpstr>
      <vt:lpstr>1_Default Design</vt:lpstr>
      <vt:lpstr>Environment and Climate Change Canada’s Presentation to the Nunavut Water Board Concerning the Sabina Gold &amp; Silver Corp. Back River Gold Mine Project Type A Water Licence Final Hearing  ᐊᕙᑎᓕᕆᔨᒃᑯᑦ ᐊᒻᒪᓗ ᓯᓚᐅᑉ ᐊᓯᔾᔨᖅᐸᓪᓕᐊᓂᖓ ᑲᓇᑕᒥ ᓴᖅᑭᑕᖏᑦ ᓄᓇᕗᑦ ᐃᒪᓕᕆᔨᑦ ᑲᑎᒪᔨᖏᓐᓄᑦ ᐱᔾᔪᑎᒋᓪᓗᒍ ᓴᐱᓇᐅᑉ ᒎᓗᒧᑦ ᐊᒻᒪᓗ ᓴᕕᒐᔭᑦᑎᐊᕙᖕᒧᑦ ᑯᐊᐸᕇᓴᖓᑕ ᓴᓐᓂᖓᔪᖅ ᑰᒐᕐᒥ ᒎᓗᒥᒃ ᐅᔭᕋᖕᓂᐊᕐᓂᕐᒧᑦ ᐱᓕᕆᐊᒃᓴᖅ ᖃᓄᐃᑦᑑᓂᖓ A ᐃᒪᕐᒧᑦ ᐱᔪᓐᓇᐅᑎᒧᑦ ᑭᖑᓪᓕᕐᒥ ᓈᓚᒋᐊᖅᑐᕐᓂᖅ  </vt:lpstr>
      <vt:lpstr>Overview  ᐅᖃᐅᓯᕆᔭᐅᔪᒃᓴᑦ</vt:lpstr>
      <vt:lpstr>ECCC Mandate ᐊᕙᑎᓕᕆᔨᒃᑯᑦ ᐊᒻᒪᓗ ᓯᓚᐅᑉ ᐊᓯᔾᔨᖅᐸᓪᓕᐊᓂᖓ ᑲᓇᑕᒥ ᐱᔭᕆᐊᖃᖅᑕᖏᑦ</vt:lpstr>
      <vt:lpstr>Relevant Acts and Regulations ᐊᒃᑐᐊᔪᑦ ᐱᖁᔭᑦ ᒪᓕᒐᐃᓪᓗ  </vt:lpstr>
      <vt:lpstr>PowerPoint Presentation</vt:lpstr>
      <vt:lpstr>  Environment and Climate Change Canada’s Participation continued ᐊᕙᑎᓕᕆᔨᒃᑯᑦ ᐊᒻᒪᓗ ᓯᓚᐅᑉ ᐊᓯᔾᔨᖅᐸᓪᓕᐊᓂᖓ ᑲᓇᑕᒥ ᐃᓚᐅᖃᑕᐅᓂᖏᑦ ᑲᔪᓯᔪᖅ</vt:lpstr>
      <vt:lpstr>  Environment and Climate Change Canada’s Resolved Issues ᐊᕙᑎᓕᕆᔨᒃᑯᑦ ᐊᒻᒪᓗ ᓯᓚᐅᑉ ᐊᓯᔾᔨᖅᐸᓪᓕᐊᓂᖓ ᑲᓇᑕᒥ ᐋᖅᑭᒃᑕᐅᓯᒪᔪᑦ ᐱᔾᔪᑎᑦ</vt:lpstr>
      <vt:lpstr>ECCC#1 – Closure Objectives and Criteria : Receiving Water Quality ᑲᓇᑕᒥ#1 – ᑕᑐᔭᐅᓂᖓᓄᑦ ᑐᕌᕆᔭᐅᔪᑦ ᖃᓄᐃᓕᖓᔭᕆᐊᓖᓪᓗ: ᐱᑎᑕᐅᓂᖅ ᐅᒪᐅᑉ ᐱᐅᑎᒋᓂᖓᓂᒃ  </vt:lpstr>
      <vt:lpstr>ECCC#2 – Saline Water Pond Closure Site Specific Water Quality Objective ᑲᓇᑕᒥ#2 – ᑕᕇᖅᑕᐅᔪᖅ ᑕᓯᕋᓛᖅ ᒪᑐᔭᐅᓂᖓᓄᑦ ᐅᔭᕋᖕᓂᐊᕐᕕᖕᒧᓪᓗᐊᑕᐅᑉ ᐃᒪᐅᑉ ᐱᐅᑎᒋᓂᖓᓄᑦ ᑐᕌᒐᕆᔭᐅᔪᖅ       </vt:lpstr>
      <vt:lpstr>ECCC#3 – Nitrite  ᑲᓇᑕᒥ#3 – ᓇᐃᑐᐃᑦ      </vt:lpstr>
      <vt:lpstr>ECCC#4 – Aquatic Effects Management Plan ᑲᓇᑕᒥ#4 - ᐃᒪᐅᑉ ᐊᒃᑐᖅᑕᐅᓂᖓᓄᑦ ᐊᐅᓚᑦᑎᓂᕐᒧᑦ ᐸᕐᓇᐅᑎ</vt:lpstr>
      <vt:lpstr>Thank you! ᖁᐊᓇᖅᑯᕼᐃ!</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Bernard-Lacaille,Gabriel [Yel]</cp:lastModifiedBy>
  <cp:revision>504</cp:revision>
  <cp:lastPrinted>2018-08-02T20:02:37Z</cp:lastPrinted>
  <dcterms:created xsi:type="dcterms:W3CDTF">2006-02-27T19:58:49Z</dcterms:created>
  <dcterms:modified xsi:type="dcterms:W3CDTF">2018-08-02T20:07:54Z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