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21"/>
  </p:notesMasterIdLst>
  <p:sldIdLst>
    <p:sldId id="256" r:id="rId5"/>
    <p:sldId id="257" r:id="rId6"/>
    <p:sldId id="258" r:id="rId7"/>
    <p:sldId id="259" r:id="rId8"/>
    <p:sldId id="263" r:id="rId9"/>
    <p:sldId id="278" r:id="rId10"/>
    <p:sldId id="260" r:id="rId11"/>
    <p:sldId id="261" r:id="rId12"/>
    <p:sldId id="267" r:id="rId13"/>
    <p:sldId id="268" r:id="rId14"/>
    <p:sldId id="269" r:id="rId15"/>
    <p:sldId id="270" r:id="rId16"/>
    <p:sldId id="271" r:id="rId17"/>
    <p:sldId id="279" r:id="rId18"/>
    <p:sldId id="280" r:id="rId19"/>
    <p:sldId id="266"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106" d="100"/>
          <a:sy n="106" d="100"/>
        </p:scale>
        <p:origin x="1308" y="30"/>
      </p:cViewPr>
      <p:guideLst>
        <p:guide orient="horz" pos="2160"/>
        <p:guide pos="2880"/>
      </p:guideLst>
    </p:cSldViewPr>
  </p:slideViewPr>
  <p:outlineViewPr>
    <p:cViewPr>
      <p:scale>
        <a:sx n="33" d="100"/>
        <a:sy n="33" d="100"/>
      </p:scale>
      <p:origin x="0" y="-10824"/>
    </p:cViewPr>
  </p:outlineViewPr>
  <p:notesTextViewPr>
    <p:cViewPr>
      <p:scale>
        <a:sx n="3" d="2"/>
        <a:sy n="3" d="2"/>
      </p:scale>
      <p:origin x="0" y="-66"/>
    </p:cViewPr>
  </p:notesTextViewPr>
  <p:notesViewPr>
    <p:cSldViewPr snapToGrid="0">
      <p:cViewPr varScale="1">
        <p:scale>
          <a:sx n="56" d="100"/>
          <a:sy n="56" d="100"/>
        </p:scale>
        <p:origin x="-28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t>8/3/2018</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t>‹#›</a:t>
            </a:fld>
            <a:endParaRPr lang="en-US" dirty="0"/>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 am currently covering the Back River Project as well in the review of Sabina’s Type A water license application. In performing this role, I make use of KIA’s consultants who are subject matter experts in the areas of hydrology, hydrogeology,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a:t>
            </a:fld>
            <a:endParaRPr lang="en-US" dirty="0"/>
          </a:p>
        </p:txBody>
      </p:sp>
    </p:spTree>
    <p:extLst>
      <p:ext uri="{BB962C8B-B14F-4D97-AF65-F5344CB8AC3E}">
        <p14:creationId xmlns:p14="http://schemas.microsoft.com/office/powerpoint/2010/main" val="389858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five issues concern runoff discharge from ore storage not meeting metals criteria, seepage form the TSF affecting waterbodies in the immediate area, the management of dust from construction and its entry into the watershed, the disposal of asbestos and ash into the landfill, and the handling of hazardous materials contact water at the MLA.</a:t>
            </a:r>
          </a:p>
          <a:p>
            <a:endParaRPr lang="en-US" dirty="0" smtClean="0"/>
          </a:p>
          <a:p>
            <a:r>
              <a:rPr lang="en-US" dirty="0" smtClean="0"/>
              <a:t>These issues are of high, medium, and low concern to the KIA.</a:t>
            </a:r>
          </a:p>
          <a:p>
            <a:endParaRPr lang="en-CA" baseline="0" dirty="0" smtClean="0"/>
          </a:p>
          <a:p>
            <a:r>
              <a:rPr lang="en-CA" baseline="0" dirty="0" smtClean="0"/>
              <a:t>Sabina has responded to our recommendations and these issues are resolved.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10</a:t>
            </a:fld>
            <a:endParaRPr lang="en-US" dirty="0"/>
          </a:p>
        </p:txBody>
      </p:sp>
    </p:spTree>
    <p:extLst>
      <p:ext uri="{BB962C8B-B14F-4D97-AF65-F5344CB8AC3E}">
        <p14:creationId xmlns:p14="http://schemas.microsoft.com/office/powerpoint/2010/main" val="3306944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six issues concern practises for storing hazardous materials at site, risk management</a:t>
            </a:r>
            <a:r>
              <a:rPr lang="en-CA" baseline="0" dirty="0" smtClean="0"/>
              <a:t> and response to identified hazards at the mine site, the discharge criteria for water pooling at the bulk fuel storage area, the response to contaminated ice and snow from untreated sewage, discrepancies found for the bulk fuel storage volumes, and the thickness of NPAG rock covering the quarry PAG bedrock at closure.</a:t>
            </a:r>
          </a:p>
          <a:p>
            <a:endParaRPr lang="en-CA" baseline="0" dirty="0" smtClean="0"/>
          </a:p>
          <a:p>
            <a:r>
              <a:rPr lang="en-CA" baseline="0" dirty="0" smtClean="0"/>
              <a:t>This issues are of medium and low concern to KIA.</a:t>
            </a:r>
          </a:p>
          <a:p>
            <a:endParaRPr lang="en-CA" baseline="0" dirty="0" smtClean="0"/>
          </a:p>
          <a:p>
            <a:r>
              <a:rPr lang="en-CA" baseline="0" dirty="0" smtClean="0"/>
              <a:t>Sabina has responded to our recommendations and these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11</a:t>
            </a:fld>
            <a:endParaRPr lang="en-US" dirty="0"/>
          </a:p>
        </p:txBody>
      </p:sp>
    </p:spTree>
    <p:extLst>
      <p:ext uri="{BB962C8B-B14F-4D97-AF65-F5344CB8AC3E}">
        <p14:creationId xmlns:p14="http://schemas.microsoft.com/office/powerpoint/2010/main" val="884617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five issues concern the length of the mine’s</a:t>
            </a:r>
            <a:r>
              <a:rPr lang="en-CA" baseline="0" dirty="0" smtClean="0"/>
              <a:t> water license, deviations from the original mine design made by in field engineering decisions, the impact of phosphorous in effluent from the waste water treatment plant, the results of water quality  modelling for water treatment, and the inclusion of source terms and inputs into the hydrological water and load balance at the MLA. </a:t>
            </a:r>
          </a:p>
          <a:p>
            <a:endParaRPr lang="en-CA" baseline="0" dirty="0" smtClean="0"/>
          </a:p>
          <a:p>
            <a:r>
              <a:rPr lang="en-CA" baseline="0" dirty="0" smtClean="0"/>
              <a:t>These issues are of high, medium, and low concern to the KIA.</a:t>
            </a:r>
            <a:endParaRPr lang="en-CA" dirty="0" smtClean="0"/>
          </a:p>
          <a:p>
            <a:endParaRPr lang="en-CA" baseline="0" dirty="0" smtClean="0"/>
          </a:p>
          <a:p>
            <a:r>
              <a:rPr lang="en-CA" baseline="0" dirty="0" smtClean="0"/>
              <a:t>Sabina has responded to our recommendations and these Issues are resolved.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12</a:t>
            </a:fld>
            <a:endParaRPr lang="en-US" dirty="0"/>
          </a:p>
        </p:txBody>
      </p:sp>
    </p:spTree>
    <p:extLst>
      <p:ext uri="{BB962C8B-B14F-4D97-AF65-F5344CB8AC3E}">
        <p14:creationId xmlns:p14="http://schemas.microsoft.com/office/powerpoint/2010/main" val="2213371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four issues are about “upper</a:t>
            </a:r>
            <a:r>
              <a:rPr lang="en-CA" baseline="0" dirty="0" smtClean="0"/>
              <a:t> case” scenarios in hydrological water and load balance and flows for the mine site, the management of saline water at site, long-term water quality for the flooded pits meeting CCME guidelines and Site Specific Water Quality Objectives, and the need for annual freshet monitoring of water flow due to melting of snow and ice.</a:t>
            </a:r>
            <a:endParaRPr lang="en-CA" dirty="0" smtClean="0"/>
          </a:p>
          <a:p>
            <a:endParaRPr lang="en-CA" baseline="0" dirty="0" smtClean="0"/>
          </a:p>
          <a:p>
            <a:r>
              <a:rPr lang="en-CA" baseline="0" dirty="0" smtClean="0"/>
              <a:t>The issues are considered to be of high and medium concern by KIA. </a:t>
            </a:r>
          </a:p>
          <a:p>
            <a:endParaRPr lang="en-CA" baseline="0" dirty="0" smtClean="0"/>
          </a:p>
          <a:p>
            <a:r>
              <a:rPr lang="en-CA" baseline="0" dirty="0" smtClean="0"/>
              <a:t>Sabina has responded to our recommendations and these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13</a:t>
            </a:fld>
            <a:endParaRPr lang="en-US" dirty="0"/>
          </a:p>
        </p:txBody>
      </p:sp>
    </p:spTree>
    <p:extLst>
      <p:ext uri="{BB962C8B-B14F-4D97-AF65-F5344CB8AC3E}">
        <p14:creationId xmlns:p14="http://schemas.microsoft.com/office/powerpoint/2010/main" val="256727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agrees with Sabina on</a:t>
            </a:r>
            <a:r>
              <a:rPr lang="en-CA" baseline="0" dirty="0" smtClean="0"/>
              <a:t> a total security of $43.2 million for the Back River Project and a split of 32% and 68% split for IOL and Crown Land and Water reclamation security, respectively. Our review of reclamation security was conducted by our geotechnical engineering consultant.</a:t>
            </a:r>
          </a:p>
          <a:p>
            <a:endParaRPr lang="en-CA" baseline="0" dirty="0" smtClean="0"/>
          </a:p>
          <a:p>
            <a:r>
              <a:rPr lang="en-CA" baseline="0" dirty="0" smtClean="0"/>
              <a:t>The KIA is open to the receipt of staged security from Sabina subject to particular water license conditions. The KIA has provided both Sabina and CIRNA with a proposed staged split of security for the Back River Project. KIA has had discussions with Sabina and CIRNA on staged security.</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14</a:t>
            </a:fld>
            <a:endParaRPr lang="en-US" dirty="0"/>
          </a:p>
        </p:txBody>
      </p:sp>
    </p:spTree>
    <p:extLst>
      <p:ext uri="{BB962C8B-B14F-4D97-AF65-F5344CB8AC3E}">
        <p14:creationId xmlns:p14="http://schemas.microsoft.com/office/powerpoint/2010/main" val="3760608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is open</a:t>
            </a:r>
            <a:r>
              <a:rPr lang="en-CA" baseline="0" dirty="0" smtClean="0"/>
              <a:t> to receiving security using the proposed staged split under particular water license conditions.</a:t>
            </a:r>
          </a:p>
          <a:p>
            <a:endParaRPr lang="en-CA" baseline="0" dirty="0" smtClean="0"/>
          </a:p>
          <a:p>
            <a:r>
              <a:rPr lang="en-CA" baseline="0" dirty="0" smtClean="0"/>
              <a:t>The KIA must receive security 60 days prior to construction for each phase of construction for a defined set of major mine site components and infrastructure on a geographic basis. The receipt of staged security is subject to the NWB process where Sabina is required to provide proof of security being issued.</a:t>
            </a:r>
          </a:p>
          <a:p>
            <a:endParaRPr lang="en-CA" baseline="0" dirty="0" smtClean="0"/>
          </a:p>
          <a:p>
            <a:r>
              <a:rPr lang="en-CA" baseline="0" dirty="0" smtClean="0"/>
              <a:t>The reclamation costs must be updated periodically and reviewed by KIA and CIRNA and provided to the NWB. If additional security is determined to be required by the NWB, Sabina must provide it within 60 days of the determination.</a:t>
            </a:r>
          </a:p>
          <a:p>
            <a:endParaRPr lang="en-CA" baseline="0" dirty="0" smtClean="0"/>
          </a:p>
          <a:p>
            <a:r>
              <a:rPr lang="en-CA" baseline="0" dirty="0" smtClean="0"/>
              <a:t>The KIA has discussed these conditions with both Sabina and CIRNA.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15</a:t>
            </a:fld>
            <a:endParaRPr lang="en-US" dirty="0"/>
          </a:p>
        </p:txBody>
      </p:sp>
    </p:spTree>
    <p:extLst>
      <p:ext uri="{BB962C8B-B14F-4D97-AF65-F5344CB8AC3E}">
        <p14:creationId xmlns:p14="http://schemas.microsoft.com/office/powerpoint/2010/main" val="2766426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believes that the remaining security issues</a:t>
            </a:r>
            <a:r>
              <a:rPr lang="en-CA" baseline="0" dirty="0" smtClean="0"/>
              <a:t> brought forward to the Public Hearing can be successfully resolved with Sabina and CIRNA through our on-going collaboration.</a:t>
            </a:r>
          </a:p>
          <a:p>
            <a:endParaRPr lang="en-CA" baseline="0" dirty="0" smtClean="0"/>
          </a:p>
          <a:p>
            <a:r>
              <a:rPr lang="en-CA" baseline="0" smtClean="0"/>
              <a:t>We thank you for listening and we are open to any questions.</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t>16</a:t>
            </a:fld>
            <a:endParaRPr lang="en-US" dirty="0"/>
          </a:p>
        </p:txBody>
      </p:sp>
    </p:spTree>
    <p:extLst>
      <p:ext uri="{BB962C8B-B14F-4D97-AF65-F5344CB8AC3E}">
        <p14:creationId xmlns:p14="http://schemas.microsoft.com/office/powerpoint/2010/main" val="303211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technical review of the Back River Project Type A water license application. Our review covered hydrology, hydrogeology, fisheries, aquatic environments, water quality, and monitoring. KIA conducted the review in a collaborative manner with Sabina Gold &amp; Silver out of which we brought forward 32 issues to be resolved prior and at the Technical Meeting.</a:t>
            </a:r>
          </a:p>
        </p:txBody>
      </p:sp>
      <p:sp>
        <p:nvSpPr>
          <p:cNvPr id="4" name="Slide Number Placeholder 3"/>
          <p:cNvSpPr>
            <a:spLocks noGrp="1"/>
          </p:cNvSpPr>
          <p:nvPr>
            <p:ph type="sldNum" sz="quarter" idx="10"/>
          </p:nvPr>
        </p:nvSpPr>
        <p:spPr/>
        <p:txBody>
          <a:bodyPr/>
          <a:lstStyle/>
          <a:p>
            <a:fld id="{B1D8E1B6-F1F6-4468-BC62-C008A50C056D}" type="slidenum">
              <a:rPr lang="en-US" smtClean="0"/>
              <a:t>2</a:t>
            </a:fld>
            <a:endParaRPr lang="en-US" dirty="0"/>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KIA’s mandate is to manage Kitikmeot Inuit lands and resources, and to protect and promote the social, cultural, political, environmental and economic well-being of Kitikmeot Inuit.  The Kitikmeot Region is generally within the red boundary.  The Pink and Blue lands are lands which KIA owns the surface rights.</a:t>
            </a:r>
          </a:p>
          <a:p>
            <a:endParaRPr lang="en-US" dirty="0"/>
          </a:p>
          <a:p>
            <a:r>
              <a:rPr lang="en-US" dirty="0" smtClean="0"/>
              <a:t>Kitikmeot </a:t>
            </a:r>
            <a:r>
              <a:rPr lang="en-US" dirty="0"/>
              <a:t>Inuit Association is a democratically elected not-for-profit society that represents the Inuit of the Kitikmeot Region of Nunavut.  </a:t>
            </a:r>
          </a:p>
          <a:p>
            <a:endParaRPr lang="en-US" dirty="0"/>
          </a:p>
          <a:p>
            <a:r>
              <a:rPr lang="en-US" dirty="0"/>
              <a:t>As a result of the Nunavut </a:t>
            </a:r>
            <a:r>
              <a:rPr lang="en-US" dirty="0" smtClean="0"/>
              <a:t>Agreement, </a:t>
            </a:r>
            <a:r>
              <a:rPr lang="en-US" dirty="0"/>
              <a:t>Inuit are one of the largest private landowners in the world.  Much of this privately owned land is in areas with high potential for mineral development.  This land is a significant opportunity for </a:t>
            </a:r>
            <a:r>
              <a:rPr lang="en-US" dirty="0" smtClean="0"/>
              <a:t>Inuit </a:t>
            </a:r>
            <a:r>
              <a:rPr lang="en-US" dirty="0"/>
              <a:t>if it is managed </a:t>
            </a:r>
            <a:r>
              <a:rPr lang="en-US" dirty="0" smtClean="0"/>
              <a:t>properly.  We </a:t>
            </a:r>
            <a:r>
              <a:rPr lang="en-US" dirty="0"/>
              <a:t>must optimize opportunities and manage liabilities that are inherent with being a private </a:t>
            </a:r>
            <a:r>
              <a:rPr lang="en-US" dirty="0" smtClean="0"/>
              <a:t>landowner.  If not, we will affect </a:t>
            </a:r>
            <a:r>
              <a:rPr lang="en-US" dirty="0"/>
              <a:t>the well-being of our Kitikmeot Inuit </a:t>
            </a:r>
            <a:r>
              <a:rPr lang="en-US" dirty="0" smtClean="0"/>
              <a:t>membership.</a:t>
            </a:r>
          </a:p>
          <a:p>
            <a:endParaRPr lang="en-US" dirty="0" smtClean="0"/>
          </a:p>
          <a:p>
            <a:r>
              <a:rPr lang="en-US" dirty="0" smtClean="0"/>
              <a:t>The Back</a:t>
            </a:r>
            <a:r>
              <a:rPr lang="en-US" baseline="0" dirty="0" smtClean="0"/>
              <a:t> River</a:t>
            </a:r>
            <a:r>
              <a:rPr lang="en-US" dirty="0" smtClean="0"/>
              <a:t> Project, composed of the Marine Laydown Area,</a:t>
            </a:r>
            <a:r>
              <a:rPr lang="en-US" baseline="0" dirty="0" smtClean="0"/>
              <a:t> winter road, and Goose Lake mine site</a:t>
            </a:r>
            <a:r>
              <a:rPr lang="en-US" dirty="0" smtClean="0"/>
              <a:t> is located on the mainland south of Bathurst Inlet and in the southern part of the region.</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t>3</a:t>
            </a:fld>
            <a:endParaRPr lang="en-US" dirty="0"/>
          </a:p>
        </p:txBody>
      </p:sp>
    </p:spTree>
    <p:extLst>
      <p:ext uri="{BB962C8B-B14F-4D97-AF65-F5344CB8AC3E}">
        <p14:creationId xmlns:p14="http://schemas.microsoft.com/office/powerpoint/2010/main" val="112367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Back</a:t>
            </a:r>
            <a:r>
              <a:rPr lang="en-US" baseline="0" dirty="0" smtClean="0"/>
              <a:t> River</a:t>
            </a:r>
            <a:r>
              <a:rPr lang="en-US" dirty="0" smtClean="0"/>
              <a:t> composed of the Marine Laydown Area (MLA),</a:t>
            </a:r>
            <a:r>
              <a:rPr lang="en-US" baseline="0" dirty="0" smtClean="0"/>
              <a:t> winter ice road, and the Goose Lake mine site reside on five Inuit Owned Land parcels. These being BB-02, BB-13, BB-15, BB-16, and BB-27.</a:t>
            </a:r>
          </a:p>
          <a:p>
            <a:endParaRPr lang="en-US" baseline="0" dirty="0" smtClean="0"/>
          </a:p>
          <a:p>
            <a:r>
              <a:rPr lang="en-US" baseline="0" dirty="0" smtClean="0"/>
              <a:t>The MLA is located in BB-27 and the Goose Lake mine site is in BB-13. The winter ice road runs from the MLA to Goose Lake through all the parcels.</a:t>
            </a:r>
          </a:p>
          <a:p>
            <a:endParaRPr lang="en-US" baseline="0" dirty="0" smtClean="0"/>
          </a:p>
          <a:p>
            <a:r>
              <a:rPr lang="en-US" baseline="0" dirty="0" smtClean="0"/>
              <a:t>Exploration camps currently exist at Goose Lake and George sites. The George site is a potential area of future exploration and development. It is currently closed and will not be developed into a mine site in the immediate future.</a:t>
            </a:r>
            <a:endParaRPr lang="en-US" dirty="0" smtClean="0"/>
          </a:p>
          <a:p>
            <a:endParaRPr lang="en-US" dirty="0"/>
          </a:p>
          <a:p>
            <a:r>
              <a:rPr lang="en-US" dirty="0" smtClean="0"/>
              <a:t>On the Map you can see the locations of some of the highest priority development sites are the MLA and Goose Lake.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dirty="0" smtClean="0"/>
              <a:t>This map shows the Back</a:t>
            </a:r>
            <a:r>
              <a:rPr lang="en-US" baseline="0" dirty="0" smtClean="0"/>
              <a:t> River</a:t>
            </a:r>
            <a:r>
              <a:rPr lang="en-US" dirty="0" smtClean="0"/>
              <a:t> and Wishbone mineral claims held by Sabina with the MLA near the top of the</a:t>
            </a:r>
            <a:r>
              <a:rPr lang="en-US" baseline="0" dirty="0" smtClean="0"/>
              <a:t> map and Goose Lake in the south-east area of the map. Only the MLA, winter ice road, and Goose Lake are going to be developed at the present time.</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dirty="0" smtClean="0"/>
              <a:t>This picture is of the existing Goose Lake exploration camp. The Goose Lake mine site will be developed at this location and will have four mining areas</a:t>
            </a:r>
            <a:r>
              <a:rPr lang="en-US" baseline="0" dirty="0" smtClean="0"/>
              <a:t> within it. The mines will be both open pit and underground mines for each of the Goose Lake deposits. These being Umwelt, Llama, Goose Main, and Echo. </a:t>
            </a:r>
          </a:p>
          <a:p>
            <a:pPr defTabSz="915785">
              <a:defRPr/>
            </a:pPr>
            <a:endParaRPr lang="en-US" baseline="0" dirty="0" smtClean="0"/>
          </a:p>
          <a:p>
            <a:pPr defTabSz="915785">
              <a:defRPr/>
            </a:pPr>
            <a:r>
              <a:rPr lang="en-US" baseline="0" dirty="0" smtClean="0"/>
              <a:t>The mine will operate for about ten years producing 350,000 ounces of gold. The mill will process about 6,000 tonnes of ore per day and the Tailings Storage Area (TSA) will be located on Crown land. The doré bars produced at site will be flown out on aircraft.</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63783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indicated previously, 32 issues were</a:t>
            </a:r>
            <a:r>
              <a:rPr lang="en-CA" baseline="0" dirty="0" smtClean="0"/>
              <a:t> brought to the technical meeting with the NWB pertaining to the Type A water license application. These six issues concern the sensitivity of mine water flows into Enhanced Permeability Zones (EPZ) and areas of permafrost, the concentration of Total Suspended Solids (TSS) in mine effluents in meeting CCME guidelines, the monitoring of potential seepage through the TSF dam, and the effects of climate change on water management of infrastructure. There are also some minor discrepancies in the reporting of mine water flows in the submitted documents.</a:t>
            </a:r>
          </a:p>
          <a:p>
            <a:endParaRPr lang="en-CA" baseline="0" dirty="0" smtClean="0"/>
          </a:p>
          <a:p>
            <a:r>
              <a:rPr lang="en-CA" baseline="0" dirty="0" smtClean="0"/>
              <a:t>These issues of high, medium, and low concern to KIA.</a:t>
            </a:r>
          </a:p>
          <a:p>
            <a:endParaRPr lang="en-CA" baseline="0" dirty="0" smtClean="0"/>
          </a:p>
          <a:p>
            <a:r>
              <a:rPr lang="en-CA" baseline="0" dirty="0" smtClean="0"/>
              <a:t>Sabina has responded to our recommendations and all issues have been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7</a:t>
            </a:fld>
            <a:endParaRPr lang="en-US" dirty="0"/>
          </a:p>
        </p:txBody>
      </p:sp>
    </p:spTree>
    <p:extLst>
      <p:ext uri="{BB962C8B-B14F-4D97-AF65-F5344CB8AC3E}">
        <p14:creationId xmlns:p14="http://schemas.microsoft.com/office/powerpoint/2010/main" val="205270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issue concerns</a:t>
            </a:r>
            <a:r>
              <a:rPr lang="en-CA" baseline="0" dirty="0" smtClean="0"/>
              <a:t> the conducting of biological monitoring through the Aquatic Environmental Monitoring Program for the dewatering of Llama and Umwelt lakes to Goose lake through each phase of the project. The KIA recommended annual monitoring until the areas are recovered.</a:t>
            </a:r>
          </a:p>
          <a:p>
            <a:endParaRPr lang="en-CA" baseline="0" dirty="0" smtClean="0"/>
          </a:p>
          <a:p>
            <a:r>
              <a:rPr lang="en-CA" baseline="0" dirty="0" smtClean="0"/>
              <a:t>This issue is of high concern to KIA.</a:t>
            </a:r>
          </a:p>
          <a:p>
            <a:endParaRPr lang="en-CA" baseline="0" dirty="0" smtClean="0"/>
          </a:p>
          <a:p>
            <a:r>
              <a:rPr lang="en-CA" baseline="0" dirty="0" smtClean="0"/>
              <a:t>Sabina has responded to our recommendations and this issue is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8</a:t>
            </a:fld>
            <a:endParaRPr lang="en-US" dirty="0"/>
          </a:p>
        </p:txBody>
      </p:sp>
    </p:spTree>
    <p:extLst>
      <p:ext uri="{BB962C8B-B14F-4D97-AF65-F5344CB8AC3E}">
        <p14:creationId xmlns:p14="http://schemas.microsoft.com/office/powerpoint/2010/main" val="374528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These five issues concern the preventing of the winter ice road fill from entering water bodies upon melting, the storage of Potentially Acid Generating (PAG) rock at the MLA, quarry contact water overflowing containment ponds, the monitoring of seepage and water runoff from quarries and waste rock piles into the environment, and water run-off from ore stock piles into the environment.</a:t>
            </a:r>
          </a:p>
          <a:p>
            <a:endParaRPr lang="en-CA" baseline="0" dirty="0" smtClean="0"/>
          </a:p>
          <a:p>
            <a:r>
              <a:rPr lang="en-CA" baseline="0" dirty="0" smtClean="0"/>
              <a:t>These issues are all of medium concern to KIA.</a:t>
            </a:r>
          </a:p>
          <a:p>
            <a:endParaRPr lang="en-CA" baseline="0" dirty="0" smtClean="0"/>
          </a:p>
          <a:p>
            <a:r>
              <a:rPr lang="en-CA" baseline="0" dirty="0" smtClean="0"/>
              <a:t>Sabina has responded to our recommendations and these issues are resolved.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9</a:t>
            </a:fld>
            <a:endParaRPr lang="en-US" dirty="0"/>
          </a:p>
        </p:txBody>
      </p:sp>
    </p:spTree>
    <p:extLst>
      <p:ext uri="{BB962C8B-B14F-4D97-AF65-F5344CB8AC3E}">
        <p14:creationId xmlns:p14="http://schemas.microsoft.com/office/powerpoint/2010/main" val="6578258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kitia.ca/</a:t>
            </a:r>
            <a:endParaRPr lang="en-US" dirty="0"/>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dirty="0"/>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kitia.ca/</a:t>
            </a:r>
            <a:endParaRPr lang="en-US" dirty="0"/>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dirty="0"/>
          </a:p>
        </p:txBody>
      </p:sp>
      <p:pic>
        <p:nvPicPr>
          <p:cNvPr id="4" name="Picture 3"/>
          <p:cNvPicPr>
            <a:picLocks noChangeAspect="1"/>
          </p:cNvPicPr>
          <p:nvPr userDrawn="1"/>
        </p:nvPicPr>
        <p:blipFill>
          <a:blip r:embed="rId2"/>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a:t>
            </a:fld>
            <a:endParaRPr lang="en-US" dirty="0"/>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dirty="0"/>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t>‹#›</a:t>
            </a:fld>
            <a:endParaRPr lang="en-US" dirty="0"/>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t>‹#›</a:t>
            </a:fld>
            <a:endParaRPr lang="en-US" dirty="0"/>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dirty="0"/>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dirty="0"/>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kitia.ca/</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t>‹#›</a:t>
            </a:fld>
            <a:endParaRPr lang="en-US" dirty="0"/>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t>‹#›</a:t>
            </a:fld>
            <a:endParaRPr lang="en-US" dirty="0"/>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Kitikmeot Inuit Katuyikatigit</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KIA-kut Ayungitut Havaktiita Ihivgioghitjutat tatvani Hanningayumi Uyagaghioktit Havagiyatnik Naonaipkuta A </a:t>
            </a:r>
            <a:r>
              <a:rPr lang="en-US" dirty="0"/>
              <a:t>I</a:t>
            </a:r>
            <a:r>
              <a:rPr lang="en-US" dirty="0" smtClean="0"/>
              <a:t>mmap Laisighaitnik Tughioktat</a:t>
            </a:r>
            <a:endParaRPr lang="en-US" dirty="0"/>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smtClean="0"/>
              <a:t>Immap Kanogininga tatvalu</a:t>
            </a:r>
            <a:r>
              <a:rPr lang="en-CA" sz="2800" dirty="0"/>
              <a:t> </a:t>
            </a:r>
            <a:r>
              <a:rPr lang="en-CA" sz="2800" dirty="0" smtClean="0"/>
              <a:t>Kimilgogotaitnik Ihomalotait</a:t>
            </a:r>
            <a:endParaRPr lang="en-US" sz="2800" dirty="0"/>
          </a:p>
        </p:txBody>
      </p:sp>
      <p:sp>
        <p:nvSpPr>
          <p:cNvPr id="5" name="Content Placeholder 4"/>
          <p:cNvSpPr>
            <a:spLocks noGrp="1"/>
          </p:cNvSpPr>
          <p:nvPr>
            <p:ph idx="1"/>
          </p:nvPr>
        </p:nvSpPr>
        <p:spPr/>
        <p:txBody>
          <a:bodyPr>
            <a:normAutofit fontScale="85000" lnSpcReduction="10000"/>
          </a:bodyPr>
          <a:lstStyle/>
          <a:p>
            <a:endParaRPr lang="en-CA" dirty="0" smtClean="0"/>
          </a:p>
          <a:p>
            <a:pPr marL="514350" indent="-514350">
              <a:buFont typeface="+mj-lt"/>
              <a:buAutoNum type="arabicPeriod" startAt="13"/>
            </a:pPr>
            <a:r>
              <a:rPr lang="en-US" sz="3200" dirty="0" smtClean="0"/>
              <a:t>Uyakanik totkomavianik immak kovivalianinga haviktakagiagha kimilgokataknik</a:t>
            </a:r>
            <a:r>
              <a:rPr lang="en-US" sz="3200" dirty="0"/>
              <a:t>.</a:t>
            </a:r>
          </a:p>
          <a:p>
            <a:pPr marL="514350" indent="-514350">
              <a:buFont typeface="+mj-lt"/>
              <a:buAutoNum type="arabicPeriod" startAt="13"/>
            </a:pPr>
            <a:r>
              <a:rPr lang="en-US" sz="3200" dirty="0" smtClean="0"/>
              <a:t>Koviogakvik Immap Totkomavia (TSF) annianinga kimilgoktaokataknik. </a:t>
            </a:r>
            <a:endParaRPr lang="en-US" sz="3200" dirty="0"/>
          </a:p>
          <a:p>
            <a:pPr marL="514350" indent="-514350">
              <a:buFont typeface="+mj-lt"/>
              <a:buAutoNum type="arabicPeriod" startAt="13"/>
            </a:pPr>
            <a:r>
              <a:rPr lang="en-US" sz="3200" dirty="0" smtClean="0"/>
              <a:t>Iglulioktonit hamna kiyonik uluaktoiyonit hiamakpaliangitangani monagitjutat.</a:t>
            </a:r>
            <a:endParaRPr lang="en-US" sz="3200" dirty="0"/>
          </a:p>
          <a:p>
            <a:pPr marL="514350" indent="-514350">
              <a:buFont typeface="+mj-lt"/>
              <a:buAutoNum type="arabicPeriod" startAt="13"/>
            </a:pPr>
            <a:r>
              <a:rPr lang="en-US" sz="3200" dirty="0" smtClean="0"/>
              <a:t>Aagiyat tatvalu hapkua ulugianaktot asbestos-nik Monagitjutait.</a:t>
            </a:r>
            <a:endParaRPr lang="en-US" sz="3200" dirty="0"/>
          </a:p>
          <a:p>
            <a:pPr marL="514350" indent="-514350">
              <a:buFont typeface="+mj-lt"/>
              <a:buAutoNum type="arabicPeriod" startAt="13"/>
            </a:pPr>
            <a:r>
              <a:rPr lang="en-US" sz="3200" dirty="0" smtClean="0"/>
              <a:t>Ulugianaktot hunavalonik immakmi monagitjutait tatvani</a:t>
            </a:r>
            <a:r>
              <a:rPr lang="en-US" sz="3200" dirty="0"/>
              <a:t> </a:t>
            </a:r>
            <a:r>
              <a:rPr lang="en-US" sz="3200" dirty="0" smtClean="0"/>
              <a:t>Tagiokmi Omitjat Tolaktakviatni (MLA).</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10</a:t>
            </a:fld>
            <a:endParaRPr lang="en-US" dirty="0"/>
          </a:p>
        </p:txBody>
      </p:sp>
    </p:spTree>
    <p:extLst>
      <p:ext uri="{BB962C8B-B14F-4D97-AF65-F5344CB8AC3E}">
        <p14:creationId xmlns:p14="http://schemas.microsoft.com/office/powerpoint/2010/main" val="1307264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200" dirty="0" smtClean="0"/>
              <a:t>Immap Kanogininga tatvalu Kimilgogotaitnik Ihomalotait</a:t>
            </a:r>
            <a:endParaRPr lang="en-US" sz="3200" dirty="0"/>
          </a:p>
        </p:txBody>
      </p:sp>
      <p:sp>
        <p:nvSpPr>
          <p:cNvPr id="5" name="Content Placeholder 4"/>
          <p:cNvSpPr>
            <a:spLocks noGrp="1"/>
          </p:cNvSpPr>
          <p:nvPr>
            <p:ph idx="1"/>
          </p:nvPr>
        </p:nvSpPr>
        <p:spPr/>
        <p:txBody>
          <a:bodyPr>
            <a:normAutofit fontScale="92500" lnSpcReduction="20000"/>
          </a:bodyPr>
          <a:lstStyle/>
          <a:p>
            <a:endParaRPr lang="en-CA" dirty="0" smtClean="0"/>
          </a:p>
          <a:p>
            <a:pPr marL="514350" indent="-514350">
              <a:buFont typeface="+mj-lt"/>
              <a:buAutoNum type="arabicPeriod" startAt="18"/>
            </a:pPr>
            <a:r>
              <a:rPr lang="en-US" sz="3200" dirty="0" smtClean="0"/>
              <a:t>Kayangnaktonik pitkutaitnik totkomavik. </a:t>
            </a:r>
            <a:endParaRPr lang="en-US" sz="3200" dirty="0"/>
          </a:p>
          <a:p>
            <a:pPr marL="514350" indent="-514350">
              <a:buFont typeface="+mj-lt"/>
              <a:buAutoNum type="arabicPeriod" startAt="18"/>
            </a:pPr>
            <a:r>
              <a:rPr lang="en-US" sz="3200" dirty="0" smtClean="0"/>
              <a:t>Ammiknaktonik kimilgogitjutait uvalu naonaiyaotait. </a:t>
            </a:r>
            <a:endParaRPr lang="en-US" sz="3200" dirty="0"/>
          </a:p>
          <a:p>
            <a:pPr marL="514350" indent="-514350">
              <a:buFont typeface="+mj-lt"/>
              <a:buAutoNum type="arabicPeriod" startAt="18"/>
            </a:pPr>
            <a:r>
              <a:rPr lang="en-US" sz="3200" dirty="0" smtClean="0"/>
              <a:t>Tatamayot okhokyoakakviitnin koviyokaknikat attugaghait </a:t>
            </a:r>
          </a:p>
          <a:p>
            <a:pPr marL="514350" indent="-514350">
              <a:buFont typeface="+mj-lt"/>
              <a:buAutoNum type="arabicPeriod" startAt="18"/>
            </a:pPr>
            <a:r>
              <a:rPr lang="en-US" sz="3200" dirty="0" smtClean="0"/>
              <a:t>Annakviitnin halomailgok kovikalangikat opalunaktonik havaghait.</a:t>
            </a:r>
            <a:endParaRPr lang="en-US" sz="3200" dirty="0"/>
          </a:p>
          <a:p>
            <a:pPr marL="514350" indent="-514350">
              <a:buFont typeface="+mj-lt"/>
              <a:buAutoNum type="arabicPeriod" startAt="18"/>
            </a:pPr>
            <a:r>
              <a:rPr lang="en-US" sz="3200" dirty="0" smtClean="0"/>
              <a:t>Tatamayot okhokjuat kimilgokutait.</a:t>
            </a:r>
          </a:p>
          <a:p>
            <a:pPr marL="514350" indent="-514350">
              <a:buFont typeface="+mj-lt"/>
              <a:buAutoNum type="arabicPeriod" startAt="18"/>
            </a:pPr>
            <a:r>
              <a:rPr lang="en-US" sz="3200" dirty="0" smtClean="0"/>
              <a:t>Katighoghimayot uyakat PAG atogaoyoghat pigokutighat manikami omiktiktaovaliatitlugo.</a:t>
            </a:r>
            <a:endParaRPr lang="en-US" sz="3200" dirty="0"/>
          </a:p>
          <a:p>
            <a:pPr marL="514350" indent="-514350">
              <a:buFont typeface="+mj-lt"/>
              <a:buAutoNum type="arabicPeriod" startAt="18"/>
            </a:pP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11</a:t>
            </a:fld>
            <a:endParaRPr lang="en-US" dirty="0"/>
          </a:p>
        </p:txBody>
      </p:sp>
    </p:spTree>
    <p:extLst>
      <p:ext uri="{BB962C8B-B14F-4D97-AF65-F5344CB8AC3E}">
        <p14:creationId xmlns:p14="http://schemas.microsoft.com/office/powerpoint/2010/main" val="1063616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3200" dirty="0" smtClean="0"/>
              <a:t>Immap Kanogininga tatvalu Kimilgogotaitnik Ihomalotait</a:t>
            </a:r>
            <a:endParaRPr lang="en-US" sz="3200" dirty="0"/>
          </a:p>
        </p:txBody>
      </p:sp>
      <p:sp>
        <p:nvSpPr>
          <p:cNvPr id="5" name="Content Placeholder 4"/>
          <p:cNvSpPr>
            <a:spLocks noGrp="1"/>
          </p:cNvSpPr>
          <p:nvPr>
            <p:ph idx="1"/>
          </p:nvPr>
        </p:nvSpPr>
        <p:spPr/>
        <p:txBody>
          <a:bodyPr>
            <a:normAutofit fontScale="92500" lnSpcReduction="20000"/>
          </a:bodyPr>
          <a:lstStyle/>
          <a:p>
            <a:endParaRPr lang="en-CA" dirty="0" smtClean="0"/>
          </a:p>
          <a:p>
            <a:pPr marL="514350" indent="-514350">
              <a:buFont typeface="+mj-lt"/>
              <a:buAutoNum type="arabicPeriod" startAt="24"/>
            </a:pPr>
            <a:r>
              <a:rPr lang="en-US" sz="3200" dirty="0" smtClean="0"/>
              <a:t>Hivunikmut kanok immap laisighait attogiakaknit.</a:t>
            </a:r>
            <a:endParaRPr lang="en-US" sz="3200" dirty="0"/>
          </a:p>
          <a:p>
            <a:pPr marL="514350" indent="-514350">
              <a:buFont typeface="+mj-lt"/>
              <a:buAutoNum type="arabicPeriod" startAt="24"/>
            </a:pPr>
            <a:r>
              <a:rPr lang="en-US" sz="3200" dirty="0" smtClean="0"/>
              <a:t>Alangotikutait tatvanga hivoliitnin uyagaghiokvighap titigaoyaghimayot paknaiyaotait.</a:t>
            </a:r>
            <a:endParaRPr lang="en-US" sz="3200" dirty="0"/>
          </a:p>
          <a:p>
            <a:pPr marL="514350" indent="-514350">
              <a:buFont typeface="+mj-lt"/>
              <a:buAutoNum type="arabicPeriod" startAt="24"/>
            </a:pPr>
            <a:r>
              <a:rPr lang="en-US" sz="3200" dirty="0" smtClean="0"/>
              <a:t>Kayangnaktonik ulugianaktokagiagha hamna halomailgok immak.</a:t>
            </a:r>
          </a:p>
          <a:p>
            <a:pPr marL="514350" indent="-514350">
              <a:buFont typeface="+mj-lt"/>
              <a:buAutoNum type="arabicPeriod" startAt="24"/>
            </a:pPr>
            <a:r>
              <a:rPr lang="en-US" sz="3200" dirty="0" smtClean="0"/>
              <a:t>Immap Kanogininganik kimilgokutaohmayot.</a:t>
            </a:r>
          </a:p>
          <a:p>
            <a:pPr marL="514350" indent="-514350">
              <a:buFont typeface="+mj-lt"/>
              <a:buAutoNum type="arabicPeriod" startAt="24"/>
            </a:pPr>
            <a:r>
              <a:rPr lang="en-US" sz="3200" dirty="0" smtClean="0"/>
              <a:t>Okomaitninganik naonaiyaotait tatvani Tagiokmi Omitjat</a:t>
            </a:r>
            <a:r>
              <a:rPr lang="en-US" sz="3200" dirty="0"/>
              <a:t> </a:t>
            </a:r>
            <a:r>
              <a:rPr lang="en-US" sz="3200" dirty="0" smtClean="0"/>
              <a:t>Tulaktakvighat (MLA)</a:t>
            </a:r>
            <a:endParaRPr lang="en-US" sz="3200" dirty="0"/>
          </a:p>
          <a:p>
            <a:pPr marL="514350" indent="-514350">
              <a:buFont typeface="+mj-lt"/>
              <a:buAutoNum type="arabicPeriod" startAt="24"/>
            </a:pP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12</a:t>
            </a:fld>
            <a:endParaRPr lang="en-US" dirty="0"/>
          </a:p>
        </p:txBody>
      </p:sp>
    </p:spTree>
    <p:extLst>
      <p:ext uri="{BB962C8B-B14F-4D97-AF65-F5344CB8AC3E}">
        <p14:creationId xmlns:p14="http://schemas.microsoft.com/office/powerpoint/2010/main" val="3952013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Immap Kanogininga and Kimilgogotaitnik Ihomalotait</a:t>
            </a:r>
            <a:endParaRPr lang="en-US" dirty="0"/>
          </a:p>
        </p:txBody>
      </p:sp>
      <p:sp>
        <p:nvSpPr>
          <p:cNvPr id="5" name="Content Placeholder 4"/>
          <p:cNvSpPr>
            <a:spLocks noGrp="1"/>
          </p:cNvSpPr>
          <p:nvPr>
            <p:ph idx="1"/>
          </p:nvPr>
        </p:nvSpPr>
        <p:spPr/>
        <p:txBody>
          <a:bodyPr>
            <a:normAutofit/>
          </a:bodyPr>
          <a:lstStyle/>
          <a:p>
            <a:endParaRPr lang="en-CA" sz="1200" dirty="0" smtClean="0"/>
          </a:p>
          <a:p>
            <a:pPr marL="514350" indent="-514350">
              <a:buFont typeface="+mj-lt"/>
              <a:buAutoNum type="arabicPeriod" startAt="29"/>
            </a:pPr>
            <a:r>
              <a:rPr lang="en-US" sz="3200" dirty="0" smtClean="0"/>
              <a:t>Immap Kanogininganik kimilgokutait.</a:t>
            </a:r>
            <a:endParaRPr lang="en-US" sz="3200" dirty="0"/>
          </a:p>
          <a:p>
            <a:pPr marL="514350" indent="-514350">
              <a:buFont typeface="+mj-lt"/>
              <a:buAutoNum type="arabicPeriod" startAt="29"/>
            </a:pPr>
            <a:r>
              <a:rPr lang="en-US" sz="3200" dirty="0" smtClean="0"/>
              <a:t>Tagioknitunik immap monagitjutighaita paknaiyaotait.</a:t>
            </a:r>
            <a:endParaRPr lang="en-US" sz="3200" dirty="0"/>
          </a:p>
          <a:p>
            <a:pPr marL="514350" indent="-514350">
              <a:buFont typeface="+mj-lt"/>
              <a:buAutoNum type="arabicPeriod" startAt="29"/>
            </a:pPr>
            <a:r>
              <a:rPr lang="en-US" sz="3200" dirty="0" smtClean="0"/>
              <a:t>Immaokaghimaninganik haffuma uyagaghiokviop monagitjutighait</a:t>
            </a:r>
            <a:r>
              <a:rPr lang="en-US" sz="3200" dirty="0"/>
              <a:t>.</a:t>
            </a:r>
          </a:p>
          <a:p>
            <a:pPr marL="514350" indent="-514350">
              <a:buFont typeface="+mj-lt"/>
              <a:buAutoNum type="arabicPeriod" startAt="29"/>
            </a:pPr>
            <a:r>
              <a:rPr lang="en-US" sz="3200" dirty="0" smtClean="0"/>
              <a:t>Immap immagingninganik Kimilgoginik.</a:t>
            </a:r>
            <a:endParaRPr lang="en-US" sz="3200" dirty="0"/>
          </a:p>
          <a:p>
            <a:pPr marL="514350" indent="-514350">
              <a:buFont typeface="+mj-lt"/>
              <a:buAutoNum type="arabicPeriod" startAt="29"/>
            </a:pP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13</a:t>
            </a:fld>
            <a:endParaRPr lang="en-US" dirty="0"/>
          </a:p>
        </p:txBody>
      </p:sp>
    </p:spTree>
    <p:extLst>
      <p:ext uri="{BB962C8B-B14F-4D97-AF65-F5344CB8AC3E}">
        <p14:creationId xmlns:p14="http://schemas.microsoft.com/office/powerpoint/2010/main" val="2095957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2800" dirty="0" smtClean="0"/>
              <a:t>Tughiotat Avagiklutjuk Inuit Nunaotaitni Kavamatkutlo Nunaotaitni Nunnap Immaplu Akkiliktotighaitnik </a:t>
            </a:r>
            <a:endParaRPr lang="en-US" sz="2800" dirty="0"/>
          </a:p>
        </p:txBody>
      </p:sp>
      <p:sp>
        <p:nvSpPr>
          <p:cNvPr id="5" name="Content Placeholder 4"/>
          <p:cNvSpPr>
            <a:spLocks noGrp="1"/>
          </p:cNvSpPr>
          <p:nvPr>
            <p:ph idx="1"/>
          </p:nvPr>
        </p:nvSpPr>
        <p:spPr>
          <a:xfrm>
            <a:off x="628650" y="1608992"/>
            <a:ext cx="7886700" cy="4379093"/>
          </a:xfrm>
        </p:spPr>
        <p:txBody>
          <a:bodyPr>
            <a:normAutofit fontScale="85000" lnSpcReduction="10000"/>
          </a:bodyPr>
          <a:lstStyle/>
          <a:p>
            <a:pPr marL="742950" indent="-742950">
              <a:buFont typeface="+mj-lt"/>
              <a:buAutoNum type="arabicPeriod"/>
            </a:pPr>
            <a:endParaRPr lang="en-CA" sz="2100" dirty="0" smtClean="0"/>
          </a:p>
          <a:p>
            <a:r>
              <a:rPr lang="en-CA" dirty="0" smtClean="0"/>
              <a:t>KIA-kut angekatigiyat ukkua Sabina-kut kanogiliyokaknikat akkiliktotighanik kititlugit ima $43,189,351 tatvani Hanningayok Uyagaktakvighami Havakviatni.</a:t>
            </a:r>
          </a:p>
          <a:p>
            <a:r>
              <a:rPr lang="en-CA" dirty="0" smtClean="0"/>
              <a:t>KIA-kut tughiotikaghimayogaloit ima originally requested 30%-mik kititlugit akkiliktotighanik Inuit Nunaotaitni tatvalu 70%-mik Kavamatkut Nunaotaitni Immaotaitnilo.</a:t>
            </a:r>
          </a:p>
          <a:p>
            <a:r>
              <a:rPr lang="en-CA" dirty="0" smtClean="0"/>
              <a:t>KIA-kut, CIRNA-kut, Sabina-kutlo angikatigighimayot tatva kititlugit akkiliktotighaitnik ima 32%-mik Inuit Nunaotaitni tatvalu 68%-mik Kavamatkut Nunaotaitni Immaotaitnilo.</a:t>
            </a:r>
          </a:p>
          <a:p>
            <a:r>
              <a:rPr lang="en-CA" dirty="0" smtClean="0"/>
              <a:t>Sabina-kut tughiotikakmiyot ihoaghihimayomik akkiliktotighaitnik tatvataok ukkua KIA-kut hatkighingmiyot ihoaghihimayoniktaok avagiklutjuk akkiliktotighaitnik.</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14</a:t>
            </a:fld>
            <a:endParaRPr lang="en-US" dirty="0"/>
          </a:p>
        </p:txBody>
      </p:sp>
    </p:spTree>
    <p:extLst>
      <p:ext uri="{BB962C8B-B14F-4D97-AF65-F5344CB8AC3E}">
        <p14:creationId xmlns:p14="http://schemas.microsoft.com/office/powerpoint/2010/main" val="3751242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400" dirty="0" smtClean="0"/>
              <a:t>Malikayaghait Ihoaghaghimayonik Akkiliktotighaitnik</a:t>
            </a:r>
            <a:r>
              <a:rPr lang="en-CA" sz="2400" dirty="0"/>
              <a:t> </a:t>
            </a:r>
            <a:r>
              <a:rPr lang="en-CA" sz="2400" dirty="0" smtClean="0"/>
              <a:t>Hanningayomi Uyagaktakvighak</a:t>
            </a:r>
            <a:endParaRPr lang="en-US" sz="2400" dirty="0"/>
          </a:p>
        </p:txBody>
      </p:sp>
      <p:sp>
        <p:nvSpPr>
          <p:cNvPr id="5" name="Content Placeholder 4"/>
          <p:cNvSpPr>
            <a:spLocks noGrp="1"/>
          </p:cNvSpPr>
          <p:nvPr>
            <p:ph idx="1"/>
          </p:nvPr>
        </p:nvSpPr>
        <p:spPr/>
        <p:txBody>
          <a:bodyPr>
            <a:normAutofit fontScale="85000" lnSpcReduction="20000"/>
          </a:bodyPr>
          <a:lstStyle/>
          <a:p>
            <a:r>
              <a:rPr lang="en-US" sz="3200" dirty="0" smtClean="0"/>
              <a:t> KIA-kut angmaomayot ihoaghaghimayonik akkiliktotighanik malikatiaklogit immap laisighaotighaita maligaitnik</a:t>
            </a:r>
            <a:r>
              <a:rPr lang="en-US" sz="3200" dirty="0"/>
              <a:t>.</a:t>
            </a:r>
            <a:endParaRPr lang="en-US" sz="3200" dirty="0" smtClean="0"/>
          </a:p>
          <a:p>
            <a:pPr lvl="1"/>
            <a:r>
              <a:rPr lang="en-US" sz="2800" dirty="0" smtClean="0"/>
              <a:t>KIA-kut toniyaoyagiakaktot akkiliktotighanik igluliokutighaitnun 60-nik ublunik akkungani iglulioliktinagit tatvani uyagaghiokvighami</a:t>
            </a:r>
            <a:r>
              <a:rPr lang="en-US" sz="2800" dirty="0"/>
              <a:t>.</a:t>
            </a:r>
            <a:endParaRPr lang="en-US" sz="2800" dirty="0" smtClean="0"/>
          </a:p>
          <a:p>
            <a:pPr lvl="1"/>
            <a:r>
              <a:rPr lang="en-US" sz="2800" dirty="0" smtClean="0"/>
              <a:t>Ihoaghaktaohimayot akkiliktotighat ukkua NWB-kut ihomaghotiginiaktat ataniktoklogit.</a:t>
            </a:r>
          </a:p>
          <a:p>
            <a:pPr lvl="1"/>
            <a:r>
              <a:rPr lang="en-US" sz="2800" dirty="0" smtClean="0"/>
              <a:t>Sabina-kut hatkighikatagiakaktot kakugungogaikpat onipkalioklotik kanogininganik hapkua igluliokutaitnik. </a:t>
            </a:r>
          </a:p>
          <a:p>
            <a:pPr lvl="1"/>
            <a:r>
              <a:rPr lang="en-US" sz="2800" dirty="0" smtClean="0"/>
              <a:t>Haligaotighaita akkiliktotighait notangoktikatagiakaktot kakugungogaikpat ihivgioktaokataklotik</a:t>
            </a:r>
            <a:r>
              <a:rPr lang="en-US" sz="2800" dirty="0"/>
              <a:t>.</a:t>
            </a:r>
            <a:endParaRPr lang="en-US" sz="2800" dirty="0" smtClean="0"/>
          </a:p>
          <a:p>
            <a:pPr lvl="1"/>
            <a:r>
              <a:rPr lang="en-US" sz="2800" dirty="0" smtClean="0"/>
              <a:t>Huli akkiliktotighanik hatkitiyagiakaktot akungani 60-nik ublunik ihivgioktaotaghimalikat tatvalu ihomaghotaolotik tatvanga NWB-kunit</a:t>
            </a:r>
            <a:r>
              <a:rPr lang="en-US" sz="2800" dirty="0"/>
              <a:t>.</a:t>
            </a:r>
          </a:p>
        </p:txBody>
      </p:sp>
      <p:sp>
        <p:nvSpPr>
          <p:cNvPr id="6" name="Slide Number Placeholder 5"/>
          <p:cNvSpPr>
            <a:spLocks noGrp="1"/>
          </p:cNvSpPr>
          <p:nvPr>
            <p:ph type="sldNum" sz="quarter" idx="12"/>
          </p:nvPr>
        </p:nvSpPr>
        <p:spPr/>
        <p:txBody>
          <a:bodyPr/>
          <a:lstStyle/>
          <a:p>
            <a:fld id="{438B63EE-32D6-41CD-8D0F-F766A6E153A6}" type="slidenum">
              <a:rPr lang="en-US" smtClean="0"/>
              <a:t>15</a:t>
            </a:fld>
            <a:endParaRPr lang="en-US" dirty="0"/>
          </a:p>
        </p:txBody>
      </p:sp>
    </p:spTree>
    <p:extLst>
      <p:ext uri="{BB962C8B-B14F-4D97-AF65-F5344CB8AC3E}">
        <p14:creationId xmlns:p14="http://schemas.microsoft.com/office/powerpoint/2010/main" val="1815700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a:t>E</a:t>
            </a:r>
            <a:r>
              <a:rPr lang="en-CA" dirty="0" smtClean="0"/>
              <a:t>niktikutighak</a:t>
            </a:r>
            <a:endParaRPr lang="en-US" dirty="0"/>
          </a:p>
        </p:txBody>
      </p:sp>
      <p:sp>
        <p:nvSpPr>
          <p:cNvPr id="5" name="Content Placeholder 4"/>
          <p:cNvSpPr>
            <a:spLocks noGrp="1"/>
          </p:cNvSpPr>
          <p:nvPr>
            <p:ph idx="1"/>
          </p:nvPr>
        </p:nvSpPr>
        <p:spPr/>
        <p:txBody>
          <a:bodyPr>
            <a:normAutofit lnSpcReduction="10000"/>
          </a:bodyPr>
          <a:lstStyle/>
          <a:p>
            <a:r>
              <a:rPr lang="en-CA" dirty="0"/>
              <a:t>KIA-kut omighimayot tatva hapkua ayungnaktot ihomalotaoyot ihoaghaktaoniaktot nalunangitok ikkayoktigikomik ukkua KIA-kut ukkualo Sabina Gold &amp; Silver </a:t>
            </a:r>
            <a:r>
              <a:rPr lang="en-CA" dirty="0" smtClean="0"/>
              <a:t>Corporation-kut uyagaghioktitkut </a:t>
            </a:r>
            <a:r>
              <a:rPr lang="en-CA" dirty="0"/>
              <a:t>hamna haligaotighaita akkiliktotighat ihoaghaktaoniakuk tamaita hapkua timioyot ikkayokigiklotik. </a:t>
            </a:r>
          </a:p>
          <a:p>
            <a:endParaRPr lang="en-CA" dirty="0"/>
          </a:p>
          <a:p>
            <a:r>
              <a:rPr lang="en-CA" dirty="0"/>
              <a:t>Koanakuhi</a:t>
            </a:r>
          </a:p>
          <a:p>
            <a:endParaRPr lang="en-CA" dirty="0"/>
          </a:p>
          <a:p>
            <a:r>
              <a:rPr lang="en-CA" dirty="0"/>
              <a:t>Appikutighakakihi?</a:t>
            </a:r>
          </a:p>
          <a:p>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16</a:t>
            </a:fld>
            <a:endParaRPr lang="en-US" dirty="0"/>
          </a:p>
        </p:txBody>
      </p:sp>
    </p:spTree>
    <p:extLst>
      <p:ext uri="{BB962C8B-B14F-4D97-AF65-F5344CB8AC3E}">
        <p14:creationId xmlns:p14="http://schemas.microsoft.com/office/powerpoint/2010/main" val="2483019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 Pitjutaat hamna Onipkagiyaoyok </a:t>
            </a:r>
            <a:endParaRPr lang="en-US" dirty="0"/>
          </a:p>
        </p:txBody>
      </p:sp>
      <p:sp>
        <p:nvSpPr>
          <p:cNvPr id="5" name="Content Placeholder 4"/>
          <p:cNvSpPr>
            <a:spLocks noGrp="1"/>
          </p:cNvSpPr>
          <p:nvPr>
            <p:ph idx="1"/>
          </p:nvPr>
        </p:nvSpPr>
        <p:spPr/>
        <p:txBody>
          <a:bodyPr>
            <a:normAutofit fontScale="85000" lnSpcReduction="10000"/>
          </a:bodyPr>
          <a:lstStyle/>
          <a:p>
            <a:endParaRPr lang="en-CA" dirty="0" smtClean="0"/>
          </a:p>
          <a:p>
            <a:r>
              <a:rPr lang="en-CA" dirty="0" smtClean="0"/>
              <a:t> </a:t>
            </a:r>
            <a:r>
              <a:rPr lang="en-CA" dirty="0"/>
              <a:t>Onipkagiyaoyok hamna nainaghimayomik ukkua KIA-kut Kingolikpak Kiotjutat tatvunga Sabina Gold &amp; Silver Corporation Hanningayumi Uyagaghioktit Havagiyatnik Naunaipkuta A Immap Laisikhaktakutighanik Tughiktutat tatvuna Nunavumi Immalikiyiita Katimayiitnun.</a:t>
            </a:r>
          </a:p>
          <a:p>
            <a:r>
              <a:rPr lang="en-CA" dirty="0"/>
              <a:t>KIA-kut naonaitiaghimayomik ihivgioghihimaliktot hapkuninga immalikinikut, nunaoyalikinikut, ikalulikinikut, immakmiotanik avatilikinikut, immap kanogininganik tatval kimilgokataknikut. </a:t>
            </a:r>
          </a:p>
          <a:p>
            <a:r>
              <a:rPr lang="en-CA" dirty="0"/>
              <a:t>32-guyut hapkua Ihoilotaohimayot ihoaghaktaohimaliktot piliktinagit tatvalu tatvani May 2018-mi Ayungitot Katimahimatitlugit.</a:t>
            </a:r>
            <a:endParaRPr lang="en-US"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2</a:t>
            </a:fld>
            <a:endParaRPr lang="en-US" dirty="0"/>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rector Lands\AppData\Local\Microsoft\Windows\Temporary Internet Files\Content.Outlook\7COZHEHK\IOL B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6173"/>
            <a:ext cx="9182486" cy="70831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28650" y="-26173"/>
            <a:ext cx="6601490" cy="1325563"/>
          </a:xfrm>
        </p:spPr>
        <p:txBody>
          <a:bodyPr>
            <a:noAutofit/>
          </a:bodyPr>
          <a:lstStyle/>
          <a:p>
            <a:r>
              <a:rPr lang="en-CA" sz="3600" b="1" dirty="0" smtClean="0"/>
              <a:t>KIA-kut Havagiyait</a:t>
            </a:r>
            <a:endParaRPr lang="en-US" sz="3600" b="1" dirty="0"/>
          </a:p>
        </p:txBody>
      </p:sp>
      <p:sp>
        <p:nvSpPr>
          <p:cNvPr id="5" name="Content Placeholder 4"/>
          <p:cNvSpPr>
            <a:spLocks noGrp="1"/>
          </p:cNvSpPr>
          <p:nvPr>
            <p:ph idx="1"/>
          </p:nvPr>
        </p:nvSpPr>
        <p:spPr>
          <a:xfrm>
            <a:off x="628650" y="1297279"/>
            <a:ext cx="7886700" cy="4351338"/>
          </a:xfrm>
        </p:spPr>
        <p:txBody>
          <a:bodyPr>
            <a:normAutofit/>
          </a:bodyPr>
          <a:lstStyle/>
          <a:p>
            <a:pPr marL="0" indent="0">
              <a:buNone/>
            </a:pPr>
            <a:r>
              <a:rPr lang="en-US" b="1" dirty="0" smtClean="0"/>
              <a:t>KIA-kut Havagiyait kivgaktugahoaghugit piyomayaitnik Kitikmeot Inuit munaginahoaghugitlo tatvalu iliitagivalikunahoaghugit inuhiit, iliitkuhiit,kavamalikitjutait, avatilikitjutait tatvalu pivaliatjutait maniliogahoaknikut. </a:t>
            </a:r>
          </a:p>
          <a:p>
            <a:pPr marL="0" indent="0">
              <a:buNone/>
            </a:pPr>
            <a:r>
              <a:rPr lang="en-US" b="1" dirty="0" smtClean="0"/>
              <a:t>KIA-kut nanminigiyait tatva</a:t>
            </a:r>
            <a:r>
              <a:rPr lang="en-US" b="1" dirty="0"/>
              <a:t> </a:t>
            </a:r>
            <a:r>
              <a:rPr lang="en-US" b="1" dirty="0" smtClean="0"/>
              <a:t>106,360 km</a:t>
            </a:r>
            <a:r>
              <a:rPr lang="en-US" b="1" baseline="30000" dirty="0" smtClean="0"/>
              <a:t>2 </a:t>
            </a:r>
            <a:r>
              <a:rPr lang="en-US" b="1" dirty="0" smtClean="0"/>
              <a:t> nunnap kanganitot: </a:t>
            </a:r>
            <a:r>
              <a:rPr lang="en-US" b="1" dirty="0"/>
              <a:t>A</a:t>
            </a:r>
            <a:r>
              <a:rPr lang="en-US" b="1" dirty="0" smtClean="0"/>
              <a:t>kunaotaoloagungnaktok nakuatot havagitaotiagomi.</a:t>
            </a:r>
          </a:p>
          <a:p>
            <a:pPr marL="0" indent="0">
              <a:buNone/>
            </a:pPr>
            <a:endParaRPr lang="en-US" b="1" dirty="0"/>
          </a:p>
        </p:txBody>
      </p:sp>
      <p:sp>
        <p:nvSpPr>
          <p:cNvPr id="6" name="Slide Number Placeholder 5"/>
          <p:cNvSpPr>
            <a:spLocks noGrp="1"/>
          </p:cNvSpPr>
          <p:nvPr>
            <p:ph type="sldNum" sz="quarter" idx="12"/>
          </p:nvPr>
        </p:nvSpPr>
        <p:spPr/>
        <p:txBody>
          <a:bodyPr/>
          <a:lstStyle/>
          <a:p>
            <a:fld id="{438B63EE-32D6-41CD-8D0F-F766A6E153A6}" type="slidenum">
              <a:rPr lang="en-US" smtClean="0"/>
              <a:t>3</a:t>
            </a:fld>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174" y="5624058"/>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6310" y="6011064"/>
            <a:ext cx="2259851" cy="646331"/>
          </a:xfrm>
          <a:prstGeom prst="rect">
            <a:avLst/>
          </a:prstGeom>
          <a:noFill/>
        </p:spPr>
        <p:txBody>
          <a:bodyPr wrap="square" rtlCol="0">
            <a:spAutoFit/>
          </a:bodyPr>
          <a:lstStyle/>
          <a:p>
            <a:r>
              <a:rPr lang="en-US" b="1" dirty="0" smtClean="0"/>
              <a:t>Niglik Tahianik Uyagaghiokvik </a:t>
            </a:r>
            <a:endParaRPr lang="en-US" b="1" dirty="0"/>
          </a:p>
        </p:txBody>
      </p:sp>
      <p:cxnSp>
        <p:nvCxnSpPr>
          <p:cNvPr id="7" name="Straight Arrow Connector 6"/>
          <p:cNvCxnSpPr>
            <a:stCxn id="2" idx="1"/>
          </p:cNvCxnSpPr>
          <p:nvPr/>
        </p:nvCxnSpPr>
        <p:spPr>
          <a:xfrm flipH="1" flipV="1">
            <a:off x="3624444" y="5901457"/>
            <a:ext cx="331866" cy="4327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067477" y="5080125"/>
            <a:ext cx="3924994" cy="369332"/>
            <a:chOff x="-1746947" y="3128611"/>
            <a:chExt cx="3924994" cy="369332"/>
          </a:xfrm>
        </p:grpSpPr>
        <p:sp>
          <p:nvSpPr>
            <p:cNvPr id="3" name="Isosceles Triangle 2"/>
            <p:cNvSpPr/>
            <p:nvPr/>
          </p:nvSpPr>
          <p:spPr>
            <a:xfrm>
              <a:off x="-1746947" y="3164764"/>
              <a:ext cx="193589" cy="1485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45259" y="3128611"/>
              <a:ext cx="3723306" cy="369332"/>
            </a:xfrm>
            <a:prstGeom prst="rect">
              <a:avLst/>
            </a:prstGeom>
            <a:noFill/>
          </p:spPr>
          <p:txBody>
            <a:bodyPr wrap="square" rtlCol="0">
              <a:spAutoFit/>
            </a:bodyPr>
            <a:lstStyle/>
            <a:p>
              <a:r>
                <a:rPr lang="en-US" b="1" dirty="0" smtClean="0"/>
                <a:t>Tagiokmi Omitjat Tulaktakviat (MLA)  </a:t>
              </a:r>
              <a:endParaRPr lang="en-US" b="1" dirty="0"/>
            </a:p>
          </p:txBody>
        </p:sp>
      </p:gr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009" y="4049363"/>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017775" y="4452330"/>
            <a:ext cx="1943410" cy="646331"/>
          </a:xfrm>
          <a:prstGeom prst="rect">
            <a:avLst/>
          </a:prstGeom>
          <a:noFill/>
        </p:spPr>
        <p:txBody>
          <a:bodyPr wrap="square" rtlCol="0">
            <a:spAutoFit/>
          </a:bodyPr>
          <a:lstStyle/>
          <a:p>
            <a:r>
              <a:rPr lang="en-US" b="1" dirty="0" smtClean="0"/>
              <a:t>Kapihiliktomi Uyagaghiokvioyok</a:t>
            </a:r>
            <a:endParaRPr lang="en-US" b="1" dirty="0"/>
          </a:p>
        </p:txBody>
      </p:sp>
      <p:cxnSp>
        <p:nvCxnSpPr>
          <p:cNvPr id="13" name="Straight Arrow Connector 12"/>
          <p:cNvCxnSpPr/>
          <p:nvPr/>
        </p:nvCxnSpPr>
        <p:spPr>
          <a:xfrm flipH="1" flipV="1">
            <a:off x="3719810" y="4303384"/>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647643" y="4626205"/>
            <a:ext cx="1495870" cy="390914"/>
            <a:chOff x="1607815" y="4597658"/>
            <a:chExt cx="1495870" cy="390914"/>
          </a:xfrm>
        </p:grpSpPr>
        <p:sp>
          <p:nvSpPr>
            <p:cNvPr id="15" name="TextBox 14"/>
            <p:cNvSpPr txBox="1"/>
            <p:nvPr/>
          </p:nvSpPr>
          <p:spPr>
            <a:xfrm>
              <a:off x="1607815" y="4597658"/>
              <a:ext cx="1365857" cy="338554"/>
            </a:xfrm>
            <a:prstGeom prst="rect">
              <a:avLst/>
            </a:prstGeom>
            <a:noFill/>
          </p:spPr>
          <p:txBody>
            <a:bodyPr wrap="square" rtlCol="0">
              <a:spAutoFit/>
            </a:bodyPr>
            <a:lstStyle/>
            <a:p>
              <a:r>
                <a:rPr lang="en-US" sz="1600" b="1" dirty="0" smtClean="0"/>
                <a:t>Kingaok</a:t>
              </a:r>
              <a:endParaRPr lang="en-US" sz="1600" b="1" dirty="0"/>
            </a:p>
          </p:txBody>
        </p:sp>
        <p:cxnSp>
          <p:nvCxnSpPr>
            <p:cNvPr id="14" name="Straight Arrow Connector 13"/>
            <p:cNvCxnSpPr/>
            <p:nvPr/>
          </p:nvCxnSpPr>
          <p:spPr>
            <a:xfrm>
              <a:off x="2863689" y="4848973"/>
              <a:ext cx="239996" cy="13959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887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1000"/>
                                        <p:tgtEl>
                                          <p:spTgt spid="3075"/>
                                        </p:tgtEl>
                                      </p:cBhvr>
                                    </p:animEffect>
                                    <p:anim calcmode="lin" valueType="num">
                                      <p:cBhvr>
                                        <p:cTn id="33" dur="1000" fill="hold"/>
                                        <p:tgtEl>
                                          <p:spTgt spid="3075"/>
                                        </p:tgtEl>
                                        <p:attrNameLst>
                                          <p:attrName>ppt_x</p:attrName>
                                        </p:attrNameLst>
                                      </p:cBhvr>
                                      <p:tavLst>
                                        <p:tav tm="0">
                                          <p:val>
                                            <p:strVal val="#ppt_x"/>
                                          </p:val>
                                        </p:tav>
                                        <p:tav tm="100000">
                                          <p:val>
                                            <p:strVal val="#ppt_x"/>
                                          </p:val>
                                        </p:tav>
                                      </p:tavLst>
                                    </p:anim>
                                    <p:anim calcmode="lin" valueType="num">
                                      <p:cBhvr>
                                        <p:cTn id="34" dur="1000" fill="hold"/>
                                        <p:tgtEl>
                                          <p:spTgt spid="30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65125"/>
            <a:ext cx="7305992" cy="1325563"/>
          </a:xfrm>
        </p:spPr>
        <p:txBody>
          <a:bodyPr>
            <a:noAutofit/>
          </a:bodyPr>
          <a:lstStyle/>
          <a:p>
            <a:r>
              <a:rPr lang="en-CA" sz="2800" dirty="0" smtClean="0"/>
              <a:t>Hanningayok</a:t>
            </a:r>
            <a:r>
              <a:rPr lang="en-CA" sz="2800" dirty="0"/>
              <a:t> </a:t>
            </a:r>
            <a:r>
              <a:rPr lang="en-CA" sz="2800" dirty="0" smtClean="0"/>
              <a:t>Uyagaktakvighak </a:t>
            </a:r>
            <a:endParaRPr lang="en-US" sz="2800" dirty="0"/>
          </a:p>
        </p:txBody>
      </p:sp>
      <p:sp>
        <p:nvSpPr>
          <p:cNvPr id="5" name="Content Placeholder 4"/>
          <p:cNvSpPr>
            <a:spLocks noGrp="1"/>
          </p:cNvSpPr>
          <p:nvPr>
            <p:ph idx="1"/>
          </p:nvPr>
        </p:nvSpPr>
        <p:spPr>
          <a:xfrm>
            <a:off x="628650" y="1688577"/>
            <a:ext cx="5000254" cy="4351338"/>
          </a:xfrm>
        </p:spPr>
        <p:txBody>
          <a:bodyPr>
            <a:normAutofit fontScale="92500" lnSpcReduction="10000"/>
          </a:bodyPr>
          <a:lstStyle/>
          <a:p>
            <a:r>
              <a:rPr lang="en-US" dirty="0" smtClean="0"/>
              <a:t>Kanganiitok hapkua talimani tittiknitni Inuit Nunaotaitni.</a:t>
            </a:r>
          </a:p>
          <a:p>
            <a:r>
              <a:rPr lang="en-US" dirty="0" smtClean="0"/>
              <a:t>Hamna Hanningayok Uyagaktakvighak Tagiokmi Omitjat Tolaktakvighat (MLA), okiomi apkutighak, tatvalo Goose Lake-mi tittikniit tahamanitot:</a:t>
            </a:r>
          </a:p>
          <a:p>
            <a:pPr lvl="1"/>
            <a:r>
              <a:rPr lang="en-US" sz="2000" dirty="0" smtClean="0"/>
              <a:t>BB-02, BB-13, BB-15, BB-16, tatvalu BB-27</a:t>
            </a:r>
          </a:p>
          <a:p>
            <a:pPr lvl="1"/>
            <a:r>
              <a:rPr lang="en-US" sz="2000" dirty="0" smtClean="0"/>
              <a:t>Nalvaghiokviohimaaktok tatvani George havakvioyomi BB-15</a:t>
            </a:r>
            <a:endParaRPr lang="en-US" sz="2000" dirty="0"/>
          </a:p>
          <a:p>
            <a:r>
              <a:rPr lang="en-US" sz="2400" dirty="0" smtClean="0"/>
              <a:t>Sabina-kut niovighimayaat hamna havagiyaoyok tatvani took 2009-mi</a:t>
            </a:r>
            <a:endParaRPr lang="en-US" dirty="0" smtClean="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4</a:t>
            </a:fld>
            <a:endParaRPr lang="en-US" dirty="0">
              <a:solidFill>
                <a:prstClr val="black">
                  <a:tint val="75000"/>
                </a:prstClr>
              </a:solidFill>
            </a:endParaRPr>
          </a:p>
        </p:txBody>
      </p:sp>
      <p:cxnSp>
        <p:nvCxnSpPr>
          <p:cNvPr id="19" name="Straight Arrow Connector 18"/>
          <p:cNvCxnSpPr>
            <a:cxnSpLocks noChangeAspect="1"/>
          </p:cNvCxnSpPr>
          <p:nvPr/>
        </p:nvCxnSpPr>
        <p:spPr>
          <a:xfrm flipV="1">
            <a:off x="6928012" y="572093"/>
            <a:ext cx="0" cy="224235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09"/>
          <p:cNvSpPr txBox="1">
            <a:spLocks noChangeAspect="1"/>
          </p:cNvSpPr>
          <p:nvPr/>
        </p:nvSpPr>
        <p:spPr>
          <a:xfrm>
            <a:off x="6388925" y="2843404"/>
            <a:ext cx="1035869" cy="369332"/>
          </a:xfrm>
          <a:prstGeom prst="rect">
            <a:avLst/>
          </a:prstGeom>
          <a:noFill/>
          <a:ln>
            <a:noFill/>
          </a:ln>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smtClean="0">
                <a:solidFill>
                  <a:prstClr val="white"/>
                </a:solidFill>
                <a:latin typeface="Century Gothic"/>
                <a:cs typeface="Arial"/>
              </a:rPr>
              <a:t>120 km</a:t>
            </a:r>
          </a:p>
        </p:txBody>
      </p:sp>
      <p:pic>
        <p:nvPicPr>
          <p:cNvPr id="21" name="Picture 20"/>
          <p:cNvPicPr>
            <a:picLocks noChangeAspect="1"/>
          </p:cNvPicPr>
          <p:nvPr/>
        </p:nvPicPr>
        <p:blipFill>
          <a:blip r:embed="rId3"/>
          <a:stretch>
            <a:fillRect/>
          </a:stretch>
        </p:blipFill>
        <p:spPr>
          <a:xfrm>
            <a:off x="6110655" y="1503145"/>
            <a:ext cx="2808798" cy="4521225"/>
          </a:xfrm>
          <a:prstGeom prst="rect">
            <a:avLst/>
          </a:prstGeom>
        </p:spPr>
      </p:pic>
      <p:sp>
        <p:nvSpPr>
          <p:cNvPr id="22" name="TextBox 21"/>
          <p:cNvSpPr txBox="1"/>
          <p:nvPr/>
        </p:nvSpPr>
        <p:spPr>
          <a:xfrm>
            <a:off x="6303509" y="2420957"/>
            <a:ext cx="767255" cy="369332"/>
          </a:xfrm>
          <a:prstGeom prst="rect">
            <a:avLst/>
          </a:prstGeom>
          <a:noFill/>
        </p:spPr>
        <p:txBody>
          <a:bodyPr wrap="square" rtlCol="0">
            <a:spAutoFit/>
          </a:bodyPr>
          <a:lstStyle/>
          <a:p>
            <a:r>
              <a:rPr lang="en-US" b="1" dirty="0" smtClean="0">
                <a:solidFill>
                  <a:srgbClr val="FFFF00"/>
                </a:solidFill>
              </a:rPr>
              <a:t>BB-27</a:t>
            </a:r>
            <a:endParaRPr lang="en-US" b="1" dirty="0">
              <a:solidFill>
                <a:srgbClr val="FFFF00"/>
              </a:solidFill>
            </a:endParaRPr>
          </a:p>
        </p:txBody>
      </p:sp>
      <p:sp>
        <p:nvSpPr>
          <p:cNvPr id="23" name="TextBox 22"/>
          <p:cNvSpPr txBox="1"/>
          <p:nvPr/>
        </p:nvSpPr>
        <p:spPr>
          <a:xfrm>
            <a:off x="6846512" y="3488197"/>
            <a:ext cx="767255" cy="369332"/>
          </a:xfrm>
          <a:prstGeom prst="rect">
            <a:avLst/>
          </a:prstGeom>
          <a:noFill/>
        </p:spPr>
        <p:txBody>
          <a:bodyPr wrap="square" rtlCol="0">
            <a:spAutoFit/>
          </a:bodyPr>
          <a:lstStyle/>
          <a:p>
            <a:r>
              <a:rPr lang="en-US" b="1" dirty="0" smtClean="0">
                <a:solidFill>
                  <a:srgbClr val="FFFF00"/>
                </a:solidFill>
              </a:rPr>
              <a:t>BB-16</a:t>
            </a:r>
            <a:endParaRPr lang="en-US" b="1" dirty="0">
              <a:solidFill>
                <a:srgbClr val="FFFF00"/>
              </a:solidFill>
            </a:endParaRPr>
          </a:p>
        </p:txBody>
      </p:sp>
      <p:sp>
        <p:nvSpPr>
          <p:cNvPr id="24" name="TextBox 23"/>
          <p:cNvSpPr txBox="1"/>
          <p:nvPr/>
        </p:nvSpPr>
        <p:spPr>
          <a:xfrm>
            <a:off x="6919737" y="4258852"/>
            <a:ext cx="767255" cy="369332"/>
          </a:xfrm>
          <a:prstGeom prst="rect">
            <a:avLst/>
          </a:prstGeom>
          <a:noFill/>
        </p:spPr>
        <p:txBody>
          <a:bodyPr wrap="square" rtlCol="0">
            <a:spAutoFit/>
          </a:bodyPr>
          <a:lstStyle/>
          <a:p>
            <a:r>
              <a:rPr lang="en-US" b="1" dirty="0" smtClean="0">
                <a:solidFill>
                  <a:srgbClr val="FFFF00"/>
                </a:solidFill>
              </a:rPr>
              <a:t>BB-15</a:t>
            </a:r>
            <a:endParaRPr lang="en-US" b="1" dirty="0">
              <a:solidFill>
                <a:srgbClr val="FFFF00"/>
              </a:solidFill>
            </a:endParaRPr>
          </a:p>
        </p:txBody>
      </p:sp>
      <p:sp>
        <p:nvSpPr>
          <p:cNvPr id="25" name="TextBox 24"/>
          <p:cNvSpPr txBox="1"/>
          <p:nvPr/>
        </p:nvSpPr>
        <p:spPr>
          <a:xfrm>
            <a:off x="7073072" y="4900411"/>
            <a:ext cx="767255" cy="369332"/>
          </a:xfrm>
          <a:prstGeom prst="rect">
            <a:avLst/>
          </a:prstGeom>
          <a:noFill/>
        </p:spPr>
        <p:txBody>
          <a:bodyPr wrap="square" rtlCol="0">
            <a:spAutoFit/>
          </a:bodyPr>
          <a:lstStyle/>
          <a:p>
            <a:r>
              <a:rPr lang="en-US" b="1" dirty="0" smtClean="0">
                <a:solidFill>
                  <a:srgbClr val="FFFF00"/>
                </a:solidFill>
              </a:rPr>
              <a:t>BB-02</a:t>
            </a:r>
            <a:endParaRPr lang="en-US" b="1" dirty="0">
              <a:solidFill>
                <a:srgbClr val="FFFF00"/>
              </a:solidFill>
            </a:endParaRPr>
          </a:p>
        </p:txBody>
      </p:sp>
      <p:sp>
        <p:nvSpPr>
          <p:cNvPr id="26" name="TextBox 25"/>
          <p:cNvSpPr txBox="1"/>
          <p:nvPr/>
        </p:nvSpPr>
        <p:spPr>
          <a:xfrm>
            <a:off x="7938450" y="5018972"/>
            <a:ext cx="767255" cy="369332"/>
          </a:xfrm>
          <a:prstGeom prst="rect">
            <a:avLst/>
          </a:prstGeom>
          <a:noFill/>
        </p:spPr>
        <p:txBody>
          <a:bodyPr wrap="square" rtlCol="0">
            <a:spAutoFit/>
          </a:bodyPr>
          <a:lstStyle/>
          <a:p>
            <a:r>
              <a:rPr lang="en-US" b="1" dirty="0" smtClean="0">
                <a:solidFill>
                  <a:srgbClr val="FFFF00"/>
                </a:solidFill>
              </a:rPr>
              <a:t>BB-13</a:t>
            </a:r>
            <a:endParaRPr lang="en-US" b="1" dirty="0">
              <a:solidFill>
                <a:srgbClr val="FFFF00"/>
              </a:solidFill>
            </a:endParaRPr>
          </a:p>
        </p:txBody>
      </p:sp>
      <p:pic>
        <p:nvPicPr>
          <p:cNvPr id="2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2984" y="5329931"/>
            <a:ext cx="432366" cy="44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561395" y="5358430"/>
            <a:ext cx="1625034" cy="461665"/>
          </a:xfrm>
          <a:prstGeom prst="rect">
            <a:avLst/>
          </a:prstGeom>
          <a:noFill/>
        </p:spPr>
        <p:txBody>
          <a:bodyPr wrap="square" rtlCol="0">
            <a:spAutoFit/>
          </a:bodyPr>
          <a:lstStyle/>
          <a:p>
            <a:r>
              <a:rPr lang="en-US" sz="2400" b="1" dirty="0" smtClean="0">
                <a:solidFill>
                  <a:srgbClr val="FFFF00"/>
                </a:solidFill>
              </a:rPr>
              <a:t>Goose Lake</a:t>
            </a:r>
            <a:endParaRPr lang="en-US" sz="2400" b="1" dirty="0">
              <a:solidFill>
                <a:srgbClr val="FFFF00"/>
              </a:solidFill>
            </a:endParaRPr>
          </a:p>
        </p:txBody>
      </p:sp>
      <p:sp>
        <p:nvSpPr>
          <p:cNvPr id="3" name="Isosceles Triangle 2"/>
          <p:cNvSpPr/>
          <p:nvPr/>
        </p:nvSpPr>
        <p:spPr>
          <a:xfrm>
            <a:off x="6576824" y="2250939"/>
            <a:ext cx="220626" cy="15844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9" name="TextBox 28"/>
          <p:cNvSpPr txBox="1"/>
          <p:nvPr/>
        </p:nvSpPr>
        <p:spPr>
          <a:xfrm>
            <a:off x="6751082" y="2082380"/>
            <a:ext cx="673711" cy="400110"/>
          </a:xfrm>
          <a:prstGeom prst="rect">
            <a:avLst/>
          </a:prstGeom>
          <a:noFill/>
        </p:spPr>
        <p:txBody>
          <a:bodyPr wrap="square" rtlCol="0">
            <a:spAutoFit/>
          </a:bodyPr>
          <a:lstStyle/>
          <a:p>
            <a:r>
              <a:rPr lang="en-US" sz="2000" b="1" dirty="0" smtClean="0">
                <a:solidFill>
                  <a:srgbClr val="FFFF00"/>
                </a:solidFill>
              </a:rPr>
              <a:t>MLA</a:t>
            </a:r>
            <a:endParaRPr lang="en-US" sz="2000" b="1" dirty="0">
              <a:solidFill>
                <a:srgbClr val="FFFF00"/>
              </a:solidFill>
            </a:endParaRPr>
          </a:p>
        </p:txBody>
      </p:sp>
      <p:sp>
        <p:nvSpPr>
          <p:cNvPr id="11" name="Flowchart: Connector 10"/>
          <p:cNvSpPr/>
          <p:nvPr/>
        </p:nvSpPr>
        <p:spPr>
          <a:xfrm>
            <a:off x="6866657" y="4587775"/>
            <a:ext cx="163905" cy="147157"/>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6274898" y="4431676"/>
            <a:ext cx="673711" cy="461665"/>
          </a:xfrm>
          <a:prstGeom prst="rect">
            <a:avLst/>
          </a:prstGeom>
          <a:noFill/>
        </p:spPr>
        <p:txBody>
          <a:bodyPr wrap="square" rtlCol="0">
            <a:spAutoFit/>
          </a:bodyPr>
          <a:lstStyle/>
          <a:p>
            <a:pPr algn="ctr"/>
            <a:r>
              <a:rPr lang="en-US" sz="1200" b="1" dirty="0" smtClean="0">
                <a:solidFill>
                  <a:srgbClr val="FFFF00"/>
                </a:solidFill>
              </a:rPr>
              <a:t>George Site</a:t>
            </a:r>
            <a:endParaRPr lang="en-US" sz="1200" b="1" dirty="0">
              <a:solidFill>
                <a:srgbClr val="FFFF00"/>
              </a:solidFill>
            </a:endParaRPr>
          </a:p>
        </p:txBody>
      </p:sp>
    </p:spTree>
    <p:extLst>
      <p:ext uri="{BB962C8B-B14F-4D97-AF65-F5344CB8AC3E}">
        <p14:creationId xmlns:p14="http://schemas.microsoft.com/office/powerpoint/2010/main" val="5422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896" y="293660"/>
            <a:ext cx="6601490" cy="1325563"/>
          </a:xfrm>
        </p:spPr>
        <p:txBody>
          <a:bodyPr>
            <a:noAutofit/>
          </a:bodyPr>
          <a:lstStyle/>
          <a:p>
            <a:r>
              <a:rPr lang="en-US" sz="2800" dirty="0" smtClean="0"/>
              <a:t>Sabina-kut</a:t>
            </a:r>
            <a:r>
              <a:rPr lang="en-US" sz="2800" dirty="0"/>
              <a:t> </a:t>
            </a:r>
            <a:r>
              <a:rPr lang="en-US" sz="2800" dirty="0" smtClean="0"/>
              <a:t>Nalvaghiokvigiyait Nanminigivlogit hapkua  Kitikmeoni Aviktokhimayomi</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5</a:t>
            </a:fld>
            <a:endParaRPr lang="en-US" dirty="0">
              <a:solidFill>
                <a:prstClr val="black">
                  <a:tint val="75000"/>
                </a:prstClr>
              </a:solidFill>
            </a:endParaRPr>
          </a:p>
        </p:txBody>
      </p:sp>
      <p:pic>
        <p:nvPicPr>
          <p:cNvPr id="12" name="Content Placeholder 11"/>
          <p:cNvPicPr>
            <a:picLocks noGrp="1" noChangeAspect="1"/>
          </p:cNvPicPr>
          <p:nvPr>
            <p:ph idx="1"/>
          </p:nvPr>
        </p:nvPicPr>
        <p:blipFill>
          <a:blip r:embed="rId3"/>
          <a:stretch>
            <a:fillRect/>
          </a:stretch>
        </p:blipFill>
        <p:spPr>
          <a:xfrm>
            <a:off x="3154049" y="1512888"/>
            <a:ext cx="2835901" cy="4351337"/>
          </a:xfrm>
          <a:prstGeom prst="rect">
            <a:avLst/>
          </a:prstGeom>
        </p:spPr>
      </p:pic>
    </p:spTree>
    <p:extLst>
      <p:ext uri="{BB962C8B-B14F-4D97-AF65-F5344CB8AC3E}">
        <p14:creationId xmlns:p14="http://schemas.microsoft.com/office/powerpoint/2010/main" val="3282975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87262"/>
            <a:ext cx="6601490" cy="1119507"/>
          </a:xfrm>
        </p:spPr>
        <p:txBody>
          <a:bodyPr>
            <a:noAutofit/>
          </a:bodyPr>
          <a:lstStyle/>
          <a:p>
            <a:r>
              <a:rPr lang="en-CA" sz="2800" dirty="0" smtClean="0"/>
              <a:t>Hanningayok Uyagaktakvighak </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6</a:t>
            </a:fld>
            <a:endParaRPr lang="en-US" dirty="0">
              <a:solidFill>
                <a:prstClr val="black">
                  <a:tint val="75000"/>
                </a:prstClr>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90938" y="1585166"/>
            <a:ext cx="6439202" cy="3963893"/>
          </a:xfrm>
          <a:prstGeom prst="rect">
            <a:avLst/>
          </a:prstGeom>
          <a:ln>
            <a:solidFill>
              <a:schemeClr val="tx1"/>
            </a:solidFill>
          </a:ln>
        </p:spPr>
      </p:pic>
      <p:sp>
        <p:nvSpPr>
          <p:cNvPr id="8" name="TextBox 7"/>
          <p:cNvSpPr txBox="1"/>
          <p:nvPr/>
        </p:nvSpPr>
        <p:spPr>
          <a:xfrm>
            <a:off x="4724612" y="4063965"/>
            <a:ext cx="2505528" cy="830997"/>
          </a:xfrm>
          <a:prstGeom prst="rect">
            <a:avLst/>
          </a:prstGeom>
          <a:noFill/>
        </p:spPr>
        <p:txBody>
          <a:bodyPr wrap="square" rtlCol="0">
            <a:spAutoFit/>
          </a:bodyPr>
          <a:lstStyle/>
          <a:p>
            <a:r>
              <a:rPr lang="en-US" sz="2400" b="1" dirty="0" smtClean="0">
                <a:solidFill>
                  <a:prstClr val="black"/>
                </a:solidFill>
              </a:rPr>
              <a:t>Goose Lake-mi Iglukpakakvik</a:t>
            </a:r>
            <a:endParaRPr lang="en-US" sz="2400" b="1" dirty="0">
              <a:solidFill>
                <a:prstClr val="black"/>
              </a:solidFill>
            </a:endParaRPr>
          </a:p>
        </p:txBody>
      </p:sp>
    </p:spTree>
    <p:extLst>
      <p:ext uri="{BB962C8B-B14F-4D97-AF65-F5344CB8AC3E}">
        <p14:creationId xmlns:p14="http://schemas.microsoft.com/office/powerpoint/2010/main" val="1487956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3200" dirty="0" smtClean="0"/>
              <a:t>Imalikinikut tatvalu Nunaoyalikinikut Ihomalotaoyut </a:t>
            </a:r>
            <a:endParaRPr lang="en-US" sz="3200" dirty="0"/>
          </a:p>
        </p:txBody>
      </p:sp>
      <p:sp>
        <p:nvSpPr>
          <p:cNvPr id="5" name="Content Placeholder 4"/>
          <p:cNvSpPr>
            <a:spLocks noGrp="1"/>
          </p:cNvSpPr>
          <p:nvPr>
            <p:ph idx="1"/>
          </p:nvPr>
        </p:nvSpPr>
        <p:spPr>
          <a:xfrm>
            <a:off x="628650" y="1608992"/>
            <a:ext cx="7886700" cy="4379093"/>
          </a:xfrm>
        </p:spPr>
        <p:txBody>
          <a:bodyPr>
            <a:normAutofit fontScale="70000" lnSpcReduction="20000"/>
          </a:bodyPr>
          <a:lstStyle/>
          <a:p>
            <a:pPr marL="742950" indent="-742950">
              <a:buFont typeface="+mj-lt"/>
              <a:buAutoNum type="arabicPeriod"/>
            </a:pPr>
            <a:endParaRPr lang="en-CA" sz="2100" dirty="0" smtClean="0"/>
          </a:p>
          <a:p>
            <a:pPr marL="742950" indent="-742950">
              <a:buFont typeface="+mj-lt"/>
              <a:buAutoNum type="arabicPeriod"/>
            </a:pPr>
            <a:r>
              <a:rPr lang="en-US" sz="3200" dirty="0" smtClean="0"/>
              <a:t>Kayangnaningit uyagaghiokvitni immap kokloakviitni tahamunga Hannayaohimayunot Immak Anniangitangani (EPZ).</a:t>
            </a:r>
            <a:endParaRPr lang="en-US" sz="3200" dirty="0"/>
          </a:p>
          <a:p>
            <a:pPr marL="742950" indent="-742950">
              <a:buFont typeface="+mj-lt"/>
              <a:buAutoNum type="arabicPeriod"/>
            </a:pPr>
            <a:r>
              <a:rPr lang="en-US" sz="3200" dirty="0"/>
              <a:t>Kayangnaningit uyagaghiokvitni immap kokloakviitni </a:t>
            </a:r>
            <a:r>
              <a:rPr lang="en-US" sz="3200" dirty="0" smtClean="0"/>
              <a:t>tahamunga  hiikmiit kikomaningani tittiknitni.</a:t>
            </a:r>
            <a:endParaRPr lang="en-US" sz="3200" dirty="0"/>
          </a:p>
          <a:p>
            <a:pPr marL="742950" indent="-742950">
              <a:buFont typeface="+mj-lt"/>
              <a:buAutoNum type="arabicPeriod"/>
            </a:pPr>
            <a:r>
              <a:rPr lang="en-US" sz="3200" dirty="0" smtClean="0"/>
              <a:t>Ihomagiyaoyot hapkua katighoghimayot uyagaghiokvioyomi halomailgot</a:t>
            </a:r>
            <a:endParaRPr lang="en-US" sz="3200" dirty="0"/>
          </a:p>
          <a:p>
            <a:pPr marL="742950" indent="-742950">
              <a:buFont typeface="+mj-lt"/>
              <a:buAutoNum type="arabicPeriod"/>
            </a:pPr>
            <a:r>
              <a:rPr lang="en-US" sz="3200" dirty="0" smtClean="0"/>
              <a:t>Kimilgoktaktaknik annianingitnik immap tatvanga Koviogakvioyomit Halumailgonik immap Hapuhiokhimayomit  (TSF).</a:t>
            </a:r>
            <a:endParaRPr lang="en-US" sz="3200" dirty="0"/>
          </a:p>
          <a:p>
            <a:pPr marL="742950" indent="-742950">
              <a:buFont typeface="+mj-lt"/>
              <a:buAutoNum type="arabicPeriod"/>
            </a:pPr>
            <a:r>
              <a:rPr lang="en-US" sz="3200" dirty="0" smtClean="0"/>
              <a:t>Kanogininga hamna hila unnakpalianinganit.</a:t>
            </a:r>
          </a:p>
          <a:p>
            <a:pPr marL="742950" indent="-742950">
              <a:buFont typeface="+mj-lt"/>
              <a:buAutoNum type="arabicPeriod"/>
            </a:pPr>
            <a:r>
              <a:rPr lang="en-US" sz="3200" dirty="0" smtClean="0"/>
              <a:t>Alanganinga tatvani uyagaghiokvikmi immap annianinga onipkagiyaoyot kiotjutaohimayoni titikaktaohimayot.</a:t>
            </a:r>
            <a:endParaRPr lang="en-US" sz="3200" dirty="0"/>
          </a:p>
          <a:p>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7</a:t>
            </a:fld>
            <a:endParaRPr lang="en-US" dirty="0"/>
          </a:p>
        </p:txBody>
      </p:sp>
    </p:spTree>
    <p:extLst>
      <p:ext uri="{BB962C8B-B14F-4D97-AF65-F5344CB8AC3E}">
        <p14:creationId xmlns:p14="http://schemas.microsoft.com/office/powerpoint/2010/main" val="497864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smtClean="0"/>
              <a:t>Ikalulikinikut Immakmiotaniklo Avatilikitjutait</a:t>
            </a:r>
            <a:endParaRPr lang="en-US" sz="2800" dirty="0"/>
          </a:p>
        </p:txBody>
      </p:sp>
      <p:sp>
        <p:nvSpPr>
          <p:cNvPr id="5" name="Content Placeholder 4"/>
          <p:cNvSpPr>
            <a:spLocks noGrp="1"/>
          </p:cNvSpPr>
          <p:nvPr>
            <p:ph idx="1"/>
          </p:nvPr>
        </p:nvSpPr>
        <p:spPr/>
        <p:txBody>
          <a:bodyPr>
            <a:normAutofit/>
          </a:bodyPr>
          <a:lstStyle/>
          <a:p>
            <a:endParaRPr lang="en-CA" sz="1800" dirty="0" smtClean="0"/>
          </a:p>
          <a:p>
            <a:pPr marL="514350" indent="-514350">
              <a:buFont typeface="+mj-lt"/>
              <a:buAutoNum type="arabicPeriod" startAt="7"/>
            </a:pPr>
            <a:r>
              <a:rPr lang="en-US" sz="3200" dirty="0" smtClean="0"/>
              <a:t>Kakukungogaikpat omayunik Kimilgokataknik Immakmiotanik Avatilikinikut Kimilgokatanikut Havagiyait  (AEMP).</a:t>
            </a:r>
          </a:p>
        </p:txBody>
      </p:sp>
      <p:sp>
        <p:nvSpPr>
          <p:cNvPr id="6" name="Slide Number Placeholder 5"/>
          <p:cNvSpPr>
            <a:spLocks noGrp="1"/>
          </p:cNvSpPr>
          <p:nvPr>
            <p:ph type="sldNum" sz="quarter" idx="12"/>
          </p:nvPr>
        </p:nvSpPr>
        <p:spPr/>
        <p:txBody>
          <a:bodyPr/>
          <a:lstStyle/>
          <a:p>
            <a:fld id="{438B63EE-32D6-41CD-8D0F-F766A6E153A6}" type="slidenum">
              <a:rPr lang="en-US" smtClean="0"/>
              <a:t>8</a:t>
            </a:fld>
            <a:endParaRPr lang="en-US" dirty="0"/>
          </a:p>
        </p:txBody>
      </p:sp>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smtClean="0"/>
              <a:t>Immap Kanogininga tatvalu Kimilgogotaitnik Ihomalotait</a:t>
            </a:r>
            <a:endParaRPr lang="en-US" sz="2800" dirty="0"/>
          </a:p>
        </p:txBody>
      </p:sp>
      <p:sp>
        <p:nvSpPr>
          <p:cNvPr id="5" name="Content Placeholder 4"/>
          <p:cNvSpPr>
            <a:spLocks noGrp="1"/>
          </p:cNvSpPr>
          <p:nvPr>
            <p:ph idx="1"/>
          </p:nvPr>
        </p:nvSpPr>
        <p:spPr/>
        <p:txBody>
          <a:bodyPr>
            <a:normAutofit fontScale="92500" lnSpcReduction="20000"/>
          </a:bodyPr>
          <a:lstStyle/>
          <a:p>
            <a:endParaRPr lang="en-CA" dirty="0" smtClean="0"/>
          </a:p>
          <a:p>
            <a:pPr marL="514350" indent="-514350">
              <a:buFont typeface="+mj-lt"/>
              <a:buAutoNum type="arabicPeriod" startAt="8"/>
            </a:pPr>
            <a:r>
              <a:rPr lang="en-US" sz="3200" dirty="0" smtClean="0"/>
              <a:t>Okiomi hikumi apkuhioktaohimayok auktokpalianinganik monagitjutait.</a:t>
            </a:r>
            <a:endParaRPr lang="en-US" sz="3200" dirty="0"/>
          </a:p>
          <a:p>
            <a:pPr marL="514350" indent="-514350">
              <a:buFont typeface="+mj-lt"/>
              <a:buAutoNum type="arabicPeriod" startAt="8"/>
            </a:pPr>
            <a:r>
              <a:rPr lang="en-US" sz="3200" dirty="0" smtClean="0"/>
              <a:t>Tagiokmi Omitjat Tolaktakvia (MLA) PAG uyakanik totkomavik.</a:t>
            </a:r>
          </a:p>
          <a:p>
            <a:pPr marL="514350" indent="-514350">
              <a:buFont typeface="+mj-lt"/>
              <a:buAutoNum type="arabicPeriod" startAt="8"/>
            </a:pPr>
            <a:r>
              <a:rPr lang="en-US" sz="3200" dirty="0" smtClean="0"/>
              <a:t>Atoklugit totkomaviat uyakat immak anniangitangani himmakloni.</a:t>
            </a:r>
            <a:endParaRPr lang="en-US" sz="3200" dirty="0"/>
          </a:p>
          <a:p>
            <a:pPr marL="514350" indent="-514350">
              <a:buFont typeface="+mj-lt"/>
              <a:buAutoNum type="arabicPeriod" startAt="8"/>
            </a:pPr>
            <a:r>
              <a:rPr lang="en-US" sz="3200" dirty="0" smtClean="0"/>
              <a:t>Immap annianinga kokloakningalo uyakat totkomaviitnit. </a:t>
            </a:r>
            <a:endParaRPr lang="en-US" sz="3200" dirty="0"/>
          </a:p>
          <a:p>
            <a:pPr marL="514350" indent="-514350">
              <a:buFont typeface="+mj-lt"/>
              <a:buAutoNum type="arabicPeriod" startAt="8"/>
            </a:pPr>
            <a:r>
              <a:rPr lang="en-US" sz="3200" dirty="0" smtClean="0"/>
              <a:t>Uyakanik totkomaviat immap anniavinganik monagitjutat</a:t>
            </a:r>
            <a:r>
              <a:rPr lang="en-US" sz="3200" dirty="0"/>
              <a:t>.</a:t>
            </a:r>
            <a:r>
              <a:rPr lang="en-US" sz="3200" dirty="0" smtClean="0"/>
              <a:t> </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9</a:t>
            </a:fld>
            <a:endParaRPr lang="en-US" dirty="0"/>
          </a:p>
        </p:txBody>
      </p:sp>
    </p:spTree>
    <p:extLst>
      <p:ext uri="{BB962C8B-B14F-4D97-AF65-F5344CB8AC3E}">
        <p14:creationId xmlns:p14="http://schemas.microsoft.com/office/powerpoint/2010/main" val="2370693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7712</TotalTime>
  <Words>2248</Words>
  <Application>Microsoft Office PowerPoint</Application>
  <PresentationFormat>On-screen Show (4:3)</PresentationFormat>
  <Paragraphs>196</Paragraphs>
  <Slides>16</Slides>
  <Notes>16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16</vt:i4>
      </vt:variant>
    </vt:vector>
  </HeadingPairs>
  <TitlesOfParts>
    <vt:vector size="26" baseType="lpstr">
      <vt:lpstr>Arial</vt:lpstr>
      <vt:lpstr>Arial Black</vt:lpstr>
      <vt:lpstr>Arial Rounded MT Bold</vt:lpstr>
      <vt:lpstr>Calibri</vt:lpstr>
      <vt:lpstr>Calibri Light</vt:lpstr>
      <vt:lpstr>Century Gothic</vt:lpstr>
      <vt:lpstr>Office Theme</vt:lpstr>
      <vt:lpstr>Custom Design</vt:lpstr>
      <vt:lpstr>1_Custom Design</vt:lpstr>
      <vt:lpstr>2_Custom Design</vt:lpstr>
      <vt:lpstr>Kitikmeot Inuit Katuyikatigit</vt:lpstr>
      <vt:lpstr> Pitjutaat hamna Onipkagiyaoyok </vt:lpstr>
      <vt:lpstr>KIA-kut Havagiyait</vt:lpstr>
      <vt:lpstr>Hanningayok Uyagaktakvighak </vt:lpstr>
      <vt:lpstr>Sabina-kut Nalvaghiokvigiyait Nanminigivlogit hapkua  Kitikmeoni Aviktokhimayomi</vt:lpstr>
      <vt:lpstr>Hanningayok Uyagaktakvighak </vt:lpstr>
      <vt:lpstr>Imalikinikut tatvalu Nunaoyalikinikut Ihomalotaoyut </vt:lpstr>
      <vt:lpstr>Ikalulikinikut Immakmiotaniklo Avatilikitjutait</vt:lpstr>
      <vt:lpstr>Immap Kanogininga tatvalu Kimilgogotaitnik Ihomalotait</vt:lpstr>
      <vt:lpstr>Immap Kanogininga tatvalu Kimilgogotaitnik Ihomalotait</vt:lpstr>
      <vt:lpstr>Immap Kanogininga tatvalu Kimilgogotaitnik Ihomalotait</vt:lpstr>
      <vt:lpstr>Immap Kanogininga tatvalu Kimilgogotaitnik Ihomalotait</vt:lpstr>
      <vt:lpstr>Immap Kanogininga and Kimilgogotaitnik Ihomalotait</vt:lpstr>
      <vt:lpstr>Tughiotat Avagiklutjuk Inuit Nunaotaitni Kavamatkutlo Nunaotaitni Nunnap Immaplu Akkiliktotighaitnik </vt:lpstr>
      <vt:lpstr>Malikayaghait Ihoaghaghimayonik Akkiliktotighaitnik Hanningayomi Uyagaktakvighak</vt:lpstr>
      <vt:lpstr>Eniktikutighak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John Roesch</cp:lastModifiedBy>
  <cp:revision>260</cp:revision>
  <cp:lastPrinted>2018-04-12T18:00:38Z</cp:lastPrinted>
  <dcterms:created xsi:type="dcterms:W3CDTF">2013-07-19T15:58:55Z</dcterms:created>
  <dcterms:modified xsi:type="dcterms:W3CDTF">2018-08-03T15:25:48Z</dcterms:modified>
</cp:coreProperties>
</file>