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4" r:id="rId3"/>
    <p:sldMasterId id="2147483696" r:id="rId4"/>
  </p:sldMasterIdLst>
  <p:notesMasterIdLst>
    <p:notesMasterId r:id="rId21"/>
  </p:notesMasterIdLst>
  <p:sldIdLst>
    <p:sldId id="256" r:id="rId5"/>
    <p:sldId id="257" r:id="rId6"/>
    <p:sldId id="258" r:id="rId7"/>
    <p:sldId id="259" r:id="rId8"/>
    <p:sldId id="263" r:id="rId9"/>
    <p:sldId id="278" r:id="rId10"/>
    <p:sldId id="260" r:id="rId11"/>
    <p:sldId id="261" r:id="rId12"/>
    <p:sldId id="267" r:id="rId13"/>
    <p:sldId id="268" r:id="rId14"/>
    <p:sldId id="269" r:id="rId15"/>
    <p:sldId id="270" r:id="rId16"/>
    <p:sldId id="271" r:id="rId17"/>
    <p:sldId id="279" r:id="rId18"/>
    <p:sldId id="280" r:id="rId19"/>
    <p:sldId id="266" r:id="rId2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5B9BD5"/>
    <a:srgbClr val="B779B3"/>
    <a:srgbClr val="CF61C7"/>
    <a:srgbClr val="B878B3"/>
    <a:srgbClr val="CA74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77" autoAdjust="0"/>
  </p:normalViewPr>
  <p:slideViewPr>
    <p:cSldViewPr snapToGrid="0">
      <p:cViewPr varScale="1">
        <p:scale>
          <a:sx n="106" d="100"/>
          <a:sy n="106" d="100"/>
        </p:scale>
        <p:origin x="1308" y="78"/>
      </p:cViewPr>
      <p:guideLst>
        <p:guide orient="horz" pos="2160"/>
        <p:guide pos="2880"/>
      </p:guideLst>
    </p:cSldViewPr>
  </p:slideViewPr>
  <p:outlineViewPr>
    <p:cViewPr>
      <p:scale>
        <a:sx n="33" d="100"/>
        <a:sy n="33" d="100"/>
      </p:scale>
      <p:origin x="0" y="1308"/>
    </p:cViewPr>
  </p:outlineViewPr>
  <p:notesTextViewPr>
    <p:cViewPr>
      <p:scale>
        <a:sx n="3" d="2"/>
        <a:sy n="3" d="2"/>
      </p:scale>
      <p:origin x="0" y="0"/>
    </p:cViewPr>
  </p:notesTextViewPr>
  <p:notesViewPr>
    <p:cSldViewPr snapToGrid="0">
      <p:cViewPr varScale="1">
        <p:scale>
          <a:sx n="56" d="100"/>
          <a:sy n="56" d="100"/>
        </p:scale>
        <p:origin x="-2826"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5D4A0EA4-EEAD-462D-A845-3A6BB38E030B}" type="datetimeFigureOut">
              <a:rPr lang="en-US" smtClean="0"/>
              <a:t>8/3/2018</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1D8E1B6-F1F6-4468-BC62-C008A50C056D}" type="slidenum">
              <a:rPr lang="en-US" smtClean="0"/>
              <a:t>‹#›</a:t>
            </a:fld>
            <a:endParaRPr lang="en-US"/>
          </a:p>
        </p:txBody>
      </p:sp>
    </p:spTree>
    <p:extLst>
      <p:ext uri="{BB962C8B-B14F-4D97-AF65-F5344CB8AC3E}">
        <p14:creationId xmlns:p14="http://schemas.microsoft.com/office/powerpoint/2010/main" val="1809054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Hello everyone, I am John</a:t>
            </a:r>
            <a:r>
              <a:rPr lang="en-CA" baseline="0" dirty="0" smtClean="0"/>
              <a:t> Roesch, the Senior Hope Bay Project Officer for the Department of Lands and Environment for the Kitikmeot Inuit Association. I am responsible for project oversite for the KIA and provide input into the regulatory process on the Hope Bay Project to both the NWB and NIRB. I am currently covering the Back River Project as well in the review of Sabina’s Type A water license application. In performing this role, I make use of KIA’s consultants who are subject matter experts in the areas of hydrology, hydrogeology, fisheries, aquatic environment, and geotechnical engineering. </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1</a:t>
            </a:fld>
            <a:endParaRPr lang="en-US"/>
          </a:p>
        </p:txBody>
      </p:sp>
    </p:spTree>
    <p:extLst>
      <p:ext uri="{BB962C8B-B14F-4D97-AF65-F5344CB8AC3E}">
        <p14:creationId xmlns:p14="http://schemas.microsoft.com/office/powerpoint/2010/main" val="3898585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five issues concern runoff discharge from ore storage not meeting metals criteria, seepage form the TSF affecting waterbodies in the immediate area, the management of dust from construction and its entry into the watershed, the disposal of asbestos and ash into the landfill, and the handling of hazardous materials contact water at the MLA.</a:t>
            </a:r>
          </a:p>
          <a:p>
            <a:endParaRPr lang="en-US" dirty="0" smtClean="0"/>
          </a:p>
          <a:p>
            <a:r>
              <a:rPr lang="en-US" dirty="0" smtClean="0"/>
              <a:t>These issues are of high, medium, and low concern to the KIA.</a:t>
            </a:r>
          </a:p>
          <a:p>
            <a:endParaRPr lang="en-CA" baseline="0" dirty="0" smtClean="0"/>
          </a:p>
          <a:p>
            <a:r>
              <a:rPr lang="en-CA" baseline="0" dirty="0" smtClean="0"/>
              <a:t>Sabina has responded to our recommendations and these issues are resolved. </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10</a:t>
            </a:fld>
            <a:endParaRPr lang="en-US"/>
          </a:p>
        </p:txBody>
      </p:sp>
    </p:spTree>
    <p:extLst>
      <p:ext uri="{BB962C8B-B14F-4D97-AF65-F5344CB8AC3E}">
        <p14:creationId xmlns:p14="http://schemas.microsoft.com/office/powerpoint/2010/main" val="3306944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These six issues concern practises for storing hazardous materials at site, risk management</a:t>
            </a:r>
            <a:r>
              <a:rPr lang="en-CA" baseline="0" dirty="0" smtClean="0"/>
              <a:t> and response to identified hazards at the mine site, the discharge criteria for water pooling at the bulk fuel storage area, the response to contaminated ice and snow from untreated sewage, discrepancies found for the bulk fuel storage volumes, and the thickness of NPAG rock covering the quarry PAG bedrock at closure.</a:t>
            </a:r>
          </a:p>
          <a:p>
            <a:endParaRPr lang="en-CA" baseline="0" dirty="0" smtClean="0"/>
          </a:p>
          <a:p>
            <a:r>
              <a:rPr lang="en-CA" baseline="0" dirty="0" smtClean="0"/>
              <a:t>This issues are of medium and low concern to KIA.</a:t>
            </a:r>
          </a:p>
          <a:p>
            <a:endParaRPr lang="en-CA" baseline="0" dirty="0" smtClean="0"/>
          </a:p>
          <a:p>
            <a:r>
              <a:rPr lang="en-CA" baseline="0" dirty="0" smtClean="0"/>
              <a:t>Sabina has responded to our recommendations and these Issues are resolved.</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11</a:t>
            </a:fld>
            <a:endParaRPr lang="en-US"/>
          </a:p>
        </p:txBody>
      </p:sp>
    </p:spTree>
    <p:extLst>
      <p:ext uri="{BB962C8B-B14F-4D97-AF65-F5344CB8AC3E}">
        <p14:creationId xmlns:p14="http://schemas.microsoft.com/office/powerpoint/2010/main" val="884617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These five issues concern the length of the mine’s</a:t>
            </a:r>
            <a:r>
              <a:rPr lang="en-CA" baseline="0" dirty="0" smtClean="0"/>
              <a:t> water license, deviations from the original mine design made by in field engineering decisions, the impact of phosphorous in effluent from the waste water treatment plant, the results of water quality modelling for water treatment, and the inclusion of source terms and inputs into the hydrological water and load balance at the MLA. </a:t>
            </a:r>
          </a:p>
          <a:p>
            <a:endParaRPr lang="en-CA" baseline="0" dirty="0" smtClean="0"/>
          </a:p>
          <a:p>
            <a:r>
              <a:rPr lang="en-CA" baseline="0" dirty="0" smtClean="0"/>
              <a:t>These issues are of high, medium, and low concern to the KIA.</a:t>
            </a:r>
            <a:endParaRPr lang="en-CA" dirty="0" smtClean="0"/>
          </a:p>
          <a:p>
            <a:endParaRPr lang="en-CA" baseline="0" dirty="0" smtClean="0"/>
          </a:p>
          <a:p>
            <a:r>
              <a:rPr lang="en-CA" baseline="0" dirty="0" smtClean="0"/>
              <a:t>Sabina has responded to our recommendations and these Issues are resolved. </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12</a:t>
            </a:fld>
            <a:endParaRPr lang="en-US"/>
          </a:p>
        </p:txBody>
      </p:sp>
    </p:spTree>
    <p:extLst>
      <p:ext uri="{BB962C8B-B14F-4D97-AF65-F5344CB8AC3E}">
        <p14:creationId xmlns:p14="http://schemas.microsoft.com/office/powerpoint/2010/main" val="2213371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These four issues are about “upper</a:t>
            </a:r>
            <a:r>
              <a:rPr lang="en-CA" baseline="0" dirty="0" smtClean="0"/>
              <a:t> case” scenarios in hydrological water and load balance and flows for the mine site, the management of saline water at site, long-term water quality for the flooded pits meeting CCME guidelines and Site Specific Water Quality Objectives, and the need for annual freshet monitoring of water flow due to melting of snow and ice.</a:t>
            </a:r>
            <a:endParaRPr lang="en-CA" dirty="0" smtClean="0"/>
          </a:p>
          <a:p>
            <a:endParaRPr lang="en-CA" baseline="0" dirty="0" smtClean="0"/>
          </a:p>
          <a:p>
            <a:r>
              <a:rPr lang="en-CA" baseline="0" dirty="0" smtClean="0"/>
              <a:t>The issues are considered to be of high and medium concern by KIA. </a:t>
            </a:r>
          </a:p>
          <a:p>
            <a:endParaRPr lang="en-CA" baseline="0" dirty="0" smtClean="0"/>
          </a:p>
          <a:p>
            <a:r>
              <a:rPr lang="en-CA" baseline="0" dirty="0" smtClean="0"/>
              <a:t>Sabina has responded to our recommendations and these issues are resolved.</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13</a:t>
            </a:fld>
            <a:endParaRPr lang="en-US"/>
          </a:p>
        </p:txBody>
      </p:sp>
    </p:spTree>
    <p:extLst>
      <p:ext uri="{BB962C8B-B14F-4D97-AF65-F5344CB8AC3E}">
        <p14:creationId xmlns:p14="http://schemas.microsoft.com/office/powerpoint/2010/main" val="2567271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KIA agrees with Sabina on</a:t>
            </a:r>
            <a:r>
              <a:rPr lang="en-CA" baseline="0" dirty="0" smtClean="0"/>
              <a:t> a total security of $43.2 million for the Back River Project and a split of 32% and 68% split for IOL and Crown Land and Water reclamation security, respectively. Our review of reclamation security was conducted by our geotechnical engineering consultant.</a:t>
            </a:r>
          </a:p>
          <a:p>
            <a:endParaRPr lang="en-CA" baseline="0" dirty="0" smtClean="0"/>
          </a:p>
          <a:p>
            <a:r>
              <a:rPr lang="en-CA" baseline="0" dirty="0" smtClean="0"/>
              <a:t>The KIA is open to the receipt of staged security from Sabina subject to particular water license conditions. The KIA has provided both Sabina and CIRNA with a proposed staged split of security for the Back River Project. KIA has had discussions with Sabina and CIRNA on staged security.</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14</a:t>
            </a:fld>
            <a:endParaRPr lang="en-US"/>
          </a:p>
        </p:txBody>
      </p:sp>
    </p:spTree>
    <p:extLst>
      <p:ext uri="{BB962C8B-B14F-4D97-AF65-F5344CB8AC3E}">
        <p14:creationId xmlns:p14="http://schemas.microsoft.com/office/powerpoint/2010/main" val="3760608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KIA is open</a:t>
            </a:r>
            <a:r>
              <a:rPr lang="en-CA" baseline="0" dirty="0" smtClean="0"/>
              <a:t> to receiving security using the proposed staged split under particular water license conditions.</a:t>
            </a:r>
          </a:p>
          <a:p>
            <a:endParaRPr lang="en-CA" baseline="0" dirty="0" smtClean="0"/>
          </a:p>
          <a:p>
            <a:r>
              <a:rPr lang="en-CA" baseline="0" dirty="0" smtClean="0"/>
              <a:t>The KIA must receive security 60 days prior to construction for each phase of construction for a defined set of major mine site components and infrastructure on a geographic basis. The receipt of staged security is subject to the NWB process where Sabina is required to provide proof of security being issued.</a:t>
            </a:r>
          </a:p>
          <a:p>
            <a:endParaRPr lang="en-CA" baseline="0" dirty="0" smtClean="0"/>
          </a:p>
          <a:p>
            <a:r>
              <a:rPr lang="en-CA" baseline="0" dirty="0" smtClean="0"/>
              <a:t>The reclamation costs must be updated periodically and reviewed by KIA and CIRNA and provided to the NWB. If additional security is determined to be required by the NWB, Sabina must provide it within 60 days of the determination.</a:t>
            </a:r>
          </a:p>
          <a:p>
            <a:endParaRPr lang="en-CA" baseline="0" dirty="0" smtClean="0"/>
          </a:p>
          <a:p>
            <a:r>
              <a:rPr lang="en-CA" baseline="0" dirty="0" smtClean="0"/>
              <a:t>The KIA has discussed these conditions with both Sabina and CIRNA.</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15</a:t>
            </a:fld>
            <a:endParaRPr lang="en-US"/>
          </a:p>
        </p:txBody>
      </p:sp>
    </p:spTree>
    <p:extLst>
      <p:ext uri="{BB962C8B-B14F-4D97-AF65-F5344CB8AC3E}">
        <p14:creationId xmlns:p14="http://schemas.microsoft.com/office/powerpoint/2010/main" val="2766426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KIA believes that the </a:t>
            </a:r>
            <a:r>
              <a:rPr lang="en-CA" dirty="0" smtClean="0"/>
              <a:t>remaining security </a:t>
            </a:r>
            <a:r>
              <a:rPr lang="en-CA" dirty="0" smtClean="0"/>
              <a:t>issues</a:t>
            </a:r>
            <a:r>
              <a:rPr lang="en-CA" baseline="0" dirty="0" smtClean="0"/>
              <a:t> brought forward to the </a:t>
            </a:r>
            <a:r>
              <a:rPr lang="en-CA" baseline="0" dirty="0" smtClean="0"/>
              <a:t>Public Hearing can </a:t>
            </a:r>
            <a:r>
              <a:rPr lang="en-CA" baseline="0" dirty="0" smtClean="0"/>
              <a:t>be successfully resolved with Sabina </a:t>
            </a:r>
            <a:r>
              <a:rPr lang="en-CA" baseline="0" dirty="0" smtClean="0"/>
              <a:t>and CIRNA through </a:t>
            </a:r>
            <a:r>
              <a:rPr lang="en-CA" baseline="0" dirty="0" smtClean="0"/>
              <a:t>our on-going collaboration.</a:t>
            </a:r>
          </a:p>
          <a:p>
            <a:endParaRPr lang="en-CA" baseline="0" dirty="0" smtClean="0"/>
          </a:p>
          <a:p>
            <a:r>
              <a:rPr lang="en-CA" baseline="0" dirty="0" smtClean="0"/>
              <a:t>We thank you for listening and we are open to any questions.</a:t>
            </a:r>
          </a:p>
          <a:p>
            <a:endParaRPr lang="en-CA" baseline="0" dirty="0" smtClean="0"/>
          </a:p>
        </p:txBody>
      </p:sp>
      <p:sp>
        <p:nvSpPr>
          <p:cNvPr id="4" name="Slide Number Placeholder 3"/>
          <p:cNvSpPr>
            <a:spLocks noGrp="1"/>
          </p:cNvSpPr>
          <p:nvPr>
            <p:ph type="sldNum" sz="quarter" idx="10"/>
          </p:nvPr>
        </p:nvSpPr>
        <p:spPr/>
        <p:txBody>
          <a:bodyPr/>
          <a:lstStyle/>
          <a:p>
            <a:fld id="{B1D8E1B6-F1F6-4468-BC62-C008A50C056D}" type="slidenum">
              <a:rPr lang="en-US" smtClean="0"/>
              <a:t>16</a:t>
            </a:fld>
            <a:endParaRPr lang="en-US"/>
          </a:p>
        </p:txBody>
      </p:sp>
    </p:spTree>
    <p:extLst>
      <p:ext uri="{BB962C8B-B14F-4D97-AF65-F5344CB8AC3E}">
        <p14:creationId xmlns:p14="http://schemas.microsoft.com/office/powerpoint/2010/main" val="3032115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purpose of this</a:t>
            </a:r>
            <a:r>
              <a:rPr lang="en-CA" baseline="0" dirty="0" smtClean="0"/>
              <a:t> presentation is to provide a brief summary of our technical review of the Back River Project Type A water license application. Our review covered hydrology, hydrogeology, fisheries, aquatic environments, water quality, and monitoring. KIA conducted the review in a collaborative manner with Sabina Gold &amp; Silver out of which we brought forward 32 issues to be resolved prior and at the Technical Meeting.</a:t>
            </a:r>
          </a:p>
        </p:txBody>
      </p:sp>
      <p:sp>
        <p:nvSpPr>
          <p:cNvPr id="4" name="Slide Number Placeholder 3"/>
          <p:cNvSpPr>
            <a:spLocks noGrp="1"/>
          </p:cNvSpPr>
          <p:nvPr>
            <p:ph type="sldNum" sz="quarter" idx="10"/>
          </p:nvPr>
        </p:nvSpPr>
        <p:spPr/>
        <p:txBody>
          <a:bodyPr/>
          <a:lstStyle/>
          <a:p>
            <a:fld id="{B1D8E1B6-F1F6-4468-BC62-C008A50C056D}" type="slidenum">
              <a:rPr lang="en-US" smtClean="0"/>
              <a:t>2</a:t>
            </a:fld>
            <a:endParaRPr lang="en-US"/>
          </a:p>
        </p:txBody>
      </p:sp>
    </p:spTree>
    <p:extLst>
      <p:ext uri="{BB962C8B-B14F-4D97-AF65-F5344CB8AC3E}">
        <p14:creationId xmlns:p14="http://schemas.microsoft.com/office/powerpoint/2010/main" val="3910091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KIA’s mandate is to manage Kitikmeot Inuit lands and resources, and to protect and promote the social, cultural, political, environmental and economic well-being of Kitikmeot Inuit.  The Kitikmeot Region is generally within the red boundary.  The Pink and Blue lands are lands which KIA owns the surface rights.</a:t>
            </a:r>
          </a:p>
          <a:p>
            <a:endParaRPr lang="en-US" dirty="0"/>
          </a:p>
          <a:p>
            <a:r>
              <a:rPr lang="en-US" dirty="0" smtClean="0"/>
              <a:t>Kitikmeot </a:t>
            </a:r>
            <a:r>
              <a:rPr lang="en-US" dirty="0"/>
              <a:t>Inuit Association is a democratically elected not-for-profit society that represents the Inuit of the Kitikmeot Region of Nunavut.  </a:t>
            </a:r>
          </a:p>
          <a:p>
            <a:endParaRPr lang="en-US" dirty="0"/>
          </a:p>
          <a:p>
            <a:r>
              <a:rPr lang="en-US" dirty="0"/>
              <a:t>As a result of the Nunavut </a:t>
            </a:r>
            <a:r>
              <a:rPr lang="en-US" dirty="0" smtClean="0"/>
              <a:t>Agreement, </a:t>
            </a:r>
            <a:r>
              <a:rPr lang="en-US" dirty="0"/>
              <a:t>Inuit are one of the largest private landowners in the world.  Much of this privately owned land is in areas with high potential for mineral development.  This land is a significant opportunity for </a:t>
            </a:r>
            <a:r>
              <a:rPr lang="en-US" dirty="0" smtClean="0"/>
              <a:t>Inuit </a:t>
            </a:r>
            <a:r>
              <a:rPr lang="en-US" dirty="0"/>
              <a:t>if it is managed </a:t>
            </a:r>
            <a:r>
              <a:rPr lang="en-US" dirty="0" smtClean="0"/>
              <a:t>properly.  We </a:t>
            </a:r>
            <a:r>
              <a:rPr lang="en-US" dirty="0"/>
              <a:t>must optimize opportunities and manage liabilities that are inherent with being a private </a:t>
            </a:r>
            <a:r>
              <a:rPr lang="en-US" dirty="0" smtClean="0"/>
              <a:t>landowner.  If not, we will affect </a:t>
            </a:r>
            <a:r>
              <a:rPr lang="en-US" dirty="0"/>
              <a:t>the well-being of our Kitikmeot Inuit </a:t>
            </a:r>
            <a:r>
              <a:rPr lang="en-US" dirty="0" smtClean="0"/>
              <a:t>membership.</a:t>
            </a:r>
          </a:p>
          <a:p>
            <a:endParaRPr lang="en-US" dirty="0" smtClean="0"/>
          </a:p>
          <a:p>
            <a:r>
              <a:rPr lang="en-US" dirty="0" smtClean="0"/>
              <a:t>The Back River Project, composed of the Marine Laydown Area,</a:t>
            </a:r>
            <a:r>
              <a:rPr lang="en-US" baseline="0" dirty="0" smtClean="0"/>
              <a:t> winter road, and Goose Lake mine site</a:t>
            </a:r>
            <a:r>
              <a:rPr lang="en-US" dirty="0" smtClean="0"/>
              <a:t> is located on the mainland south of Bathurst Inlet and in the southern part of the region.</a:t>
            </a:r>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t>3</a:t>
            </a:fld>
            <a:endParaRPr lang="en-US"/>
          </a:p>
        </p:txBody>
      </p:sp>
    </p:spTree>
    <p:extLst>
      <p:ext uri="{BB962C8B-B14F-4D97-AF65-F5344CB8AC3E}">
        <p14:creationId xmlns:p14="http://schemas.microsoft.com/office/powerpoint/2010/main" val="1123677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Back River Project composed of the Marine Laydown Area (MLA),</a:t>
            </a:r>
            <a:r>
              <a:rPr lang="en-US" baseline="0" dirty="0" smtClean="0"/>
              <a:t> winter ice road, and the Goose Lake mine site reside on five Inuit Owned Land parcels. These being BB-02, BB-13, BB-15, BB-16, and BB-27.</a:t>
            </a:r>
          </a:p>
          <a:p>
            <a:endParaRPr lang="en-US" baseline="0" dirty="0" smtClean="0"/>
          </a:p>
          <a:p>
            <a:r>
              <a:rPr lang="en-US" baseline="0" dirty="0" smtClean="0"/>
              <a:t>The MLA is located in BB-27 and the Goose Lake mine site is in BB-13. The winter ice road runs from the MLA to Goose Lake through all the parcels.</a:t>
            </a:r>
          </a:p>
          <a:p>
            <a:endParaRPr lang="en-US" baseline="0" dirty="0" smtClean="0"/>
          </a:p>
          <a:p>
            <a:r>
              <a:rPr lang="en-US" baseline="0" dirty="0" smtClean="0"/>
              <a:t>Exploration camps currently exist at Goose Lake and George sites. The George site is a potential area of future exploration and development. It is currently closed and will not be developed into a mine site in the immediate future.</a:t>
            </a:r>
            <a:endParaRPr lang="en-US" dirty="0" smtClean="0"/>
          </a:p>
          <a:p>
            <a:endParaRPr lang="en-US" dirty="0"/>
          </a:p>
          <a:p>
            <a:r>
              <a:rPr lang="en-US" dirty="0" smtClean="0"/>
              <a:t>On the Map you can see the locations of some of the highest priority development sites are the MLA and Goose Lake.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232667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85">
              <a:defRPr/>
            </a:pPr>
            <a:r>
              <a:rPr lang="en-US" dirty="0" smtClean="0"/>
              <a:t>This map shows the Back River and Wishbone mineral claims held by Sabina with the MLA near the top of the</a:t>
            </a:r>
            <a:r>
              <a:rPr lang="en-US" baseline="0" dirty="0" smtClean="0"/>
              <a:t> map and Goose Lake in the south-east area of the map. Only the MLA, winter ice road, and Goose Lake are going to be developed at the present time.</a:t>
            </a:r>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232667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85">
              <a:defRPr/>
            </a:pPr>
            <a:r>
              <a:rPr lang="en-US" dirty="0" smtClean="0"/>
              <a:t>This picture is of the existing Goose Lake exploration camp. The Goose Lake mine site will be developed at this location and will have four mining areas</a:t>
            </a:r>
            <a:r>
              <a:rPr lang="en-US" baseline="0" dirty="0" smtClean="0"/>
              <a:t> within it. The mines will be both open pit and underground mines for each of the Goose Lake deposits. These being Umwelt, Llama, Goose Main, and Echo. </a:t>
            </a:r>
          </a:p>
          <a:p>
            <a:pPr defTabSz="915785">
              <a:defRPr/>
            </a:pPr>
            <a:endParaRPr lang="en-US" baseline="0" dirty="0" smtClean="0"/>
          </a:p>
          <a:p>
            <a:pPr defTabSz="915785">
              <a:defRPr/>
            </a:pPr>
            <a:r>
              <a:rPr lang="en-US" baseline="0" dirty="0" smtClean="0"/>
              <a:t>The mine will operate for about ten years producing 350,000 ounces of gold. The mill will process about 6,000 tonnes of ore per day and the Tailings Storage Area (TSA) will be located on Crown land. The doré bars produced at site will be flown out on aircraft.</a:t>
            </a:r>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637833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 indicated previously, 32 issues were</a:t>
            </a:r>
            <a:r>
              <a:rPr lang="en-CA" baseline="0" dirty="0" smtClean="0"/>
              <a:t> brought to the technical meeting with the NWB pertaining to the Type A water license application. These six issues concern the sensitivity of mine water flows into Enhanced Permeability Zones (EPZ) and areas of permafrost, the concentration of Total Suspended Solids (TSS) in mine effluents in meeting CCME guidelines, the monitoring of potential seepage through the TSF dam, and the effects of climate change on water management of infrastructure. There are also some minor discrepancies in the reporting of mine water flows in the submitted documents.</a:t>
            </a:r>
          </a:p>
          <a:p>
            <a:endParaRPr lang="en-CA" baseline="0" dirty="0" smtClean="0"/>
          </a:p>
          <a:p>
            <a:r>
              <a:rPr lang="en-CA" baseline="0" dirty="0" smtClean="0"/>
              <a:t>These issues of high, medium, and low concern to KIA.</a:t>
            </a:r>
          </a:p>
          <a:p>
            <a:endParaRPr lang="en-CA" baseline="0" dirty="0" smtClean="0"/>
          </a:p>
          <a:p>
            <a:r>
              <a:rPr lang="en-CA" baseline="0" dirty="0" smtClean="0"/>
              <a:t>Sabina has responded to our recommendations and all issues have been resolved.</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7</a:t>
            </a:fld>
            <a:endParaRPr lang="en-US"/>
          </a:p>
        </p:txBody>
      </p:sp>
    </p:spTree>
    <p:extLst>
      <p:ext uri="{BB962C8B-B14F-4D97-AF65-F5344CB8AC3E}">
        <p14:creationId xmlns:p14="http://schemas.microsoft.com/office/powerpoint/2010/main" val="2052700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These issue concerns</a:t>
            </a:r>
            <a:r>
              <a:rPr lang="en-CA" baseline="0" dirty="0" smtClean="0"/>
              <a:t> the conducting of biological monitoring through the Aquatic Environmental Monitoring Program for the dewatering of Llama and Umwelt lakes to Goose lake through each phase of the project. The KIA recommended annual monitoring until the areas are recovered.</a:t>
            </a:r>
          </a:p>
          <a:p>
            <a:endParaRPr lang="en-CA" baseline="0" dirty="0" smtClean="0"/>
          </a:p>
          <a:p>
            <a:r>
              <a:rPr lang="en-CA" baseline="0" dirty="0" smtClean="0"/>
              <a:t>This issue is of high concern to KIA.</a:t>
            </a:r>
          </a:p>
          <a:p>
            <a:endParaRPr lang="en-CA" baseline="0" dirty="0" smtClean="0"/>
          </a:p>
          <a:p>
            <a:r>
              <a:rPr lang="en-CA" baseline="0" dirty="0" smtClean="0"/>
              <a:t>Sabina has responded to our recommendations and this issue is resolved.</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8</a:t>
            </a:fld>
            <a:endParaRPr lang="en-US"/>
          </a:p>
        </p:txBody>
      </p:sp>
    </p:spTree>
    <p:extLst>
      <p:ext uri="{BB962C8B-B14F-4D97-AF65-F5344CB8AC3E}">
        <p14:creationId xmlns:p14="http://schemas.microsoft.com/office/powerpoint/2010/main" val="3745284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These five issues concern the preventing of the winter ice road fill from entering water bodies upon melting, the storage of Potentially Acid Generating (PAG) rock at the MLA, quarry contact water overflowing containment ponds, the monitoring of seepage and water runoff from quarries and waste rock piles into the environment, and water run-off from ore stock piles into the environment.</a:t>
            </a:r>
          </a:p>
          <a:p>
            <a:endParaRPr lang="en-CA" baseline="0" dirty="0" smtClean="0"/>
          </a:p>
          <a:p>
            <a:r>
              <a:rPr lang="en-CA" baseline="0" dirty="0" smtClean="0"/>
              <a:t>These issues are all of medium concern to KIA.</a:t>
            </a:r>
          </a:p>
          <a:p>
            <a:endParaRPr lang="en-CA" baseline="0" dirty="0" smtClean="0"/>
          </a:p>
          <a:p>
            <a:r>
              <a:rPr lang="en-CA" baseline="0" dirty="0" smtClean="0"/>
              <a:t>Sabina has responded to our recommendations and these issues are resolved. </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9</a:t>
            </a:fld>
            <a:endParaRPr lang="en-US"/>
          </a:p>
        </p:txBody>
      </p:sp>
    </p:spTree>
    <p:extLst>
      <p:ext uri="{BB962C8B-B14F-4D97-AF65-F5344CB8AC3E}">
        <p14:creationId xmlns:p14="http://schemas.microsoft.com/office/powerpoint/2010/main" val="65782580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668" y="5313457"/>
            <a:ext cx="9156986" cy="1544543"/>
          </a:xfrm>
          <a:prstGeom prst="rect">
            <a:avLst/>
          </a:prstGeom>
          <a:ln>
            <a:solidFill>
              <a:schemeClr val="bg1"/>
            </a:solidFill>
          </a:ln>
        </p:spPr>
      </p:pic>
      <p:sp>
        <p:nvSpPr>
          <p:cNvPr id="2" name="Title 1"/>
          <p:cNvSpPr>
            <a:spLocks noGrp="1"/>
          </p:cNvSpPr>
          <p:nvPr>
            <p:ph type="ctrTitle"/>
          </p:nvPr>
        </p:nvSpPr>
        <p:spPr>
          <a:xfrm>
            <a:off x="1143000" y="1122363"/>
            <a:ext cx="6858000" cy="2387600"/>
          </a:xfrm>
        </p:spPr>
        <p:txBody>
          <a:bodyPr anchor="t">
            <a:normAutofit/>
          </a:bodyPr>
          <a:lstStyle>
            <a:lvl1pPr algn="ctr">
              <a:defRPr sz="5400">
                <a:latin typeface="Arial Rounded MT Bold" panose="020F07040305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32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pic>
        <p:nvPicPr>
          <p:cNvPr id="11" name="Picture 10"/>
          <p:cNvPicPr>
            <a:picLocks noChangeAspect="1"/>
          </p:cNvPicPr>
          <p:nvPr userDrawn="1"/>
        </p:nvPicPr>
        <p:blipFill>
          <a:blip r:embed="rId4" cstate="email">
            <a:extLst>
              <a:ext uri="{BEBA8EAE-BF5A-486C-A8C5-ECC9F3942E4B}">
                <a14:imgProps xmlns:a14="http://schemas.microsoft.com/office/drawing/2010/main">
                  <a14:imgLayer r:embed="rId3">
                    <a14:imgEffect>
                      <a14:colorTemperature colorTemp="5300"/>
                    </a14:imgEffect>
                    <a14:imgEffect>
                      <a14:saturation sat="0"/>
                    </a14:imgEffect>
                  </a14:imgLayer>
                </a14:imgProps>
              </a:ext>
              <a:ext uri="{28A0092B-C50C-407E-A947-70E740481C1C}">
                <a14:useLocalDpi xmlns:a14="http://schemas.microsoft.com/office/drawing/2010/main"/>
              </a:ext>
            </a:extLst>
          </a:blip>
          <a:stretch>
            <a:fillRect/>
          </a:stretch>
        </p:blipFill>
        <p:spPr>
          <a:xfrm>
            <a:off x="-12986" y="0"/>
            <a:ext cx="9156986" cy="361507"/>
          </a:xfrm>
          <a:prstGeom prst="rect">
            <a:avLst/>
          </a:prstGeom>
          <a:ln>
            <a:solidFill>
              <a:schemeClr val="bg1"/>
            </a:solidFill>
          </a:ln>
        </p:spPr>
      </p:pic>
      <p:pic>
        <p:nvPicPr>
          <p:cNvPr id="12" name="Pictur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4095" y="4794666"/>
            <a:ext cx="2160341" cy="1958709"/>
          </a:xfrm>
          <a:prstGeom prst="rect">
            <a:avLst/>
          </a:prstGeom>
          <a:ln>
            <a:noFill/>
          </a:ln>
          <a:effectLst>
            <a:outerShdw blurRad="292100" dist="139700" dir="2700000" algn="tl" rotWithShape="0">
              <a:srgbClr val="333333">
                <a:alpha val="65000"/>
              </a:srgbClr>
            </a:outerShdw>
          </a:effectLst>
        </p:spPr>
      </p:pic>
      <p:sp>
        <p:nvSpPr>
          <p:cNvPr id="4" name="TextBox 3"/>
          <p:cNvSpPr txBox="1"/>
          <p:nvPr userDrawn="1"/>
        </p:nvSpPr>
        <p:spPr>
          <a:xfrm>
            <a:off x="6024284" y="5357303"/>
            <a:ext cx="2936838" cy="1692771"/>
          </a:xfrm>
          <a:prstGeom prst="rect">
            <a:avLst/>
          </a:prstGeom>
          <a:noFill/>
        </p:spPr>
        <p:txBody>
          <a:bodyPr wrap="square" rtlCol="0">
            <a:spAutoFit/>
          </a:bodyPr>
          <a:lstStyle/>
          <a:p>
            <a:pPr algn="r"/>
            <a:r>
              <a:rPr lang="en-US" sz="1800" b="1" dirty="0" smtClean="0">
                <a:solidFill>
                  <a:schemeClr val="bg1"/>
                </a:solidFill>
              </a:rPr>
              <a:t>P.O. Box 18</a:t>
            </a:r>
          </a:p>
          <a:p>
            <a:pPr algn="r"/>
            <a:r>
              <a:rPr lang="en-US" sz="1800" b="1" dirty="0" smtClean="0">
                <a:solidFill>
                  <a:schemeClr val="bg1"/>
                </a:solidFill>
              </a:rPr>
              <a:t>Cambridge Bay, Nunavut</a:t>
            </a:r>
          </a:p>
          <a:p>
            <a:pPr algn="r"/>
            <a:r>
              <a:rPr lang="en-US" sz="1800" b="1" dirty="0" smtClean="0">
                <a:solidFill>
                  <a:schemeClr val="bg1"/>
                </a:solidFill>
              </a:rPr>
              <a:t>X0B 0C0</a:t>
            </a:r>
          </a:p>
          <a:p>
            <a:pPr algn="r"/>
            <a:r>
              <a:rPr lang="en-US" sz="1800" b="1" dirty="0" smtClean="0">
                <a:solidFill>
                  <a:schemeClr val="bg1"/>
                </a:solidFill>
              </a:rPr>
              <a:t>Telephone: 1 867 983 2458</a:t>
            </a:r>
          </a:p>
          <a:p>
            <a:pPr algn="r"/>
            <a:r>
              <a:rPr lang="en-US" sz="1800" b="1" dirty="0" smtClean="0">
                <a:solidFill>
                  <a:schemeClr val="bg1"/>
                </a:solidFill>
              </a:rPr>
              <a:t>Fax: 1 867 983 2701</a:t>
            </a:r>
          </a:p>
          <a:p>
            <a:pPr algn="r"/>
            <a:endParaRPr lang="en-US" sz="1400" dirty="0"/>
          </a:p>
        </p:txBody>
      </p:sp>
    </p:spTree>
    <p:extLst>
      <p:ext uri="{BB962C8B-B14F-4D97-AF65-F5344CB8AC3E}">
        <p14:creationId xmlns:p14="http://schemas.microsoft.com/office/powerpoint/2010/main" val="3792815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01490" cy="1325563"/>
          </a:xfrm>
        </p:spPr>
        <p:txBody>
          <a:bodyPr/>
          <a:lstStyle/>
          <a:p>
            <a:r>
              <a:rPr lang="en-US" smtClean="0"/>
              <a:t>Click to edit Master title style</a:t>
            </a:r>
            <a:endParaRPr lang="en-US"/>
          </a:p>
        </p:txBody>
      </p:sp>
      <p:sp>
        <p:nvSpPr>
          <p:cNvPr id="3" name="Content Placeholder 2"/>
          <p:cNvSpPr>
            <a:spLocks noGrp="1"/>
          </p:cNvSpPr>
          <p:nvPr>
            <p:ph idx="1"/>
          </p:nvPr>
        </p:nvSpPr>
        <p:spPr>
          <a:xfrm>
            <a:off x="628650" y="1513655"/>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03142" y="5377404"/>
            <a:ext cx="3086100" cy="365125"/>
          </a:xfrm>
          <a:prstGeom prst="rect">
            <a:avLst/>
          </a:prstGeom>
        </p:spPr>
        <p:txBody>
          <a:bodyPr/>
          <a:lstStyle/>
          <a:p>
            <a:r>
              <a:rPr lang="en-CA" dirty="0" smtClean="0">
                <a:solidFill>
                  <a:prstClr val="black"/>
                </a:solidFill>
              </a:rPr>
              <a:t>kitia.ca/</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35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01490" cy="1325563"/>
          </a:xfrm>
        </p:spPr>
        <p:txBody>
          <a:bodyPr/>
          <a:lstStyle/>
          <a:p>
            <a:r>
              <a:rPr lang="en-US" smtClean="0"/>
              <a:t>Click to edit Master title style</a:t>
            </a:r>
            <a:endParaRPr lang="en-US"/>
          </a:p>
        </p:txBody>
      </p:sp>
      <p:sp>
        <p:nvSpPr>
          <p:cNvPr id="3" name="Content Placeholder 2"/>
          <p:cNvSpPr>
            <a:spLocks noGrp="1"/>
          </p:cNvSpPr>
          <p:nvPr>
            <p:ph idx="1"/>
          </p:nvPr>
        </p:nvSpPr>
        <p:spPr>
          <a:xfrm>
            <a:off x="628650" y="1513655"/>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03142" y="5377404"/>
            <a:ext cx="3086100" cy="365125"/>
          </a:xfrm>
          <a:prstGeom prst="rect">
            <a:avLst/>
          </a:prstGeom>
        </p:spPr>
        <p:txBody>
          <a:bodyPr/>
          <a:lstStyle/>
          <a:p>
            <a:r>
              <a:rPr lang="en-CA" dirty="0" smtClean="0">
                <a:solidFill>
                  <a:prstClr val="black"/>
                </a:solidFill>
              </a:rPr>
              <a:t>kitia.ca/</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35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kitia.ca/</a:t>
            </a:r>
            <a:endParaRPr lang="en-US"/>
          </a:p>
        </p:txBody>
      </p:sp>
      <p:sp>
        <p:nvSpPr>
          <p:cNvPr id="6" name="Slide Number Placeholder 5"/>
          <p:cNvSpPr>
            <a:spLocks noGrp="1"/>
          </p:cNvSpPr>
          <p:nvPr>
            <p:ph type="sldNum" sz="quarter" idx="12"/>
          </p:nvPr>
        </p:nvSpPr>
        <p:spPr/>
        <p:txBody>
          <a:bodyPr/>
          <a:lstStyle/>
          <a:p>
            <a:fld id="{0F32F33F-7DE4-4B81-B7E5-C9AB6C714333}" type="slidenum">
              <a:rPr lang="en-US" smtClean="0"/>
              <a:t>‹#›</a:t>
            </a:fld>
            <a:endParaRPr lang="en-US"/>
          </a:p>
        </p:txBody>
      </p:sp>
    </p:spTree>
    <p:extLst>
      <p:ext uri="{BB962C8B-B14F-4D97-AF65-F5344CB8AC3E}">
        <p14:creationId xmlns:p14="http://schemas.microsoft.com/office/powerpoint/2010/main" val="2161024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kitia.ca/</a:t>
            </a:r>
            <a:endParaRPr lang="en-US"/>
          </a:p>
        </p:txBody>
      </p:sp>
      <p:sp>
        <p:nvSpPr>
          <p:cNvPr id="6" name="Slide Number Placeholder 5"/>
          <p:cNvSpPr>
            <a:spLocks noGrp="1"/>
          </p:cNvSpPr>
          <p:nvPr>
            <p:ph type="sldNum" sz="quarter" idx="12"/>
          </p:nvPr>
        </p:nvSpPr>
        <p:spPr/>
        <p:txBody>
          <a:bodyPr/>
          <a:lstStyle/>
          <a:p>
            <a:fld id="{0F32F33F-7DE4-4B81-B7E5-C9AB6C714333}" type="slidenum">
              <a:rPr lang="en-US" smtClean="0"/>
              <a:t>‹#›</a:t>
            </a:fld>
            <a:endParaRPr lang="en-US"/>
          </a:p>
        </p:txBody>
      </p:sp>
      <p:pic>
        <p:nvPicPr>
          <p:cNvPr id="4" name="Picture 3"/>
          <p:cNvPicPr>
            <a:picLocks noChangeAspect="1"/>
          </p:cNvPicPr>
          <p:nvPr userDrawn="1"/>
        </p:nvPicPr>
        <p:blipFill>
          <a:blip r:embed="rId2"/>
          <a:stretch>
            <a:fillRect/>
          </a:stretch>
        </p:blipFill>
        <p:spPr>
          <a:xfrm>
            <a:off x="5354481" y="3640444"/>
            <a:ext cx="3789519" cy="3514156"/>
          </a:xfrm>
          <a:prstGeom prst="rect">
            <a:avLst/>
          </a:prstGeom>
          <a:effectLst>
            <a:glow rad="127000">
              <a:schemeClr val="accent1">
                <a:alpha val="0"/>
              </a:schemeClr>
            </a:glow>
            <a:outerShdw blurRad="50800" dist="50800" dir="5400000" algn="ctr" rotWithShape="0">
              <a:srgbClr val="000000"/>
            </a:outerShdw>
            <a:reflection stA="0" endPos="65000" dist="50800" dir="5400000" sy="-100000" algn="bl" rotWithShape="0"/>
          </a:effectLst>
        </p:spPr>
      </p:pic>
    </p:spTree>
    <p:extLst>
      <p:ext uri="{BB962C8B-B14F-4D97-AF65-F5344CB8AC3E}">
        <p14:creationId xmlns:p14="http://schemas.microsoft.com/office/powerpoint/2010/main" val="2565485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01490" cy="1325563"/>
          </a:xfrm>
        </p:spPr>
        <p:txBody>
          <a:bodyPr/>
          <a:lstStyle/>
          <a:p>
            <a:r>
              <a:rPr lang="en-US" smtClean="0"/>
              <a:t>Click to edit Master title style</a:t>
            </a:r>
            <a:endParaRPr lang="en-US"/>
          </a:p>
        </p:txBody>
      </p:sp>
      <p:sp>
        <p:nvSpPr>
          <p:cNvPr id="3" name="Content Placeholder 2"/>
          <p:cNvSpPr>
            <a:spLocks noGrp="1"/>
          </p:cNvSpPr>
          <p:nvPr>
            <p:ph idx="1"/>
          </p:nvPr>
        </p:nvSpPr>
        <p:spPr>
          <a:xfrm>
            <a:off x="628650" y="1513655"/>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03142" y="5377404"/>
            <a:ext cx="3086100" cy="365125"/>
          </a:xfrm>
          <a:prstGeom prst="rect">
            <a:avLst/>
          </a:prstGeom>
        </p:spPr>
        <p:txBody>
          <a:bodyPr/>
          <a:lstStyle/>
          <a:p>
            <a:r>
              <a:rPr lang="en-CA" dirty="0" smtClean="0"/>
              <a:t>kitia.ca/</a:t>
            </a:r>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426135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12122" cy="13255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636629" y="6356350"/>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928556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6621167" cy="1325563"/>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xfrm>
            <a:off x="636629" y="6356350"/>
            <a:ext cx="3086100" cy="365125"/>
          </a:xfrm>
          <a:prstGeom prst="rect">
            <a:avLst/>
          </a:prstGeom>
        </p:spPr>
        <p:txBody>
          <a:bodyPr/>
          <a:lstStyle/>
          <a:p>
            <a:r>
              <a:rPr lang="en-CA" dirty="0" smtClean="0"/>
              <a:t>kitia.ca/</a:t>
            </a:r>
            <a:endParaRPr lang="en-US" dirty="0"/>
          </a:p>
        </p:txBody>
      </p:sp>
      <p:sp>
        <p:nvSpPr>
          <p:cNvPr id="9" name="Slide Number Placeholder 8"/>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2466462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endParaRPr lang="en-US"/>
          </a:p>
        </p:txBody>
      </p:sp>
      <p:sp>
        <p:nvSpPr>
          <p:cNvPr id="3" name="Footer Placeholder 2"/>
          <p:cNvSpPr>
            <a:spLocks noGrp="1"/>
          </p:cNvSpPr>
          <p:nvPr>
            <p:ph type="ftr" sz="quarter" idx="11"/>
          </p:nvPr>
        </p:nvSpPr>
        <p:spPr>
          <a:xfrm>
            <a:off x="636629" y="6356350"/>
            <a:ext cx="3086100" cy="365125"/>
          </a:xfrm>
          <a:prstGeom prst="rect">
            <a:avLst/>
          </a:prstGeom>
        </p:spPr>
        <p:txBody>
          <a:bodyPr/>
          <a:lstStyle/>
          <a:p>
            <a:r>
              <a:rPr lang="en-US" smtClean="0"/>
              <a:t>kitia.ca/</a:t>
            </a:r>
            <a:endParaRPr lang="en-US" dirty="0"/>
          </a:p>
        </p:txBody>
      </p:sp>
      <p:sp>
        <p:nvSpPr>
          <p:cNvPr id="4" name="Slide Number Placeholder 3"/>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1727079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1562986"/>
            <a:ext cx="4629150" cy="42980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6" name="Footer Placeholder 5"/>
          <p:cNvSpPr>
            <a:spLocks noGrp="1"/>
          </p:cNvSpPr>
          <p:nvPr>
            <p:ph type="ftr" sz="quarter" idx="11"/>
          </p:nvPr>
        </p:nvSpPr>
        <p:spPr>
          <a:xfrm>
            <a:off x="636629" y="6324451"/>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2132671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1594884"/>
            <a:ext cx="4629150" cy="42661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a:xfrm>
            <a:off x="636629" y="6356350"/>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15773104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10.xml"/><Relationship Id="rId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11.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98" y="-297"/>
            <a:ext cx="9144793" cy="6858594"/>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kitia.ca/</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32F33F-7DE4-4B81-B7E5-C9AB6C714333}" type="slidenum">
              <a:rPr lang="en-US" smtClean="0"/>
              <a:t>‹#›</a:t>
            </a:fld>
            <a:endParaRPr lang="en-US"/>
          </a:p>
        </p:txBody>
      </p:sp>
    </p:spTree>
    <p:extLst>
      <p:ext uri="{BB962C8B-B14F-4D97-AF65-F5344CB8AC3E}">
        <p14:creationId xmlns:p14="http://schemas.microsoft.com/office/powerpoint/2010/main" val="32829459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8"/>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t>‹#›</a:t>
            </a:fld>
            <a:endParaRPr lang="en-US"/>
          </a:p>
        </p:txBody>
      </p:sp>
      <p:pic>
        <p:nvPicPr>
          <p:cNvPr id="7" name="Picture 6"/>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smtClean="0">
                <a:latin typeface="Arial Rounded MT Bold" panose="020F0704030504030204" pitchFamily="34" charset="0"/>
              </a:rPr>
              <a:t>kitia.ca</a:t>
            </a:r>
            <a:endParaRPr lang="en-US" sz="2800" dirty="0">
              <a:latin typeface="Arial Rounded MT Bold" panose="020F0704030504030204" pitchFamily="34" charset="0"/>
            </a:endParaRPr>
          </a:p>
        </p:txBody>
      </p:sp>
    </p:spTree>
    <p:extLst>
      <p:ext uri="{BB962C8B-B14F-4D97-AF65-F5344CB8AC3E}">
        <p14:creationId xmlns:p14="http://schemas.microsoft.com/office/powerpoint/2010/main" val="3614963429"/>
      </p:ext>
    </p:extLst>
  </p:cSld>
  <p:clrMap bg1="lt1" tx1="dk1" bg2="lt2" tx2="dk2" accent1="accent1" accent2="accent2" accent3="accent3" accent4="accent4" accent5="accent5" accent6="accent6" hlink="hlink" folHlink="folHlink"/>
  <p:sldLayoutIdLst>
    <p:sldLayoutId id="2147483686" r:id="rId1"/>
    <p:sldLayoutId id="2147483688" r:id="rId2"/>
    <p:sldLayoutId id="2147483689" r:id="rId3"/>
    <p:sldLayoutId id="2147483691" r:id="rId4"/>
    <p:sldLayoutId id="2147483692" r:id="rId5"/>
    <p:sldLayoutId id="2147483693" r:id="rId6"/>
  </p:sldLayoutIdLst>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smtClean="0">
                <a:solidFill>
                  <a:prstClr val="black"/>
                </a:solidFill>
                <a:latin typeface="Arial Rounded MT Bold" panose="020F0704030504030204" pitchFamily="34" charset="0"/>
              </a:rPr>
              <a:t>kitia.ca</a:t>
            </a:r>
            <a:endParaRPr lang="en-US" sz="28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3614963429"/>
      </p:ext>
    </p:extLst>
  </p:cSld>
  <p:clrMap bg1="lt1" tx1="dk1" bg2="lt2" tx2="dk2" accent1="accent1" accent2="accent2" accent3="accent3" accent4="accent4" accent5="accent5" accent6="accent6" hlink="hlink" folHlink="folHlink"/>
  <p:sldLayoutIdLst>
    <p:sldLayoutId id="2147483695" r:id="rId1"/>
  </p:sldLayoutIdLst>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smtClean="0">
                <a:solidFill>
                  <a:prstClr val="black"/>
                </a:solidFill>
                <a:latin typeface="Arial Rounded MT Bold" panose="020F0704030504030204" pitchFamily="34" charset="0"/>
              </a:rPr>
              <a:t>kitia.ca</a:t>
            </a:r>
            <a:endParaRPr lang="en-US" sz="28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3614963429"/>
      </p:ext>
    </p:extLst>
  </p:cSld>
  <p:clrMap bg1="lt1" tx1="dk1" bg2="lt2" tx2="dk2" accent1="accent1" accent2="accent2" accent3="accent3" accent4="accent4" accent5="accent5" accent6="accent6" hlink="hlink" folHlink="folHlink"/>
  <p:sldLayoutIdLst>
    <p:sldLayoutId id="2147483697" r:id="rId1"/>
  </p:sldLayoutIdLst>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Kitikmeot Inuit Association</a:t>
            </a:r>
            <a:endParaRPr lang="en-US" dirty="0"/>
          </a:p>
        </p:txBody>
      </p:sp>
      <p:sp>
        <p:nvSpPr>
          <p:cNvPr id="3" name="Subtitle 2"/>
          <p:cNvSpPr>
            <a:spLocks noGrp="1"/>
          </p:cNvSpPr>
          <p:nvPr>
            <p:ph type="subTitle" idx="1"/>
          </p:nvPr>
        </p:nvSpPr>
        <p:spPr/>
        <p:txBody>
          <a:bodyPr>
            <a:normAutofit/>
          </a:bodyPr>
          <a:lstStyle/>
          <a:p>
            <a:r>
              <a:rPr lang="en-US" dirty="0" smtClean="0"/>
              <a:t>KIA Technical Review of Back River Project Type A water License Application</a:t>
            </a:r>
            <a:endParaRPr lang="en-US" dirty="0"/>
          </a:p>
        </p:txBody>
      </p:sp>
    </p:spTree>
    <p:extLst>
      <p:ext uri="{BB962C8B-B14F-4D97-AF65-F5344CB8AC3E}">
        <p14:creationId xmlns:p14="http://schemas.microsoft.com/office/powerpoint/2010/main" val="2422266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smtClean="0"/>
              <a:t>Water Quality and Monitoring Issues</a:t>
            </a:r>
            <a:endParaRPr lang="en-US" dirty="0"/>
          </a:p>
        </p:txBody>
      </p:sp>
      <p:sp>
        <p:nvSpPr>
          <p:cNvPr id="5" name="Content Placeholder 4"/>
          <p:cNvSpPr>
            <a:spLocks noGrp="1"/>
          </p:cNvSpPr>
          <p:nvPr>
            <p:ph idx="1"/>
          </p:nvPr>
        </p:nvSpPr>
        <p:spPr/>
        <p:txBody>
          <a:bodyPr>
            <a:normAutofit/>
          </a:bodyPr>
          <a:lstStyle/>
          <a:p>
            <a:endParaRPr lang="en-CA" dirty="0" smtClean="0"/>
          </a:p>
          <a:p>
            <a:pPr marL="514350" indent="-514350">
              <a:buFont typeface="+mj-lt"/>
              <a:buAutoNum type="arabicPeriod" startAt="13"/>
            </a:pPr>
            <a:r>
              <a:rPr lang="en-US" sz="3200" dirty="0" smtClean="0"/>
              <a:t>Ore storage runoff metal monitoring.</a:t>
            </a:r>
            <a:endParaRPr lang="en-US" sz="3200" dirty="0"/>
          </a:p>
          <a:p>
            <a:pPr marL="514350" indent="-514350">
              <a:buFont typeface="+mj-lt"/>
              <a:buAutoNum type="arabicPeriod" startAt="13"/>
            </a:pPr>
            <a:r>
              <a:rPr lang="en-US" sz="3200" dirty="0" smtClean="0"/>
              <a:t>Tailing Storage Facility (TSF) seepage. </a:t>
            </a:r>
            <a:endParaRPr lang="en-US" sz="3200" dirty="0"/>
          </a:p>
          <a:p>
            <a:pPr marL="514350" indent="-514350">
              <a:buFont typeface="+mj-lt"/>
              <a:buAutoNum type="arabicPeriod" startAt="13"/>
            </a:pPr>
            <a:r>
              <a:rPr lang="en-US" sz="3200" dirty="0" smtClean="0"/>
              <a:t>Construction related dust fall management.</a:t>
            </a:r>
            <a:endParaRPr lang="en-US" sz="3200" dirty="0"/>
          </a:p>
          <a:p>
            <a:pPr marL="514350" indent="-514350">
              <a:buFont typeface="+mj-lt"/>
              <a:buAutoNum type="arabicPeriod" startAt="13"/>
            </a:pPr>
            <a:r>
              <a:rPr lang="en-US" sz="3200" dirty="0" smtClean="0"/>
              <a:t>Ash and asbestos management.</a:t>
            </a:r>
            <a:endParaRPr lang="en-US" sz="3200" dirty="0"/>
          </a:p>
          <a:p>
            <a:pPr marL="514350" indent="-514350">
              <a:buFont typeface="+mj-lt"/>
              <a:buAutoNum type="arabicPeriod" startAt="13"/>
            </a:pPr>
            <a:r>
              <a:rPr lang="en-US" sz="3200" dirty="0" smtClean="0"/>
              <a:t>Hazardous materials water management at Marine Laydown Area (MLA).</a:t>
            </a:r>
            <a:endParaRPr lang="en-US" sz="3200" dirty="0"/>
          </a:p>
        </p:txBody>
      </p:sp>
      <p:sp>
        <p:nvSpPr>
          <p:cNvPr id="6" name="Slide Number Placeholder 5"/>
          <p:cNvSpPr>
            <a:spLocks noGrp="1"/>
          </p:cNvSpPr>
          <p:nvPr>
            <p:ph type="sldNum" sz="quarter" idx="12"/>
          </p:nvPr>
        </p:nvSpPr>
        <p:spPr/>
        <p:txBody>
          <a:bodyPr/>
          <a:lstStyle/>
          <a:p>
            <a:fld id="{438B63EE-32D6-41CD-8D0F-F766A6E153A6}" type="slidenum">
              <a:rPr lang="en-US" smtClean="0"/>
              <a:t>10</a:t>
            </a:fld>
            <a:endParaRPr lang="en-US"/>
          </a:p>
        </p:txBody>
      </p:sp>
    </p:spTree>
    <p:extLst>
      <p:ext uri="{BB962C8B-B14F-4D97-AF65-F5344CB8AC3E}">
        <p14:creationId xmlns:p14="http://schemas.microsoft.com/office/powerpoint/2010/main" val="13072649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smtClean="0"/>
              <a:t>Water Quality and Monitoring Issues</a:t>
            </a:r>
            <a:endParaRPr lang="en-US" dirty="0"/>
          </a:p>
        </p:txBody>
      </p:sp>
      <p:sp>
        <p:nvSpPr>
          <p:cNvPr id="5" name="Content Placeholder 4"/>
          <p:cNvSpPr>
            <a:spLocks noGrp="1"/>
          </p:cNvSpPr>
          <p:nvPr>
            <p:ph idx="1"/>
          </p:nvPr>
        </p:nvSpPr>
        <p:spPr/>
        <p:txBody>
          <a:bodyPr>
            <a:normAutofit/>
          </a:bodyPr>
          <a:lstStyle/>
          <a:p>
            <a:endParaRPr lang="en-CA" dirty="0" smtClean="0"/>
          </a:p>
          <a:p>
            <a:pPr marL="514350" indent="-514350">
              <a:buFont typeface="+mj-lt"/>
              <a:buAutoNum type="arabicPeriod" startAt="18"/>
            </a:pPr>
            <a:r>
              <a:rPr lang="en-US" sz="3200" dirty="0" smtClean="0"/>
              <a:t>Hazardous material storage.</a:t>
            </a:r>
            <a:endParaRPr lang="en-US" sz="3200" dirty="0"/>
          </a:p>
          <a:p>
            <a:pPr marL="514350" indent="-514350">
              <a:buFont typeface="+mj-lt"/>
              <a:buAutoNum type="arabicPeriod" startAt="18"/>
            </a:pPr>
            <a:r>
              <a:rPr lang="en-US" sz="3200" dirty="0" smtClean="0"/>
              <a:t>Risk assessment and evaluation.</a:t>
            </a:r>
            <a:endParaRPr lang="en-US" sz="3200" dirty="0"/>
          </a:p>
          <a:p>
            <a:pPr marL="514350" indent="-514350">
              <a:buFont typeface="+mj-lt"/>
              <a:buAutoNum type="arabicPeriod" startAt="18"/>
            </a:pPr>
            <a:r>
              <a:rPr lang="en-US" sz="3200" dirty="0" smtClean="0"/>
              <a:t>Bulk fuel storage discharge criteria - lead.</a:t>
            </a:r>
          </a:p>
          <a:p>
            <a:pPr marL="514350" indent="-514350">
              <a:buFont typeface="+mj-lt"/>
              <a:buAutoNum type="arabicPeriod" startAt="18"/>
            </a:pPr>
            <a:r>
              <a:rPr lang="en-US" sz="3200" dirty="0" smtClean="0"/>
              <a:t>Sewage spill response.</a:t>
            </a:r>
            <a:endParaRPr lang="en-US" sz="3200" dirty="0"/>
          </a:p>
          <a:p>
            <a:pPr marL="514350" indent="-514350">
              <a:buFont typeface="+mj-lt"/>
              <a:buAutoNum type="arabicPeriod" startAt="18"/>
            </a:pPr>
            <a:r>
              <a:rPr lang="en-US" sz="3200" dirty="0" smtClean="0"/>
              <a:t>Bulk fuel volumes.</a:t>
            </a:r>
          </a:p>
          <a:p>
            <a:pPr marL="514350" indent="-514350">
              <a:buFont typeface="+mj-lt"/>
              <a:buAutoNum type="arabicPeriod" startAt="18"/>
            </a:pPr>
            <a:r>
              <a:rPr lang="en-US" sz="3200" dirty="0" smtClean="0"/>
              <a:t>Quarry PAG bedrock cover at closure.</a:t>
            </a:r>
            <a:endParaRPr lang="en-US" sz="3200" dirty="0"/>
          </a:p>
          <a:p>
            <a:pPr marL="514350" indent="-514350">
              <a:buFont typeface="+mj-lt"/>
              <a:buAutoNum type="arabicPeriod" startAt="18"/>
            </a:pPr>
            <a:endParaRPr lang="en-US" sz="3200" dirty="0"/>
          </a:p>
        </p:txBody>
      </p:sp>
      <p:sp>
        <p:nvSpPr>
          <p:cNvPr id="6" name="Slide Number Placeholder 5"/>
          <p:cNvSpPr>
            <a:spLocks noGrp="1"/>
          </p:cNvSpPr>
          <p:nvPr>
            <p:ph type="sldNum" sz="quarter" idx="12"/>
          </p:nvPr>
        </p:nvSpPr>
        <p:spPr/>
        <p:txBody>
          <a:bodyPr/>
          <a:lstStyle/>
          <a:p>
            <a:fld id="{438B63EE-32D6-41CD-8D0F-F766A6E153A6}" type="slidenum">
              <a:rPr lang="en-US" smtClean="0"/>
              <a:t>11</a:t>
            </a:fld>
            <a:endParaRPr lang="en-US"/>
          </a:p>
        </p:txBody>
      </p:sp>
    </p:spTree>
    <p:extLst>
      <p:ext uri="{BB962C8B-B14F-4D97-AF65-F5344CB8AC3E}">
        <p14:creationId xmlns:p14="http://schemas.microsoft.com/office/powerpoint/2010/main" val="10636161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smtClean="0"/>
              <a:t>Water Quality and Monitoring Issues</a:t>
            </a:r>
            <a:endParaRPr lang="en-US" dirty="0"/>
          </a:p>
        </p:txBody>
      </p:sp>
      <p:sp>
        <p:nvSpPr>
          <p:cNvPr id="5" name="Content Placeholder 4"/>
          <p:cNvSpPr>
            <a:spLocks noGrp="1"/>
          </p:cNvSpPr>
          <p:nvPr>
            <p:ph idx="1"/>
          </p:nvPr>
        </p:nvSpPr>
        <p:spPr/>
        <p:txBody>
          <a:bodyPr>
            <a:normAutofit/>
          </a:bodyPr>
          <a:lstStyle/>
          <a:p>
            <a:endParaRPr lang="en-CA" dirty="0" smtClean="0"/>
          </a:p>
          <a:p>
            <a:pPr marL="514350" indent="-514350">
              <a:buFont typeface="+mj-lt"/>
              <a:buAutoNum type="arabicPeriod" startAt="24"/>
            </a:pPr>
            <a:r>
              <a:rPr lang="en-US" sz="3200" dirty="0" smtClean="0"/>
              <a:t>Length of water license.</a:t>
            </a:r>
            <a:endParaRPr lang="en-US" sz="3200" dirty="0"/>
          </a:p>
          <a:p>
            <a:pPr marL="514350" indent="-514350">
              <a:buFont typeface="+mj-lt"/>
              <a:buAutoNum type="arabicPeriod" startAt="24"/>
            </a:pPr>
            <a:r>
              <a:rPr lang="en-US" sz="3200" dirty="0" smtClean="0"/>
              <a:t>Deviations from original mine design plans.</a:t>
            </a:r>
            <a:endParaRPr lang="en-US" sz="3200" dirty="0"/>
          </a:p>
          <a:p>
            <a:pPr marL="514350" indent="-514350">
              <a:buFont typeface="+mj-lt"/>
              <a:buAutoNum type="arabicPeriod" startAt="24"/>
            </a:pPr>
            <a:r>
              <a:rPr lang="en-US" sz="3200" dirty="0" smtClean="0"/>
              <a:t>Phosphorous enrichment.</a:t>
            </a:r>
          </a:p>
          <a:p>
            <a:pPr marL="514350" indent="-514350">
              <a:buFont typeface="+mj-lt"/>
              <a:buAutoNum type="arabicPeriod" startAt="24"/>
            </a:pPr>
            <a:r>
              <a:rPr lang="en-US" sz="3200" dirty="0" smtClean="0"/>
              <a:t>Water Quality monitoring results.</a:t>
            </a:r>
          </a:p>
          <a:p>
            <a:pPr marL="514350" indent="-514350">
              <a:buFont typeface="+mj-lt"/>
              <a:buAutoNum type="arabicPeriod" startAt="24"/>
            </a:pPr>
            <a:r>
              <a:rPr lang="en-US" sz="3200" dirty="0" smtClean="0"/>
              <a:t>Load balance for Marine Laydown Area (MLA)</a:t>
            </a:r>
            <a:endParaRPr lang="en-US" sz="3200" dirty="0"/>
          </a:p>
          <a:p>
            <a:pPr marL="514350" indent="-514350">
              <a:buFont typeface="+mj-lt"/>
              <a:buAutoNum type="arabicPeriod" startAt="24"/>
            </a:pPr>
            <a:endParaRPr lang="en-US" sz="3200" dirty="0"/>
          </a:p>
        </p:txBody>
      </p:sp>
      <p:sp>
        <p:nvSpPr>
          <p:cNvPr id="6" name="Slide Number Placeholder 5"/>
          <p:cNvSpPr>
            <a:spLocks noGrp="1"/>
          </p:cNvSpPr>
          <p:nvPr>
            <p:ph type="sldNum" sz="quarter" idx="12"/>
          </p:nvPr>
        </p:nvSpPr>
        <p:spPr/>
        <p:txBody>
          <a:bodyPr/>
          <a:lstStyle/>
          <a:p>
            <a:fld id="{438B63EE-32D6-41CD-8D0F-F766A6E153A6}" type="slidenum">
              <a:rPr lang="en-US" smtClean="0"/>
              <a:t>12</a:t>
            </a:fld>
            <a:endParaRPr lang="en-US"/>
          </a:p>
        </p:txBody>
      </p:sp>
    </p:spTree>
    <p:extLst>
      <p:ext uri="{BB962C8B-B14F-4D97-AF65-F5344CB8AC3E}">
        <p14:creationId xmlns:p14="http://schemas.microsoft.com/office/powerpoint/2010/main" val="39520139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smtClean="0"/>
              <a:t>Water Quality and Monitoring Issues</a:t>
            </a:r>
            <a:endParaRPr lang="en-US" dirty="0"/>
          </a:p>
        </p:txBody>
      </p:sp>
      <p:sp>
        <p:nvSpPr>
          <p:cNvPr id="5" name="Content Placeholder 4"/>
          <p:cNvSpPr>
            <a:spLocks noGrp="1"/>
          </p:cNvSpPr>
          <p:nvPr>
            <p:ph idx="1"/>
          </p:nvPr>
        </p:nvSpPr>
        <p:spPr/>
        <p:txBody>
          <a:bodyPr>
            <a:normAutofit/>
          </a:bodyPr>
          <a:lstStyle/>
          <a:p>
            <a:endParaRPr lang="en-CA" sz="1200" dirty="0" smtClean="0"/>
          </a:p>
          <a:p>
            <a:pPr marL="514350" indent="-514350">
              <a:buFont typeface="+mj-lt"/>
              <a:buAutoNum type="arabicPeriod" startAt="29"/>
            </a:pPr>
            <a:r>
              <a:rPr lang="en-US" sz="3200" dirty="0" smtClean="0"/>
              <a:t>Water quality models results.</a:t>
            </a:r>
            <a:endParaRPr lang="en-US" sz="3200" dirty="0"/>
          </a:p>
          <a:p>
            <a:pPr marL="514350" indent="-514350">
              <a:buFont typeface="+mj-lt"/>
              <a:buAutoNum type="arabicPeriod" startAt="29"/>
            </a:pPr>
            <a:r>
              <a:rPr lang="en-US" sz="3200" dirty="0" smtClean="0"/>
              <a:t>Saline water management plan.</a:t>
            </a:r>
            <a:endParaRPr lang="en-US" sz="3200" dirty="0"/>
          </a:p>
          <a:p>
            <a:pPr marL="514350" indent="-514350">
              <a:buFont typeface="+mj-lt"/>
              <a:buAutoNum type="arabicPeriod" startAt="29"/>
            </a:pPr>
            <a:r>
              <a:rPr lang="en-US" sz="3200" dirty="0" smtClean="0"/>
              <a:t>Flooded pit water management.</a:t>
            </a:r>
            <a:endParaRPr lang="en-US" sz="3200" dirty="0"/>
          </a:p>
          <a:p>
            <a:pPr marL="514350" indent="-514350">
              <a:buFont typeface="+mj-lt"/>
              <a:buAutoNum type="arabicPeriod" startAt="29"/>
            </a:pPr>
            <a:r>
              <a:rPr lang="en-US" sz="3200" dirty="0" smtClean="0"/>
              <a:t>Freshet monitoring.</a:t>
            </a:r>
            <a:endParaRPr lang="en-US" sz="3200" dirty="0"/>
          </a:p>
          <a:p>
            <a:pPr marL="514350" indent="-514350">
              <a:buFont typeface="+mj-lt"/>
              <a:buAutoNum type="arabicPeriod" startAt="29"/>
            </a:pPr>
            <a:endParaRPr lang="en-US" sz="3200" dirty="0"/>
          </a:p>
        </p:txBody>
      </p:sp>
      <p:sp>
        <p:nvSpPr>
          <p:cNvPr id="6" name="Slide Number Placeholder 5"/>
          <p:cNvSpPr>
            <a:spLocks noGrp="1"/>
          </p:cNvSpPr>
          <p:nvPr>
            <p:ph type="sldNum" sz="quarter" idx="12"/>
          </p:nvPr>
        </p:nvSpPr>
        <p:spPr/>
        <p:txBody>
          <a:bodyPr/>
          <a:lstStyle/>
          <a:p>
            <a:fld id="{438B63EE-32D6-41CD-8D0F-F766A6E153A6}" type="slidenum">
              <a:rPr lang="en-US" smtClean="0"/>
              <a:t>13</a:t>
            </a:fld>
            <a:endParaRPr lang="en-US"/>
          </a:p>
        </p:txBody>
      </p:sp>
    </p:spTree>
    <p:extLst>
      <p:ext uri="{BB962C8B-B14F-4D97-AF65-F5344CB8AC3E}">
        <p14:creationId xmlns:p14="http://schemas.microsoft.com/office/powerpoint/2010/main" val="20959572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2800" dirty="0"/>
              <a:t>Proposed Split of IOL and Crown Land &amp; Water Security</a:t>
            </a:r>
            <a:endParaRPr lang="en-US" sz="2800" dirty="0"/>
          </a:p>
        </p:txBody>
      </p:sp>
      <p:sp>
        <p:nvSpPr>
          <p:cNvPr id="5" name="Content Placeholder 4"/>
          <p:cNvSpPr>
            <a:spLocks noGrp="1"/>
          </p:cNvSpPr>
          <p:nvPr>
            <p:ph idx="1"/>
          </p:nvPr>
        </p:nvSpPr>
        <p:spPr>
          <a:xfrm>
            <a:off x="628650" y="1608992"/>
            <a:ext cx="7886700" cy="4379093"/>
          </a:xfrm>
        </p:spPr>
        <p:txBody>
          <a:bodyPr>
            <a:normAutofit/>
          </a:bodyPr>
          <a:lstStyle/>
          <a:p>
            <a:pPr marL="742950" indent="-742950">
              <a:buFont typeface="+mj-lt"/>
              <a:buAutoNum type="arabicPeriod"/>
            </a:pPr>
            <a:endParaRPr lang="en-CA" sz="2100" dirty="0" smtClean="0"/>
          </a:p>
          <a:p>
            <a:r>
              <a:rPr lang="en-CA" dirty="0" smtClean="0"/>
              <a:t>KIA agrees with Sabina on total security of $43,189,351 for the Back River Project</a:t>
            </a:r>
          </a:p>
          <a:p>
            <a:r>
              <a:rPr lang="en-CA" dirty="0" smtClean="0"/>
              <a:t>KIA originally requested 30% of total security for IOL and 70% for Crown Land &amp; Water.</a:t>
            </a:r>
          </a:p>
          <a:p>
            <a:r>
              <a:rPr lang="en-CA" dirty="0" smtClean="0"/>
              <a:t>KIA, CIRNA, and Sabina agreed to a security split of 32% IOL and 68% Crown Land &amp; Water.</a:t>
            </a:r>
          </a:p>
          <a:p>
            <a:r>
              <a:rPr lang="en-CA" dirty="0" smtClean="0"/>
              <a:t>Sabina has proposed staged security to which KIA has provided a proposed staged split of security.</a:t>
            </a:r>
            <a:endParaRPr lang="en-CA" dirty="0"/>
          </a:p>
          <a:p>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14</a:t>
            </a:fld>
            <a:endParaRPr lang="en-US"/>
          </a:p>
        </p:txBody>
      </p:sp>
    </p:spTree>
    <p:extLst>
      <p:ext uri="{BB962C8B-B14F-4D97-AF65-F5344CB8AC3E}">
        <p14:creationId xmlns:p14="http://schemas.microsoft.com/office/powerpoint/2010/main" val="37512427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2800" dirty="0" smtClean="0"/>
              <a:t>Conditions for Stage Security at Back River</a:t>
            </a:r>
            <a:endParaRPr lang="en-US" sz="2800" dirty="0"/>
          </a:p>
        </p:txBody>
      </p:sp>
      <p:sp>
        <p:nvSpPr>
          <p:cNvPr id="5" name="Content Placeholder 4"/>
          <p:cNvSpPr>
            <a:spLocks noGrp="1"/>
          </p:cNvSpPr>
          <p:nvPr>
            <p:ph idx="1"/>
          </p:nvPr>
        </p:nvSpPr>
        <p:spPr/>
        <p:txBody>
          <a:bodyPr>
            <a:normAutofit lnSpcReduction="10000"/>
          </a:bodyPr>
          <a:lstStyle/>
          <a:p>
            <a:r>
              <a:rPr lang="en-US" sz="3200" dirty="0" smtClean="0"/>
              <a:t> KIA is open to receiving staged security under particular water license conditions.</a:t>
            </a:r>
          </a:p>
          <a:p>
            <a:pPr lvl="1"/>
            <a:r>
              <a:rPr lang="en-US" sz="2800" dirty="0" smtClean="0"/>
              <a:t>KIA must receive security for construction phases 60 days prior to construction.</a:t>
            </a:r>
          </a:p>
          <a:p>
            <a:pPr lvl="1"/>
            <a:r>
              <a:rPr lang="en-US" sz="2800" dirty="0" smtClean="0"/>
              <a:t>Staged security is subject to NWB process.</a:t>
            </a:r>
          </a:p>
          <a:p>
            <a:pPr lvl="1"/>
            <a:r>
              <a:rPr lang="en-US" sz="2800" dirty="0" smtClean="0"/>
              <a:t>Sabina provides quarterly summary reports on construction progress.</a:t>
            </a:r>
          </a:p>
          <a:p>
            <a:pPr lvl="1"/>
            <a:r>
              <a:rPr lang="en-US" sz="2800" dirty="0" smtClean="0"/>
              <a:t>Reclamation costs be updated periodically and reviewed.</a:t>
            </a:r>
          </a:p>
          <a:p>
            <a:pPr lvl="1"/>
            <a:r>
              <a:rPr lang="en-US" sz="2800" dirty="0" smtClean="0"/>
              <a:t>Additional security provided within 60 days of review and determination by NWB.</a:t>
            </a:r>
            <a:endParaRPr lang="en-US" sz="2800" dirty="0"/>
          </a:p>
        </p:txBody>
      </p:sp>
      <p:sp>
        <p:nvSpPr>
          <p:cNvPr id="6" name="Slide Number Placeholder 5"/>
          <p:cNvSpPr>
            <a:spLocks noGrp="1"/>
          </p:cNvSpPr>
          <p:nvPr>
            <p:ph type="sldNum" sz="quarter" idx="12"/>
          </p:nvPr>
        </p:nvSpPr>
        <p:spPr/>
        <p:txBody>
          <a:bodyPr/>
          <a:lstStyle/>
          <a:p>
            <a:fld id="{438B63EE-32D6-41CD-8D0F-F766A6E153A6}" type="slidenum">
              <a:rPr lang="en-US" smtClean="0"/>
              <a:t>15</a:t>
            </a:fld>
            <a:endParaRPr lang="en-US"/>
          </a:p>
        </p:txBody>
      </p:sp>
    </p:spTree>
    <p:extLst>
      <p:ext uri="{BB962C8B-B14F-4D97-AF65-F5344CB8AC3E}">
        <p14:creationId xmlns:p14="http://schemas.microsoft.com/office/powerpoint/2010/main" val="18157001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smtClean="0"/>
              <a:t>Conclusion</a:t>
            </a:r>
            <a:endParaRPr lang="en-US" dirty="0"/>
          </a:p>
        </p:txBody>
      </p:sp>
      <p:sp>
        <p:nvSpPr>
          <p:cNvPr id="5" name="Content Placeholder 4"/>
          <p:cNvSpPr>
            <a:spLocks noGrp="1"/>
          </p:cNvSpPr>
          <p:nvPr>
            <p:ph idx="1"/>
          </p:nvPr>
        </p:nvSpPr>
        <p:spPr/>
        <p:txBody>
          <a:bodyPr>
            <a:normAutofit/>
          </a:bodyPr>
          <a:lstStyle/>
          <a:p>
            <a:r>
              <a:rPr lang="en-US" dirty="0"/>
              <a:t>KIA believes that with all technical issues being successfully resolved between KIA and Sabina Gold &amp; Silver Corp. the issue of reclamation security can be fully resolved with all parties.</a:t>
            </a:r>
          </a:p>
          <a:p>
            <a:endParaRPr lang="en-CA" dirty="0"/>
          </a:p>
          <a:p>
            <a:r>
              <a:rPr lang="en-CA" dirty="0" smtClean="0"/>
              <a:t>Thank You</a:t>
            </a:r>
          </a:p>
          <a:p>
            <a:endParaRPr lang="en-CA" dirty="0"/>
          </a:p>
          <a:p>
            <a:r>
              <a:rPr lang="en-CA" dirty="0" smtClean="0"/>
              <a:t>Questions?</a:t>
            </a:r>
            <a:endParaRPr lang="en-CA" dirty="0"/>
          </a:p>
          <a:p>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16</a:t>
            </a:fld>
            <a:endParaRPr lang="en-US"/>
          </a:p>
        </p:txBody>
      </p:sp>
    </p:spTree>
    <p:extLst>
      <p:ext uri="{BB962C8B-B14F-4D97-AF65-F5344CB8AC3E}">
        <p14:creationId xmlns:p14="http://schemas.microsoft.com/office/powerpoint/2010/main" val="24830199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Purpose of Presentation</a:t>
            </a:r>
            <a:endParaRPr lang="en-US" dirty="0"/>
          </a:p>
        </p:txBody>
      </p:sp>
      <p:sp>
        <p:nvSpPr>
          <p:cNvPr id="5" name="Content Placeholder 4"/>
          <p:cNvSpPr>
            <a:spLocks noGrp="1"/>
          </p:cNvSpPr>
          <p:nvPr>
            <p:ph idx="1"/>
          </p:nvPr>
        </p:nvSpPr>
        <p:spPr/>
        <p:txBody>
          <a:bodyPr>
            <a:normAutofit/>
          </a:bodyPr>
          <a:lstStyle/>
          <a:p>
            <a:endParaRPr lang="en-CA" dirty="0" smtClean="0"/>
          </a:p>
          <a:p>
            <a:r>
              <a:rPr lang="en-CA" dirty="0" smtClean="0"/>
              <a:t>Present a summary of KIA’s Technical Review of Sabina Gold &amp; Silver Corp’s Back River Project Type A Water license application to the NWB</a:t>
            </a:r>
          </a:p>
          <a:p>
            <a:r>
              <a:rPr lang="en-CA" dirty="0" smtClean="0"/>
              <a:t>KIA conducted a thorough review in the areas of hydrology, hydrogeology, fisheries, aquatic environments, water quality and monitoring. </a:t>
            </a:r>
          </a:p>
          <a:p>
            <a:r>
              <a:rPr lang="en-CA" dirty="0" smtClean="0"/>
              <a:t>32 Issues were resolved before and at the Technical Meeting in May 2018.</a:t>
            </a:r>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2</a:t>
            </a:fld>
            <a:endParaRPr lang="en-US"/>
          </a:p>
        </p:txBody>
      </p:sp>
    </p:spTree>
    <p:extLst>
      <p:ext uri="{BB962C8B-B14F-4D97-AF65-F5344CB8AC3E}">
        <p14:creationId xmlns:p14="http://schemas.microsoft.com/office/powerpoint/2010/main" val="1444659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irector Lands\AppData\Local\Microsoft\Windows\Temporary Internet Files\Content.Outlook\7COZHEHK\IOL B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6173"/>
            <a:ext cx="9182486" cy="708318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628650" y="-26173"/>
            <a:ext cx="6601490" cy="1325563"/>
          </a:xfrm>
        </p:spPr>
        <p:txBody>
          <a:bodyPr>
            <a:noAutofit/>
          </a:bodyPr>
          <a:lstStyle/>
          <a:p>
            <a:r>
              <a:rPr lang="en-CA" sz="3600" b="1" dirty="0" smtClean="0"/>
              <a:t>KIA’s Mandate</a:t>
            </a:r>
            <a:endParaRPr lang="en-US" sz="3600" b="1" dirty="0"/>
          </a:p>
        </p:txBody>
      </p:sp>
      <p:sp>
        <p:nvSpPr>
          <p:cNvPr id="5" name="Content Placeholder 4"/>
          <p:cNvSpPr>
            <a:spLocks noGrp="1"/>
          </p:cNvSpPr>
          <p:nvPr>
            <p:ph idx="1"/>
          </p:nvPr>
        </p:nvSpPr>
        <p:spPr>
          <a:xfrm>
            <a:off x="628650" y="1297279"/>
            <a:ext cx="7886700" cy="4351338"/>
          </a:xfrm>
        </p:spPr>
        <p:txBody>
          <a:bodyPr>
            <a:normAutofit/>
          </a:bodyPr>
          <a:lstStyle/>
          <a:p>
            <a:pPr marL="0" indent="0">
              <a:buNone/>
            </a:pPr>
            <a:r>
              <a:rPr lang="en-US" b="1" dirty="0" smtClean="0"/>
              <a:t>KIA’s Mandate is to represent the interests of Kitikmeot Inuit by protecting and promoting their social, cultural, political, environmental, and economic well-being. </a:t>
            </a:r>
          </a:p>
          <a:p>
            <a:pPr marL="0" indent="0">
              <a:buNone/>
            </a:pPr>
            <a:r>
              <a:rPr lang="en-US" b="1" dirty="0"/>
              <a:t>KIA owns 106,360 km</a:t>
            </a:r>
            <a:r>
              <a:rPr lang="en-US" b="1" baseline="30000" dirty="0"/>
              <a:t>2</a:t>
            </a:r>
            <a:r>
              <a:rPr lang="en-US" b="1" dirty="0"/>
              <a:t> of </a:t>
            </a:r>
            <a:r>
              <a:rPr lang="en-US" b="1" dirty="0" smtClean="0"/>
              <a:t>surface land: A </a:t>
            </a:r>
            <a:r>
              <a:rPr lang="en-US" b="1" dirty="0"/>
              <a:t>significant opportunity if managed properly</a:t>
            </a:r>
            <a:r>
              <a:rPr lang="en-US" b="1" dirty="0" smtClean="0"/>
              <a:t>.</a:t>
            </a:r>
          </a:p>
          <a:p>
            <a:pPr marL="0" indent="0">
              <a:buNone/>
            </a:pPr>
            <a:endParaRPr lang="en-US" b="1" dirty="0"/>
          </a:p>
        </p:txBody>
      </p:sp>
      <p:sp>
        <p:nvSpPr>
          <p:cNvPr id="6" name="Slide Number Placeholder 5"/>
          <p:cNvSpPr>
            <a:spLocks noGrp="1"/>
          </p:cNvSpPr>
          <p:nvPr>
            <p:ph type="sldNum" sz="quarter" idx="12"/>
          </p:nvPr>
        </p:nvSpPr>
        <p:spPr/>
        <p:txBody>
          <a:bodyPr/>
          <a:lstStyle/>
          <a:p>
            <a:fld id="{438B63EE-32D6-41CD-8D0F-F766A6E153A6}" type="slidenum">
              <a:rPr lang="en-US" smtClean="0"/>
              <a:t>3</a:t>
            </a:fld>
            <a:endParaRPr lang="en-US"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9174" y="5624058"/>
            <a:ext cx="393112" cy="403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56310" y="6011064"/>
            <a:ext cx="2259851" cy="369332"/>
          </a:xfrm>
          <a:prstGeom prst="rect">
            <a:avLst/>
          </a:prstGeom>
          <a:noFill/>
        </p:spPr>
        <p:txBody>
          <a:bodyPr wrap="square" rtlCol="0">
            <a:spAutoFit/>
          </a:bodyPr>
          <a:lstStyle/>
          <a:p>
            <a:r>
              <a:rPr lang="en-US" b="1" dirty="0" smtClean="0"/>
              <a:t>Goose Lake Mine Site</a:t>
            </a:r>
            <a:endParaRPr lang="en-US" b="1" dirty="0"/>
          </a:p>
        </p:txBody>
      </p:sp>
      <p:cxnSp>
        <p:nvCxnSpPr>
          <p:cNvPr id="7" name="Straight Arrow Connector 6"/>
          <p:cNvCxnSpPr>
            <a:stCxn id="2" idx="1"/>
          </p:cNvCxnSpPr>
          <p:nvPr/>
        </p:nvCxnSpPr>
        <p:spPr>
          <a:xfrm flipH="1" flipV="1">
            <a:off x="3624444" y="5901456"/>
            <a:ext cx="331866" cy="29427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3067477" y="5080125"/>
            <a:ext cx="3324899" cy="369332"/>
            <a:chOff x="-1746947" y="3128611"/>
            <a:chExt cx="3324899" cy="369332"/>
          </a:xfrm>
        </p:grpSpPr>
        <p:sp>
          <p:nvSpPr>
            <p:cNvPr id="3" name="Isosceles Triangle 2"/>
            <p:cNvSpPr/>
            <p:nvPr/>
          </p:nvSpPr>
          <p:spPr>
            <a:xfrm>
              <a:off x="-1746947" y="3164764"/>
              <a:ext cx="193589" cy="148513"/>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545258" y="3128611"/>
              <a:ext cx="3123210" cy="369332"/>
            </a:xfrm>
            <a:prstGeom prst="rect">
              <a:avLst/>
            </a:prstGeom>
            <a:noFill/>
          </p:spPr>
          <p:txBody>
            <a:bodyPr wrap="square" rtlCol="0">
              <a:spAutoFit/>
            </a:bodyPr>
            <a:lstStyle/>
            <a:p>
              <a:r>
                <a:rPr lang="en-US" b="1" dirty="0" smtClean="0"/>
                <a:t>Marine Laydown Area (MLA)</a:t>
              </a:r>
              <a:endParaRPr lang="en-US" b="1" dirty="0"/>
            </a:p>
          </p:txBody>
        </p:sp>
      </p:grpSp>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2009" y="4049363"/>
            <a:ext cx="393112" cy="403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4017775" y="4452330"/>
            <a:ext cx="1943410" cy="369332"/>
          </a:xfrm>
          <a:prstGeom prst="rect">
            <a:avLst/>
          </a:prstGeom>
          <a:noFill/>
        </p:spPr>
        <p:txBody>
          <a:bodyPr wrap="square" rtlCol="0">
            <a:spAutoFit/>
          </a:bodyPr>
          <a:lstStyle/>
          <a:p>
            <a:r>
              <a:rPr lang="en-US" b="1" dirty="0" smtClean="0"/>
              <a:t>Hope Bay Project</a:t>
            </a:r>
            <a:endParaRPr lang="en-US" b="1" dirty="0"/>
          </a:p>
        </p:txBody>
      </p:sp>
      <p:cxnSp>
        <p:nvCxnSpPr>
          <p:cNvPr id="13" name="Straight Arrow Connector 12"/>
          <p:cNvCxnSpPr/>
          <p:nvPr/>
        </p:nvCxnSpPr>
        <p:spPr>
          <a:xfrm flipH="1" flipV="1">
            <a:off x="3719810" y="4303384"/>
            <a:ext cx="331866" cy="29427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1647643" y="4626205"/>
            <a:ext cx="1495870" cy="390914"/>
            <a:chOff x="1607815" y="4597658"/>
            <a:chExt cx="1495870" cy="390914"/>
          </a:xfrm>
        </p:grpSpPr>
        <p:sp>
          <p:nvSpPr>
            <p:cNvPr id="15" name="TextBox 14"/>
            <p:cNvSpPr txBox="1"/>
            <p:nvPr/>
          </p:nvSpPr>
          <p:spPr>
            <a:xfrm>
              <a:off x="1607815" y="4597658"/>
              <a:ext cx="1365857" cy="338554"/>
            </a:xfrm>
            <a:prstGeom prst="rect">
              <a:avLst/>
            </a:prstGeom>
            <a:noFill/>
          </p:spPr>
          <p:txBody>
            <a:bodyPr wrap="square" rtlCol="0">
              <a:spAutoFit/>
            </a:bodyPr>
            <a:lstStyle/>
            <a:p>
              <a:r>
                <a:rPr lang="en-US" sz="1600" b="1" dirty="0" smtClean="0"/>
                <a:t>Bathurst Inlet</a:t>
              </a:r>
              <a:endParaRPr lang="en-US" sz="1600" b="1" dirty="0"/>
            </a:p>
          </p:txBody>
        </p:sp>
        <p:cxnSp>
          <p:nvCxnSpPr>
            <p:cNvPr id="14" name="Straight Arrow Connector 13"/>
            <p:cNvCxnSpPr/>
            <p:nvPr/>
          </p:nvCxnSpPr>
          <p:spPr>
            <a:xfrm>
              <a:off x="2863689" y="4848973"/>
              <a:ext cx="239996" cy="139599"/>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78871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075"/>
                                        </p:tgtEl>
                                        <p:attrNameLst>
                                          <p:attrName>style.visibility</p:attrName>
                                        </p:attrNameLst>
                                      </p:cBhvr>
                                      <p:to>
                                        <p:strVal val="visible"/>
                                      </p:to>
                                    </p:set>
                                    <p:animEffect transition="in" filter="fade">
                                      <p:cBhvr>
                                        <p:cTn id="32" dur="1000"/>
                                        <p:tgtEl>
                                          <p:spTgt spid="3075"/>
                                        </p:tgtEl>
                                      </p:cBhvr>
                                    </p:animEffect>
                                    <p:anim calcmode="lin" valueType="num">
                                      <p:cBhvr>
                                        <p:cTn id="33" dur="1000" fill="hold"/>
                                        <p:tgtEl>
                                          <p:spTgt spid="3075"/>
                                        </p:tgtEl>
                                        <p:attrNameLst>
                                          <p:attrName>ppt_x</p:attrName>
                                        </p:attrNameLst>
                                      </p:cBhvr>
                                      <p:tavLst>
                                        <p:tav tm="0">
                                          <p:val>
                                            <p:strVal val="#ppt_x"/>
                                          </p:val>
                                        </p:tav>
                                        <p:tav tm="100000">
                                          <p:val>
                                            <p:strVal val="#ppt_x"/>
                                          </p:val>
                                        </p:tav>
                                      </p:tavLst>
                                    </p:anim>
                                    <p:anim calcmode="lin" valueType="num">
                                      <p:cBhvr>
                                        <p:cTn id="34" dur="1000" fill="hold"/>
                                        <p:tgtEl>
                                          <p:spTgt spid="307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1000"/>
                                        <p:tgtEl>
                                          <p:spTgt spid="13"/>
                                        </p:tgtEl>
                                      </p:cBhvr>
                                    </p:animEffect>
                                    <p:anim calcmode="lin" valueType="num">
                                      <p:cBhvr>
                                        <p:cTn id="60" dur="1000" fill="hold"/>
                                        <p:tgtEl>
                                          <p:spTgt spid="13"/>
                                        </p:tgtEl>
                                        <p:attrNameLst>
                                          <p:attrName>ppt_x</p:attrName>
                                        </p:attrNameLst>
                                      </p:cBhvr>
                                      <p:tavLst>
                                        <p:tav tm="0">
                                          <p:val>
                                            <p:strVal val="#ppt_x"/>
                                          </p:val>
                                        </p:tav>
                                        <p:tav tm="100000">
                                          <p:val>
                                            <p:strVal val="#ppt_x"/>
                                          </p:val>
                                        </p:tav>
                                      </p:tavLst>
                                    </p:anim>
                                    <p:anim calcmode="lin" valueType="num">
                                      <p:cBhvr>
                                        <p:cTn id="6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2"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CA" sz="3200" dirty="0"/>
              <a:t>T</a:t>
            </a:r>
            <a:r>
              <a:rPr lang="en-CA" sz="3200" dirty="0" smtClean="0"/>
              <a:t>he Back River Project</a:t>
            </a:r>
            <a:endParaRPr lang="en-US" sz="3200" dirty="0"/>
          </a:p>
        </p:txBody>
      </p:sp>
      <p:sp>
        <p:nvSpPr>
          <p:cNvPr id="5" name="Content Placeholder 4"/>
          <p:cNvSpPr>
            <a:spLocks noGrp="1"/>
          </p:cNvSpPr>
          <p:nvPr>
            <p:ph idx="1"/>
          </p:nvPr>
        </p:nvSpPr>
        <p:spPr>
          <a:xfrm>
            <a:off x="628650" y="1688577"/>
            <a:ext cx="5000254" cy="4351338"/>
          </a:xfrm>
        </p:spPr>
        <p:txBody>
          <a:bodyPr>
            <a:normAutofit/>
          </a:bodyPr>
          <a:lstStyle/>
          <a:p>
            <a:r>
              <a:rPr lang="en-US" dirty="0" smtClean="0"/>
              <a:t>Located on 5 parcels of Inuit Owned Land.</a:t>
            </a:r>
          </a:p>
          <a:p>
            <a:r>
              <a:rPr lang="en-US" dirty="0" smtClean="0"/>
              <a:t>The Back River Project’s Marine Lay Down Area (MLA), winter road, and Goose Lake are on:</a:t>
            </a:r>
          </a:p>
          <a:p>
            <a:pPr lvl="1"/>
            <a:r>
              <a:rPr lang="en-US" sz="2000" dirty="0" smtClean="0"/>
              <a:t>BB-02, BB-13, BB-15, BB-16, and BB-27</a:t>
            </a:r>
          </a:p>
          <a:p>
            <a:pPr lvl="1"/>
            <a:r>
              <a:rPr lang="en-US" sz="2000" dirty="0" smtClean="0"/>
              <a:t>Exploration potential at George site on BB-15</a:t>
            </a:r>
            <a:endParaRPr lang="en-US" sz="2000" dirty="0"/>
          </a:p>
          <a:p>
            <a:r>
              <a:rPr lang="en-US" sz="2400" dirty="0" smtClean="0"/>
              <a:t>Sabina took over development of the project in 2009</a:t>
            </a:r>
            <a:endParaRPr lang="en-US" dirty="0" smtClean="0"/>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4</a:t>
            </a:fld>
            <a:endParaRPr lang="en-US">
              <a:solidFill>
                <a:prstClr val="black">
                  <a:tint val="75000"/>
                </a:prstClr>
              </a:solidFill>
            </a:endParaRPr>
          </a:p>
        </p:txBody>
      </p:sp>
      <p:cxnSp>
        <p:nvCxnSpPr>
          <p:cNvPr id="19" name="Straight Arrow Connector 18"/>
          <p:cNvCxnSpPr>
            <a:cxnSpLocks noChangeAspect="1"/>
          </p:cNvCxnSpPr>
          <p:nvPr/>
        </p:nvCxnSpPr>
        <p:spPr>
          <a:xfrm flipV="1">
            <a:off x="6928012" y="572093"/>
            <a:ext cx="0" cy="2242359"/>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20" name="TextBox 109"/>
          <p:cNvSpPr txBox="1">
            <a:spLocks noChangeAspect="1"/>
          </p:cNvSpPr>
          <p:nvPr/>
        </p:nvSpPr>
        <p:spPr>
          <a:xfrm>
            <a:off x="6388925" y="2843404"/>
            <a:ext cx="1035869" cy="369332"/>
          </a:xfrm>
          <a:prstGeom prst="rect">
            <a:avLst/>
          </a:prstGeom>
          <a:noFill/>
          <a:ln>
            <a:noFill/>
          </a:ln>
        </p:spPr>
        <p:txBody>
          <a:bodyPr wrap="square" rtlCol="0">
            <a:spAutoFit/>
          </a:bodyPr>
          <a:ls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b="1" dirty="0" smtClean="0">
                <a:solidFill>
                  <a:prstClr val="white"/>
                </a:solidFill>
                <a:latin typeface="Century Gothic"/>
                <a:cs typeface="Arial"/>
              </a:rPr>
              <a:t>120 km</a:t>
            </a:r>
          </a:p>
        </p:txBody>
      </p:sp>
      <p:pic>
        <p:nvPicPr>
          <p:cNvPr id="21" name="Picture 20"/>
          <p:cNvPicPr>
            <a:picLocks noChangeAspect="1"/>
          </p:cNvPicPr>
          <p:nvPr/>
        </p:nvPicPr>
        <p:blipFill>
          <a:blip r:embed="rId3"/>
          <a:stretch>
            <a:fillRect/>
          </a:stretch>
        </p:blipFill>
        <p:spPr>
          <a:xfrm>
            <a:off x="6110655" y="1503145"/>
            <a:ext cx="2808798" cy="4521225"/>
          </a:xfrm>
          <a:prstGeom prst="rect">
            <a:avLst/>
          </a:prstGeom>
        </p:spPr>
      </p:pic>
      <p:sp>
        <p:nvSpPr>
          <p:cNvPr id="22" name="TextBox 21"/>
          <p:cNvSpPr txBox="1"/>
          <p:nvPr/>
        </p:nvSpPr>
        <p:spPr>
          <a:xfrm>
            <a:off x="6303509" y="2420957"/>
            <a:ext cx="767255" cy="369332"/>
          </a:xfrm>
          <a:prstGeom prst="rect">
            <a:avLst/>
          </a:prstGeom>
          <a:noFill/>
        </p:spPr>
        <p:txBody>
          <a:bodyPr wrap="square" rtlCol="0">
            <a:spAutoFit/>
          </a:bodyPr>
          <a:lstStyle/>
          <a:p>
            <a:r>
              <a:rPr lang="en-US" b="1" dirty="0" smtClean="0">
                <a:solidFill>
                  <a:srgbClr val="FFFF00"/>
                </a:solidFill>
              </a:rPr>
              <a:t>BB-27</a:t>
            </a:r>
            <a:endParaRPr lang="en-US" b="1" dirty="0">
              <a:solidFill>
                <a:srgbClr val="FFFF00"/>
              </a:solidFill>
            </a:endParaRPr>
          </a:p>
        </p:txBody>
      </p:sp>
      <p:sp>
        <p:nvSpPr>
          <p:cNvPr id="23" name="TextBox 22"/>
          <p:cNvSpPr txBox="1"/>
          <p:nvPr/>
        </p:nvSpPr>
        <p:spPr>
          <a:xfrm>
            <a:off x="6846512" y="3488197"/>
            <a:ext cx="767255" cy="369332"/>
          </a:xfrm>
          <a:prstGeom prst="rect">
            <a:avLst/>
          </a:prstGeom>
          <a:noFill/>
        </p:spPr>
        <p:txBody>
          <a:bodyPr wrap="square" rtlCol="0">
            <a:spAutoFit/>
          </a:bodyPr>
          <a:lstStyle/>
          <a:p>
            <a:r>
              <a:rPr lang="en-US" b="1" dirty="0" smtClean="0">
                <a:solidFill>
                  <a:srgbClr val="FFFF00"/>
                </a:solidFill>
              </a:rPr>
              <a:t>BB-16</a:t>
            </a:r>
            <a:endParaRPr lang="en-US" b="1" dirty="0">
              <a:solidFill>
                <a:srgbClr val="FFFF00"/>
              </a:solidFill>
            </a:endParaRPr>
          </a:p>
        </p:txBody>
      </p:sp>
      <p:sp>
        <p:nvSpPr>
          <p:cNvPr id="24" name="TextBox 23"/>
          <p:cNvSpPr txBox="1"/>
          <p:nvPr/>
        </p:nvSpPr>
        <p:spPr>
          <a:xfrm>
            <a:off x="6919737" y="4258852"/>
            <a:ext cx="767255" cy="369332"/>
          </a:xfrm>
          <a:prstGeom prst="rect">
            <a:avLst/>
          </a:prstGeom>
          <a:noFill/>
        </p:spPr>
        <p:txBody>
          <a:bodyPr wrap="square" rtlCol="0">
            <a:spAutoFit/>
          </a:bodyPr>
          <a:lstStyle/>
          <a:p>
            <a:r>
              <a:rPr lang="en-US" b="1" dirty="0" smtClean="0">
                <a:solidFill>
                  <a:srgbClr val="FFFF00"/>
                </a:solidFill>
              </a:rPr>
              <a:t>BB-15</a:t>
            </a:r>
            <a:endParaRPr lang="en-US" b="1" dirty="0">
              <a:solidFill>
                <a:srgbClr val="FFFF00"/>
              </a:solidFill>
            </a:endParaRPr>
          </a:p>
        </p:txBody>
      </p:sp>
      <p:sp>
        <p:nvSpPr>
          <p:cNvPr id="25" name="TextBox 24"/>
          <p:cNvSpPr txBox="1"/>
          <p:nvPr/>
        </p:nvSpPr>
        <p:spPr>
          <a:xfrm>
            <a:off x="7073072" y="4900411"/>
            <a:ext cx="767255" cy="369332"/>
          </a:xfrm>
          <a:prstGeom prst="rect">
            <a:avLst/>
          </a:prstGeom>
          <a:noFill/>
        </p:spPr>
        <p:txBody>
          <a:bodyPr wrap="square" rtlCol="0">
            <a:spAutoFit/>
          </a:bodyPr>
          <a:lstStyle/>
          <a:p>
            <a:r>
              <a:rPr lang="en-US" b="1" dirty="0" smtClean="0">
                <a:solidFill>
                  <a:srgbClr val="FFFF00"/>
                </a:solidFill>
              </a:rPr>
              <a:t>BB-02</a:t>
            </a:r>
            <a:endParaRPr lang="en-US" b="1" dirty="0">
              <a:solidFill>
                <a:srgbClr val="FFFF00"/>
              </a:solidFill>
            </a:endParaRPr>
          </a:p>
        </p:txBody>
      </p:sp>
      <p:sp>
        <p:nvSpPr>
          <p:cNvPr id="26" name="TextBox 25"/>
          <p:cNvSpPr txBox="1"/>
          <p:nvPr/>
        </p:nvSpPr>
        <p:spPr>
          <a:xfrm>
            <a:off x="7938450" y="5018972"/>
            <a:ext cx="767255" cy="369332"/>
          </a:xfrm>
          <a:prstGeom prst="rect">
            <a:avLst/>
          </a:prstGeom>
          <a:noFill/>
        </p:spPr>
        <p:txBody>
          <a:bodyPr wrap="square" rtlCol="0">
            <a:spAutoFit/>
          </a:bodyPr>
          <a:lstStyle/>
          <a:p>
            <a:r>
              <a:rPr lang="en-US" b="1" dirty="0" smtClean="0">
                <a:solidFill>
                  <a:srgbClr val="FFFF00"/>
                </a:solidFill>
              </a:rPr>
              <a:t>BB-13</a:t>
            </a:r>
            <a:endParaRPr lang="en-US" b="1" dirty="0">
              <a:solidFill>
                <a:srgbClr val="FFFF00"/>
              </a:solidFill>
            </a:endParaRPr>
          </a:p>
        </p:txBody>
      </p:sp>
      <p:pic>
        <p:nvPicPr>
          <p:cNvPr id="2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2984" y="5329931"/>
            <a:ext cx="432366" cy="44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6561395" y="5358430"/>
            <a:ext cx="1625034" cy="461665"/>
          </a:xfrm>
          <a:prstGeom prst="rect">
            <a:avLst/>
          </a:prstGeom>
          <a:noFill/>
        </p:spPr>
        <p:txBody>
          <a:bodyPr wrap="square" rtlCol="0">
            <a:spAutoFit/>
          </a:bodyPr>
          <a:lstStyle/>
          <a:p>
            <a:r>
              <a:rPr lang="en-US" sz="2400" b="1" dirty="0" smtClean="0">
                <a:solidFill>
                  <a:srgbClr val="FFFF00"/>
                </a:solidFill>
              </a:rPr>
              <a:t>Goose Lake</a:t>
            </a:r>
            <a:endParaRPr lang="en-US" sz="2400" b="1" dirty="0">
              <a:solidFill>
                <a:srgbClr val="FFFF00"/>
              </a:solidFill>
            </a:endParaRPr>
          </a:p>
        </p:txBody>
      </p:sp>
      <p:sp>
        <p:nvSpPr>
          <p:cNvPr id="3" name="Isosceles Triangle 2"/>
          <p:cNvSpPr/>
          <p:nvPr/>
        </p:nvSpPr>
        <p:spPr>
          <a:xfrm>
            <a:off x="6576824" y="2250939"/>
            <a:ext cx="220626" cy="15844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9" name="TextBox 28"/>
          <p:cNvSpPr txBox="1"/>
          <p:nvPr/>
        </p:nvSpPr>
        <p:spPr>
          <a:xfrm>
            <a:off x="6751082" y="2082380"/>
            <a:ext cx="673711" cy="400110"/>
          </a:xfrm>
          <a:prstGeom prst="rect">
            <a:avLst/>
          </a:prstGeom>
          <a:noFill/>
        </p:spPr>
        <p:txBody>
          <a:bodyPr wrap="square" rtlCol="0">
            <a:spAutoFit/>
          </a:bodyPr>
          <a:lstStyle/>
          <a:p>
            <a:r>
              <a:rPr lang="en-US" sz="2000" b="1" dirty="0" smtClean="0">
                <a:solidFill>
                  <a:srgbClr val="FFFF00"/>
                </a:solidFill>
              </a:rPr>
              <a:t>MLA</a:t>
            </a:r>
            <a:endParaRPr lang="en-US" sz="2000" b="1" dirty="0">
              <a:solidFill>
                <a:srgbClr val="FFFF00"/>
              </a:solidFill>
            </a:endParaRPr>
          </a:p>
        </p:txBody>
      </p:sp>
      <p:sp>
        <p:nvSpPr>
          <p:cNvPr id="11" name="Flowchart: Connector 10"/>
          <p:cNvSpPr/>
          <p:nvPr/>
        </p:nvSpPr>
        <p:spPr>
          <a:xfrm>
            <a:off x="6866657" y="4587775"/>
            <a:ext cx="163905" cy="147157"/>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6274898" y="4431676"/>
            <a:ext cx="673711" cy="461665"/>
          </a:xfrm>
          <a:prstGeom prst="rect">
            <a:avLst/>
          </a:prstGeom>
          <a:noFill/>
        </p:spPr>
        <p:txBody>
          <a:bodyPr wrap="square" rtlCol="0">
            <a:spAutoFit/>
          </a:bodyPr>
          <a:lstStyle/>
          <a:p>
            <a:pPr algn="ctr"/>
            <a:r>
              <a:rPr lang="en-US" sz="1200" b="1" dirty="0" smtClean="0">
                <a:solidFill>
                  <a:srgbClr val="FFFF00"/>
                </a:solidFill>
              </a:rPr>
              <a:t>George Site</a:t>
            </a:r>
            <a:endParaRPr lang="en-US" sz="1200" b="1" dirty="0">
              <a:solidFill>
                <a:srgbClr val="FFFF00"/>
              </a:solidFill>
            </a:endParaRPr>
          </a:p>
        </p:txBody>
      </p:sp>
    </p:spTree>
    <p:extLst>
      <p:ext uri="{BB962C8B-B14F-4D97-AF65-F5344CB8AC3E}">
        <p14:creationId xmlns:p14="http://schemas.microsoft.com/office/powerpoint/2010/main" val="54222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5896" y="293660"/>
            <a:ext cx="6601490" cy="1325563"/>
          </a:xfrm>
        </p:spPr>
        <p:txBody>
          <a:bodyPr>
            <a:noAutofit/>
          </a:bodyPr>
          <a:lstStyle/>
          <a:p>
            <a:r>
              <a:rPr lang="en-US" sz="3200" dirty="0"/>
              <a:t>Sabina Mineral Claims in the Kitikmeot Region</a:t>
            </a:r>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5</a:t>
            </a:fld>
            <a:endParaRPr lang="en-US">
              <a:solidFill>
                <a:prstClr val="black">
                  <a:tint val="75000"/>
                </a:prstClr>
              </a:solidFill>
            </a:endParaRPr>
          </a:p>
        </p:txBody>
      </p:sp>
      <p:pic>
        <p:nvPicPr>
          <p:cNvPr id="12" name="Content Placeholder 11"/>
          <p:cNvPicPr>
            <a:picLocks noGrp="1" noChangeAspect="1"/>
          </p:cNvPicPr>
          <p:nvPr>
            <p:ph idx="1"/>
          </p:nvPr>
        </p:nvPicPr>
        <p:blipFill>
          <a:blip r:embed="rId3"/>
          <a:stretch>
            <a:fillRect/>
          </a:stretch>
        </p:blipFill>
        <p:spPr>
          <a:xfrm>
            <a:off x="3154049" y="1512888"/>
            <a:ext cx="2835901" cy="4351337"/>
          </a:xfrm>
          <a:prstGeom prst="rect">
            <a:avLst/>
          </a:prstGeom>
        </p:spPr>
      </p:pic>
    </p:spTree>
    <p:extLst>
      <p:ext uri="{BB962C8B-B14F-4D97-AF65-F5344CB8AC3E}">
        <p14:creationId xmlns:p14="http://schemas.microsoft.com/office/powerpoint/2010/main" val="32829755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287262"/>
            <a:ext cx="6601490" cy="1119507"/>
          </a:xfrm>
        </p:spPr>
        <p:txBody>
          <a:bodyPr>
            <a:noAutofit/>
          </a:bodyPr>
          <a:lstStyle/>
          <a:p>
            <a:r>
              <a:rPr lang="en-CA" sz="3200" dirty="0"/>
              <a:t>T</a:t>
            </a:r>
            <a:r>
              <a:rPr lang="en-CA" sz="3200" dirty="0" smtClean="0"/>
              <a:t>he Back Rover Project</a:t>
            </a:r>
            <a:endParaRPr lang="en-US" sz="3200" dirty="0"/>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6</a:t>
            </a:fld>
            <a:endParaRPr lang="en-US">
              <a:solidFill>
                <a:prstClr val="black">
                  <a:tint val="75000"/>
                </a:prstClr>
              </a:solidFill>
            </a:endParaRPr>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790938" y="1585166"/>
            <a:ext cx="6439202" cy="3963893"/>
          </a:xfrm>
          <a:prstGeom prst="rect">
            <a:avLst/>
          </a:prstGeom>
          <a:ln>
            <a:solidFill>
              <a:schemeClr val="tx1"/>
            </a:solidFill>
          </a:ln>
        </p:spPr>
      </p:pic>
      <p:sp>
        <p:nvSpPr>
          <p:cNvPr id="8" name="TextBox 7"/>
          <p:cNvSpPr txBox="1"/>
          <p:nvPr/>
        </p:nvSpPr>
        <p:spPr>
          <a:xfrm>
            <a:off x="4724612" y="4063965"/>
            <a:ext cx="2505528" cy="461665"/>
          </a:xfrm>
          <a:prstGeom prst="rect">
            <a:avLst/>
          </a:prstGeom>
          <a:noFill/>
        </p:spPr>
        <p:txBody>
          <a:bodyPr wrap="square" rtlCol="0">
            <a:spAutoFit/>
          </a:bodyPr>
          <a:lstStyle/>
          <a:p>
            <a:r>
              <a:rPr lang="en-US" sz="2400" b="1" dirty="0" smtClean="0">
                <a:solidFill>
                  <a:prstClr val="black"/>
                </a:solidFill>
              </a:rPr>
              <a:t>Goose Lake Camp</a:t>
            </a:r>
            <a:endParaRPr lang="en-US" sz="2400" b="1" dirty="0">
              <a:solidFill>
                <a:prstClr val="black"/>
              </a:solidFill>
            </a:endParaRPr>
          </a:p>
        </p:txBody>
      </p:sp>
    </p:spTree>
    <p:extLst>
      <p:ext uri="{BB962C8B-B14F-4D97-AF65-F5344CB8AC3E}">
        <p14:creationId xmlns:p14="http://schemas.microsoft.com/office/powerpoint/2010/main" val="14879566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Hydrology and Hydrogeology Issues</a:t>
            </a:r>
            <a:endParaRPr lang="en-US" dirty="0"/>
          </a:p>
        </p:txBody>
      </p:sp>
      <p:sp>
        <p:nvSpPr>
          <p:cNvPr id="5" name="Content Placeholder 4"/>
          <p:cNvSpPr>
            <a:spLocks noGrp="1"/>
          </p:cNvSpPr>
          <p:nvPr>
            <p:ph idx="1"/>
          </p:nvPr>
        </p:nvSpPr>
        <p:spPr>
          <a:xfrm>
            <a:off x="628650" y="1608992"/>
            <a:ext cx="7886700" cy="4379093"/>
          </a:xfrm>
        </p:spPr>
        <p:txBody>
          <a:bodyPr>
            <a:normAutofit fontScale="85000" lnSpcReduction="20000"/>
          </a:bodyPr>
          <a:lstStyle/>
          <a:p>
            <a:pPr marL="742950" indent="-742950">
              <a:buFont typeface="+mj-lt"/>
              <a:buAutoNum type="arabicPeriod"/>
            </a:pPr>
            <a:endParaRPr lang="en-CA" sz="2100" dirty="0" smtClean="0"/>
          </a:p>
          <a:p>
            <a:pPr marL="742950" indent="-742950">
              <a:buFont typeface="+mj-lt"/>
              <a:buAutoNum type="arabicPeriod"/>
            </a:pPr>
            <a:r>
              <a:rPr lang="en-US" sz="3200" dirty="0" smtClean="0"/>
              <a:t>Sensitivity of mine inflows to presence of Enhanced Permeability Zones (EPZ).</a:t>
            </a:r>
            <a:endParaRPr lang="en-US" sz="3200" dirty="0"/>
          </a:p>
          <a:p>
            <a:pPr marL="742950" indent="-742950">
              <a:buFont typeface="+mj-lt"/>
              <a:buAutoNum type="arabicPeriod"/>
            </a:pPr>
            <a:r>
              <a:rPr lang="en-US" sz="3200" dirty="0" smtClean="0"/>
              <a:t>Sensitivity of mine inflows to location of permafrost boundaries.</a:t>
            </a:r>
            <a:endParaRPr lang="en-US" sz="3200" dirty="0"/>
          </a:p>
          <a:p>
            <a:pPr marL="742950" indent="-742950">
              <a:buFont typeface="+mj-lt"/>
              <a:buAutoNum type="arabicPeriod"/>
            </a:pPr>
            <a:r>
              <a:rPr lang="en-US" sz="3200" dirty="0" smtClean="0"/>
              <a:t>Consideration of total concentrations in mine effluents.</a:t>
            </a:r>
            <a:endParaRPr lang="en-US" sz="3200" dirty="0"/>
          </a:p>
          <a:p>
            <a:pPr marL="742950" indent="-742950">
              <a:buFont typeface="+mj-lt"/>
              <a:buAutoNum type="arabicPeriod"/>
            </a:pPr>
            <a:r>
              <a:rPr lang="en-US" sz="3200" dirty="0" smtClean="0"/>
              <a:t>Monitoring of seepage from Tailings Storage Facility (TSF) dam.</a:t>
            </a:r>
            <a:endParaRPr lang="en-US" sz="3200" dirty="0"/>
          </a:p>
          <a:p>
            <a:pPr marL="742950" indent="-742950">
              <a:buFont typeface="+mj-lt"/>
              <a:buAutoNum type="arabicPeriod"/>
            </a:pPr>
            <a:r>
              <a:rPr lang="en-US" sz="3200" dirty="0" smtClean="0"/>
              <a:t>Effect of increase in temperature in climate.</a:t>
            </a:r>
          </a:p>
          <a:p>
            <a:pPr marL="742950" indent="-742950">
              <a:buFont typeface="+mj-lt"/>
              <a:buAutoNum type="arabicPeriod"/>
            </a:pPr>
            <a:r>
              <a:rPr lang="en-US" sz="3200" dirty="0" smtClean="0"/>
              <a:t>Discrepancy in mine flows reported in submitted documents.</a:t>
            </a:r>
            <a:endParaRPr lang="en-US" sz="3200" dirty="0"/>
          </a:p>
          <a:p>
            <a:endParaRPr lang="en-CA" dirty="0"/>
          </a:p>
          <a:p>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7</a:t>
            </a:fld>
            <a:endParaRPr lang="en-US"/>
          </a:p>
        </p:txBody>
      </p:sp>
    </p:spTree>
    <p:extLst>
      <p:ext uri="{BB962C8B-B14F-4D97-AF65-F5344CB8AC3E}">
        <p14:creationId xmlns:p14="http://schemas.microsoft.com/office/powerpoint/2010/main" val="497864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smtClean="0"/>
              <a:t>Fisheries &amp; Aquatic Environments Issues</a:t>
            </a:r>
            <a:endParaRPr lang="en-US" dirty="0"/>
          </a:p>
        </p:txBody>
      </p:sp>
      <p:sp>
        <p:nvSpPr>
          <p:cNvPr id="5" name="Content Placeholder 4"/>
          <p:cNvSpPr>
            <a:spLocks noGrp="1"/>
          </p:cNvSpPr>
          <p:nvPr>
            <p:ph idx="1"/>
          </p:nvPr>
        </p:nvSpPr>
        <p:spPr/>
        <p:txBody>
          <a:bodyPr>
            <a:normAutofit/>
          </a:bodyPr>
          <a:lstStyle/>
          <a:p>
            <a:endParaRPr lang="en-CA" sz="1800" dirty="0" smtClean="0"/>
          </a:p>
          <a:p>
            <a:pPr marL="514350" indent="-514350">
              <a:buFont typeface="+mj-lt"/>
              <a:buAutoNum type="arabicPeriod" startAt="7"/>
            </a:pPr>
            <a:r>
              <a:rPr lang="en-US" sz="3200" dirty="0" smtClean="0"/>
              <a:t>Frequency of biological monitoring for Aquatic Environmental Monitoring Program (AEMP).</a:t>
            </a:r>
          </a:p>
        </p:txBody>
      </p:sp>
      <p:sp>
        <p:nvSpPr>
          <p:cNvPr id="6" name="Slide Number Placeholder 5"/>
          <p:cNvSpPr>
            <a:spLocks noGrp="1"/>
          </p:cNvSpPr>
          <p:nvPr>
            <p:ph type="sldNum" sz="quarter" idx="12"/>
          </p:nvPr>
        </p:nvSpPr>
        <p:spPr/>
        <p:txBody>
          <a:bodyPr/>
          <a:lstStyle/>
          <a:p>
            <a:fld id="{438B63EE-32D6-41CD-8D0F-F766A6E153A6}" type="slidenum">
              <a:rPr lang="en-US" smtClean="0"/>
              <a:t>8</a:t>
            </a:fld>
            <a:endParaRPr lang="en-US"/>
          </a:p>
        </p:txBody>
      </p:sp>
    </p:spTree>
    <p:extLst>
      <p:ext uri="{BB962C8B-B14F-4D97-AF65-F5344CB8AC3E}">
        <p14:creationId xmlns:p14="http://schemas.microsoft.com/office/powerpoint/2010/main" val="600617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smtClean="0"/>
              <a:t>Water Quality and Monitoring Issues</a:t>
            </a:r>
            <a:endParaRPr lang="en-US" dirty="0"/>
          </a:p>
        </p:txBody>
      </p:sp>
      <p:sp>
        <p:nvSpPr>
          <p:cNvPr id="5" name="Content Placeholder 4"/>
          <p:cNvSpPr>
            <a:spLocks noGrp="1"/>
          </p:cNvSpPr>
          <p:nvPr>
            <p:ph idx="1"/>
          </p:nvPr>
        </p:nvSpPr>
        <p:spPr/>
        <p:txBody>
          <a:bodyPr>
            <a:normAutofit/>
          </a:bodyPr>
          <a:lstStyle/>
          <a:p>
            <a:endParaRPr lang="en-CA" dirty="0" smtClean="0"/>
          </a:p>
          <a:p>
            <a:pPr marL="514350" indent="-514350">
              <a:buFont typeface="+mj-lt"/>
              <a:buAutoNum type="arabicPeriod" startAt="8"/>
            </a:pPr>
            <a:r>
              <a:rPr lang="en-US" sz="3200" dirty="0" smtClean="0"/>
              <a:t>Winter ice road melt management.</a:t>
            </a:r>
            <a:endParaRPr lang="en-US" sz="3200" dirty="0"/>
          </a:p>
          <a:p>
            <a:pPr marL="514350" indent="-514350">
              <a:buFont typeface="+mj-lt"/>
              <a:buAutoNum type="arabicPeriod" startAt="8"/>
            </a:pPr>
            <a:r>
              <a:rPr lang="en-US" sz="3200" dirty="0" smtClean="0"/>
              <a:t>Marine Laydown Area (MLA) PAG rock storage.</a:t>
            </a:r>
          </a:p>
          <a:p>
            <a:pPr marL="514350" indent="-514350">
              <a:buFont typeface="+mj-lt"/>
              <a:buAutoNum type="arabicPeriod" startAt="8"/>
            </a:pPr>
            <a:r>
              <a:rPr lang="en-US" sz="3200" dirty="0" smtClean="0"/>
              <a:t>Borrow pit and quarry contact water discharges.</a:t>
            </a:r>
            <a:endParaRPr lang="en-US" sz="3200" dirty="0"/>
          </a:p>
          <a:p>
            <a:pPr marL="514350" indent="-514350">
              <a:buFont typeface="+mj-lt"/>
              <a:buAutoNum type="arabicPeriod" startAt="8"/>
            </a:pPr>
            <a:r>
              <a:rPr lang="en-US" sz="3200" dirty="0" smtClean="0"/>
              <a:t>Seep and runoff seep surveys. </a:t>
            </a:r>
            <a:endParaRPr lang="en-US" sz="3200" dirty="0"/>
          </a:p>
          <a:p>
            <a:pPr marL="514350" indent="-514350">
              <a:buFont typeface="+mj-lt"/>
              <a:buAutoNum type="arabicPeriod" startAt="8"/>
            </a:pPr>
            <a:r>
              <a:rPr lang="en-US" sz="3200" dirty="0" smtClean="0"/>
              <a:t>Ore stockpile runoff management. </a:t>
            </a:r>
            <a:endParaRPr lang="en-US" sz="3200" dirty="0"/>
          </a:p>
        </p:txBody>
      </p:sp>
      <p:sp>
        <p:nvSpPr>
          <p:cNvPr id="6" name="Slide Number Placeholder 5"/>
          <p:cNvSpPr>
            <a:spLocks noGrp="1"/>
          </p:cNvSpPr>
          <p:nvPr>
            <p:ph type="sldNum" sz="quarter" idx="12"/>
          </p:nvPr>
        </p:nvSpPr>
        <p:spPr/>
        <p:txBody>
          <a:bodyPr/>
          <a:lstStyle/>
          <a:p>
            <a:fld id="{438B63EE-32D6-41CD-8D0F-F766A6E153A6}" type="slidenum">
              <a:rPr lang="en-US" smtClean="0"/>
              <a:t>9</a:t>
            </a:fld>
            <a:endParaRPr lang="en-US"/>
          </a:p>
        </p:txBody>
      </p:sp>
    </p:spTree>
    <p:extLst>
      <p:ext uri="{BB962C8B-B14F-4D97-AF65-F5344CB8AC3E}">
        <p14:creationId xmlns:p14="http://schemas.microsoft.com/office/powerpoint/2010/main" val="23706932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7194</TotalTime>
  <Words>2310</Words>
  <Application>Microsoft Office PowerPoint</Application>
  <PresentationFormat>On-screen Show (4:3)</PresentationFormat>
  <Paragraphs>196</Paragraphs>
  <Slides>16</Slides>
  <Notes>16</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16</vt:i4>
      </vt:variant>
    </vt:vector>
  </HeadingPairs>
  <TitlesOfParts>
    <vt:vector size="26" baseType="lpstr">
      <vt:lpstr>Arial</vt:lpstr>
      <vt:lpstr>Arial Black</vt:lpstr>
      <vt:lpstr>Arial Rounded MT Bold</vt:lpstr>
      <vt:lpstr>Calibri</vt:lpstr>
      <vt:lpstr>Calibri Light</vt:lpstr>
      <vt:lpstr>Century Gothic</vt:lpstr>
      <vt:lpstr>Office Theme</vt:lpstr>
      <vt:lpstr>Custom Design</vt:lpstr>
      <vt:lpstr>1_Custom Design</vt:lpstr>
      <vt:lpstr>2_Custom Design</vt:lpstr>
      <vt:lpstr>Kitikmeot Inuit Association</vt:lpstr>
      <vt:lpstr>Purpose of Presentation</vt:lpstr>
      <vt:lpstr>KIA’s Mandate</vt:lpstr>
      <vt:lpstr>The Back River Project</vt:lpstr>
      <vt:lpstr>Sabina Mineral Claims in the Kitikmeot Region</vt:lpstr>
      <vt:lpstr>The Back Rover Project</vt:lpstr>
      <vt:lpstr>Hydrology and Hydrogeology Issues</vt:lpstr>
      <vt:lpstr>Fisheries &amp; Aquatic Environments Issues</vt:lpstr>
      <vt:lpstr>Water Quality and Monitoring Issues</vt:lpstr>
      <vt:lpstr>Water Quality and Monitoring Issues</vt:lpstr>
      <vt:lpstr>Water Quality and Monitoring Issues</vt:lpstr>
      <vt:lpstr>Water Quality and Monitoring Issues</vt:lpstr>
      <vt:lpstr>Water Quality and Monitoring Issues</vt:lpstr>
      <vt:lpstr>Proposed Split of IOL and Crown Land &amp; Water Security</vt:lpstr>
      <vt:lpstr>Conditions for Stage Security at Back River</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Duxbury</dc:creator>
  <cp:lastModifiedBy>John Roesch</cp:lastModifiedBy>
  <cp:revision>221</cp:revision>
  <cp:lastPrinted>2018-04-12T18:00:38Z</cp:lastPrinted>
  <dcterms:created xsi:type="dcterms:W3CDTF">2013-07-19T15:58:55Z</dcterms:created>
  <dcterms:modified xsi:type="dcterms:W3CDTF">2018-08-03T15:25:55Z</dcterms:modified>
</cp:coreProperties>
</file>