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696" r:id="rId4"/>
  </p:sldMasterIdLst>
  <p:notesMasterIdLst>
    <p:notesMasterId r:id="rId11"/>
  </p:notesMasterIdLst>
  <p:sldIdLst>
    <p:sldId id="256" r:id="rId5"/>
    <p:sldId id="257" r:id="rId6"/>
    <p:sldId id="260" r:id="rId7"/>
    <p:sldId id="261" r:id="rId8"/>
    <p:sldId id="267" r:id="rId9"/>
    <p:sldId id="266" r:id="rId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9BD5"/>
    <a:srgbClr val="B779B3"/>
    <a:srgbClr val="CF61C7"/>
    <a:srgbClr val="B878B3"/>
    <a:srgbClr val="CA7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77" autoAdjust="0"/>
  </p:normalViewPr>
  <p:slideViewPr>
    <p:cSldViewPr snapToGrid="0">
      <p:cViewPr varScale="1">
        <p:scale>
          <a:sx n="106" d="100"/>
          <a:sy n="106" d="100"/>
        </p:scale>
        <p:origin x="1308" y="78"/>
      </p:cViewPr>
      <p:guideLst>
        <p:guide orient="horz" pos="2160"/>
        <p:guide pos="2880"/>
      </p:guideLst>
    </p:cSldViewPr>
  </p:slideViewPr>
  <p:outlineViewPr>
    <p:cViewPr>
      <p:scale>
        <a:sx n="33" d="100"/>
        <a:sy n="33" d="100"/>
      </p:scale>
      <p:origin x="0" y="1308"/>
    </p:cViewPr>
  </p:outlineViewPr>
  <p:notesTextViewPr>
    <p:cViewPr>
      <p:scale>
        <a:sx n="3" d="2"/>
        <a:sy n="3" d="2"/>
      </p:scale>
      <p:origin x="0" y="0"/>
    </p:cViewPr>
  </p:notesTextViewPr>
  <p:notesViewPr>
    <p:cSldViewPr snapToGrid="0">
      <p:cViewPr varScale="1">
        <p:scale>
          <a:sx n="56" d="100"/>
          <a:sy n="56"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D4A0EA4-EEAD-462D-A845-3A6BB38E030B}" type="datetimeFigureOut">
              <a:rPr lang="en-US" smtClean="0"/>
              <a:t>7/31/2018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1D8E1B6-F1F6-4468-BC62-C008A50C056D}" type="slidenum">
              <a:rPr lang="en-US" smtClean="0"/>
              <a:t>‹#›</a:t>
            </a:fld>
            <a:endParaRPr lang="en-US" dirty="0"/>
          </a:p>
        </p:txBody>
      </p:sp>
    </p:spTree>
    <p:extLst>
      <p:ext uri="{BB962C8B-B14F-4D97-AF65-F5344CB8AC3E}">
        <p14:creationId xmlns:p14="http://schemas.microsoft.com/office/powerpoint/2010/main" val="180905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Hello everyone, I am John</a:t>
            </a:r>
            <a:r>
              <a:rPr lang="en-CA" baseline="0" dirty="0" smtClean="0"/>
              <a:t> Roesch, the Senior Hope Bay Project Officer for the Department of Lands and Environment for the Kitikmeot Inuit Association. I am responsible for project oversite for the KIA and provide input into the regulatory process on the Hope Bay Project to both the NWB and NIRB. I am currently covering the Back River Project as well in the review of Sabina’s Type A water license application. In performing this role, I make use of KIA’s consultants who are subject matter experts in the areas of hydrology, hydrogeology, fisheries, aquatic environment, and geotechnical engineering. </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1</a:t>
            </a:fld>
            <a:endParaRPr lang="en-US" dirty="0"/>
          </a:p>
        </p:txBody>
      </p:sp>
    </p:spTree>
    <p:extLst>
      <p:ext uri="{BB962C8B-B14F-4D97-AF65-F5344CB8AC3E}">
        <p14:creationId xmlns:p14="http://schemas.microsoft.com/office/powerpoint/2010/main" val="3898585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purpose of this</a:t>
            </a:r>
            <a:r>
              <a:rPr lang="en-CA" baseline="0" dirty="0" smtClean="0"/>
              <a:t> presentation is to provide a brief summary of our final submission on the Back River Project Type A water license application. Our review covered hydrology, hydrogeology, fisheries, aquatic environments, water quality, and monitoring. KIA conducted the review in a collaborative manner with Sabina Gold &amp; Silver out of which we brought forward 32 issues which were resolved prior and at the Technical Meeting in May 2018.</a:t>
            </a:r>
          </a:p>
        </p:txBody>
      </p:sp>
      <p:sp>
        <p:nvSpPr>
          <p:cNvPr id="4" name="Slide Number Placeholder 3"/>
          <p:cNvSpPr>
            <a:spLocks noGrp="1"/>
          </p:cNvSpPr>
          <p:nvPr>
            <p:ph type="sldNum" sz="quarter" idx="10"/>
          </p:nvPr>
        </p:nvSpPr>
        <p:spPr/>
        <p:txBody>
          <a:bodyPr/>
          <a:lstStyle/>
          <a:p>
            <a:fld id="{B1D8E1B6-F1F6-4468-BC62-C008A50C056D}" type="slidenum">
              <a:rPr lang="en-US" smtClean="0"/>
              <a:t>2</a:t>
            </a:fld>
            <a:endParaRPr lang="en-US" dirty="0"/>
          </a:p>
        </p:txBody>
      </p:sp>
    </p:spTree>
    <p:extLst>
      <p:ext uri="{BB962C8B-B14F-4D97-AF65-F5344CB8AC3E}">
        <p14:creationId xmlns:p14="http://schemas.microsoft.com/office/powerpoint/2010/main" val="3910091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agrees with Sabina on</a:t>
            </a:r>
            <a:r>
              <a:rPr lang="en-CA" baseline="0" dirty="0" smtClean="0"/>
              <a:t> a total security of $43.2 million for the Back River Project and a split of 32% and 68% split for IOL and Crown Land and Water reclamation security, respectively. Our review of reclamation security was conducted by our geotechnical engineering consultant.</a:t>
            </a:r>
          </a:p>
          <a:p>
            <a:endParaRPr lang="en-CA" baseline="0" dirty="0" smtClean="0"/>
          </a:p>
          <a:p>
            <a:r>
              <a:rPr lang="en-CA" baseline="0" dirty="0" smtClean="0"/>
              <a:t>The KIA is open to the receipt of staged security from Sabina subject to particular water license conditions. The KIA has provided both Sabina and CIRNA with a proposed staged split of security for the Back River Project. KIA has had discussions with Sabina and CIRNA on staged security.</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3</a:t>
            </a:fld>
            <a:endParaRPr lang="en-US" dirty="0"/>
          </a:p>
        </p:txBody>
      </p:sp>
    </p:spTree>
    <p:extLst>
      <p:ext uri="{BB962C8B-B14F-4D97-AF65-F5344CB8AC3E}">
        <p14:creationId xmlns:p14="http://schemas.microsoft.com/office/powerpoint/2010/main" val="2052700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Given that Sabina’s mine</a:t>
            </a:r>
            <a:r>
              <a:rPr lang="en-CA" baseline="0" dirty="0" smtClean="0"/>
              <a:t> site construction phases start on IOL in the first and second phases, which are </a:t>
            </a:r>
            <a:r>
              <a:rPr lang="en-CA" i="0" baseline="0" dirty="0" smtClean="0"/>
              <a:t>Initial Infrastructure</a:t>
            </a:r>
            <a:r>
              <a:rPr lang="en-CA" i="1" baseline="0" dirty="0" smtClean="0"/>
              <a:t> (year -3)</a:t>
            </a:r>
            <a:r>
              <a:rPr lang="en-CA" baseline="0" dirty="0" smtClean="0"/>
              <a:t> and Umwelt OP </a:t>
            </a:r>
            <a:r>
              <a:rPr lang="en-CA" i="1" baseline="0" dirty="0" smtClean="0"/>
              <a:t>(year -2</a:t>
            </a:r>
            <a:r>
              <a:rPr lang="en-CA" i="0" baseline="0" dirty="0" smtClean="0"/>
              <a:t>)</a:t>
            </a:r>
            <a:r>
              <a:rPr lang="en-CA" baseline="0" dirty="0" smtClean="0"/>
              <a:t>, the KIA is exposed to considerable risk and liability immediately. For this reason, the KIA proposed receiving a higher level of security at the start of construction for major mine site components and infrastructure being built on IOL.</a:t>
            </a:r>
          </a:p>
          <a:p>
            <a:endParaRPr lang="en-CA" baseline="0" dirty="0" smtClean="0"/>
          </a:p>
          <a:p>
            <a:r>
              <a:rPr lang="en-CA" baseline="0" dirty="0" smtClean="0"/>
              <a:t>As construction phases progress, the KIA’s proportion of the allotted staged security is reduced. By the time of the Llama OP phase, KIA will have received 87% of our required security. By the time of the Goose Main OP phase, both KIA and CIRNA will have received 94% of their required reclamation security for the project.</a:t>
            </a:r>
          </a:p>
          <a:p>
            <a:endParaRPr lang="en-CA" baseline="0" dirty="0" smtClean="0"/>
          </a:p>
          <a:p>
            <a:r>
              <a:rPr lang="en-CA" baseline="0" dirty="0" smtClean="0"/>
              <a:t>The KIA believes that this proposed staged security is equitable in meeting both KIA’s and CIRNA’s security requirements given the relative risk exposure in each of the construction phases.</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4</a:t>
            </a:fld>
            <a:endParaRPr lang="en-US" dirty="0"/>
          </a:p>
        </p:txBody>
      </p:sp>
    </p:spTree>
    <p:extLst>
      <p:ext uri="{BB962C8B-B14F-4D97-AF65-F5344CB8AC3E}">
        <p14:creationId xmlns:p14="http://schemas.microsoft.com/office/powerpoint/2010/main" val="374528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stated previously, the KIA is open</a:t>
            </a:r>
            <a:r>
              <a:rPr lang="en-CA" baseline="0" dirty="0" smtClean="0"/>
              <a:t> to receiving security using the proposed staged split under particular water license conditions.</a:t>
            </a:r>
          </a:p>
          <a:p>
            <a:endParaRPr lang="en-CA" baseline="0" dirty="0" smtClean="0"/>
          </a:p>
          <a:p>
            <a:r>
              <a:rPr lang="en-CA" baseline="0" dirty="0" smtClean="0"/>
              <a:t>The KIA must receive security 60 days prior to construction for each phase of construction for a defined set of major mine site components and infrastructure on a geographic basis. The receipt of staged security is subject to the NWB process where Sabina is required to provide proof of security being issued.</a:t>
            </a:r>
          </a:p>
          <a:p>
            <a:endParaRPr lang="en-CA" baseline="0" dirty="0" smtClean="0"/>
          </a:p>
          <a:p>
            <a:r>
              <a:rPr lang="en-CA" baseline="0" dirty="0" smtClean="0"/>
              <a:t>The reclamation costs must be updated periodically and reviewed by KIA and CIRNA and provided to the NWB. If additional security is determined to be required by the NWB, Sabina must provide it within 60 days of the determination.</a:t>
            </a:r>
          </a:p>
          <a:p>
            <a:endParaRPr lang="en-CA" baseline="0" dirty="0" smtClean="0"/>
          </a:p>
          <a:p>
            <a:r>
              <a:rPr lang="en-CA" baseline="0" dirty="0" smtClean="0"/>
              <a:t>The KIA has discussed these conditions with both Sabina and CIRNA.</a:t>
            </a:r>
            <a:endParaRPr lang="en-CA" dirty="0"/>
          </a:p>
        </p:txBody>
      </p:sp>
      <p:sp>
        <p:nvSpPr>
          <p:cNvPr id="4" name="Slide Number Placeholder 3"/>
          <p:cNvSpPr>
            <a:spLocks noGrp="1"/>
          </p:cNvSpPr>
          <p:nvPr>
            <p:ph type="sldNum" sz="quarter" idx="10"/>
          </p:nvPr>
        </p:nvSpPr>
        <p:spPr/>
        <p:txBody>
          <a:bodyPr/>
          <a:lstStyle/>
          <a:p>
            <a:fld id="{B1D8E1B6-F1F6-4468-BC62-C008A50C056D}" type="slidenum">
              <a:rPr lang="en-US" smtClean="0"/>
              <a:t>5</a:t>
            </a:fld>
            <a:endParaRPr lang="en-US" dirty="0"/>
          </a:p>
        </p:txBody>
      </p:sp>
    </p:spTree>
    <p:extLst>
      <p:ext uri="{BB962C8B-B14F-4D97-AF65-F5344CB8AC3E}">
        <p14:creationId xmlns:p14="http://schemas.microsoft.com/office/powerpoint/2010/main" val="65782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KIA believes that with all technical issues</a:t>
            </a:r>
            <a:r>
              <a:rPr lang="en-CA" baseline="0" dirty="0" smtClean="0"/>
              <a:t> being successfully resolved the final issue of staged security and particular water license conditions can be concluded with both Sabina and CIRNA through further cooperation.</a:t>
            </a:r>
          </a:p>
          <a:p>
            <a:endParaRPr lang="en-CA" baseline="0" dirty="0" smtClean="0"/>
          </a:p>
          <a:p>
            <a:r>
              <a:rPr lang="en-US" baseline="0" dirty="0" smtClean="0"/>
              <a:t>Given this and the substantial benefits that will be obtained for Inuit from the Back River Project and its IIBA, we believe that the issuing of the Type A Water licence for Goose Lake is warranted and in the best interest of the Inuit people.</a:t>
            </a:r>
          </a:p>
          <a:p>
            <a:endParaRPr lang="en-CA" baseline="0" dirty="0" smtClean="0"/>
          </a:p>
          <a:p>
            <a:r>
              <a:rPr lang="en-CA" baseline="0" dirty="0" smtClean="0"/>
              <a:t>We thank you for listening and we are open to any questions.</a:t>
            </a:r>
          </a:p>
          <a:p>
            <a:endParaRPr lang="en-CA" baseline="0" dirty="0" smtClean="0"/>
          </a:p>
        </p:txBody>
      </p:sp>
      <p:sp>
        <p:nvSpPr>
          <p:cNvPr id="4" name="Slide Number Placeholder 3"/>
          <p:cNvSpPr>
            <a:spLocks noGrp="1"/>
          </p:cNvSpPr>
          <p:nvPr>
            <p:ph type="sldNum" sz="quarter" idx="10"/>
          </p:nvPr>
        </p:nvSpPr>
        <p:spPr/>
        <p:txBody>
          <a:bodyPr/>
          <a:lstStyle/>
          <a:p>
            <a:fld id="{B1D8E1B6-F1F6-4468-BC62-C008A50C056D}" type="slidenum">
              <a:rPr lang="en-US" smtClean="0"/>
              <a:t>6</a:t>
            </a:fld>
            <a:endParaRPr lang="en-US" dirty="0"/>
          </a:p>
        </p:txBody>
      </p:sp>
    </p:spTree>
    <p:extLst>
      <p:ext uri="{BB962C8B-B14F-4D97-AF65-F5344CB8AC3E}">
        <p14:creationId xmlns:p14="http://schemas.microsoft.com/office/powerpoint/2010/main" val="303211569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BEBA8EAE-BF5A-486C-A8C5-ECC9F3942E4B}">
                <a14:imgProps xmlns:a14="http://schemas.microsoft.com/office/drawing/2010/main">
                  <a14:imgLayer r:embed="rId3">
                    <a14:imgEffect>
                      <a14:colorTemperature colorTemp="5300"/>
                    </a14:imgEffect>
                  </a14:imgLayer>
                </a14:imgProps>
              </a:ext>
            </a:extLst>
          </a:blip>
          <a:stretch>
            <a:fillRect/>
          </a:stretch>
        </p:blipFill>
        <p:spPr>
          <a:xfrm>
            <a:off x="668" y="5313457"/>
            <a:ext cx="9156986" cy="1544543"/>
          </a:xfrm>
          <a:prstGeom prst="rect">
            <a:avLst/>
          </a:prstGeom>
          <a:ln>
            <a:solidFill>
              <a:schemeClr val="bg1"/>
            </a:solidFill>
          </a:ln>
        </p:spPr>
      </p:pic>
      <p:sp>
        <p:nvSpPr>
          <p:cNvPr id="2" name="Title 1"/>
          <p:cNvSpPr>
            <a:spLocks noGrp="1"/>
          </p:cNvSpPr>
          <p:nvPr>
            <p:ph type="ctrTitle"/>
          </p:nvPr>
        </p:nvSpPr>
        <p:spPr>
          <a:xfrm>
            <a:off x="1143000" y="1122363"/>
            <a:ext cx="6858000" cy="2387600"/>
          </a:xfrm>
        </p:spPr>
        <p:txBody>
          <a:bodyPr anchor="t">
            <a:normAutofit/>
          </a:bodyPr>
          <a:lstStyle>
            <a:lvl1pPr algn="ctr">
              <a:defRPr sz="5400">
                <a:latin typeface="Arial Rounded MT Bold" panose="020F07040305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3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4" cstate="email">
            <a:extLst>
              <a:ext uri="{BEBA8EAE-BF5A-486C-A8C5-ECC9F3942E4B}">
                <a14:imgProps xmlns:a14="http://schemas.microsoft.com/office/drawing/2010/main">
                  <a14:imgLayer r:embed="rId3">
                    <a14:imgEffect>
                      <a14:colorTemperature colorTemp="5300"/>
                    </a14:imgEffect>
                    <a14:imgEffect>
                      <a14:saturation sat="0"/>
                    </a14:imgEffect>
                  </a14:imgLayer>
                </a14:imgProps>
              </a:ext>
              <a:ext uri="{28A0092B-C50C-407E-A947-70E740481C1C}">
                <a14:useLocalDpi xmlns:a14="http://schemas.microsoft.com/office/drawing/2010/main"/>
              </a:ext>
            </a:extLst>
          </a:blip>
          <a:stretch>
            <a:fillRect/>
          </a:stretch>
        </p:blipFill>
        <p:spPr>
          <a:xfrm>
            <a:off x="-12986" y="0"/>
            <a:ext cx="9156986" cy="361507"/>
          </a:xfrm>
          <a:prstGeom prst="rect">
            <a:avLst/>
          </a:prstGeom>
          <a:ln>
            <a:solidFill>
              <a:schemeClr val="bg1"/>
            </a:solidFill>
          </a:ln>
        </p:spPr>
      </p:pic>
      <p:pic>
        <p:nvPicPr>
          <p:cNvPr id="12" name="Picture 1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84095" y="4794666"/>
            <a:ext cx="2160341" cy="1958709"/>
          </a:xfrm>
          <a:prstGeom prst="rect">
            <a:avLst/>
          </a:prstGeom>
          <a:ln>
            <a:noFill/>
          </a:ln>
          <a:effectLst>
            <a:outerShdw blurRad="292100" dist="139700" dir="2700000" algn="tl" rotWithShape="0">
              <a:srgbClr val="333333">
                <a:alpha val="65000"/>
              </a:srgbClr>
            </a:outerShdw>
          </a:effectLst>
        </p:spPr>
      </p:pic>
      <p:sp>
        <p:nvSpPr>
          <p:cNvPr id="4" name="TextBox 3"/>
          <p:cNvSpPr txBox="1"/>
          <p:nvPr userDrawn="1"/>
        </p:nvSpPr>
        <p:spPr>
          <a:xfrm>
            <a:off x="6024284" y="5357303"/>
            <a:ext cx="2936838" cy="1692771"/>
          </a:xfrm>
          <a:prstGeom prst="rect">
            <a:avLst/>
          </a:prstGeom>
          <a:noFill/>
        </p:spPr>
        <p:txBody>
          <a:bodyPr wrap="square" rtlCol="0">
            <a:spAutoFit/>
          </a:bodyPr>
          <a:lstStyle/>
          <a:p>
            <a:pPr algn="r"/>
            <a:r>
              <a:rPr lang="en-US" sz="1800" b="1" dirty="0" smtClean="0">
                <a:solidFill>
                  <a:schemeClr val="bg1"/>
                </a:solidFill>
              </a:rPr>
              <a:t>P.O. Box 18</a:t>
            </a:r>
          </a:p>
          <a:p>
            <a:pPr algn="r"/>
            <a:r>
              <a:rPr lang="en-US" sz="1800" b="1" dirty="0" smtClean="0">
                <a:solidFill>
                  <a:schemeClr val="bg1"/>
                </a:solidFill>
              </a:rPr>
              <a:t>Cambridge Bay, Nunavut</a:t>
            </a:r>
          </a:p>
          <a:p>
            <a:pPr algn="r"/>
            <a:r>
              <a:rPr lang="en-US" sz="1800" b="1" dirty="0" smtClean="0">
                <a:solidFill>
                  <a:schemeClr val="bg1"/>
                </a:solidFill>
              </a:rPr>
              <a:t>X0B 0C0</a:t>
            </a:r>
          </a:p>
          <a:p>
            <a:pPr algn="r"/>
            <a:r>
              <a:rPr lang="en-US" sz="1800" b="1" dirty="0" smtClean="0">
                <a:solidFill>
                  <a:schemeClr val="bg1"/>
                </a:solidFill>
              </a:rPr>
              <a:t>Telephone: 1 867 983 2458</a:t>
            </a:r>
          </a:p>
          <a:p>
            <a:pPr algn="r"/>
            <a:r>
              <a:rPr lang="en-US" sz="1800" b="1" dirty="0" smtClean="0">
                <a:solidFill>
                  <a:schemeClr val="bg1"/>
                </a:solidFill>
              </a:rPr>
              <a:t>Fax: 1 867 983 2701</a:t>
            </a:r>
          </a:p>
          <a:p>
            <a:pPr algn="r"/>
            <a:endParaRPr lang="en-US" sz="1400" dirty="0"/>
          </a:p>
        </p:txBody>
      </p:sp>
    </p:spTree>
    <p:extLst>
      <p:ext uri="{BB962C8B-B14F-4D97-AF65-F5344CB8AC3E}">
        <p14:creationId xmlns:p14="http://schemas.microsoft.com/office/powerpoint/2010/main" val="379281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solidFill>
                  <a:prstClr val="black"/>
                </a:solidFill>
              </a:rPr>
              <a:t>kitia.ca/</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13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dirty="0"/>
          </a:p>
        </p:txBody>
      </p:sp>
    </p:spTree>
    <p:extLst>
      <p:ext uri="{BB962C8B-B14F-4D97-AF65-F5344CB8AC3E}">
        <p14:creationId xmlns:p14="http://schemas.microsoft.com/office/powerpoint/2010/main" val="2161024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kitia.ca/</a:t>
            </a:r>
            <a:endParaRPr lang="en-US" dirty="0"/>
          </a:p>
        </p:txBody>
      </p:sp>
      <p:sp>
        <p:nvSpPr>
          <p:cNvPr id="6" name="Slide Number Placeholder 5"/>
          <p:cNvSpPr>
            <a:spLocks noGrp="1"/>
          </p:cNvSpPr>
          <p:nvPr>
            <p:ph type="sldNum" sz="quarter" idx="12"/>
          </p:nvPr>
        </p:nvSpPr>
        <p:spPr/>
        <p:txBody>
          <a:bodyPr/>
          <a:lstStyle/>
          <a:p>
            <a:fld id="{0F32F33F-7DE4-4B81-B7E5-C9AB6C714333}" type="slidenum">
              <a:rPr lang="en-US" smtClean="0"/>
              <a:t>‹#›</a:t>
            </a:fld>
            <a:endParaRPr lang="en-US" dirty="0"/>
          </a:p>
        </p:txBody>
      </p:sp>
      <p:pic>
        <p:nvPicPr>
          <p:cNvPr id="4" name="Picture 3"/>
          <p:cNvPicPr>
            <a:picLocks noChangeAspect="1"/>
          </p:cNvPicPr>
          <p:nvPr userDrawn="1"/>
        </p:nvPicPr>
        <p:blipFill>
          <a:blip r:embed="rId2"/>
          <a:stretch>
            <a:fillRect/>
          </a:stretch>
        </p:blipFill>
        <p:spPr>
          <a:xfrm>
            <a:off x="5354481" y="3640444"/>
            <a:ext cx="3789519" cy="3514156"/>
          </a:xfrm>
          <a:prstGeom prst="rect">
            <a:avLst/>
          </a:prstGeom>
          <a:effectLst>
            <a:glow rad="127000">
              <a:schemeClr val="accent1">
                <a:alpha val="0"/>
              </a:schemeClr>
            </a:glow>
            <a:outerShdw blurRad="50800" dist="50800" dir="5400000" algn="ctr" rotWithShape="0">
              <a:srgbClr val="000000"/>
            </a:outerShdw>
            <a:reflection stA="0" endPos="65000" dist="50800" dir="5400000" sy="-100000" algn="bl" rotWithShape="0"/>
          </a:effectLst>
        </p:spPr>
      </p:pic>
    </p:spTree>
    <p:extLst>
      <p:ext uri="{BB962C8B-B14F-4D97-AF65-F5344CB8AC3E}">
        <p14:creationId xmlns:p14="http://schemas.microsoft.com/office/powerpoint/2010/main" val="256548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01490" cy="1325563"/>
          </a:xfrm>
        </p:spPr>
        <p:txBody>
          <a:bodyPr/>
          <a:lstStyle/>
          <a:p>
            <a:r>
              <a:rPr lang="en-US" smtClean="0"/>
              <a:t>Click to edit Master title style</a:t>
            </a:r>
            <a:endParaRPr lang="en-US"/>
          </a:p>
        </p:txBody>
      </p:sp>
      <p:sp>
        <p:nvSpPr>
          <p:cNvPr id="3" name="Content Placeholder 2"/>
          <p:cNvSpPr>
            <a:spLocks noGrp="1"/>
          </p:cNvSpPr>
          <p:nvPr>
            <p:ph idx="1"/>
          </p:nvPr>
        </p:nvSpPr>
        <p:spPr>
          <a:xfrm>
            <a:off x="628650" y="1513655"/>
            <a:ext cx="78867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03142" y="5377404"/>
            <a:ext cx="3086100" cy="365125"/>
          </a:xfrm>
          <a:prstGeom prst="rect">
            <a:avLst/>
          </a:prstGeom>
        </p:spPr>
        <p:txBody>
          <a:bodyPr/>
          <a:lstStyle/>
          <a:p>
            <a:r>
              <a:rPr lang="en-CA" dirty="0" smtClean="0"/>
              <a:t>kitia.ca/</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426135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612122" cy="1325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928556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6621167" cy="1325563"/>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636629" y="6356350"/>
            <a:ext cx="3086100" cy="365125"/>
          </a:xfrm>
          <a:prstGeom prst="rect">
            <a:avLst/>
          </a:prstGeom>
        </p:spPr>
        <p:txBody>
          <a:bodyPr/>
          <a:lstStyle/>
          <a:p>
            <a:r>
              <a:rPr lang="en-CA" dirty="0" smtClean="0"/>
              <a:t>kitia.ca/</a:t>
            </a:r>
            <a:endParaRPr lang="en-US" dirty="0"/>
          </a:p>
        </p:txBody>
      </p:sp>
      <p:sp>
        <p:nvSpPr>
          <p:cNvPr id="9" name="Slide Number Placeholder 8"/>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246646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4" name="Slide Number Placeholder 3"/>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1727079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1562986"/>
            <a:ext cx="4629150" cy="42980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6" name="Footer Placeholder 5"/>
          <p:cNvSpPr>
            <a:spLocks noGrp="1"/>
          </p:cNvSpPr>
          <p:nvPr>
            <p:ph type="ftr" sz="quarter" idx="11"/>
          </p:nvPr>
        </p:nvSpPr>
        <p:spPr>
          <a:xfrm>
            <a:off x="636629" y="6324451"/>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213267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1594884"/>
            <a:ext cx="4629150" cy="42661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a:xfrm>
            <a:off x="636629" y="6356350"/>
            <a:ext cx="3086100" cy="365125"/>
          </a:xfrm>
          <a:prstGeom prst="rect">
            <a:avLst/>
          </a:prstGeom>
        </p:spPr>
        <p:txBody>
          <a:bodyPr/>
          <a:lstStyle/>
          <a:p>
            <a:r>
              <a:rPr lang="en-US" dirty="0" smtClean="0"/>
              <a:t>kitia.ca/</a:t>
            </a:r>
            <a:endParaRPr lang="en-US" dirty="0"/>
          </a:p>
        </p:txBody>
      </p:sp>
      <p:sp>
        <p:nvSpPr>
          <p:cNvPr id="7" name="Slide Number Placeholder 6"/>
          <p:cNvSpPr>
            <a:spLocks noGrp="1"/>
          </p:cNvSpPr>
          <p:nvPr>
            <p:ph type="sldNum" sz="quarter" idx="12"/>
          </p:nvPr>
        </p:nvSpPr>
        <p:spPr/>
        <p:txBody>
          <a:bodyPr/>
          <a:lstStyle/>
          <a:p>
            <a:fld id="{438B63EE-32D6-41CD-8D0F-F766A6E153A6}" type="slidenum">
              <a:rPr lang="en-US" smtClean="0"/>
              <a:t>‹#›</a:t>
            </a:fld>
            <a:endParaRPr lang="en-US" dirty="0"/>
          </a:p>
        </p:txBody>
      </p:sp>
    </p:spTree>
    <p:extLst>
      <p:ext uri="{BB962C8B-B14F-4D97-AF65-F5344CB8AC3E}">
        <p14:creationId xmlns:p14="http://schemas.microsoft.com/office/powerpoint/2010/main" val="1577310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98" y="-297"/>
            <a:ext cx="9144793" cy="6858594"/>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kitia.ca/</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32F33F-7DE4-4B81-B7E5-C9AB6C714333}" type="slidenum">
              <a:rPr lang="en-US" smtClean="0"/>
              <a:t>‹#›</a:t>
            </a:fld>
            <a:endParaRPr lang="en-US" dirty="0"/>
          </a:p>
        </p:txBody>
      </p:sp>
    </p:spTree>
    <p:extLst>
      <p:ext uri="{BB962C8B-B14F-4D97-AF65-F5344CB8AC3E}">
        <p14:creationId xmlns:p14="http://schemas.microsoft.com/office/powerpoint/2010/main" val="32829459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t>‹#›</a:t>
            </a:fld>
            <a:endParaRPr lang="en-US" dirty="0"/>
          </a:p>
        </p:txBody>
      </p:sp>
      <p:pic>
        <p:nvPicPr>
          <p:cNvPr id="7" name="Picture 6"/>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latin typeface="Arial Rounded MT Bold" panose="020F0704030504030204" pitchFamily="34" charset="0"/>
              </a:rPr>
              <a:t>kitia.ca</a:t>
            </a:r>
            <a:endParaRPr lang="en-US" sz="2800" dirty="0">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89"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26614" y="6197432"/>
            <a:ext cx="9181372" cy="682960"/>
          </a:xfrm>
          <a:prstGeom prst="rect">
            <a:avLst/>
          </a:prstGeom>
        </p:spPr>
      </p:pic>
      <p:sp>
        <p:nvSpPr>
          <p:cNvPr id="2" name="Title Placeholder 1"/>
          <p:cNvSpPr>
            <a:spLocks noGrp="1"/>
          </p:cNvSpPr>
          <p:nvPr>
            <p:ph type="title"/>
          </p:nvPr>
        </p:nvSpPr>
        <p:spPr>
          <a:xfrm>
            <a:off x="628650" y="365125"/>
            <a:ext cx="6176187"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B63EE-32D6-41CD-8D0F-F766A6E153A6}"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87724" y="51676"/>
            <a:ext cx="1760588" cy="1632049"/>
          </a:xfrm>
          <a:prstGeom prst="rect">
            <a:avLst/>
          </a:prstGeom>
        </p:spPr>
      </p:pic>
      <p:sp>
        <p:nvSpPr>
          <p:cNvPr id="4" name="TextBox 3"/>
          <p:cNvSpPr txBox="1"/>
          <p:nvPr userDrawn="1"/>
        </p:nvSpPr>
        <p:spPr>
          <a:xfrm>
            <a:off x="822288" y="6302560"/>
            <a:ext cx="2211369" cy="523220"/>
          </a:xfrm>
          <a:prstGeom prst="rect">
            <a:avLst/>
          </a:prstGeom>
          <a:noFill/>
        </p:spPr>
        <p:txBody>
          <a:bodyPr wrap="square" rtlCol="0">
            <a:spAutoFit/>
          </a:bodyPr>
          <a:lstStyle/>
          <a:p>
            <a:r>
              <a:rPr lang="en-US" sz="2800" dirty="0" smtClean="0">
                <a:solidFill>
                  <a:prstClr val="black"/>
                </a:solidFill>
                <a:latin typeface="Arial Rounded MT Bold" panose="020F0704030504030204" pitchFamily="34" charset="0"/>
              </a:rPr>
              <a:t>kitia.ca</a:t>
            </a:r>
            <a:endParaRPr lang="en-US" sz="28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614963429"/>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ct val="90000"/>
        </a:lnSpc>
        <a:spcBef>
          <a:spcPct val="0"/>
        </a:spcBef>
        <a:buNone/>
        <a:defRPr sz="4400" b="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Kitikmeot Inuit Katuyikatigit</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KIA-kut Kingolikpak Kiotjutat tatvunga  Hanningayumi Uyagaghioktit Havagiyatnik  Naunaipkuta A immap Laisikhaktakutighatnik </a:t>
            </a:r>
            <a:r>
              <a:rPr lang="en-US" dirty="0"/>
              <a:t>T</a:t>
            </a:r>
            <a:r>
              <a:rPr lang="en-US" dirty="0" smtClean="0"/>
              <a:t>ughiktutat</a:t>
            </a:r>
            <a:endParaRPr lang="en-US" dirty="0"/>
          </a:p>
        </p:txBody>
      </p:sp>
    </p:spTree>
    <p:extLst>
      <p:ext uri="{BB962C8B-B14F-4D97-AF65-F5344CB8AC3E}">
        <p14:creationId xmlns:p14="http://schemas.microsoft.com/office/powerpoint/2010/main" val="242226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Pitjutaat hamna Onipkagiyaoyok </a:t>
            </a:r>
            <a:endParaRPr lang="en-US" dirty="0"/>
          </a:p>
        </p:txBody>
      </p:sp>
      <p:sp>
        <p:nvSpPr>
          <p:cNvPr id="5" name="Content Placeholder 4"/>
          <p:cNvSpPr>
            <a:spLocks noGrp="1"/>
          </p:cNvSpPr>
          <p:nvPr>
            <p:ph idx="1"/>
          </p:nvPr>
        </p:nvSpPr>
        <p:spPr/>
        <p:txBody>
          <a:bodyPr>
            <a:normAutofit fontScale="85000" lnSpcReduction="10000"/>
          </a:bodyPr>
          <a:lstStyle/>
          <a:p>
            <a:endParaRPr lang="en-CA" dirty="0" smtClean="0"/>
          </a:p>
          <a:p>
            <a:r>
              <a:rPr lang="en-CA" dirty="0" smtClean="0"/>
              <a:t>Onipkagiyaoyok hamna nainaghimayomik ukkua KIA-kut Kingolikpak Kiotjutat tatvunga Sabina Gold &amp; Silver Corporation Hanningayumi Uyagaghioktit Havagiyatnik Naunaipkuta A Immap Laisikhaktakutighanik Tughiktutat tatvuna Nunavumi Immalikiyiita Katimayiitnun</a:t>
            </a:r>
            <a:r>
              <a:rPr lang="en-CA" dirty="0"/>
              <a:t>.</a:t>
            </a:r>
            <a:endParaRPr lang="en-CA" dirty="0" smtClean="0"/>
          </a:p>
          <a:p>
            <a:r>
              <a:rPr lang="en-CA" dirty="0" smtClean="0"/>
              <a:t>KIA-kut naonaitiaghimayomik ihivgioghihimaliktot hapkuninga hydrology hydrogeology, ikalulikinikut, immakmiotanik avatilikinikut, immap kanogininganik tatval kimilgokataknikut. </a:t>
            </a:r>
          </a:p>
          <a:p>
            <a:r>
              <a:rPr lang="en-CA" dirty="0" smtClean="0"/>
              <a:t>32-guyut hapkua Ihoilotaohimayot ihoaghaktaohimaliktot piliktinagit tatvalu tatvani May 2018-mi Ayungitot Katimahimatitlugit.</a:t>
            </a:r>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2</a:t>
            </a:fld>
            <a:endParaRPr lang="en-US" dirty="0"/>
          </a:p>
        </p:txBody>
      </p:sp>
    </p:spTree>
    <p:extLst>
      <p:ext uri="{BB962C8B-B14F-4D97-AF65-F5344CB8AC3E}">
        <p14:creationId xmlns:p14="http://schemas.microsoft.com/office/powerpoint/2010/main" val="1444659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smtClean="0"/>
              <a:t>Tughiotat Avagiklutjuk Inuit Nunaotaitni Kavamatkutlu Nunaotaitni Nunnap </a:t>
            </a:r>
            <a:r>
              <a:rPr lang="en-CA" sz="2800" dirty="0"/>
              <a:t>&amp; </a:t>
            </a:r>
            <a:r>
              <a:rPr lang="en-CA" sz="2800" dirty="0" smtClean="0"/>
              <a:t>Immaplu Akkiliktutighanik</a:t>
            </a:r>
            <a:endParaRPr lang="en-US" sz="2800" dirty="0"/>
          </a:p>
        </p:txBody>
      </p:sp>
      <p:sp>
        <p:nvSpPr>
          <p:cNvPr id="5" name="Content Placeholder 4"/>
          <p:cNvSpPr>
            <a:spLocks noGrp="1"/>
          </p:cNvSpPr>
          <p:nvPr>
            <p:ph idx="1"/>
          </p:nvPr>
        </p:nvSpPr>
        <p:spPr>
          <a:xfrm>
            <a:off x="628650" y="1608992"/>
            <a:ext cx="7886700" cy="4379093"/>
          </a:xfrm>
        </p:spPr>
        <p:txBody>
          <a:bodyPr>
            <a:normAutofit fontScale="85000" lnSpcReduction="20000"/>
          </a:bodyPr>
          <a:lstStyle/>
          <a:p>
            <a:pPr marL="742950" indent="-742950">
              <a:buFont typeface="+mj-lt"/>
              <a:buAutoNum type="arabicPeriod"/>
            </a:pPr>
            <a:endParaRPr lang="en-CA" sz="2100" dirty="0" smtClean="0"/>
          </a:p>
          <a:p>
            <a:r>
              <a:rPr lang="en-CA" dirty="0" smtClean="0"/>
              <a:t>KIA-kut angekatigiyat ukkua Sabina-kut haffuminga kititlugo akkiliktutighanik ima $43,189,351 tatvani Hanningayomi Uyagaghioktit Havagiyatni </a:t>
            </a:r>
          </a:p>
          <a:p>
            <a:r>
              <a:rPr lang="en-CA" dirty="0" smtClean="0"/>
              <a:t>KIA-kut hivulikmik tughiotikaghimayugaloit ima 30%-mik kititlugo akkiliktutighanik Inuit Nunaotaitni tatvalo  70%-mik Kavamatkut Nunaotaitni &amp; Immaotaitni.</a:t>
            </a:r>
          </a:p>
          <a:p>
            <a:r>
              <a:rPr lang="en-CA" dirty="0" smtClean="0"/>
              <a:t>KIA-kut, CIRNA-kut, Sabina-kutlo angekatigighimayot haffuminga avagiklutjuk akkiliktutighanik 32%-mik Inuit Nunaotaitni tatvalu 68%-mik Kavamatkut Nunaotaitni &amp; Immaotaitni.</a:t>
            </a:r>
          </a:p>
          <a:p>
            <a:r>
              <a:rPr lang="en-CA" dirty="0" smtClean="0"/>
              <a:t>Sabin-kut tughiotikaghimayogaloit akkiliktotighanik taimaitmat ukkua KIA-kut hatkiktitihimayut tughiotikaghotik avagikutighanik attiliktutighanik.</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3</a:t>
            </a:fld>
            <a:endParaRPr lang="en-US" dirty="0"/>
          </a:p>
        </p:txBody>
      </p:sp>
    </p:spTree>
    <p:extLst>
      <p:ext uri="{BB962C8B-B14F-4D97-AF65-F5344CB8AC3E}">
        <p14:creationId xmlns:p14="http://schemas.microsoft.com/office/powerpoint/2010/main" val="497864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a:t>Tughiotat Avagiklutjuk Inuit Nunaotaitni Kavamatkutlu Nunaotaitni Nunnap &amp; Immaplu </a:t>
            </a:r>
            <a:r>
              <a:rPr lang="en-CA" sz="2800" dirty="0" smtClean="0"/>
              <a:t>Akkiliktutighanik</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4</a:t>
            </a:fld>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05686325"/>
              </p:ext>
            </p:extLst>
          </p:nvPr>
        </p:nvGraphicFramePr>
        <p:xfrm>
          <a:off x="882650" y="2353913"/>
          <a:ext cx="7378700" cy="2669286"/>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1789595672"/>
                    </a:ext>
                  </a:extLst>
                </a:gridCol>
                <a:gridCol w="1054100">
                  <a:extLst>
                    <a:ext uri="{9D8B030D-6E8A-4147-A177-3AD203B41FA5}">
                      <a16:colId xmlns:a16="http://schemas.microsoft.com/office/drawing/2014/main" val="3559357122"/>
                    </a:ext>
                  </a:extLst>
                </a:gridCol>
                <a:gridCol w="1054100">
                  <a:extLst>
                    <a:ext uri="{9D8B030D-6E8A-4147-A177-3AD203B41FA5}">
                      <a16:colId xmlns:a16="http://schemas.microsoft.com/office/drawing/2014/main" val="3475351463"/>
                    </a:ext>
                  </a:extLst>
                </a:gridCol>
                <a:gridCol w="1054100">
                  <a:extLst>
                    <a:ext uri="{9D8B030D-6E8A-4147-A177-3AD203B41FA5}">
                      <a16:colId xmlns:a16="http://schemas.microsoft.com/office/drawing/2014/main" val="2560218045"/>
                    </a:ext>
                  </a:extLst>
                </a:gridCol>
                <a:gridCol w="1054100">
                  <a:extLst>
                    <a:ext uri="{9D8B030D-6E8A-4147-A177-3AD203B41FA5}">
                      <a16:colId xmlns:a16="http://schemas.microsoft.com/office/drawing/2014/main" val="2861493595"/>
                    </a:ext>
                  </a:extLst>
                </a:gridCol>
                <a:gridCol w="1054100">
                  <a:extLst>
                    <a:ext uri="{9D8B030D-6E8A-4147-A177-3AD203B41FA5}">
                      <a16:colId xmlns:a16="http://schemas.microsoft.com/office/drawing/2014/main" val="3952322210"/>
                    </a:ext>
                  </a:extLst>
                </a:gridCol>
                <a:gridCol w="1054100">
                  <a:extLst>
                    <a:ext uri="{9D8B030D-6E8A-4147-A177-3AD203B41FA5}">
                      <a16:colId xmlns:a16="http://schemas.microsoft.com/office/drawing/2014/main" val="1300326079"/>
                    </a:ext>
                  </a:extLst>
                </a:gridCol>
              </a:tblGrid>
              <a:tr h="200025">
                <a:tc>
                  <a:txBody>
                    <a:bodyPr/>
                    <a:lstStyle/>
                    <a:p>
                      <a:pPr marL="0" marR="0" algn="ctr">
                        <a:lnSpc>
                          <a:spcPct val="107000"/>
                        </a:lnSpc>
                        <a:spcBef>
                          <a:spcPts val="0"/>
                        </a:spcBef>
                        <a:spcAft>
                          <a:spcPts val="0"/>
                        </a:spcAft>
                      </a:pPr>
                      <a:r>
                        <a:rPr lang="en-US" sz="1400" dirty="0" smtClean="0">
                          <a:effectLst/>
                          <a:latin typeface="+mn-lt"/>
                          <a:ea typeface="+mn-ea"/>
                          <a:cs typeface="+mn-cs"/>
                        </a:rPr>
                        <a:t>Havaak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KIA-kut </a:t>
                      </a:r>
                      <a:r>
                        <a:rPr lang="en-US" sz="1000" dirty="0">
                          <a:effectLst/>
                        </a:rPr>
                        <a:t>% </a:t>
                      </a:r>
                      <a:endParaRPr lang="en-US" sz="1100" dirty="0">
                        <a:effectLst/>
                      </a:endParaRPr>
                    </a:p>
                    <a:p>
                      <a:pPr marL="0" marR="0" algn="ctr">
                        <a:lnSpc>
                          <a:spcPct val="107000"/>
                        </a:lnSpc>
                        <a:spcBef>
                          <a:spcPts val="0"/>
                        </a:spcBef>
                        <a:spcAft>
                          <a:spcPts val="0"/>
                        </a:spcAft>
                      </a:pPr>
                      <a:r>
                        <a:rPr lang="en-US" sz="1000" dirty="0">
                          <a:effectLst/>
                        </a:rPr>
                        <a:t> </a:t>
                      </a:r>
                      <a:r>
                        <a:rPr lang="en-US" sz="1000" dirty="0" smtClean="0">
                          <a:effectLst/>
                        </a:rPr>
                        <a:t>Akkiat-Kititlugo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KIA-kut Maniit </a:t>
                      </a:r>
                      <a:r>
                        <a:rPr lang="en-US" sz="1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CIRNA %</a:t>
                      </a:r>
                      <a:endParaRPr lang="en-US" sz="1100" dirty="0">
                        <a:effectLst/>
                      </a:endParaRPr>
                    </a:p>
                    <a:p>
                      <a:pPr marL="0" marR="0" algn="ctr">
                        <a:lnSpc>
                          <a:spcPct val="107000"/>
                        </a:lnSpc>
                        <a:spcBef>
                          <a:spcPts val="0"/>
                        </a:spcBef>
                        <a:spcAft>
                          <a:spcPts val="0"/>
                        </a:spcAft>
                      </a:pPr>
                      <a:r>
                        <a:rPr lang="en-US" sz="1000" dirty="0" smtClean="0">
                          <a:effectLst/>
                        </a:rPr>
                        <a:t>Akkiat-Kititugo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CIRNA-kut Maniit </a:t>
                      </a:r>
                      <a:r>
                        <a:rPr lang="en-US" sz="10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Akkiat-Kititugo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Akkiat - Kititlugo </a:t>
                      </a:r>
                      <a:r>
                        <a:rPr lang="en-US" sz="10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0155702"/>
                  </a:ext>
                </a:extLst>
              </a:tr>
              <a:tr h="342900">
                <a:tc>
                  <a:txBody>
                    <a:bodyPr/>
                    <a:lstStyle/>
                    <a:p>
                      <a:pPr marL="0" marR="0" algn="ctr">
                        <a:lnSpc>
                          <a:spcPct val="107000"/>
                        </a:lnSpc>
                        <a:spcBef>
                          <a:spcPts val="0"/>
                        </a:spcBef>
                        <a:spcAft>
                          <a:spcPts val="0"/>
                        </a:spcAft>
                      </a:pPr>
                      <a:r>
                        <a:rPr lang="en-US" sz="1000" dirty="0" smtClean="0">
                          <a:effectLst/>
                        </a:rPr>
                        <a:t>Hivuliit</a:t>
                      </a:r>
                      <a:r>
                        <a:rPr lang="en-US" sz="1000" baseline="0" dirty="0" smtClean="0">
                          <a:effectLst/>
                        </a:rPr>
                        <a:t> Pikutait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$2,662,600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2,400,005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$5,062,605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11.72%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630837"/>
                  </a:ext>
                </a:extLst>
              </a:tr>
              <a:tr h="200025">
                <a:tc>
                  <a:txBody>
                    <a:bodyPr/>
                    <a:lstStyle/>
                    <a:p>
                      <a:pPr marL="0" marR="0" algn="ctr">
                        <a:lnSpc>
                          <a:spcPct val="107000"/>
                        </a:lnSpc>
                        <a:spcBef>
                          <a:spcPts val="0"/>
                        </a:spcBef>
                        <a:spcAft>
                          <a:spcPts val="0"/>
                        </a:spcAft>
                      </a:pPr>
                      <a:r>
                        <a:rPr lang="en-US" sz="1000" dirty="0">
                          <a:effectLst/>
                        </a:rPr>
                        <a:t>Umwelt 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$3,529,839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3,969,014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7,498,853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17.36%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9641721"/>
                  </a:ext>
                </a:extLst>
              </a:tr>
              <a:tr h="200025">
                <a:tc>
                  <a:txBody>
                    <a:bodyPr/>
                    <a:lstStyle/>
                    <a:p>
                      <a:pPr marL="0" marR="0" algn="ctr">
                        <a:lnSpc>
                          <a:spcPct val="107000"/>
                        </a:lnSpc>
                        <a:spcBef>
                          <a:spcPts val="0"/>
                        </a:spcBef>
                        <a:spcAft>
                          <a:spcPts val="0"/>
                        </a:spcAft>
                      </a:pPr>
                      <a:r>
                        <a:rPr lang="en-US" sz="1000" dirty="0">
                          <a:effectLst/>
                        </a:rPr>
                        <a:t>TSF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$2,589,585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14,223,495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16,813,080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38.93%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4142834"/>
                  </a:ext>
                </a:extLst>
              </a:tr>
              <a:tr h="200025">
                <a:tc>
                  <a:txBody>
                    <a:bodyPr/>
                    <a:lstStyle/>
                    <a:p>
                      <a:pPr marL="0" marR="0" algn="ctr">
                        <a:lnSpc>
                          <a:spcPct val="107000"/>
                        </a:lnSpc>
                        <a:spcBef>
                          <a:spcPts val="0"/>
                        </a:spcBef>
                        <a:spcAft>
                          <a:spcPts val="0"/>
                        </a:spcAft>
                      </a:pPr>
                      <a:r>
                        <a:rPr lang="en-US" sz="1000" dirty="0">
                          <a:effectLst/>
                        </a:rPr>
                        <a:t>Llama 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$3,235,585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3,060,990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6,296,575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14.58%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5945065"/>
                  </a:ext>
                </a:extLst>
              </a:tr>
              <a:tr h="200025">
                <a:tc>
                  <a:txBody>
                    <a:bodyPr/>
                    <a:lstStyle/>
                    <a:p>
                      <a:pPr marL="0" marR="0" algn="ctr">
                        <a:lnSpc>
                          <a:spcPct val="107000"/>
                        </a:lnSpc>
                        <a:spcBef>
                          <a:spcPts val="0"/>
                        </a:spcBef>
                        <a:spcAft>
                          <a:spcPts val="0"/>
                        </a:spcAft>
                      </a:pPr>
                      <a:r>
                        <a:rPr lang="en-US" sz="1000" dirty="0">
                          <a:effectLst/>
                        </a:rPr>
                        <a:t>Llama UG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$93,197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456,227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549,425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1.27%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3828715"/>
                  </a:ext>
                </a:extLst>
              </a:tr>
              <a:tr h="200025">
                <a:tc>
                  <a:txBody>
                    <a:bodyPr/>
                    <a:lstStyle/>
                    <a:p>
                      <a:pPr marL="0" marR="0" algn="ctr">
                        <a:lnSpc>
                          <a:spcPct val="107000"/>
                        </a:lnSpc>
                        <a:spcBef>
                          <a:spcPts val="0"/>
                        </a:spcBef>
                        <a:spcAft>
                          <a:spcPts val="0"/>
                        </a:spcAft>
                      </a:pPr>
                      <a:r>
                        <a:rPr lang="en-US" sz="1000" dirty="0">
                          <a:effectLst/>
                        </a:rPr>
                        <a:t>Umwelt UG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$354,370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1,786,555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2,140,925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806802"/>
                  </a:ext>
                </a:extLst>
              </a:tr>
              <a:tr h="200025">
                <a:tc>
                  <a:txBody>
                    <a:bodyPr/>
                    <a:lstStyle/>
                    <a:p>
                      <a:pPr marL="0" marR="0" algn="ctr">
                        <a:lnSpc>
                          <a:spcPct val="107000"/>
                        </a:lnSpc>
                        <a:spcBef>
                          <a:spcPts val="0"/>
                        </a:spcBef>
                        <a:spcAft>
                          <a:spcPts val="0"/>
                        </a:spcAft>
                      </a:pPr>
                      <a:r>
                        <a:rPr lang="en-US" sz="1000" dirty="0">
                          <a:effectLst/>
                        </a:rPr>
                        <a:t>Goose Main OP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$520,213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77%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1,696,673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2,216,886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5.13%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4477641"/>
                  </a:ext>
                </a:extLst>
              </a:tr>
              <a:tr h="200025">
                <a:tc>
                  <a:txBody>
                    <a:bodyPr/>
                    <a:lstStyle/>
                    <a:p>
                      <a:pPr marL="0" marR="0" algn="ctr">
                        <a:lnSpc>
                          <a:spcPct val="107000"/>
                        </a:lnSpc>
                        <a:spcBef>
                          <a:spcPts val="0"/>
                        </a:spcBef>
                        <a:spcAft>
                          <a:spcPts val="0"/>
                        </a:spcAft>
                      </a:pPr>
                      <a:r>
                        <a:rPr lang="en-US" sz="1000" dirty="0">
                          <a:effectLst/>
                        </a:rPr>
                        <a:t>Goose Main UG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$161,736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82%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720,096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881,832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2.04%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9270990"/>
                  </a:ext>
                </a:extLst>
              </a:tr>
              <a:tr h="200025">
                <a:tc>
                  <a:txBody>
                    <a:bodyPr/>
                    <a:lstStyle/>
                    <a:p>
                      <a:pPr marL="0" marR="0" algn="ctr">
                        <a:lnSpc>
                          <a:spcPct val="107000"/>
                        </a:lnSpc>
                        <a:spcBef>
                          <a:spcPts val="0"/>
                        </a:spcBef>
                        <a:spcAft>
                          <a:spcPts val="0"/>
                        </a:spcAft>
                      </a:pPr>
                      <a:r>
                        <a:rPr lang="en-US" sz="1000" dirty="0">
                          <a:effectLst/>
                        </a:rPr>
                        <a:t>Echo OP &amp; UG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39%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$673,467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1,055,704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1,729,171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smtClean="0">
                          <a:effectLst/>
                        </a:rPr>
                        <a:t>4.00%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02182261"/>
                  </a:ext>
                </a:extLst>
              </a:tr>
              <a:tr h="200025">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tc>
                  <a:txBody>
                    <a:bodyPr/>
                    <a:lstStyle/>
                    <a:p>
                      <a:pPr>
                        <a:lnSpc>
                          <a:spcPct val="107000"/>
                        </a:lnSpc>
                      </a:pPr>
                      <a:endParaRPr lang="en-US" sz="11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497089829"/>
                  </a:ext>
                </a:extLst>
              </a:tr>
              <a:tr h="200025">
                <a:tc>
                  <a:txBody>
                    <a:bodyPr/>
                    <a:lstStyle/>
                    <a:p>
                      <a:pPr marL="0" marR="0" algn="ctr">
                        <a:lnSpc>
                          <a:spcPct val="107000"/>
                        </a:lnSpc>
                        <a:spcBef>
                          <a:spcPts val="0"/>
                        </a:spcBef>
                        <a:spcAft>
                          <a:spcPts val="0"/>
                        </a:spcAft>
                      </a:pPr>
                      <a:r>
                        <a:rPr lang="en-US" sz="1000" dirty="0" smtClean="0">
                          <a:effectLst/>
                          <a:latin typeface="+mn-lt"/>
                          <a:ea typeface="+mn-ea"/>
                          <a:cs typeface="+mn-cs"/>
                        </a:rPr>
                        <a:t>Kititlugit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$13,820,592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68%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$29,368,759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a:t>
                      </a:r>
                      <a:r>
                        <a:rPr lang="en-US" sz="1000" dirty="0" smtClean="0">
                          <a:effectLst/>
                        </a:rPr>
                        <a:t>43,189,352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0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9835381"/>
                  </a:ext>
                </a:extLst>
              </a:tr>
            </a:tbl>
          </a:graphicData>
        </a:graphic>
      </p:graphicFrame>
    </p:spTree>
    <p:extLst>
      <p:ext uri="{BB962C8B-B14F-4D97-AF65-F5344CB8AC3E}">
        <p14:creationId xmlns:p14="http://schemas.microsoft.com/office/powerpoint/2010/main" val="600617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sz="2800" dirty="0" smtClean="0"/>
              <a:t>Maligaoyughat hapkua Hatkiktaohimayot Akkiliktotighat tatvani Haningayomi</a:t>
            </a:r>
            <a:br>
              <a:rPr lang="en-CA" sz="2800" dirty="0" smtClean="0"/>
            </a:br>
            <a:endParaRPr lang="en-US" sz="2800" dirty="0"/>
          </a:p>
        </p:txBody>
      </p:sp>
      <p:sp>
        <p:nvSpPr>
          <p:cNvPr id="5" name="Content Placeholder 4"/>
          <p:cNvSpPr>
            <a:spLocks noGrp="1"/>
          </p:cNvSpPr>
          <p:nvPr>
            <p:ph idx="1"/>
          </p:nvPr>
        </p:nvSpPr>
        <p:spPr/>
        <p:txBody>
          <a:bodyPr>
            <a:normAutofit fontScale="85000" lnSpcReduction="20000"/>
          </a:bodyPr>
          <a:lstStyle/>
          <a:p>
            <a:r>
              <a:rPr lang="en-US" sz="3200" dirty="0" smtClean="0"/>
              <a:t> KIA-kut angmaomayut manighaitnik akkiliktaokataklotik hapkua immap laisighaitnik malikalugit.</a:t>
            </a:r>
          </a:p>
          <a:p>
            <a:pPr lvl="1"/>
            <a:r>
              <a:rPr lang="en-US" sz="2800" dirty="0" smtClean="0"/>
              <a:t>KIA-kut manighaitnik akkiliktaoyagiakaktot igluliokutighanik 60-nik ublunik akkiligikalugit iglulioliktinagit.</a:t>
            </a:r>
          </a:p>
          <a:p>
            <a:pPr lvl="1"/>
            <a:r>
              <a:rPr lang="en-US" sz="2800" dirty="0" smtClean="0"/>
              <a:t>Hatkiktaohimayot akkiliktotit malikayagiakaktat ukkua  NWB-kut havagiyait.</a:t>
            </a:r>
          </a:p>
          <a:p>
            <a:pPr lvl="1"/>
            <a:r>
              <a:rPr lang="en-US" sz="2800" dirty="0" smtClean="0"/>
              <a:t>Sabina-kut hatkighiyagiakaktut kakugungogaitpat onipkanik haffuminga igluliokpaliayaita havagiyaoyonik.</a:t>
            </a:r>
          </a:p>
          <a:p>
            <a:pPr lvl="1"/>
            <a:r>
              <a:rPr lang="en-US" sz="2800" dirty="0" smtClean="0"/>
              <a:t>Haligaotighaita akkiliktotighait notangokatagiakaktot tatvalu ihivgioktaokataklotik.</a:t>
            </a:r>
          </a:p>
          <a:p>
            <a:pPr lvl="1"/>
            <a:r>
              <a:rPr lang="en-US" sz="2800" dirty="0" smtClean="0"/>
              <a:t>Taitai akkiliktotighaitnik hatighiyagiakaktot akkungani 60-nik ublunik ihivgioktaghimalikata tatvalu ihomalioktaghimalikata ukkua NWB-kut.</a:t>
            </a:r>
            <a:endParaRPr lang="en-US" sz="2800" dirty="0"/>
          </a:p>
        </p:txBody>
      </p:sp>
      <p:sp>
        <p:nvSpPr>
          <p:cNvPr id="6" name="Slide Number Placeholder 5"/>
          <p:cNvSpPr>
            <a:spLocks noGrp="1"/>
          </p:cNvSpPr>
          <p:nvPr>
            <p:ph type="sldNum" sz="quarter" idx="12"/>
          </p:nvPr>
        </p:nvSpPr>
        <p:spPr/>
        <p:txBody>
          <a:bodyPr/>
          <a:lstStyle/>
          <a:p>
            <a:fld id="{438B63EE-32D6-41CD-8D0F-F766A6E153A6}" type="slidenum">
              <a:rPr lang="en-US" smtClean="0"/>
              <a:t>5</a:t>
            </a:fld>
            <a:endParaRPr lang="en-US" dirty="0"/>
          </a:p>
        </p:txBody>
      </p:sp>
    </p:spTree>
    <p:extLst>
      <p:ext uri="{BB962C8B-B14F-4D97-AF65-F5344CB8AC3E}">
        <p14:creationId xmlns:p14="http://schemas.microsoft.com/office/powerpoint/2010/main" val="2370693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smtClean="0"/>
              <a:t>Inniktigotighat</a:t>
            </a:r>
            <a:endParaRPr lang="en-US" dirty="0"/>
          </a:p>
        </p:txBody>
      </p:sp>
      <p:sp>
        <p:nvSpPr>
          <p:cNvPr id="5" name="Content Placeholder 4"/>
          <p:cNvSpPr>
            <a:spLocks noGrp="1"/>
          </p:cNvSpPr>
          <p:nvPr>
            <p:ph idx="1"/>
          </p:nvPr>
        </p:nvSpPr>
        <p:spPr/>
        <p:txBody>
          <a:bodyPr>
            <a:normAutofit lnSpcReduction="10000"/>
          </a:bodyPr>
          <a:lstStyle/>
          <a:p>
            <a:r>
              <a:rPr lang="en-CA" dirty="0" smtClean="0"/>
              <a:t>KIA-kut omighimayot tatva hapkua ayungnaktot ihomalotaoyot ihoaghaktaoniaktot nalunangitok ikkayoktigikomik ukkua KIA-kut ukkualo Sabina Gold &amp; Silver Corporation-kut hamna haligaotighaita akkiliktotighat ihoaghaktaoniakuk tamaita hapkua timioyot ikkayokigiklotik. </a:t>
            </a:r>
          </a:p>
          <a:p>
            <a:endParaRPr lang="en-CA" dirty="0"/>
          </a:p>
          <a:p>
            <a:r>
              <a:rPr lang="en-CA" dirty="0" smtClean="0"/>
              <a:t>Koanakuhi</a:t>
            </a:r>
          </a:p>
          <a:p>
            <a:endParaRPr lang="en-CA" dirty="0"/>
          </a:p>
          <a:p>
            <a:r>
              <a:rPr lang="en-CA" dirty="0" smtClean="0"/>
              <a:t>Appikutighakakihi?</a:t>
            </a:r>
            <a:endParaRPr lang="en-CA" dirty="0"/>
          </a:p>
          <a:p>
            <a:endParaRPr lang="en-US" dirty="0"/>
          </a:p>
        </p:txBody>
      </p:sp>
      <p:sp>
        <p:nvSpPr>
          <p:cNvPr id="6" name="Slide Number Placeholder 5"/>
          <p:cNvSpPr>
            <a:spLocks noGrp="1"/>
          </p:cNvSpPr>
          <p:nvPr>
            <p:ph type="sldNum" sz="quarter" idx="12"/>
          </p:nvPr>
        </p:nvSpPr>
        <p:spPr/>
        <p:txBody>
          <a:bodyPr/>
          <a:lstStyle/>
          <a:p>
            <a:fld id="{438B63EE-32D6-41CD-8D0F-F766A6E153A6}" type="slidenum">
              <a:rPr lang="en-US" smtClean="0"/>
              <a:t>6</a:t>
            </a:fld>
            <a:endParaRPr lang="en-US" dirty="0"/>
          </a:p>
        </p:txBody>
      </p:sp>
    </p:spTree>
    <p:extLst>
      <p:ext uri="{BB962C8B-B14F-4D97-AF65-F5344CB8AC3E}">
        <p14:creationId xmlns:p14="http://schemas.microsoft.com/office/powerpoint/2010/main" val="248301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7714</TotalTime>
  <Words>1106</Words>
  <Application>Microsoft Office PowerPoint</Application>
  <PresentationFormat>On-screen Show (4:3)</PresentationFormat>
  <Paragraphs>139</Paragraphs>
  <Slides>6</Slides>
  <Notes>6</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Arial Black</vt:lpstr>
      <vt:lpstr>Arial Rounded MT Bold</vt:lpstr>
      <vt:lpstr>Calibri</vt:lpstr>
      <vt:lpstr>Calibri Light</vt:lpstr>
      <vt:lpstr>Times New Roman</vt:lpstr>
      <vt:lpstr>Office Theme</vt:lpstr>
      <vt:lpstr>Custom Design</vt:lpstr>
      <vt:lpstr>1_Custom Design</vt:lpstr>
      <vt:lpstr>2_Custom Design</vt:lpstr>
      <vt:lpstr>Kitikmeot Inuit Katuyikatigit</vt:lpstr>
      <vt:lpstr>Pitjutaat hamna Onipkagiyaoyok </vt:lpstr>
      <vt:lpstr>Tughiotat Avagiklutjuk Inuit Nunaotaitni Kavamatkutlu Nunaotaitni Nunnap &amp; Immaplu Akkiliktutighanik</vt:lpstr>
      <vt:lpstr>Tughiotat Avagiklutjuk Inuit Nunaotaitni Kavamatkutlu Nunaotaitni Nunnap &amp; Immaplu Akkiliktutighanik</vt:lpstr>
      <vt:lpstr>Maligaoyughat hapkua Hatkiktaohimayot Akkiliktotighat tatvani Haningayomi </vt:lpstr>
      <vt:lpstr>Inniktigotighat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Duxbury</dc:creator>
  <cp:lastModifiedBy>John Roesch</cp:lastModifiedBy>
  <cp:revision>253</cp:revision>
  <cp:lastPrinted>2018-04-12T18:00:38Z</cp:lastPrinted>
  <dcterms:created xsi:type="dcterms:W3CDTF">2013-07-19T15:58:55Z</dcterms:created>
  <dcterms:modified xsi:type="dcterms:W3CDTF">2018-07-31T21:55:32Z</dcterms:modified>
</cp:coreProperties>
</file>