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4" r:id="rId3"/>
    <p:sldMasterId id="2147483696" r:id="rId4"/>
  </p:sldMasterIdLst>
  <p:notesMasterIdLst>
    <p:notesMasterId r:id="rId11"/>
  </p:notesMasterIdLst>
  <p:sldIdLst>
    <p:sldId id="256" r:id="rId5"/>
    <p:sldId id="257" r:id="rId6"/>
    <p:sldId id="260" r:id="rId7"/>
    <p:sldId id="261" r:id="rId8"/>
    <p:sldId id="267" r:id="rId9"/>
    <p:sldId id="266" r:id="rId1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B9BD5"/>
    <a:srgbClr val="B779B3"/>
    <a:srgbClr val="CF61C7"/>
    <a:srgbClr val="B878B3"/>
    <a:srgbClr val="CA7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77" autoAdjust="0"/>
  </p:normalViewPr>
  <p:slideViewPr>
    <p:cSldViewPr snapToGrid="0">
      <p:cViewPr varScale="1">
        <p:scale>
          <a:sx n="106" d="100"/>
          <a:sy n="106" d="100"/>
        </p:scale>
        <p:origin x="1308" y="84"/>
      </p:cViewPr>
      <p:guideLst>
        <p:guide orient="horz" pos="2160"/>
        <p:guide pos="2880"/>
      </p:guideLst>
    </p:cSldViewPr>
  </p:slideViewPr>
  <p:outlineViewPr>
    <p:cViewPr>
      <p:scale>
        <a:sx n="33" d="100"/>
        <a:sy n="33" d="100"/>
      </p:scale>
      <p:origin x="0" y="1308"/>
    </p:cViewPr>
  </p:outlineViewPr>
  <p:notesTextViewPr>
    <p:cViewPr>
      <p:scale>
        <a:sx n="3" d="2"/>
        <a:sy n="3" d="2"/>
      </p:scale>
      <p:origin x="0" y="0"/>
    </p:cViewPr>
  </p:notesTextViewPr>
  <p:notesViewPr>
    <p:cSldViewPr snapToGrid="0">
      <p:cViewPr varScale="1">
        <p:scale>
          <a:sx n="56" d="100"/>
          <a:sy n="56" d="100"/>
        </p:scale>
        <p:origin x="-2826"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D4A0EA4-EEAD-462D-A845-3A6BB38E030B}" type="datetimeFigureOut">
              <a:rPr lang="en-US" smtClean="0"/>
              <a:t>7/31/2018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1D8E1B6-F1F6-4468-BC62-C008A50C056D}" type="slidenum">
              <a:rPr lang="en-US" smtClean="0"/>
              <a:t>‹#›</a:t>
            </a:fld>
            <a:endParaRPr lang="en-US"/>
          </a:p>
        </p:txBody>
      </p:sp>
    </p:spTree>
    <p:extLst>
      <p:ext uri="{BB962C8B-B14F-4D97-AF65-F5344CB8AC3E}">
        <p14:creationId xmlns:p14="http://schemas.microsoft.com/office/powerpoint/2010/main" val="180905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Hello everyone, I am John</a:t>
            </a:r>
            <a:r>
              <a:rPr lang="en-CA" baseline="0" dirty="0" smtClean="0"/>
              <a:t> Roesch, the Senior Hope Bay Project Officer for the Department of Lands and Environment for the Kitikmeot Inuit Association. I am responsible for project oversite for the KIA and provide input into the regulatory process on the Hope Bay Project to both the NWB and NIRB. I am currently covering the Back River Project as well in the review of Sabina’s Type A water license application. In performing this role, I make use of KIA’s consultants who are subject matter experts in the areas of hydrology, hydrogeology, fisheries, aquatic environment, and geotechnical engineering.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a:t>
            </a:fld>
            <a:endParaRPr lang="en-US"/>
          </a:p>
        </p:txBody>
      </p:sp>
    </p:spTree>
    <p:extLst>
      <p:ext uri="{BB962C8B-B14F-4D97-AF65-F5344CB8AC3E}">
        <p14:creationId xmlns:p14="http://schemas.microsoft.com/office/powerpoint/2010/main" val="389858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purpose of this</a:t>
            </a:r>
            <a:r>
              <a:rPr lang="en-CA" baseline="0" dirty="0" smtClean="0"/>
              <a:t> presentation is to provide a brief summary of our final submission on the Back River Project Type A water license application. Our review covered hydrology, hydrogeology, fisheries, aquatic environments, water quality, and monitoring. KIA conducted the review in a collaborative manner with Sabina Gold &amp; Silver out of which we brought forward 32 issues which were resolved prior and at the Technical Meeting in May 2018.</a:t>
            </a:r>
          </a:p>
        </p:txBody>
      </p:sp>
      <p:sp>
        <p:nvSpPr>
          <p:cNvPr id="4" name="Slide Number Placeholder 3"/>
          <p:cNvSpPr>
            <a:spLocks noGrp="1"/>
          </p:cNvSpPr>
          <p:nvPr>
            <p:ph type="sldNum" sz="quarter" idx="10"/>
          </p:nvPr>
        </p:nvSpPr>
        <p:spPr/>
        <p:txBody>
          <a:bodyPr/>
          <a:lstStyle/>
          <a:p>
            <a:fld id="{B1D8E1B6-F1F6-4468-BC62-C008A50C056D}" type="slidenum">
              <a:rPr lang="en-US" smtClean="0"/>
              <a:t>2</a:t>
            </a:fld>
            <a:endParaRPr lang="en-US"/>
          </a:p>
        </p:txBody>
      </p:sp>
    </p:spTree>
    <p:extLst>
      <p:ext uri="{BB962C8B-B14F-4D97-AF65-F5344CB8AC3E}">
        <p14:creationId xmlns:p14="http://schemas.microsoft.com/office/powerpoint/2010/main" val="391009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agrees with Sabina on</a:t>
            </a:r>
            <a:r>
              <a:rPr lang="en-CA" baseline="0" dirty="0" smtClean="0"/>
              <a:t> a total security of $43.2 million for the Back River Project and a split of 32% and 68% split for IOL and Crown Land and Water reclamation security, respectively. Our review of reclamation security was conducted by our geotechnical engineering consultant.</a:t>
            </a:r>
          </a:p>
          <a:p>
            <a:endParaRPr lang="en-CA" baseline="0" dirty="0" smtClean="0"/>
          </a:p>
          <a:p>
            <a:r>
              <a:rPr lang="en-CA" baseline="0" dirty="0" smtClean="0"/>
              <a:t>The KIA is open to the receipt of staged security from Sabina subject to particular water license conditions. The KIA has provided both Sabina and CIRNA with a proposed staged split of security for the Back River Project. KIA has had discussions with Sabina and CIRNA on staged security.</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3</a:t>
            </a:fld>
            <a:endParaRPr lang="en-US"/>
          </a:p>
        </p:txBody>
      </p:sp>
    </p:spTree>
    <p:extLst>
      <p:ext uri="{BB962C8B-B14F-4D97-AF65-F5344CB8AC3E}">
        <p14:creationId xmlns:p14="http://schemas.microsoft.com/office/powerpoint/2010/main" val="2052700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Given that Sabina’s mine</a:t>
            </a:r>
            <a:r>
              <a:rPr lang="en-CA" baseline="0" dirty="0" smtClean="0"/>
              <a:t> site construction phases start on IOL in the first and second phases, which are </a:t>
            </a:r>
            <a:r>
              <a:rPr lang="en-CA" i="0" baseline="0" dirty="0" smtClean="0"/>
              <a:t>Initial Infrastructure</a:t>
            </a:r>
            <a:r>
              <a:rPr lang="en-CA" i="1" baseline="0" dirty="0" smtClean="0"/>
              <a:t> (year -3)</a:t>
            </a:r>
            <a:r>
              <a:rPr lang="en-CA" baseline="0" dirty="0" smtClean="0"/>
              <a:t> and Umwelt OP </a:t>
            </a:r>
            <a:r>
              <a:rPr lang="en-CA" i="1" baseline="0" dirty="0" smtClean="0"/>
              <a:t>(year -2</a:t>
            </a:r>
            <a:r>
              <a:rPr lang="en-CA" i="0" baseline="0" dirty="0" smtClean="0"/>
              <a:t>)</a:t>
            </a:r>
            <a:r>
              <a:rPr lang="en-CA" baseline="0" dirty="0" smtClean="0"/>
              <a:t>, the KIA is exposed to considerable risk and liability immediately. For this reason, the KIA proposed receiving a higher level of security at the start of construction for major mine site components and infrastructure being built on IOL.</a:t>
            </a:r>
          </a:p>
          <a:p>
            <a:endParaRPr lang="en-CA" baseline="0" dirty="0" smtClean="0"/>
          </a:p>
          <a:p>
            <a:r>
              <a:rPr lang="en-CA" baseline="0" dirty="0" smtClean="0"/>
              <a:t>As construction phases progress, the KIA’s proportion of the allotted staged security is reduced. By the time of the Llama OP phase, KIA will have received 87% of our required security. By the time of the Goose Main OP phase, both KIA and CIRNA will have received 94% of their required reclamation security for the project.</a:t>
            </a:r>
          </a:p>
          <a:p>
            <a:endParaRPr lang="en-CA" baseline="0" dirty="0" smtClean="0"/>
          </a:p>
          <a:p>
            <a:r>
              <a:rPr lang="en-CA" baseline="0" dirty="0" smtClean="0"/>
              <a:t>The KIA believes that this proposed staged security is equitable in meeting both KIA’s and CIRNA’s security requirements given the relative risk exposure in each of the construction phases.</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4</a:t>
            </a:fld>
            <a:endParaRPr lang="en-US"/>
          </a:p>
        </p:txBody>
      </p:sp>
    </p:spTree>
    <p:extLst>
      <p:ext uri="{BB962C8B-B14F-4D97-AF65-F5344CB8AC3E}">
        <p14:creationId xmlns:p14="http://schemas.microsoft.com/office/powerpoint/2010/main" val="3745284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stated previously, the KIA is open</a:t>
            </a:r>
            <a:r>
              <a:rPr lang="en-CA" baseline="0" dirty="0" smtClean="0"/>
              <a:t> to receiving security using the proposed staged split under particular water license conditions.</a:t>
            </a:r>
          </a:p>
          <a:p>
            <a:endParaRPr lang="en-CA" baseline="0" dirty="0" smtClean="0"/>
          </a:p>
          <a:p>
            <a:r>
              <a:rPr lang="en-CA" baseline="0" dirty="0" smtClean="0"/>
              <a:t>The KIA must receive security 60 days prior to construction for each phase of construction for a defined set of major mine site components and infrastructure on a geographic basis. The receipt of staged security is subject to the NWB process where Sabina is required to provide proof of security being issued.</a:t>
            </a:r>
          </a:p>
          <a:p>
            <a:endParaRPr lang="en-CA" baseline="0" dirty="0" smtClean="0"/>
          </a:p>
          <a:p>
            <a:r>
              <a:rPr lang="en-CA" baseline="0" dirty="0" smtClean="0"/>
              <a:t>The reclamation costs must be updated periodically and reviewed by KIA and CIRNA and provided to the NWB. If additional security is determined to be required by the NWB, Sabina must provide it within 60 days of the determination.</a:t>
            </a:r>
          </a:p>
          <a:p>
            <a:endParaRPr lang="en-CA" baseline="0" dirty="0" smtClean="0"/>
          </a:p>
          <a:p>
            <a:r>
              <a:rPr lang="en-CA" baseline="0" dirty="0" smtClean="0"/>
              <a:t>The KIA has discussed these conditions with both Sabina and CIRNA.</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5</a:t>
            </a:fld>
            <a:endParaRPr lang="en-US"/>
          </a:p>
        </p:txBody>
      </p:sp>
    </p:spTree>
    <p:extLst>
      <p:ext uri="{BB962C8B-B14F-4D97-AF65-F5344CB8AC3E}">
        <p14:creationId xmlns:p14="http://schemas.microsoft.com/office/powerpoint/2010/main" val="657825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believes that with all technical issues</a:t>
            </a:r>
            <a:r>
              <a:rPr lang="en-CA" baseline="0" dirty="0" smtClean="0"/>
              <a:t> being successfully resolved the final issue of staged security and particular water license conditions can be concluded with both Sabina and CIRNA through further cooperation.</a:t>
            </a:r>
          </a:p>
          <a:p>
            <a:endParaRPr lang="en-CA" baseline="0" dirty="0" smtClean="0"/>
          </a:p>
          <a:p>
            <a:r>
              <a:rPr lang="en-US" baseline="0" dirty="0" smtClean="0"/>
              <a:t>Given this and the substantial benefits that will be obtained for Inuit from the Back River Project and its IIBA, we believe that the issuing of the Type A Water licence for Goose Lake is warranted and in the best interest of the Inuit people.</a:t>
            </a:r>
          </a:p>
          <a:p>
            <a:endParaRPr lang="en-CA" baseline="0" dirty="0" smtClean="0"/>
          </a:p>
          <a:p>
            <a:r>
              <a:rPr lang="en-CA" baseline="0" dirty="0" smtClean="0"/>
              <a:t>We thank you for listening and we are open to any questions.</a:t>
            </a:r>
          </a:p>
          <a:p>
            <a:endParaRPr lang="en-CA" baseline="0" dirty="0" smtClean="0"/>
          </a:p>
        </p:txBody>
      </p:sp>
      <p:sp>
        <p:nvSpPr>
          <p:cNvPr id="4" name="Slide Number Placeholder 3"/>
          <p:cNvSpPr>
            <a:spLocks noGrp="1"/>
          </p:cNvSpPr>
          <p:nvPr>
            <p:ph type="sldNum" sz="quarter" idx="10"/>
          </p:nvPr>
        </p:nvSpPr>
        <p:spPr/>
        <p:txBody>
          <a:bodyPr/>
          <a:lstStyle/>
          <a:p>
            <a:fld id="{B1D8E1B6-F1F6-4468-BC62-C008A50C056D}" type="slidenum">
              <a:rPr lang="en-US" smtClean="0"/>
              <a:t>6</a:t>
            </a:fld>
            <a:endParaRPr lang="en-US"/>
          </a:p>
        </p:txBody>
      </p:sp>
    </p:spTree>
    <p:extLst>
      <p:ext uri="{BB962C8B-B14F-4D97-AF65-F5344CB8AC3E}">
        <p14:creationId xmlns:p14="http://schemas.microsoft.com/office/powerpoint/2010/main" val="303211569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668" y="5313457"/>
            <a:ext cx="9156986" cy="1544543"/>
          </a:xfrm>
          <a:prstGeom prst="rect">
            <a:avLst/>
          </a:prstGeom>
          <a:ln>
            <a:solidFill>
              <a:schemeClr val="bg1"/>
            </a:solidFill>
          </a:ln>
        </p:spPr>
      </p:pic>
      <p:sp>
        <p:nvSpPr>
          <p:cNvPr id="2" name="Title 1"/>
          <p:cNvSpPr>
            <a:spLocks noGrp="1"/>
          </p:cNvSpPr>
          <p:nvPr>
            <p:ph type="ctrTitle"/>
          </p:nvPr>
        </p:nvSpPr>
        <p:spPr>
          <a:xfrm>
            <a:off x="1143000" y="1122363"/>
            <a:ext cx="6858000" cy="2387600"/>
          </a:xfrm>
        </p:spPr>
        <p:txBody>
          <a:bodyPr anchor="t">
            <a:normAutofit/>
          </a:bodyPr>
          <a:lstStyle>
            <a:lvl1pPr algn="ctr">
              <a:defRPr sz="5400">
                <a:latin typeface="Arial Rounded MT Bold" panose="020F07040305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4" cstate="email">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a:ext>
            </a:extLst>
          </a:blip>
          <a:stretch>
            <a:fillRect/>
          </a:stretch>
        </p:blipFill>
        <p:spPr>
          <a:xfrm>
            <a:off x="-12986" y="0"/>
            <a:ext cx="9156986" cy="361507"/>
          </a:xfrm>
          <a:prstGeom prst="rect">
            <a:avLst/>
          </a:prstGeom>
          <a:ln>
            <a:solidFill>
              <a:schemeClr val="bg1"/>
            </a:solidFill>
          </a:ln>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4095" y="4794666"/>
            <a:ext cx="2160341" cy="1958709"/>
          </a:xfrm>
          <a:prstGeom prst="rect">
            <a:avLst/>
          </a:prstGeom>
          <a:ln>
            <a:noFill/>
          </a:ln>
          <a:effectLst>
            <a:outerShdw blurRad="292100" dist="139700" dir="2700000" algn="tl" rotWithShape="0">
              <a:srgbClr val="333333">
                <a:alpha val="65000"/>
              </a:srgbClr>
            </a:outerShdw>
          </a:effectLst>
        </p:spPr>
      </p:pic>
      <p:sp>
        <p:nvSpPr>
          <p:cNvPr id="4" name="TextBox 3"/>
          <p:cNvSpPr txBox="1"/>
          <p:nvPr userDrawn="1"/>
        </p:nvSpPr>
        <p:spPr>
          <a:xfrm>
            <a:off x="6024284" y="5357303"/>
            <a:ext cx="2936838" cy="1692771"/>
          </a:xfrm>
          <a:prstGeom prst="rect">
            <a:avLst/>
          </a:prstGeom>
          <a:noFill/>
        </p:spPr>
        <p:txBody>
          <a:bodyPr wrap="square" rtlCol="0">
            <a:spAutoFit/>
          </a:bodyPr>
          <a:lstStyle/>
          <a:p>
            <a:pPr algn="r"/>
            <a:r>
              <a:rPr lang="en-US" sz="1800" b="1" dirty="0" smtClean="0">
                <a:solidFill>
                  <a:schemeClr val="bg1"/>
                </a:solidFill>
              </a:rPr>
              <a:t>P.O. Box 18</a:t>
            </a:r>
          </a:p>
          <a:p>
            <a:pPr algn="r"/>
            <a:r>
              <a:rPr lang="en-US" sz="1800" b="1" dirty="0" smtClean="0">
                <a:solidFill>
                  <a:schemeClr val="bg1"/>
                </a:solidFill>
              </a:rPr>
              <a:t>Cambridge Bay, Nunavut</a:t>
            </a:r>
          </a:p>
          <a:p>
            <a:pPr algn="r"/>
            <a:r>
              <a:rPr lang="en-US" sz="1800" b="1" dirty="0" smtClean="0">
                <a:solidFill>
                  <a:schemeClr val="bg1"/>
                </a:solidFill>
              </a:rPr>
              <a:t>X0B 0C0</a:t>
            </a:r>
          </a:p>
          <a:p>
            <a:pPr algn="r"/>
            <a:r>
              <a:rPr lang="en-US" sz="1800" b="1" dirty="0" smtClean="0">
                <a:solidFill>
                  <a:schemeClr val="bg1"/>
                </a:solidFill>
              </a:rPr>
              <a:t>Telephone: 1 867 983 2458</a:t>
            </a:r>
          </a:p>
          <a:p>
            <a:pPr algn="r"/>
            <a:r>
              <a:rPr lang="en-US" sz="1800" b="1" dirty="0" smtClean="0">
                <a:solidFill>
                  <a:schemeClr val="bg1"/>
                </a:solidFill>
              </a:rPr>
              <a:t>Fax: 1 867 983 2701</a:t>
            </a:r>
          </a:p>
          <a:p>
            <a:pPr algn="r"/>
            <a:endParaRPr lang="en-US" sz="1400" dirty="0"/>
          </a:p>
        </p:txBody>
      </p:sp>
    </p:spTree>
    <p:extLst>
      <p:ext uri="{BB962C8B-B14F-4D97-AF65-F5344CB8AC3E}">
        <p14:creationId xmlns:p14="http://schemas.microsoft.com/office/powerpoint/2010/main" val="379281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t>‹#›</a:t>
            </a:fld>
            <a:endParaRPr lang="en-US"/>
          </a:p>
        </p:txBody>
      </p:sp>
    </p:spTree>
    <p:extLst>
      <p:ext uri="{BB962C8B-B14F-4D97-AF65-F5344CB8AC3E}">
        <p14:creationId xmlns:p14="http://schemas.microsoft.com/office/powerpoint/2010/main" val="216102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t>‹#›</a:t>
            </a:fld>
            <a:endParaRPr lang="en-US"/>
          </a:p>
        </p:txBody>
      </p:sp>
      <p:pic>
        <p:nvPicPr>
          <p:cNvPr id="4" name="Picture 3"/>
          <p:cNvPicPr>
            <a:picLocks noChangeAspect="1"/>
          </p:cNvPicPr>
          <p:nvPr userDrawn="1"/>
        </p:nvPicPr>
        <p:blipFill>
          <a:blip r:embed="rId2"/>
          <a:stretch>
            <a:fillRect/>
          </a:stretch>
        </p:blipFill>
        <p:spPr>
          <a:xfrm>
            <a:off x="5354481" y="3640444"/>
            <a:ext cx="3789519" cy="3514156"/>
          </a:xfrm>
          <a:prstGeom prst="rect">
            <a:avLst/>
          </a:prstGeom>
          <a:effectLst>
            <a:glow rad="127000">
              <a:schemeClr val="accent1">
                <a:alpha val="0"/>
              </a:schemeClr>
            </a:glow>
            <a:outerShdw blurRad="50800" dist="50800" dir="5400000" algn="ctr" rotWithShape="0">
              <a:srgbClr val="000000"/>
            </a:outerShdw>
            <a:reflection stA="0" endPos="65000" dist="50800" dir="5400000" sy="-100000" algn="bl" rotWithShape="0"/>
          </a:effectLst>
        </p:spPr>
      </p:pic>
    </p:spTree>
    <p:extLst>
      <p:ext uri="{BB962C8B-B14F-4D97-AF65-F5344CB8AC3E}">
        <p14:creationId xmlns:p14="http://schemas.microsoft.com/office/powerpoint/2010/main" val="256548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t>kitia.ca/</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42613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12122"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92855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6621167"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636629" y="6356350"/>
            <a:ext cx="3086100" cy="365125"/>
          </a:xfrm>
          <a:prstGeom prst="rect">
            <a:avLst/>
          </a:prstGeom>
        </p:spPr>
        <p:txBody>
          <a:bodyPr/>
          <a:lstStyle/>
          <a:p>
            <a:r>
              <a:rPr lang="en-CA" dirty="0" smtClean="0"/>
              <a:t>kitia.ca/</a:t>
            </a:r>
            <a:endParaRPr lang="en-US" dirty="0"/>
          </a:p>
        </p:txBody>
      </p:sp>
      <p:sp>
        <p:nvSpPr>
          <p:cNvPr id="9" name="Slide Number Placeholder 8"/>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246646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636629" y="6356350"/>
            <a:ext cx="3086100" cy="365125"/>
          </a:xfrm>
          <a:prstGeom prst="rect">
            <a:avLst/>
          </a:prstGeom>
        </p:spPr>
        <p:txBody>
          <a:bodyPr/>
          <a:lstStyle/>
          <a:p>
            <a:r>
              <a:rPr lang="en-US" smtClean="0"/>
              <a:t>kitia.ca/</a:t>
            </a:r>
            <a:endParaRPr lang="en-US" dirty="0"/>
          </a:p>
        </p:txBody>
      </p:sp>
      <p:sp>
        <p:nvSpPr>
          <p:cNvPr id="4" name="Slide Number Placeholder 3"/>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172707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1562986"/>
            <a:ext cx="4629150" cy="42980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a:xfrm>
            <a:off x="636629" y="6324451"/>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213267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1594884"/>
            <a:ext cx="4629150" cy="42661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1577310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98" y="-297"/>
            <a:ext cx="9144793" cy="6858594"/>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kitia.ca/</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32F33F-7DE4-4B81-B7E5-C9AB6C714333}" type="slidenum">
              <a:rPr lang="en-US" smtClean="0"/>
              <a:t>‹#›</a:t>
            </a:fld>
            <a:endParaRPr lang="en-US"/>
          </a:p>
        </p:txBody>
      </p:sp>
    </p:spTree>
    <p:extLst>
      <p:ext uri="{BB962C8B-B14F-4D97-AF65-F5344CB8AC3E}">
        <p14:creationId xmlns:p14="http://schemas.microsoft.com/office/powerpoint/2010/main" val="3282945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t>‹#›</a:t>
            </a:fld>
            <a:endParaRPr lang="en-US"/>
          </a:p>
        </p:txBody>
      </p:sp>
      <p:pic>
        <p:nvPicPr>
          <p:cNvPr id="7" name="Picture 6"/>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latin typeface="Arial Rounded MT Bold" panose="020F0704030504030204" pitchFamily="34" charset="0"/>
              </a:rPr>
              <a:t>kitia.ca</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9" r:id="rId3"/>
    <p:sldLayoutId id="2147483691" r:id="rId4"/>
    <p:sldLayoutId id="2147483692" r:id="rId5"/>
    <p:sldLayoutId id="2147483693" r:id="rId6"/>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Kitikmeot Inuit Association</a:t>
            </a:r>
            <a:endParaRPr lang="en-US" dirty="0"/>
          </a:p>
        </p:txBody>
      </p:sp>
      <p:sp>
        <p:nvSpPr>
          <p:cNvPr id="3" name="Subtitle 2"/>
          <p:cNvSpPr>
            <a:spLocks noGrp="1"/>
          </p:cNvSpPr>
          <p:nvPr>
            <p:ph type="subTitle" idx="1"/>
          </p:nvPr>
        </p:nvSpPr>
        <p:spPr/>
        <p:txBody>
          <a:bodyPr>
            <a:normAutofit/>
          </a:bodyPr>
          <a:lstStyle/>
          <a:p>
            <a:r>
              <a:rPr lang="en-US" dirty="0" smtClean="0"/>
              <a:t>KIA Final Submission on Back River Project Type A water License Application</a:t>
            </a:r>
            <a:endParaRPr lang="en-US" dirty="0"/>
          </a:p>
        </p:txBody>
      </p:sp>
    </p:spTree>
    <p:extLst>
      <p:ext uri="{BB962C8B-B14F-4D97-AF65-F5344CB8AC3E}">
        <p14:creationId xmlns:p14="http://schemas.microsoft.com/office/powerpoint/2010/main" val="2422266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Purpose of Presentation</a:t>
            </a:r>
            <a:endParaRPr lang="en-US" dirty="0"/>
          </a:p>
        </p:txBody>
      </p:sp>
      <p:sp>
        <p:nvSpPr>
          <p:cNvPr id="5" name="Content Placeholder 4"/>
          <p:cNvSpPr>
            <a:spLocks noGrp="1"/>
          </p:cNvSpPr>
          <p:nvPr>
            <p:ph idx="1"/>
          </p:nvPr>
        </p:nvSpPr>
        <p:spPr/>
        <p:txBody>
          <a:bodyPr>
            <a:normAutofit/>
          </a:bodyPr>
          <a:lstStyle/>
          <a:p>
            <a:endParaRPr lang="en-CA" dirty="0" smtClean="0"/>
          </a:p>
          <a:p>
            <a:r>
              <a:rPr lang="en-CA" dirty="0" smtClean="0"/>
              <a:t>Present a summary of KIA’s Final Submission on the Sabina Gold &amp; Silver Corp’s Back River Project Type A Water license application to the NWB.</a:t>
            </a:r>
          </a:p>
          <a:p>
            <a:r>
              <a:rPr lang="en-CA" dirty="0" smtClean="0"/>
              <a:t>KIA had conducted a thorough review in the areas of hydrology, hydrogeology, fisheries, aquatic environments, water quality and monitoring. </a:t>
            </a:r>
          </a:p>
          <a:p>
            <a:r>
              <a:rPr lang="en-CA" dirty="0" smtClean="0"/>
              <a:t>32 Issues were resolved before and at May 2018 Technical Meeting.</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2</a:t>
            </a:fld>
            <a:endParaRPr lang="en-US"/>
          </a:p>
        </p:txBody>
      </p:sp>
    </p:spTree>
    <p:extLst>
      <p:ext uri="{BB962C8B-B14F-4D97-AF65-F5344CB8AC3E}">
        <p14:creationId xmlns:p14="http://schemas.microsoft.com/office/powerpoint/2010/main" val="1444659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a:t>Proposed Split of IOL and Crown Land &amp; Water Security</a:t>
            </a:r>
            <a:endParaRPr lang="en-US" sz="2800" dirty="0"/>
          </a:p>
        </p:txBody>
      </p:sp>
      <p:sp>
        <p:nvSpPr>
          <p:cNvPr id="5" name="Content Placeholder 4"/>
          <p:cNvSpPr>
            <a:spLocks noGrp="1"/>
          </p:cNvSpPr>
          <p:nvPr>
            <p:ph idx="1"/>
          </p:nvPr>
        </p:nvSpPr>
        <p:spPr>
          <a:xfrm>
            <a:off x="628650" y="1608992"/>
            <a:ext cx="7886700" cy="4379093"/>
          </a:xfrm>
        </p:spPr>
        <p:txBody>
          <a:bodyPr>
            <a:normAutofit/>
          </a:bodyPr>
          <a:lstStyle/>
          <a:p>
            <a:pPr marL="742950" indent="-742950">
              <a:buFont typeface="+mj-lt"/>
              <a:buAutoNum type="arabicPeriod"/>
            </a:pPr>
            <a:endParaRPr lang="en-CA" sz="2100" dirty="0" smtClean="0"/>
          </a:p>
          <a:p>
            <a:r>
              <a:rPr lang="en-CA" dirty="0" smtClean="0"/>
              <a:t>KIA agrees with Sabina on total security of $43,189,351 for the Back River Project</a:t>
            </a:r>
          </a:p>
          <a:p>
            <a:r>
              <a:rPr lang="en-CA" dirty="0" smtClean="0"/>
              <a:t>KIA originally requested 30% of total security for IOL and 70% for Crown Land &amp; Water.</a:t>
            </a:r>
          </a:p>
          <a:p>
            <a:r>
              <a:rPr lang="en-CA" dirty="0" smtClean="0"/>
              <a:t>KIA, CIRNA, and Sabina agreed to a security split of 32% IOL and 68% Crown Land &amp; Water.</a:t>
            </a:r>
          </a:p>
          <a:p>
            <a:r>
              <a:rPr lang="en-CA" dirty="0" smtClean="0"/>
              <a:t>Sabina has proposed staged security to which KIA has provided a proposed staged split of security.</a:t>
            </a:r>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3</a:t>
            </a:fld>
            <a:endParaRPr lang="en-US"/>
          </a:p>
        </p:txBody>
      </p:sp>
    </p:spTree>
    <p:extLst>
      <p:ext uri="{BB962C8B-B14F-4D97-AF65-F5344CB8AC3E}">
        <p14:creationId xmlns:p14="http://schemas.microsoft.com/office/powerpoint/2010/main" val="497864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smtClean="0"/>
              <a:t>Proposed Staged Split of IOL and Crown Land &amp; Water Security</a:t>
            </a:r>
            <a:endParaRPr lang="en-US" sz="2800" dirty="0"/>
          </a:p>
        </p:txBody>
      </p:sp>
      <p:sp>
        <p:nvSpPr>
          <p:cNvPr id="6" name="Slide Number Placeholder 5"/>
          <p:cNvSpPr>
            <a:spLocks noGrp="1"/>
          </p:cNvSpPr>
          <p:nvPr>
            <p:ph type="sldNum" sz="quarter" idx="12"/>
          </p:nvPr>
        </p:nvSpPr>
        <p:spPr/>
        <p:txBody>
          <a:bodyPr/>
          <a:lstStyle/>
          <a:p>
            <a:fld id="{438B63EE-32D6-41CD-8D0F-F766A6E153A6}" type="slidenum">
              <a:rPr lang="en-US" smtClean="0"/>
              <a:t>4</a:t>
            </a:fld>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791784431"/>
              </p:ext>
            </p:extLst>
          </p:nvPr>
        </p:nvGraphicFramePr>
        <p:xfrm>
          <a:off x="882650" y="2353913"/>
          <a:ext cx="7378700" cy="2669286"/>
        </p:xfrm>
        <a:graphic>
          <a:graphicData uri="http://schemas.openxmlformats.org/drawingml/2006/table">
            <a:tbl>
              <a:tblPr firstRow="1" firstCol="1" bandRow="1">
                <a:tableStyleId>{5C22544A-7EE6-4342-B048-85BDC9FD1C3A}</a:tableStyleId>
              </a:tblPr>
              <a:tblGrid>
                <a:gridCol w="1054100">
                  <a:extLst>
                    <a:ext uri="{9D8B030D-6E8A-4147-A177-3AD203B41FA5}">
                      <a16:colId xmlns:a16="http://schemas.microsoft.com/office/drawing/2014/main" val="1789595672"/>
                    </a:ext>
                  </a:extLst>
                </a:gridCol>
                <a:gridCol w="1054100">
                  <a:extLst>
                    <a:ext uri="{9D8B030D-6E8A-4147-A177-3AD203B41FA5}">
                      <a16:colId xmlns:a16="http://schemas.microsoft.com/office/drawing/2014/main" val="3559357122"/>
                    </a:ext>
                  </a:extLst>
                </a:gridCol>
                <a:gridCol w="1054100">
                  <a:extLst>
                    <a:ext uri="{9D8B030D-6E8A-4147-A177-3AD203B41FA5}">
                      <a16:colId xmlns:a16="http://schemas.microsoft.com/office/drawing/2014/main" val="3475351463"/>
                    </a:ext>
                  </a:extLst>
                </a:gridCol>
                <a:gridCol w="1054100">
                  <a:extLst>
                    <a:ext uri="{9D8B030D-6E8A-4147-A177-3AD203B41FA5}">
                      <a16:colId xmlns:a16="http://schemas.microsoft.com/office/drawing/2014/main" val="2560218045"/>
                    </a:ext>
                  </a:extLst>
                </a:gridCol>
                <a:gridCol w="1054100">
                  <a:extLst>
                    <a:ext uri="{9D8B030D-6E8A-4147-A177-3AD203B41FA5}">
                      <a16:colId xmlns:a16="http://schemas.microsoft.com/office/drawing/2014/main" val="2861493595"/>
                    </a:ext>
                  </a:extLst>
                </a:gridCol>
                <a:gridCol w="1054100">
                  <a:extLst>
                    <a:ext uri="{9D8B030D-6E8A-4147-A177-3AD203B41FA5}">
                      <a16:colId xmlns:a16="http://schemas.microsoft.com/office/drawing/2014/main" val="3952322210"/>
                    </a:ext>
                  </a:extLst>
                </a:gridCol>
                <a:gridCol w="1054100">
                  <a:extLst>
                    <a:ext uri="{9D8B030D-6E8A-4147-A177-3AD203B41FA5}">
                      <a16:colId xmlns:a16="http://schemas.microsoft.com/office/drawing/2014/main" val="1300326079"/>
                    </a:ext>
                  </a:extLst>
                </a:gridCol>
              </a:tblGrid>
              <a:tr h="200025">
                <a:tc>
                  <a:txBody>
                    <a:bodyPr/>
                    <a:lstStyle/>
                    <a:p>
                      <a:pPr marL="0" marR="0" algn="ctr">
                        <a:lnSpc>
                          <a:spcPct val="107000"/>
                        </a:lnSpc>
                        <a:spcBef>
                          <a:spcPts val="0"/>
                        </a:spcBef>
                        <a:spcAft>
                          <a:spcPts val="0"/>
                        </a:spcAft>
                      </a:pPr>
                      <a:r>
                        <a:rPr lang="en-US" sz="1000">
                          <a:effectLst/>
                        </a:rPr>
                        <a:t>Phase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KIA % </a:t>
                      </a:r>
                      <a:endParaRPr lang="en-US" sz="1100">
                        <a:effectLst/>
                      </a:endParaRPr>
                    </a:p>
                    <a:p>
                      <a:pPr marL="0" marR="0" algn="ctr">
                        <a:lnSpc>
                          <a:spcPct val="107000"/>
                        </a:lnSpc>
                        <a:spcBef>
                          <a:spcPts val="0"/>
                        </a:spcBef>
                        <a:spcAft>
                          <a:spcPts val="0"/>
                        </a:spcAft>
                      </a:pPr>
                      <a:r>
                        <a:rPr lang="en-US" sz="1000">
                          <a:effectLst/>
                        </a:rPr>
                        <a:t> of Sub-Total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KIA $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CIRNA %</a:t>
                      </a:r>
                      <a:endParaRPr lang="en-US" sz="1100">
                        <a:effectLst/>
                      </a:endParaRPr>
                    </a:p>
                    <a:p>
                      <a:pPr marL="0" marR="0" algn="ctr">
                        <a:lnSpc>
                          <a:spcPct val="107000"/>
                        </a:lnSpc>
                        <a:spcBef>
                          <a:spcPts val="0"/>
                        </a:spcBef>
                        <a:spcAft>
                          <a:spcPts val="0"/>
                        </a:spcAft>
                      </a:pPr>
                      <a:r>
                        <a:rPr lang="en-US" sz="1000">
                          <a:effectLst/>
                        </a:rPr>
                        <a:t>of Sub-Total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CIRNA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Sub-Total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Sub-Total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0155702"/>
                  </a:ext>
                </a:extLst>
              </a:tr>
              <a:tr h="342900">
                <a:tc>
                  <a:txBody>
                    <a:bodyPr/>
                    <a:lstStyle/>
                    <a:p>
                      <a:pPr marL="0" marR="0" algn="ctr">
                        <a:lnSpc>
                          <a:spcPct val="107000"/>
                        </a:lnSpc>
                        <a:spcBef>
                          <a:spcPts val="0"/>
                        </a:spcBef>
                        <a:spcAft>
                          <a:spcPts val="0"/>
                        </a:spcAft>
                      </a:pPr>
                      <a:r>
                        <a:rPr lang="en-US" sz="1000">
                          <a:effectLst/>
                        </a:rPr>
                        <a:t>Initial Infrastructure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$2,662,600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47%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2,400,005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$5,062,605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11.72%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2630837"/>
                  </a:ext>
                </a:extLst>
              </a:tr>
              <a:tr h="200025">
                <a:tc>
                  <a:txBody>
                    <a:bodyPr/>
                    <a:lstStyle/>
                    <a:p>
                      <a:pPr marL="0" marR="0" algn="ctr">
                        <a:lnSpc>
                          <a:spcPct val="107000"/>
                        </a:lnSpc>
                        <a:spcBef>
                          <a:spcPts val="0"/>
                        </a:spcBef>
                        <a:spcAft>
                          <a:spcPts val="0"/>
                        </a:spcAft>
                      </a:pPr>
                      <a:r>
                        <a:rPr lang="en-US" sz="1000">
                          <a:effectLst/>
                        </a:rPr>
                        <a:t>Umwelt OP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47%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3,529,839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3,969,014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7,498,853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17.36%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9641721"/>
                  </a:ext>
                </a:extLst>
              </a:tr>
              <a:tr h="200025">
                <a:tc>
                  <a:txBody>
                    <a:bodyPr/>
                    <a:lstStyle/>
                    <a:p>
                      <a:pPr marL="0" marR="0" algn="ctr">
                        <a:lnSpc>
                          <a:spcPct val="107000"/>
                        </a:lnSpc>
                        <a:spcBef>
                          <a:spcPts val="0"/>
                        </a:spcBef>
                        <a:spcAft>
                          <a:spcPts val="0"/>
                        </a:spcAft>
                      </a:pPr>
                      <a:r>
                        <a:rPr lang="en-US" sz="1000">
                          <a:effectLst/>
                        </a:rPr>
                        <a:t>TSF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$2,589,585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14,223,495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16,813,080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38.93</a:t>
                      </a:r>
                      <a:r>
                        <a:rPr lang="en-US" sz="1000" dirty="0" smtClean="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84142834"/>
                  </a:ext>
                </a:extLst>
              </a:tr>
              <a:tr h="200025">
                <a:tc>
                  <a:txBody>
                    <a:bodyPr/>
                    <a:lstStyle/>
                    <a:p>
                      <a:pPr marL="0" marR="0" algn="ctr">
                        <a:lnSpc>
                          <a:spcPct val="107000"/>
                        </a:lnSpc>
                        <a:spcBef>
                          <a:spcPts val="0"/>
                        </a:spcBef>
                        <a:spcAft>
                          <a:spcPts val="0"/>
                        </a:spcAft>
                      </a:pPr>
                      <a:r>
                        <a:rPr lang="en-US" sz="1000">
                          <a:effectLst/>
                        </a:rPr>
                        <a:t>Llama OP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51%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$3,235,585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49%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3,060,990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6,296,575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14.58%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5945065"/>
                  </a:ext>
                </a:extLst>
              </a:tr>
              <a:tr h="200025">
                <a:tc>
                  <a:txBody>
                    <a:bodyPr/>
                    <a:lstStyle/>
                    <a:p>
                      <a:pPr marL="0" marR="0" algn="ctr">
                        <a:lnSpc>
                          <a:spcPct val="107000"/>
                        </a:lnSpc>
                        <a:spcBef>
                          <a:spcPts val="0"/>
                        </a:spcBef>
                        <a:spcAft>
                          <a:spcPts val="0"/>
                        </a:spcAft>
                      </a:pPr>
                      <a:r>
                        <a:rPr lang="en-US" sz="1000">
                          <a:effectLst/>
                        </a:rPr>
                        <a:t>Llama UG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$93,197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456,227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549,425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1.27%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828715"/>
                  </a:ext>
                </a:extLst>
              </a:tr>
              <a:tr h="200025">
                <a:tc>
                  <a:txBody>
                    <a:bodyPr/>
                    <a:lstStyle/>
                    <a:p>
                      <a:pPr marL="0" marR="0" algn="ctr">
                        <a:lnSpc>
                          <a:spcPct val="107000"/>
                        </a:lnSpc>
                        <a:spcBef>
                          <a:spcPts val="0"/>
                        </a:spcBef>
                        <a:spcAft>
                          <a:spcPts val="0"/>
                        </a:spcAft>
                      </a:pPr>
                      <a:r>
                        <a:rPr lang="en-US" sz="1000">
                          <a:effectLst/>
                        </a:rPr>
                        <a:t>Umwelt UG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$354,370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1,786,555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2,140,925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4.96%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6806802"/>
                  </a:ext>
                </a:extLst>
              </a:tr>
              <a:tr h="200025">
                <a:tc>
                  <a:txBody>
                    <a:bodyPr/>
                    <a:lstStyle/>
                    <a:p>
                      <a:pPr marL="0" marR="0" algn="ctr">
                        <a:lnSpc>
                          <a:spcPct val="107000"/>
                        </a:lnSpc>
                        <a:spcBef>
                          <a:spcPts val="0"/>
                        </a:spcBef>
                        <a:spcAft>
                          <a:spcPts val="0"/>
                        </a:spcAft>
                      </a:pPr>
                      <a:r>
                        <a:rPr lang="en-US" sz="1000">
                          <a:effectLst/>
                        </a:rPr>
                        <a:t>Goose Main OP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$520,213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1,696,673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2,216,886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5.13%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4477641"/>
                  </a:ext>
                </a:extLst>
              </a:tr>
              <a:tr h="200025">
                <a:tc>
                  <a:txBody>
                    <a:bodyPr/>
                    <a:lstStyle/>
                    <a:p>
                      <a:pPr marL="0" marR="0" algn="ctr">
                        <a:lnSpc>
                          <a:spcPct val="107000"/>
                        </a:lnSpc>
                        <a:spcBef>
                          <a:spcPts val="0"/>
                        </a:spcBef>
                        <a:spcAft>
                          <a:spcPts val="0"/>
                        </a:spcAft>
                      </a:pPr>
                      <a:r>
                        <a:rPr lang="en-US" sz="1000">
                          <a:effectLst/>
                        </a:rPr>
                        <a:t>Goose Main UG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$161,736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720,096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881,832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9270990"/>
                  </a:ext>
                </a:extLst>
              </a:tr>
              <a:tr h="200025">
                <a:tc>
                  <a:txBody>
                    <a:bodyPr/>
                    <a:lstStyle/>
                    <a:p>
                      <a:pPr marL="0" marR="0" algn="ctr">
                        <a:lnSpc>
                          <a:spcPct val="107000"/>
                        </a:lnSpc>
                        <a:spcBef>
                          <a:spcPts val="0"/>
                        </a:spcBef>
                        <a:spcAft>
                          <a:spcPts val="0"/>
                        </a:spcAft>
                      </a:pPr>
                      <a:r>
                        <a:rPr lang="en-US" sz="1000">
                          <a:effectLst/>
                        </a:rPr>
                        <a:t>Echo OP &amp; UG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$673,467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1,055,704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1,729,171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4.00%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02182261"/>
                  </a:ext>
                </a:extLst>
              </a:tr>
              <a:tr h="200025">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extLst>
                  <a:ext uri="{0D108BD9-81ED-4DB2-BD59-A6C34878D82A}">
                    <a16:rowId xmlns:a16="http://schemas.microsoft.com/office/drawing/2014/main" val="497089829"/>
                  </a:ext>
                </a:extLst>
              </a:tr>
              <a:tr h="200025">
                <a:tc>
                  <a:txBody>
                    <a:bodyPr/>
                    <a:lstStyle/>
                    <a:p>
                      <a:pPr marL="0" marR="0" algn="ctr">
                        <a:lnSpc>
                          <a:spcPct val="107000"/>
                        </a:lnSpc>
                        <a:spcBef>
                          <a:spcPts val="0"/>
                        </a:spcBef>
                        <a:spcAft>
                          <a:spcPts val="0"/>
                        </a:spcAft>
                      </a:pPr>
                      <a:r>
                        <a:rPr lang="en-US" sz="10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$13,820,592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$29,368,759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43,189,352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9835381"/>
                  </a:ext>
                </a:extLst>
              </a:tr>
            </a:tbl>
          </a:graphicData>
        </a:graphic>
      </p:graphicFrame>
    </p:spTree>
    <p:extLst>
      <p:ext uri="{BB962C8B-B14F-4D97-AF65-F5344CB8AC3E}">
        <p14:creationId xmlns:p14="http://schemas.microsoft.com/office/powerpoint/2010/main" val="600617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smtClean="0"/>
              <a:t>Conditions for Stage Security at Back River</a:t>
            </a:r>
            <a:endParaRPr lang="en-US" sz="2800" dirty="0"/>
          </a:p>
        </p:txBody>
      </p:sp>
      <p:sp>
        <p:nvSpPr>
          <p:cNvPr id="5" name="Content Placeholder 4"/>
          <p:cNvSpPr>
            <a:spLocks noGrp="1"/>
          </p:cNvSpPr>
          <p:nvPr>
            <p:ph idx="1"/>
          </p:nvPr>
        </p:nvSpPr>
        <p:spPr/>
        <p:txBody>
          <a:bodyPr>
            <a:normAutofit lnSpcReduction="10000"/>
          </a:bodyPr>
          <a:lstStyle/>
          <a:p>
            <a:r>
              <a:rPr lang="en-US" sz="3200" dirty="0" smtClean="0"/>
              <a:t> KIA is open to receiving staged security under particular water license conditions.</a:t>
            </a:r>
          </a:p>
          <a:p>
            <a:pPr lvl="1"/>
            <a:r>
              <a:rPr lang="en-US" sz="2800" dirty="0" smtClean="0"/>
              <a:t>KIA must receive security for construction phases 60 days prior to construction.</a:t>
            </a:r>
          </a:p>
          <a:p>
            <a:pPr lvl="1"/>
            <a:r>
              <a:rPr lang="en-US" sz="2800" dirty="0" smtClean="0"/>
              <a:t>Staged security is subject to NWB process.</a:t>
            </a:r>
          </a:p>
          <a:p>
            <a:pPr lvl="1"/>
            <a:r>
              <a:rPr lang="en-US" sz="2800" dirty="0" smtClean="0"/>
              <a:t>Sabina provides quarterly summary reports on construction progress.</a:t>
            </a:r>
          </a:p>
          <a:p>
            <a:pPr lvl="1"/>
            <a:r>
              <a:rPr lang="en-US" sz="2800" dirty="0" smtClean="0"/>
              <a:t>Reclamation costs be updated periodically and reviewed.</a:t>
            </a:r>
          </a:p>
          <a:p>
            <a:pPr lvl="1"/>
            <a:r>
              <a:rPr lang="en-US" sz="2800" dirty="0" smtClean="0"/>
              <a:t>Additional security provided within 60 days of review and determination by NWB.</a:t>
            </a:r>
            <a:endParaRPr lang="en-US" sz="2800" dirty="0"/>
          </a:p>
        </p:txBody>
      </p:sp>
      <p:sp>
        <p:nvSpPr>
          <p:cNvPr id="6" name="Slide Number Placeholder 5"/>
          <p:cNvSpPr>
            <a:spLocks noGrp="1"/>
          </p:cNvSpPr>
          <p:nvPr>
            <p:ph type="sldNum" sz="quarter" idx="12"/>
          </p:nvPr>
        </p:nvSpPr>
        <p:spPr/>
        <p:txBody>
          <a:bodyPr/>
          <a:lstStyle/>
          <a:p>
            <a:fld id="{438B63EE-32D6-41CD-8D0F-F766A6E153A6}" type="slidenum">
              <a:rPr lang="en-US" smtClean="0"/>
              <a:t>5</a:t>
            </a:fld>
            <a:endParaRPr lang="en-US"/>
          </a:p>
        </p:txBody>
      </p:sp>
    </p:spTree>
    <p:extLst>
      <p:ext uri="{BB962C8B-B14F-4D97-AF65-F5344CB8AC3E}">
        <p14:creationId xmlns:p14="http://schemas.microsoft.com/office/powerpoint/2010/main" val="2370693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Conclusion</a:t>
            </a:r>
            <a:endParaRPr lang="en-US" dirty="0"/>
          </a:p>
        </p:txBody>
      </p:sp>
      <p:sp>
        <p:nvSpPr>
          <p:cNvPr id="5" name="Content Placeholder 4"/>
          <p:cNvSpPr>
            <a:spLocks noGrp="1"/>
          </p:cNvSpPr>
          <p:nvPr>
            <p:ph idx="1"/>
          </p:nvPr>
        </p:nvSpPr>
        <p:spPr/>
        <p:txBody>
          <a:bodyPr>
            <a:normAutofit/>
          </a:bodyPr>
          <a:lstStyle/>
          <a:p>
            <a:r>
              <a:rPr lang="en-CA" dirty="0" smtClean="0"/>
              <a:t>KIA believes that with all technical issues being successfully resolved between KIA and Sabina Gold &amp; Silver Corp. the issue of reclamation security can be fully resolved with all parties.</a:t>
            </a:r>
          </a:p>
          <a:p>
            <a:endParaRPr lang="en-CA" dirty="0"/>
          </a:p>
          <a:p>
            <a:r>
              <a:rPr lang="en-CA" dirty="0" smtClean="0"/>
              <a:t>Thank You</a:t>
            </a:r>
          </a:p>
          <a:p>
            <a:endParaRPr lang="en-CA" dirty="0"/>
          </a:p>
          <a:p>
            <a:r>
              <a:rPr lang="en-CA" dirty="0" smtClean="0"/>
              <a:t>Questions?</a:t>
            </a:r>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6</a:t>
            </a:fld>
            <a:endParaRPr lang="en-US"/>
          </a:p>
        </p:txBody>
      </p:sp>
    </p:spTree>
    <p:extLst>
      <p:ext uri="{BB962C8B-B14F-4D97-AF65-F5344CB8AC3E}">
        <p14:creationId xmlns:p14="http://schemas.microsoft.com/office/powerpoint/2010/main" val="2483019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7625</TotalTime>
  <Words>1139</Words>
  <Application>Microsoft Office PowerPoint</Application>
  <PresentationFormat>On-screen Show (4:3)</PresentationFormat>
  <Paragraphs>139</Paragraphs>
  <Slides>6</Slides>
  <Notes>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6</vt:i4>
      </vt:variant>
    </vt:vector>
  </HeadingPairs>
  <TitlesOfParts>
    <vt:vector size="16" baseType="lpstr">
      <vt:lpstr>Arial</vt:lpstr>
      <vt:lpstr>Arial Black</vt:lpstr>
      <vt:lpstr>Arial Rounded MT Bold</vt:lpstr>
      <vt:lpstr>Calibri</vt:lpstr>
      <vt:lpstr>Calibri Light</vt:lpstr>
      <vt:lpstr>Times New Roman</vt:lpstr>
      <vt:lpstr>Office Theme</vt:lpstr>
      <vt:lpstr>Custom Design</vt:lpstr>
      <vt:lpstr>1_Custom Design</vt:lpstr>
      <vt:lpstr>2_Custom Design</vt:lpstr>
      <vt:lpstr>Kitikmeot Inuit Association</vt:lpstr>
      <vt:lpstr>Purpose of Presentation</vt:lpstr>
      <vt:lpstr>Proposed Split of IOL and Crown Land &amp; Water Security</vt:lpstr>
      <vt:lpstr>Proposed Staged Split of IOL and Crown Land &amp; Water Security</vt:lpstr>
      <vt:lpstr>Conditions for Stage Security at Back River</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Duxbury</dc:creator>
  <cp:lastModifiedBy>John Roesch</cp:lastModifiedBy>
  <cp:revision>243</cp:revision>
  <cp:lastPrinted>2018-04-12T18:00:38Z</cp:lastPrinted>
  <dcterms:created xsi:type="dcterms:W3CDTF">2013-07-19T15:58:55Z</dcterms:created>
  <dcterms:modified xsi:type="dcterms:W3CDTF">2018-07-31T21:52:18Z</dcterms:modified>
</cp:coreProperties>
</file>