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2"/>
  </p:notesMasterIdLst>
  <p:handoutMasterIdLst>
    <p:handoutMasterId r:id="rId13"/>
  </p:handoutMasterIdLst>
  <p:sldIdLst>
    <p:sldId id="275" r:id="rId2"/>
    <p:sldId id="257" r:id="rId3"/>
    <p:sldId id="258" r:id="rId4"/>
    <p:sldId id="259" r:id="rId5"/>
    <p:sldId id="260" r:id="rId6"/>
    <p:sldId id="262" r:id="rId7"/>
    <p:sldId id="263" r:id="rId8"/>
    <p:sldId id="265" r:id="rId9"/>
    <p:sldId id="266" r:id="rId10"/>
    <p:sldId id="268" r:id="rId11"/>
  </p:sldIdLst>
  <p:sldSz cx="9144000" cy="6858000" type="screen4x3"/>
  <p:notesSz cx="7010400" cy="9296400"/>
  <p:custDataLst>
    <p:tags r:id="rId14"/>
  </p:custDataLst>
  <p:defaultTextStyle>
    <a:defPPr>
      <a:defRPr lang="en-CA"/>
    </a:defPPr>
    <a:lvl1pPr algn="l" rtl="0" fontAlgn="base">
      <a:lnSpc>
        <a:spcPct val="90000"/>
      </a:lnSpc>
      <a:spcBef>
        <a:spcPct val="0"/>
      </a:spcBef>
      <a:spcAft>
        <a:spcPct val="37000"/>
      </a:spcAft>
      <a:defRPr kern="1200">
        <a:solidFill>
          <a:schemeClr val="tx1"/>
        </a:solidFill>
        <a:latin typeface="Verdana" pitchFamily="34" charset="0"/>
        <a:ea typeface="+mn-ea"/>
        <a:cs typeface="+mn-cs"/>
      </a:defRPr>
    </a:lvl1pPr>
    <a:lvl2pPr marL="457200" algn="l" rtl="0" fontAlgn="base">
      <a:lnSpc>
        <a:spcPct val="90000"/>
      </a:lnSpc>
      <a:spcBef>
        <a:spcPct val="0"/>
      </a:spcBef>
      <a:spcAft>
        <a:spcPct val="37000"/>
      </a:spcAft>
      <a:defRPr kern="1200">
        <a:solidFill>
          <a:schemeClr val="tx1"/>
        </a:solidFill>
        <a:latin typeface="Verdana" pitchFamily="34" charset="0"/>
        <a:ea typeface="+mn-ea"/>
        <a:cs typeface="+mn-cs"/>
      </a:defRPr>
    </a:lvl2pPr>
    <a:lvl3pPr marL="914400" algn="l" rtl="0" fontAlgn="base">
      <a:lnSpc>
        <a:spcPct val="90000"/>
      </a:lnSpc>
      <a:spcBef>
        <a:spcPct val="0"/>
      </a:spcBef>
      <a:spcAft>
        <a:spcPct val="37000"/>
      </a:spcAft>
      <a:defRPr kern="1200">
        <a:solidFill>
          <a:schemeClr val="tx1"/>
        </a:solidFill>
        <a:latin typeface="Verdana" pitchFamily="34" charset="0"/>
        <a:ea typeface="+mn-ea"/>
        <a:cs typeface="+mn-cs"/>
      </a:defRPr>
    </a:lvl3pPr>
    <a:lvl4pPr marL="1371600" algn="l" rtl="0" fontAlgn="base">
      <a:lnSpc>
        <a:spcPct val="90000"/>
      </a:lnSpc>
      <a:spcBef>
        <a:spcPct val="0"/>
      </a:spcBef>
      <a:spcAft>
        <a:spcPct val="37000"/>
      </a:spcAft>
      <a:defRPr kern="1200">
        <a:solidFill>
          <a:schemeClr val="tx1"/>
        </a:solidFill>
        <a:latin typeface="Verdana" pitchFamily="34" charset="0"/>
        <a:ea typeface="+mn-ea"/>
        <a:cs typeface="+mn-cs"/>
      </a:defRPr>
    </a:lvl4pPr>
    <a:lvl5pPr marL="1828800" algn="l" rtl="0" fontAlgn="base">
      <a:lnSpc>
        <a:spcPct val="90000"/>
      </a:lnSpc>
      <a:spcBef>
        <a:spcPct val="0"/>
      </a:spcBef>
      <a:spcAft>
        <a:spcPct val="3700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720">
          <p15:clr>
            <a:srgbClr val="A4A3A4"/>
          </p15:clr>
        </p15:guide>
        <p15:guide id="2" pos="240">
          <p15:clr>
            <a:srgbClr val="A4A3A4"/>
          </p15:clr>
        </p15:guide>
      </p15:sldGuideLst>
    </p:ext>
    <p:ext uri="{2D200454-40CA-4A62-9FC3-DE9A4176ACB9}">
      <p15:notesGuideLst xmlns:p15="http://schemas.microsoft.com/office/powerpoint/2012/main">
        <p15:guide id="1" orient="horz" pos="2929">
          <p15:clr>
            <a:srgbClr val="A4A3A4"/>
          </p15:clr>
        </p15:guide>
        <p15:guide id="2" pos="22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66CCFF"/>
    <a:srgbClr val="33CCFF"/>
    <a:srgbClr val="0000DE"/>
    <a:srgbClr val="000099"/>
    <a:srgbClr val="0035DE"/>
    <a:srgbClr val="96969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692" autoAdjust="0"/>
    <p:restoredTop sz="92453" autoAdjust="0"/>
  </p:normalViewPr>
  <p:slideViewPr>
    <p:cSldViewPr snapToObjects="1">
      <p:cViewPr varScale="1">
        <p:scale>
          <a:sx n="69" d="100"/>
          <a:sy n="69" d="100"/>
        </p:scale>
        <p:origin x="1500" y="48"/>
      </p:cViewPr>
      <p:guideLst>
        <p:guide orient="horz" pos="720"/>
        <p:guide pos="240"/>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Objects="1">
      <p:cViewPr>
        <p:scale>
          <a:sx n="75" d="100"/>
          <a:sy n="75" d="100"/>
        </p:scale>
        <p:origin x="-3252" y="-342"/>
      </p:cViewPr>
      <p:guideLst>
        <p:guide orient="horz" pos="2929"/>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0466" name="Rectangle 2"/>
          <p:cNvSpPr>
            <a:spLocks noGrp="1" noChangeArrowheads="1"/>
          </p:cNvSpPr>
          <p:nvPr>
            <p:ph type="hdr" sz="quarter"/>
          </p:nvPr>
        </p:nvSpPr>
        <p:spPr bwMode="auto">
          <a:xfrm>
            <a:off x="0" y="0"/>
            <a:ext cx="3040063" cy="465138"/>
          </a:xfrm>
          <a:prstGeom prst="rect">
            <a:avLst/>
          </a:prstGeom>
          <a:noFill/>
          <a:ln w="9525">
            <a:noFill/>
            <a:miter lim="800000"/>
            <a:headEnd/>
            <a:tailEnd/>
          </a:ln>
          <a:effectLst/>
        </p:spPr>
        <p:txBody>
          <a:bodyPr vert="horz" wrap="square" lIns="92365" tIns="46182" rIns="92365" bIns="46182" numCol="1" anchor="t" anchorCtr="0" compatLnSpc="1">
            <a:prstTxWarp prst="textNoShape">
              <a:avLst/>
            </a:prstTxWarp>
          </a:bodyPr>
          <a:lstStyle>
            <a:lvl1pPr defTabSz="923925">
              <a:lnSpc>
                <a:spcPct val="100000"/>
              </a:lnSpc>
              <a:spcAft>
                <a:spcPct val="0"/>
              </a:spcAft>
              <a:defRPr sz="1200">
                <a:latin typeface="Arial" charset="0"/>
              </a:defRPr>
            </a:lvl1pPr>
          </a:lstStyle>
          <a:p>
            <a:pPr>
              <a:defRPr/>
            </a:pPr>
            <a:endParaRPr lang="en-CA" dirty="0"/>
          </a:p>
        </p:txBody>
      </p:sp>
      <p:sp>
        <p:nvSpPr>
          <p:cNvPr id="190467" name="Rectangle 3"/>
          <p:cNvSpPr>
            <a:spLocks noGrp="1" noChangeArrowheads="1"/>
          </p:cNvSpPr>
          <p:nvPr>
            <p:ph type="dt" sz="quarter" idx="1"/>
          </p:nvPr>
        </p:nvSpPr>
        <p:spPr bwMode="auto">
          <a:xfrm>
            <a:off x="3968750" y="0"/>
            <a:ext cx="3040063" cy="465138"/>
          </a:xfrm>
          <a:prstGeom prst="rect">
            <a:avLst/>
          </a:prstGeom>
          <a:noFill/>
          <a:ln w="9525">
            <a:noFill/>
            <a:miter lim="800000"/>
            <a:headEnd/>
            <a:tailEnd/>
          </a:ln>
          <a:effectLst/>
        </p:spPr>
        <p:txBody>
          <a:bodyPr vert="horz" wrap="square" lIns="92365" tIns="46182" rIns="92365" bIns="46182" numCol="1" anchor="t" anchorCtr="0" compatLnSpc="1">
            <a:prstTxWarp prst="textNoShape">
              <a:avLst/>
            </a:prstTxWarp>
          </a:bodyPr>
          <a:lstStyle>
            <a:lvl1pPr algn="r" defTabSz="923925">
              <a:lnSpc>
                <a:spcPct val="100000"/>
              </a:lnSpc>
              <a:spcAft>
                <a:spcPct val="0"/>
              </a:spcAft>
              <a:defRPr sz="1200">
                <a:latin typeface="Arial" charset="0"/>
              </a:defRPr>
            </a:lvl1pPr>
          </a:lstStyle>
          <a:p>
            <a:pPr>
              <a:defRPr/>
            </a:pPr>
            <a:endParaRPr lang="en-CA" dirty="0"/>
          </a:p>
        </p:txBody>
      </p:sp>
      <p:sp>
        <p:nvSpPr>
          <p:cNvPr id="190468" name="Rectangle 4"/>
          <p:cNvSpPr>
            <a:spLocks noGrp="1" noChangeArrowheads="1"/>
          </p:cNvSpPr>
          <p:nvPr>
            <p:ph type="ftr" sz="quarter" idx="2"/>
          </p:nvPr>
        </p:nvSpPr>
        <p:spPr bwMode="auto">
          <a:xfrm>
            <a:off x="0" y="8829675"/>
            <a:ext cx="3040063" cy="465138"/>
          </a:xfrm>
          <a:prstGeom prst="rect">
            <a:avLst/>
          </a:prstGeom>
          <a:noFill/>
          <a:ln w="9525">
            <a:noFill/>
            <a:miter lim="800000"/>
            <a:headEnd/>
            <a:tailEnd/>
          </a:ln>
          <a:effectLst/>
        </p:spPr>
        <p:txBody>
          <a:bodyPr vert="horz" wrap="square" lIns="92365" tIns="46182" rIns="92365" bIns="46182" numCol="1" anchor="b" anchorCtr="0" compatLnSpc="1">
            <a:prstTxWarp prst="textNoShape">
              <a:avLst/>
            </a:prstTxWarp>
          </a:bodyPr>
          <a:lstStyle>
            <a:lvl1pPr defTabSz="923925">
              <a:lnSpc>
                <a:spcPct val="100000"/>
              </a:lnSpc>
              <a:spcAft>
                <a:spcPct val="0"/>
              </a:spcAft>
              <a:defRPr sz="1200">
                <a:latin typeface="Arial" charset="0"/>
              </a:defRPr>
            </a:lvl1pPr>
          </a:lstStyle>
          <a:p>
            <a:pPr>
              <a:defRPr/>
            </a:pPr>
            <a:endParaRPr lang="en-CA" dirty="0"/>
          </a:p>
        </p:txBody>
      </p:sp>
      <p:sp>
        <p:nvSpPr>
          <p:cNvPr id="190469" name="Rectangle 5"/>
          <p:cNvSpPr>
            <a:spLocks noGrp="1" noChangeArrowheads="1"/>
          </p:cNvSpPr>
          <p:nvPr>
            <p:ph type="sldNum" sz="quarter" idx="3"/>
          </p:nvPr>
        </p:nvSpPr>
        <p:spPr bwMode="auto">
          <a:xfrm>
            <a:off x="3968750" y="8829675"/>
            <a:ext cx="3040063" cy="465138"/>
          </a:xfrm>
          <a:prstGeom prst="rect">
            <a:avLst/>
          </a:prstGeom>
          <a:noFill/>
          <a:ln w="9525">
            <a:noFill/>
            <a:miter lim="800000"/>
            <a:headEnd/>
            <a:tailEnd/>
          </a:ln>
          <a:effectLst/>
        </p:spPr>
        <p:txBody>
          <a:bodyPr vert="horz" wrap="square" lIns="92365" tIns="46182" rIns="92365" bIns="46182" numCol="1" anchor="b" anchorCtr="0" compatLnSpc="1">
            <a:prstTxWarp prst="textNoShape">
              <a:avLst/>
            </a:prstTxWarp>
          </a:bodyPr>
          <a:lstStyle>
            <a:lvl1pPr algn="r" defTabSz="923925">
              <a:lnSpc>
                <a:spcPct val="100000"/>
              </a:lnSpc>
              <a:spcAft>
                <a:spcPct val="0"/>
              </a:spcAft>
              <a:defRPr sz="1200">
                <a:latin typeface="Arial" charset="0"/>
              </a:defRPr>
            </a:lvl1pPr>
          </a:lstStyle>
          <a:p>
            <a:pPr>
              <a:defRPr/>
            </a:pPr>
            <a:fld id="{2B19D8C8-5948-455E-A605-1EA89F85FCA0}" type="slidenum">
              <a:rPr lang="en-CA"/>
              <a:pPr>
                <a:defRPr/>
              </a:pPr>
              <a:t>‹#›</a:t>
            </a:fld>
            <a:endParaRPr lang="en-CA" dirty="0"/>
          </a:p>
        </p:txBody>
      </p:sp>
    </p:spTree>
    <p:extLst>
      <p:ext uri="{BB962C8B-B14F-4D97-AF65-F5344CB8AC3E}">
        <p14:creationId xmlns:p14="http://schemas.microsoft.com/office/powerpoint/2010/main" val="5472544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40063" cy="465138"/>
          </a:xfrm>
          <a:prstGeom prst="rect">
            <a:avLst/>
          </a:prstGeom>
          <a:noFill/>
          <a:ln w="9525">
            <a:noFill/>
            <a:miter lim="800000"/>
            <a:headEnd/>
            <a:tailEnd/>
          </a:ln>
          <a:effectLst/>
        </p:spPr>
        <p:txBody>
          <a:bodyPr vert="horz" wrap="square" lIns="92365" tIns="46182" rIns="92365" bIns="46182" numCol="1" anchor="t" anchorCtr="0" compatLnSpc="1">
            <a:prstTxWarp prst="textNoShape">
              <a:avLst/>
            </a:prstTxWarp>
          </a:bodyPr>
          <a:lstStyle>
            <a:lvl1pPr defTabSz="923925">
              <a:lnSpc>
                <a:spcPct val="100000"/>
              </a:lnSpc>
              <a:spcAft>
                <a:spcPct val="0"/>
              </a:spcAft>
              <a:defRPr sz="1200">
                <a:latin typeface="Arial" charset="0"/>
              </a:defRPr>
            </a:lvl1pPr>
          </a:lstStyle>
          <a:p>
            <a:pPr>
              <a:defRPr/>
            </a:pPr>
            <a:endParaRPr lang="en-CA" dirty="0"/>
          </a:p>
        </p:txBody>
      </p:sp>
      <p:sp>
        <p:nvSpPr>
          <p:cNvPr id="3075" name="Rectangle 3"/>
          <p:cNvSpPr>
            <a:spLocks noGrp="1" noChangeArrowheads="1"/>
          </p:cNvSpPr>
          <p:nvPr>
            <p:ph type="dt" idx="1"/>
          </p:nvPr>
        </p:nvSpPr>
        <p:spPr bwMode="auto">
          <a:xfrm>
            <a:off x="3968750" y="0"/>
            <a:ext cx="3040063" cy="465138"/>
          </a:xfrm>
          <a:prstGeom prst="rect">
            <a:avLst/>
          </a:prstGeom>
          <a:noFill/>
          <a:ln w="9525">
            <a:noFill/>
            <a:miter lim="800000"/>
            <a:headEnd/>
            <a:tailEnd/>
          </a:ln>
          <a:effectLst/>
        </p:spPr>
        <p:txBody>
          <a:bodyPr vert="horz" wrap="square" lIns="92365" tIns="46182" rIns="92365" bIns="46182" numCol="1" anchor="t" anchorCtr="0" compatLnSpc="1">
            <a:prstTxWarp prst="textNoShape">
              <a:avLst/>
            </a:prstTxWarp>
          </a:bodyPr>
          <a:lstStyle>
            <a:lvl1pPr algn="r" defTabSz="923925">
              <a:lnSpc>
                <a:spcPct val="100000"/>
              </a:lnSpc>
              <a:spcAft>
                <a:spcPct val="0"/>
              </a:spcAft>
              <a:defRPr sz="1200">
                <a:latin typeface="Arial" charset="0"/>
              </a:defRPr>
            </a:lvl1pPr>
          </a:lstStyle>
          <a:p>
            <a:pPr>
              <a:defRPr/>
            </a:pPr>
            <a:endParaRPr lang="en-CA" dirty="0"/>
          </a:p>
        </p:txBody>
      </p:sp>
      <p:sp>
        <p:nvSpPr>
          <p:cNvPr id="512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2365" tIns="46182" rIns="92365" bIns="46182" numCol="1" anchor="t" anchorCtr="0" compatLnSpc="1">
            <a:prstTxWarp prst="textNoShape">
              <a:avLst/>
            </a:prstTxWarp>
          </a:bodyPr>
          <a:lstStyle/>
          <a:p>
            <a:pPr lvl="0"/>
            <a:r>
              <a:rPr lang="en-CA" noProof="0" smtClean="0"/>
              <a:t>Click to edit Master text styles</a:t>
            </a:r>
          </a:p>
          <a:p>
            <a:pPr lvl="1"/>
            <a:r>
              <a:rPr lang="en-CA" noProof="0" smtClean="0"/>
              <a:t>Second level</a:t>
            </a:r>
          </a:p>
          <a:p>
            <a:pPr lvl="2"/>
            <a:r>
              <a:rPr lang="en-CA" noProof="0" smtClean="0"/>
              <a:t>Third level</a:t>
            </a:r>
          </a:p>
          <a:p>
            <a:pPr lvl="3"/>
            <a:r>
              <a:rPr lang="en-CA" noProof="0" smtClean="0"/>
              <a:t>Fourth level</a:t>
            </a:r>
          </a:p>
          <a:p>
            <a:pPr lvl="4"/>
            <a:r>
              <a:rPr lang="en-CA" noProof="0" smtClean="0"/>
              <a:t>Fifth level</a:t>
            </a:r>
          </a:p>
        </p:txBody>
      </p:sp>
      <p:sp>
        <p:nvSpPr>
          <p:cNvPr id="3078" name="Rectangle 6"/>
          <p:cNvSpPr>
            <a:spLocks noGrp="1" noChangeArrowheads="1"/>
          </p:cNvSpPr>
          <p:nvPr>
            <p:ph type="ftr" sz="quarter" idx="4"/>
          </p:nvPr>
        </p:nvSpPr>
        <p:spPr bwMode="auto">
          <a:xfrm>
            <a:off x="0" y="8829675"/>
            <a:ext cx="3040063" cy="465138"/>
          </a:xfrm>
          <a:prstGeom prst="rect">
            <a:avLst/>
          </a:prstGeom>
          <a:noFill/>
          <a:ln w="9525">
            <a:noFill/>
            <a:miter lim="800000"/>
            <a:headEnd/>
            <a:tailEnd/>
          </a:ln>
          <a:effectLst/>
        </p:spPr>
        <p:txBody>
          <a:bodyPr vert="horz" wrap="square" lIns="92365" tIns="46182" rIns="92365" bIns="46182" numCol="1" anchor="b" anchorCtr="0" compatLnSpc="1">
            <a:prstTxWarp prst="textNoShape">
              <a:avLst/>
            </a:prstTxWarp>
          </a:bodyPr>
          <a:lstStyle>
            <a:lvl1pPr defTabSz="923925">
              <a:lnSpc>
                <a:spcPct val="100000"/>
              </a:lnSpc>
              <a:spcAft>
                <a:spcPct val="0"/>
              </a:spcAft>
              <a:defRPr sz="1200">
                <a:latin typeface="Arial" charset="0"/>
              </a:defRPr>
            </a:lvl1pPr>
          </a:lstStyle>
          <a:p>
            <a:pPr>
              <a:defRPr/>
            </a:pPr>
            <a:endParaRPr lang="en-CA" dirty="0"/>
          </a:p>
        </p:txBody>
      </p:sp>
      <p:sp>
        <p:nvSpPr>
          <p:cNvPr id="3079" name="Rectangle 7"/>
          <p:cNvSpPr>
            <a:spLocks noGrp="1" noChangeArrowheads="1"/>
          </p:cNvSpPr>
          <p:nvPr>
            <p:ph type="sldNum" sz="quarter" idx="5"/>
          </p:nvPr>
        </p:nvSpPr>
        <p:spPr bwMode="auto">
          <a:xfrm>
            <a:off x="3968750" y="8829675"/>
            <a:ext cx="3040063" cy="465138"/>
          </a:xfrm>
          <a:prstGeom prst="rect">
            <a:avLst/>
          </a:prstGeom>
          <a:noFill/>
          <a:ln w="9525">
            <a:noFill/>
            <a:miter lim="800000"/>
            <a:headEnd/>
            <a:tailEnd/>
          </a:ln>
          <a:effectLst/>
        </p:spPr>
        <p:txBody>
          <a:bodyPr vert="horz" wrap="square" lIns="92365" tIns="46182" rIns="92365" bIns="46182" numCol="1" anchor="b" anchorCtr="0" compatLnSpc="1">
            <a:prstTxWarp prst="textNoShape">
              <a:avLst/>
            </a:prstTxWarp>
          </a:bodyPr>
          <a:lstStyle>
            <a:lvl1pPr algn="r" defTabSz="923925">
              <a:lnSpc>
                <a:spcPct val="100000"/>
              </a:lnSpc>
              <a:spcAft>
                <a:spcPct val="0"/>
              </a:spcAft>
              <a:defRPr sz="1200">
                <a:latin typeface="Arial" charset="0"/>
              </a:defRPr>
            </a:lvl1pPr>
          </a:lstStyle>
          <a:p>
            <a:pPr>
              <a:defRPr/>
            </a:pPr>
            <a:fld id="{FE284EBD-CBB1-4A99-ABB1-E39FD7904359}" type="slidenum">
              <a:rPr lang="en-CA"/>
              <a:pPr>
                <a:defRPr/>
              </a:pPr>
              <a:t>‹#›</a:t>
            </a:fld>
            <a:endParaRPr lang="en-CA" dirty="0"/>
          </a:p>
        </p:txBody>
      </p:sp>
    </p:spTree>
    <p:extLst>
      <p:ext uri="{BB962C8B-B14F-4D97-AF65-F5344CB8AC3E}">
        <p14:creationId xmlns:p14="http://schemas.microsoft.com/office/powerpoint/2010/main" val="21627233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E284EBD-CBB1-4A99-ABB1-E39FD7904359}" type="slidenum">
              <a:rPr lang="en-CA" smtClean="0"/>
              <a:pPr>
                <a:defRPr/>
              </a:pPr>
              <a:t>5</a:t>
            </a:fld>
            <a:endParaRPr lang="en-CA" dirty="0"/>
          </a:p>
        </p:txBody>
      </p:sp>
    </p:spTree>
    <p:extLst>
      <p:ext uri="{BB962C8B-B14F-4D97-AF65-F5344CB8AC3E}">
        <p14:creationId xmlns:p14="http://schemas.microsoft.com/office/powerpoint/2010/main" val="11480890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logo_canada-wordmark_col"/>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22920" y="6529217"/>
            <a:ext cx="929640" cy="23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S:\LOGOS\00-ALL FIPS\FIPS - Government of Canada\PNG\logo_GOC_col_eng.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8587" y="152400"/>
            <a:ext cx="1752599" cy="1662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076257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xfrm>
            <a:off x="8382000" y="6510528"/>
            <a:ext cx="762000" cy="304800"/>
          </a:xfrm>
          <a:prstGeom prst="rect">
            <a:avLst/>
          </a:prstGeom>
          <a:ln/>
        </p:spPr>
        <p:txBody>
          <a:bodyPr/>
          <a:lstStyle>
            <a:lvl1pPr algn="ctr">
              <a:defRPr/>
            </a:lvl1pPr>
          </a:lstStyle>
          <a:p>
            <a:pPr>
              <a:defRPr/>
            </a:pPr>
            <a:fld id="{E00B6E52-F07A-44C8-B7AE-D6EEC3D50429}" type="slidenum">
              <a:rPr lang="en-CA" smtClean="0"/>
              <a:pPr>
                <a:defRPr/>
              </a:pPr>
              <a:t>‹#›</a:t>
            </a:fld>
            <a:endParaRPr lang="en-CA" dirty="0"/>
          </a:p>
        </p:txBody>
      </p:sp>
    </p:spTree>
    <p:extLst>
      <p:ext uri="{BB962C8B-B14F-4D97-AF65-F5344CB8AC3E}">
        <p14:creationId xmlns:p14="http://schemas.microsoft.com/office/powerpoint/2010/main" val="327093076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308100"/>
            <a:ext cx="4114800" cy="49403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12208" y="1308101"/>
            <a:ext cx="4050792" cy="4940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8"/>
          <p:cNvSpPr>
            <a:spLocks noGrp="1" noChangeArrowheads="1"/>
          </p:cNvSpPr>
          <p:nvPr>
            <p:ph type="sldNum" sz="quarter" idx="10"/>
          </p:nvPr>
        </p:nvSpPr>
        <p:spPr>
          <a:xfrm>
            <a:off x="8382000" y="6510528"/>
            <a:ext cx="762000" cy="304800"/>
          </a:xfrm>
          <a:prstGeom prst="rect">
            <a:avLst/>
          </a:prstGeom>
          <a:ln/>
        </p:spPr>
        <p:txBody>
          <a:bodyPr/>
          <a:lstStyle>
            <a:lvl1pPr algn="ctr">
              <a:defRPr/>
            </a:lvl1pPr>
          </a:lstStyle>
          <a:p>
            <a:pPr>
              <a:defRPr/>
            </a:pPr>
            <a:fld id="{E00B6E52-F07A-44C8-B7AE-D6EEC3D50429}" type="slidenum">
              <a:rPr lang="en-CA" smtClean="0"/>
              <a:pPr>
                <a:defRPr/>
              </a:pPr>
              <a:t>‹#›</a:t>
            </a:fld>
            <a:endParaRPr lang="en-CA" dirty="0"/>
          </a:p>
        </p:txBody>
      </p:sp>
    </p:spTree>
    <p:extLst>
      <p:ext uri="{BB962C8B-B14F-4D97-AF65-F5344CB8AC3E}">
        <p14:creationId xmlns:p14="http://schemas.microsoft.com/office/powerpoint/2010/main" val="145881013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8"/>
          <p:cNvSpPr>
            <a:spLocks noGrp="1" noChangeArrowheads="1"/>
          </p:cNvSpPr>
          <p:nvPr>
            <p:ph type="sldNum" sz="quarter" idx="10"/>
          </p:nvPr>
        </p:nvSpPr>
        <p:spPr>
          <a:xfrm>
            <a:off x="8382000" y="6510528"/>
            <a:ext cx="762000" cy="304800"/>
          </a:xfrm>
          <a:prstGeom prst="rect">
            <a:avLst/>
          </a:prstGeom>
          <a:ln/>
        </p:spPr>
        <p:txBody>
          <a:bodyPr/>
          <a:lstStyle>
            <a:lvl1pPr algn="ctr">
              <a:defRPr/>
            </a:lvl1pPr>
          </a:lstStyle>
          <a:p>
            <a:pPr>
              <a:defRPr/>
            </a:pPr>
            <a:fld id="{E00B6E52-F07A-44C8-B7AE-D6EEC3D50429}" type="slidenum">
              <a:rPr lang="en-CA" smtClean="0"/>
              <a:pPr>
                <a:defRPr/>
              </a:pPr>
              <a:t>‹#›</a:t>
            </a:fld>
            <a:endParaRPr lang="en-CA" dirty="0"/>
          </a:p>
        </p:txBody>
      </p:sp>
    </p:spTree>
    <p:extLst>
      <p:ext uri="{BB962C8B-B14F-4D97-AF65-F5344CB8AC3E}">
        <p14:creationId xmlns:p14="http://schemas.microsoft.com/office/powerpoint/2010/main" val="407505927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pPr>
              <a:defRPr/>
            </a:pPr>
            <a:fld id="{E00B6E52-F07A-44C8-B7AE-D6EEC3D50429}" type="slidenum">
              <a:rPr lang="en-CA" smtClean="0"/>
              <a:pPr>
                <a:defRPr/>
              </a:pPr>
              <a:t>‹#›</a:t>
            </a:fld>
            <a:endParaRPr lang="en-CA" dirty="0"/>
          </a:p>
        </p:txBody>
      </p:sp>
    </p:spTree>
    <p:extLst>
      <p:ext uri="{BB962C8B-B14F-4D97-AF65-F5344CB8AC3E}">
        <p14:creationId xmlns:p14="http://schemas.microsoft.com/office/powerpoint/2010/main" val="192453645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685800"/>
            <a:ext cx="5111750" cy="5562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057400"/>
            <a:ext cx="3008313" cy="4191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8" name="Rectangle 8"/>
          <p:cNvSpPr>
            <a:spLocks noGrp="1" noChangeArrowheads="1"/>
          </p:cNvSpPr>
          <p:nvPr>
            <p:ph type="sldNum" sz="quarter" idx="10"/>
          </p:nvPr>
        </p:nvSpPr>
        <p:spPr>
          <a:xfrm>
            <a:off x="8382000" y="6510528"/>
            <a:ext cx="762000" cy="304800"/>
          </a:xfrm>
          <a:prstGeom prst="rect">
            <a:avLst/>
          </a:prstGeom>
          <a:ln/>
        </p:spPr>
        <p:txBody>
          <a:bodyPr/>
          <a:lstStyle>
            <a:lvl1pPr algn="ctr">
              <a:defRPr/>
            </a:lvl1pPr>
          </a:lstStyle>
          <a:p>
            <a:pPr>
              <a:defRPr/>
            </a:pPr>
            <a:fld id="{E00B6E52-F07A-44C8-B7AE-D6EEC3D50429}" type="slidenum">
              <a:rPr lang="en-CA" smtClean="0"/>
              <a:pPr>
                <a:defRPr/>
              </a:pPr>
              <a:t>‹#›</a:t>
            </a:fld>
            <a:endParaRPr lang="en-CA" dirty="0"/>
          </a:p>
        </p:txBody>
      </p:sp>
    </p:spTree>
    <p:extLst>
      <p:ext uri="{BB962C8B-B14F-4D97-AF65-F5344CB8AC3E}">
        <p14:creationId xmlns:p14="http://schemas.microsoft.com/office/powerpoint/2010/main" val="22338994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4000" y="4800600"/>
            <a:ext cx="60960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4000" y="612775"/>
            <a:ext cx="60960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524000" y="5367338"/>
            <a:ext cx="60960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Rectangle 8"/>
          <p:cNvSpPr>
            <a:spLocks noGrp="1" noChangeArrowheads="1"/>
          </p:cNvSpPr>
          <p:nvPr>
            <p:ph type="sldNum" sz="quarter" idx="10"/>
          </p:nvPr>
        </p:nvSpPr>
        <p:spPr>
          <a:xfrm>
            <a:off x="8382000" y="6510528"/>
            <a:ext cx="762000" cy="304800"/>
          </a:xfrm>
          <a:prstGeom prst="rect">
            <a:avLst/>
          </a:prstGeom>
          <a:ln/>
        </p:spPr>
        <p:txBody>
          <a:bodyPr/>
          <a:lstStyle>
            <a:lvl1pPr algn="ctr">
              <a:defRPr/>
            </a:lvl1pPr>
          </a:lstStyle>
          <a:p>
            <a:pPr>
              <a:defRPr/>
            </a:pPr>
            <a:fld id="{E00B6E52-F07A-44C8-B7AE-D6EEC3D50429}" type="slidenum">
              <a:rPr lang="en-CA" smtClean="0"/>
              <a:pPr>
                <a:defRPr/>
              </a:pPr>
              <a:t>‹#›</a:t>
            </a:fld>
            <a:endParaRPr lang="en-CA" dirty="0"/>
          </a:p>
        </p:txBody>
      </p:sp>
    </p:spTree>
    <p:extLst>
      <p:ext uri="{BB962C8B-B14F-4D97-AF65-F5344CB8AC3E}">
        <p14:creationId xmlns:p14="http://schemas.microsoft.com/office/powerpoint/2010/main" val="180763502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838200"/>
            <a:ext cx="8382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CA" altLang="en-GB" dirty="0" smtClean="0"/>
              <a:t>Insert section title</a:t>
            </a:r>
          </a:p>
        </p:txBody>
      </p:sp>
      <p:sp>
        <p:nvSpPr>
          <p:cNvPr id="1027" name="Rectangle 3"/>
          <p:cNvSpPr>
            <a:spLocks noGrp="1" noChangeArrowheads="1"/>
          </p:cNvSpPr>
          <p:nvPr>
            <p:ph type="body" idx="1"/>
          </p:nvPr>
        </p:nvSpPr>
        <p:spPr bwMode="auto">
          <a:xfrm>
            <a:off x="368300" y="1308100"/>
            <a:ext cx="8394700" cy="500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CA" altLang="en-GB" dirty="0" smtClean="0"/>
              <a:t>Click to edit master text styles</a:t>
            </a:r>
          </a:p>
          <a:p>
            <a:pPr lvl="1"/>
            <a:r>
              <a:rPr lang="en-CA" altLang="en-GB" dirty="0" smtClean="0"/>
              <a:t>Second level</a:t>
            </a:r>
          </a:p>
          <a:p>
            <a:pPr lvl="2"/>
            <a:r>
              <a:rPr lang="en-CA" altLang="en-GB" dirty="0" smtClean="0"/>
              <a:t>Third level</a:t>
            </a:r>
          </a:p>
          <a:p>
            <a:pPr lvl="3"/>
            <a:r>
              <a:rPr lang="en-CA" altLang="en-GB" dirty="0" smtClean="0"/>
              <a:t>Fourth level</a:t>
            </a:r>
          </a:p>
        </p:txBody>
      </p:sp>
      <p:sp>
        <p:nvSpPr>
          <p:cNvPr id="12" name="Rectangle 8"/>
          <p:cNvSpPr>
            <a:spLocks noGrp="1" noChangeArrowheads="1"/>
          </p:cNvSpPr>
          <p:nvPr>
            <p:ph type="sldNum" sz="quarter" idx="4"/>
          </p:nvPr>
        </p:nvSpPr>
        <p:spPr>
          <a:xfrm>
            <a:off x="8382000" y="6510528"/>
            <a:ext cx="762000" cy="304800"/>
          </a:xfrm>
          <a:prstGeom prst="rect">
            <a:avLst/>
          </a:prstGeom>
          <a:ln/>
        </p:spPr>
        <p:txBody>
          <a:bodyPr/>
          <a:lstStyle>
            <a:lvl1pPr algn="ctr">
              <a:defRPr/>
            </a:lvl1pPr>
          </a:lstStyle>
          <a:p>
            <a:pPr>
              <a:defRPr/>
            </a:pPr>
            <a:fld id="{E00B6E52-F07A-44C8-B7AE-D6EEC3D50429}" type="slidenum">
              <a:rPr lang="en-CA" smtClean="0"/>
              <a:pPr>
                <a:defRPr/>
              </a:pPr>
              <a:t>‹#›</a:t>
            </a:fld>
            <a:endParaRPr lang="en-CA" dirty="0"/>
          </a:p>
        </p:txBody>
      </p:sp>
      <p:pic>
        <p:nvPicPr>
          <p:cNvPr id="2" name="Picture 2" descr="S:\LOGOS\00-ALL FIPS\FIPS - Government of Canada\PNG\logo_GOC_col_eng.png"/>
          <p:cNvPicPr>
            <a:picLocks noChangeAspect="1" noChangeArrowheads="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128587" y="152400"/>
            <a:ext cx="1752599" cy="166211"/>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84" r:id="rId1"/>
    <p:sldLayoutId id="2147483674" r:id="rId2"/>
    <p:sldLayoutId id="2147483676" r:id="rId3"/>
    <p:sldLayoutId id="2147483679" r:id="rId4"/>
    <p:sldLayoutId id="2147483685" r:id="rId5"/>
    <p:sldLayoutId id="2147483680" r:id="rId6"/>
    <p:sldLayoutId id="2147483681" r:id="rId7"/>
  </p:sldLayoutIdLst>
  <p:timing>
    <p:tnLst>
      <p:par>
        <p:cTn id="1" dur="indefinite" restart="never" nodeType="tmRoot"/>
      </p:par>
    </p:tnLst>
  </p:timing>
  <p:hf hdr="0" ftr="0" dt="0"/>
  <p:txStyles>
    <p:titleStyle>
      <a:lvl1pPr algn="l" rtl="0" eaLnBrk="0" fontAlgn="base" hangingPunct="0">
        <a:lnSpc>
          <a:spcPts val="2400"/>
        </a:lnSpc>
        <a:spcBef>
          <a:spcPct val="0"/>
        </a:spcBef>
        <a:spcAft>
          <a:spcPct val="0"/>
        </a:spcAft>
        <a:defRPr sz="2400" b="1" baseline="0">
          <a:solidFill>
            <a:srgbClr val="000000"/>
          </a:solidFill>
          <a:latin typeface="+mj-lt"/>
          <a:ea typeface="+mj-ea"/>
          <a:cs typeface="+mj-cs"/>
        </a:defRPr>
      </a:lvl1pPr>
      <a:lvl2pPr algn="l" rtl="0" eaLnBrk="0" fontAlgn="base" hangingPunct="0">
        <a:lnSpc>
          <a:spcPts val="2400"/>
        </a:lnSpc>
        <a:spcBef>
          <a:spcPct val="0"/>
        </a:spcBef>
        <a:spcAft>
          <a:spcPct val="0"/>
        </a:spcAft>
        <a:defRPr sz="2400" b="1">
          <a:solidFill>
            <a:srgbClr val="000000"/>
          </a:solidFill>
          <a:latin typeface="Arial" charset="0"/>
        </a:defRPr>
      </a:lvl2pPr>
      <a:lvl3pPr algn="l" rtl="0" eaLnBrk="0" fontAlgn="base" hangingPunct="0">
        <a:lnSpc>
          <a:spcPts val="2400"/>
        </a:lnSpc>
        <a:spcBef>
          <a:spcPct val="0"/>
        </a:spcBef>
        <a:spcAft>
          <a:spcPct val="0"/>
        </a:spcAft>
        <a:defRPr sz="2400" b="1">
          <a:solidFill>
            <a:srgbClr val="000000"/>
          </a:solidFill>
          <a:latin typeface="Arial" charset="0"/>
        </a:defRPr>
      </a:lvl3pPr>
      <a:lvl4pPr algn="l" rtl="0" eaLnBrk="0" fontAlgn="base" hangingPunct="0">
        <a:lnSpc>
          <a:spcPts val="2400"/>
        </a:lnSpc>
        <a:spcBef>
          <a:spcPct val="0"/>
        </a:spcBef>
        <a:spcAft>
          <a:spcPct val="0"/>
        </a:spcAft>
        <a:defRPr sz="2400" b="1">
          <a:solidFill>
            <a:srgbClr val="000000"/>
          </a:solidFill>
          <a:latin typeface="Arial" charset="0"/>
        </a:defRPr>
      </a:lvl4pPr>
      <a:lvl5pPr algn="l" rtl="0" eaLnBrk="0" fontAlgn="base" hangingPunct="0">
        <a:lnSpc>
          <a:spcPts val="2400"/>
        </a:lnSpc>
        <a:spcBef>
          <a:spcPct val="0"/>
        </a:spcBef>
        <a:spcAft>
          <a:spcPct val="0"/>
        </a:spcAft>
        <a:defRPr sz="2400" b="1">
          <a:solidFill>
            <a:srgbClr val="000000"/>
          </a:solidFill>
          <a:latin typeface="Arial" charset="0"/>
        </a:defRPr>
      </a:lvl5pPr>
      <a:lvl6pPr marL="457200" algn="l" rtl="0" fontAlgn="base">
        <a:lnSpc>
          <a:spcPts val="2400"/>
        </a:lnSpc>
        <a:spcBef>
          <a:spcPct val="0"/>
        </a:spcBef>
        <a:spcAft>
          <a:spcPct val="0"/>
        </a:spcAft>
        <a:defRPr sz="2400" b="1">
          <a:solidFill>
            <a:srgbClr val="000000"/>
          </a:solidFill>
          <a:latin typeface="Arial" charset="0"/>
        </a:defRPr>
      </a:lvl6pPr>
      <a:lvl7pPr marL="914400" algn="l" rtl="0" fontAlgn="base">
        <a:lnSpc>
          <a:spcPts val="2400"/>
        </a:lnSpc>
        <a:spcBef>
          <a:spcPct val="0"/>
        </a:spcBef>
        <a:spcAft>
          <a:spcPct val="0"/>
        </a:spcAft>
        <a:defRPr sz="2400" b="1">
          <a:solidFill>
            <a:srgbClr val="000000"/>
          </a:solidFill>
          <a:latin typeface="Arial" charset="0"/>
        </a:defRPr>
      </a:lvl7pPr>
      <a:lvl8pPr marL="1371600" algn="l" rtl="0" fontAlgn="base">
        <a:lnSpc>
          <a:spcPts val="2400"/>
        </a:lnSpc>
        <a:spcBef>
          <a:spcPct val="0"/>
        </a:spcBef>
        <a:spcAft>
          <a:spcPct val="0"/>
        </a:spcAft>
        <a:defRPr sz="2400" b="1">
          <a:solidFill>
            <a:srgbClr val="000000"/>
          </a:solidFill>
          <a:latin typeface="Arial" charset="0"/>
        </a:defRPr>
      </a:lvl8pPr>
      <a:lvl9pPr marL="1828800" algn="l" rtl="0" fontAlgn="base">
        <a:lnSpc>
          <a:spcPts val="2400"/>
        </a:lnSpc>
        <a:spcBef>
          <a:spcPct val="0"/>
        </a:spcBef>
        <a:spcAft>
          <a:spcPct val="0"/>
        </a:spcAft>
        <a:defRPr sz="2400" b="1">
          <a:solidFill>
            <a:srgbClr val="000000"/>
          </a:solidFill>
          <a:latin typeface="Arial" charset="0"/>
        </a:defRPr>
      </a:lvl9pPr>
    </p:titleStyle>
    <p:bodyStyle>
      <a:lvl1pPr marL="190500" indent="-190500" algn="l" rtl="0" eaLnBrk="0" fontAlgn="base" hangingPunct="0">
        <a:spcBef>
          <a:spcPct val="0"/>
        </a:spcBef>
        <a:spcAft>
          <a:spcPct val="37000"/>
        </a:spcAft>
        <a:buChar char="•"/>
        <a:tabLst>
          <a:tab pos="5715000" algn="l"/>
        </a:tabLst>
        <a:defRPr>
          <a:solidFill>
            <a:srgbClr val="000000"/>
          </a:solidFill>
          <a:latin typeface="+mn-lt"/>
          <a:ea typeface="+mn-ea"/>
          <a:cs typeface="+mn-cs"/>
        </a:defRPr>
      </a:lvl1pPr>
      <a:lvl2pPr marL="382588" indent="-190500" algn="l" rtl="0" eaLnBrk="0" fontAlgn="base" hangingPunct="0">
        <a:spcBef>
          <a:spcPct val="0"/>
        </a:spcBef>
        <a:spcAft>
          <a:spcPct val="35000"/>
        </a:spcAft>
        <a:buChar char="–"/>
        <a:tabLst>
          <a:tab pos="5715000" algn="l"/>
        </a:tabLst>
        <a:defRPr sz="1600">
          <a:solidFill>
            <a:srgbClr val="000000"/>
          </a:solidFill>
          <a:latin typeface="+mn-lt"/>
        </a:defRPr>
      </a:lvl2pPr>
      <a:lvl3pPr marL="574675" indent="-190500" algn="l" rtl="0" eaLnBrk="0" fontAlgn="base" hangingPunct="0">
        <a:spcBef>
          <a:spcPct val="0"/>
        </a:spcBef>
        <a:spcAft>
          <a:spcPct val="35000"/>
        </a:spcAft>
        <a:buChar char="–"/>
        <a:tabLst>
          <a:tab pos="5715000" algn="l"/>
        </a:tabLst>
        <a:defRPr sz="1400">
          <a:solidFill>
            <a:srgbClr val="000000"/>
          </a:solidFill>
          <a:latin typeface="+mn-lt"/>
        </a:defRPr>
      </a:lvl3pPr>
      <a:lvl4pPr marL="771525" indent="-195263" algn="l" rtl="0" eaLnBrk="0" fontAlgn="base" hangingPunct="0">
        <a:spcBef>
          <a:spcPct val="0"/>
        </a:spcBef>
        <a:spcAft>
          <a:spcPct val="35000"/>
        </a:spcAft>
        <a:buChar char="–"/>
        <a:tabLst>
          <a:tab pos="5715000" algn="l"/>
        </a:tabLst>
        <a:defRPr sz="1200">
          <a:solidFill>
            <a:srgbClr val="000000"/>
          </a:solidFill>
          <a:latin typeface="+mn-lt"/>
        </a:defRPr>
      </a:lvl4pPr>
      <a:lvl5pPr marL="960438" indent="-187325" algn="l" rtl="0" eaLnBrk="0" fontAlgn="base" hangingPunct="0">
        <a:lnSpc>
          <a:spcPts val="1600"/>
        </a:lnSpc>
        <a:spcBef>
          <a:spcPct val="0"/>
        </a:spcBef>
        <a:spcAft>
          <a:spcPct val="0"/>
        </a:spcAft>
        <a:buChar char="–"/>
        <a:tabLst>
          <a:tab pos="5715000" algn="l"/>
        </a:tabLst>
        <a:defRPr sz="1200">
          <a:solidFill>
            <a:schemeClr val="tx1"/>
          </a:solidFill>
          <a:latin typeface="Verdana" pitchFamily="34" charset="0"/>
        </a:defRPr>
      </a:lvl5pPr>
      <a:lvl6pPr marL="1417638" indent="-187325" algn="l" rtl="0" fontAlgn="base">
        <a:lnSpc>
          <a:spcPts val="1600"/>
        </a:lnSpc>
        <a:spcBef>
          <a:spcPct val="0"/>
        </a:spcBef>
        <a:spcAft>
          <a:spcPct val="0"/>
        </a:spcAft>
        <a:buChar char="–"/>
        <a:tabLst>
          <a:tab pos="5715000" algn="l"/>
        </a:tabLst>
        <a:defRPr sz="1200">
          <a:solidFill>
            <a:schemeClr val="tx1"/>
          </a:solidFill>
          <a:latin typeface="Verdana" pitchFamily="34" charset="0"/>
        </a:defRPr>
      </a:lvl6pPr>
      <a:lvl7pPr marL="1874838" indent="-187325" algn="l" rtl="0" fontAlgn="base">
        <a:lnSpc>
          <a:spcPts val="1600"/>
        </a:lnSpc>
        <a:spcBef>
          <a:spcPct val="0"/>
        </a:spcBef>
        <a:spcAft>
          <a:spcPct val="0"/>
        </a:spcAft>
        <a:buChar char="–"/>
        <a:tabLst>
          <a:tab pos="5715000" algn="l"/>
        </a:tabLst>
        <a:defRPr sz="1200">
          <a:solidFill>
            <a:schemeClr val="tx1"/>
          </a:solidFill>
          <a:latin typeface="Verdana" pitchFamily="34" charset="0"/>
        </a:defRPr>
      </a:lvl7pPr>
      <a:lvl8pPr marL="2332038" indent="-187325" algn="l" rtl="0" fontAlgn="base">
        <a:lnSpc>
          <a:spcPts val="1600"/>
        </a:lnSpc>
        <a:spcBef>
          <a:spcPct val="0"/>
        </a:spcBef>
        <a:spcAft>
          <a:spcPct val="0"/>
        </a:spcAft>
        <a:buChar char="–"/>
        <a:tabLst>
          <a:tab pos="5715000" algn="l"/>
        </a:tabLst>
        <a:defRPr sz="1200">
          <a:solidFill>
            <a:schemeClr val="tx1"/>
          </a:solidFill>
          <a:latin typeface="Verdana" pitchFamily="34" charset="0"/>
        </a:defRPr>
      </a:lvl8pPr>
      <a:lvl9pPr marL="2789238" indent="-187325" algn="l" rtl="0" fontAlgn="base">
        <a:lnSpc>
          <a:spcPts val="1600"/>
        </a:lnSpc>
        <a:spcBef>
          <a:spcPct val="0"/>
        </a:spcBef>
        <a:spcAft>
          <a:spcPct val="0"/>
        </a:spcAft>
        <a:buChar char="–"/>
        <a:tabLst>
          <a:tab pos="5715000" algn="l"/>
        </a:tabLst>
        <a:defRPr sz="1200">
          <a:solidFill>
            <a:schemeClr val="tx1"/>
          </a:solidFill>
          <a:latin typeface="Verdana"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8300" y="2590800"/>
            <a:ext cx="8394700" cy="3725863"/>
          </a:xfrm>
        </p:spPr>
        <p:txBody>
          <a:bodyPr/>
          <a:lstStyle/>
          <a:p>
            <a:pPr marL="0" indent="0" algn="ctr">
              <a:buNone/>
            </a:pPr>
            <a:r>
              <a:rPr lang="en-US" sz="2400" b="1" dirty="0" smtClean="0"/>
              <a:t>Sabina-kut Qanugittunia A Imaqmun Laisa Tukhigaut 2AM-BRP – Hanningayuq Kuugaq Havanguyuq</a:t>
            </a:r>
          </a:p>
          <a:p>
            <a:pPr algn="ctr"/>
            <a:endParaRPr lang="en-US" sz="2400" b="1" dirty="0"/>
          </a:p>
          <a:p>
            <a:pPr marL="0" indent="0" algn="ctr">
              <a:buNone/>
            </a:pPr>
            <a:r>
              <a:rPr lang="en-US" sz="2400" b="1" dirty="0" smtClean="0"/>
              <a:t>   </a:t>
            </a:r>
            <a:r>
              <a:rPr lang="en-US" sz="1600" b="1" dirty="0" smtClean="0"/>
              <a:t>Nunavut Imaligiyit Katimayit Inungnik Naalakvik taphumunga Imaqmun Laisa 2AM-BRP – Hanningayuq Kuugaq Havanguyuq, Ikaluktutiak, Nunavut Aagasi 8-9, 2018</a:t>
            </a:r>
            <a:endParaRPr lang="en-US" sz="1600" b="1" dirty="0"/>
          </a:p>
        </p:txBody>
      </p:sp>
    </p:spTree>
    <p:extLst>
      <p:ext uri="{BB962C8B-B14F-4D97-AF65-F5344CB8AC3E}">
        <p14:creationId xmlns:p14="http://schemas.microsoft.com/office/powerpoint/2010/main" val="506554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E00B6E52-F07A-44C8-B7AE-D6EEC3D50429}" type="slidenum">
              <a:rPr lang="en-CA" smtClean="0"/>
              <a:pPr>
                <a:defRPr/>
              </a:pPr>
              <a:t>10</a:t>
            </a:fld>
            <a:endParaRPr lang="en-CA" dirty="0"/>
          </a:p>
        </p:txBody>
      </p:sp>
      <p:pic>
        <p:nvPicPr>
          <p:cNvPr id="3" name="Picture 5">
            <a:extLst>
              <a:ext uri="{FF2B5EF4-FFF2-40B4-BE49-F238E27FC236}">
                <a16:creationId xmlns:a16="http://schemas.microsoft.com/office/drawing/2014/main" xmlns="" id="{FF21849B-4814-4A3E-99E7-0243B0D8072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724400"/>
            <a:ext cx="28448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4" name="Rectangle 3"/>
          <p:cNvSpPr/>
          <p:nvPr/>
        </p:nvSpPr>
        <p:spPr>
          <a:xfrm>
            <a:off x="2286000" y="2346845"/>
            <a:ext cx="4572000" cy="3283463"/>
          </a:xfrm>
          <a:prstGeom prst="rect">
            <a:avLst/>
          </a:prstGeom>
        </p:spPr>
        <p:txBody>
          <a:bodyPr>
            <a:spAutoFit/>
          </a:bodyPr>
          <a:lstStyle/>
          <a:p>
            <a:pPr marL="190500" lvl="0" indent="-190500" algn="ctr">
              <a:lnSpc>
                <a:spcPct val="100000"/>
              </a:lnSpc>
              <a:tabLst>
                <a:tab pos="5715000" algn="l"/>
              </a:tabLst>
              <a:defRPr/>
            </a:pPr>
            <a:r>
              <a:rPr lang="en-US" sz="3200" b="1" kern="0" dirty="0">
                <a:solidFill>
                  <a:srgbClr val="000000"/>
                </a:solidFill>
                <a:latin typeface="Arial"/>
              </a:rPr>
              <a:t>Thank </a:t>
            </a:r>
            <a:r>
              <a:rPr lang="en-US" sz="3200" b="1" kern="0" dirty="0" smtClean="0">
                <a:solidFill>
                  <a:srgbClr val="000000"/>
                </a:solidFill>
                <a:latin typeface="Arial"/>
              </a:rPr>
              <a:t>you</a:t>
            </a:r>
          </a:p>
          <a:p>
            <a:pPr marL="190500" lvl="0" indent="-190500" algn="ctr" eaLnBrk="0" hangingPunct="0">
              <a:lnSpc>
                <a:spcPct val="100000"/>
              </a:lnSpc>
              <a:tabLst>
                <a:tab pos="5715000" algn="l"/>
              </a:tabLst>
              <a:defRPr/>
            </a:pPr>
            <a:endParaRPr lang="en-US" sz="3200" b="1" kern="0" dirty="0" smtClean="0">
              <a:solidFill>
                <a:srgbClr val="000000"/>
              </a:solidFill>
              <a:latin typeface="Arial"/>
            </a:endParaRPr>
          </a:p>
          <a:p>
            <a:pPr marL="190500" lvl="0" indent="-190500" algn="ctr" eaLnBrk="0" hangingPunct="0">
              <a:lnSpc>
                <a:spcPct val="100000"/>
              </a:lnSpc>
              <a:tabLst>
                <a:tab pos="5715000" algn="l"/>
              </a:tabLst>
              <a:defRPr/>
            </a:pPr>
            <a:r>
              <a:rPr lang="en-US" sz="3200" b="1" kern="0" dirty="0" smtClean="0">
                <a:solidFill>
                  <a:srgbClr val="000000"/>
                </a:solidFill>
                <a:latin typeface="Arial"/>
              </a:rPr>
              <a:t>Koana</a:t>
            </a:r>
          </a:p>
          <a:p>
            <a:pPr marL="190500" lvl="0" indent="-190500" algn="ctr" eaLnBrk="0" hangingPunct="0">
              <a:lnSpc>
                <a:spcPct val="100000"/>
              </a:lnSpc>
              <a:tabLst>
                <a:tab pos="5715000" algn="l"/>
              </a:tabLst>
              <a:defRPr/>
            </a:pPr>
            <a:r>
              <a:rPr lang="en-US" sz="3200" b="1" kern="0" dirty="0" smtClean="0">
                <a:solidFill>
                  <a:srgbClr val="000000"/>
                </a:solidFill>
                <a:latin typeface="Arial"/>
              </a:rPr>
              <a:t>Qujannamiik </a:t>
            </a:r>
            <a:endParaRPr lang="en-CA" sz="3200" b="1" kern="0" dirty="0">
              <a:solidFill>
                <a:srgbClr val="000000"/>
              </a:solidFill>
              <a:latin typeface="Pigiarniq Light" pitchFamily="2" charset="0"/>
            </a:endParaRPr>
          </a:p>
          <a:p>
            <a:pPr marL="190500" lvl="0" indent="-190500" algn="ctr">
              <a:lnSpc>
                <a:spcPct val="100000"/>
              </a:lnSpc>
              <a:tabLst>
                <a:tab pos="5715000" algn="l"/>
              </a:tabLst>
              <a:defRPr/>
            </a:pPr>
            <a:r>
              <a:rPr lang="en-CA" sz="3200" b="1" kern="0" dirty="0">
                <a:solidFill>
                  <a:srgbClr val="000000"/>
                </a:solidFill>
                <a:latin typeface="Arial"/>
              </a:rPr>
              <a:t>Merci</a:t>
            </a:r>
          </a:p>
        </p:txBody>
      </p:sp>
      <p:sp>
        <p:nvSpPr>
          <p:cNvPr id="5" name="Title 1"/>
          <p:cNvSpPr txBox="1">
            <a:spLocks/>
          </p:cNvSpPr>
          <p:nvPr/>
        </p:nvSpPr>
        <p:spPr bwMode="auto">
          <a:xfrm>
            <a:off x="3686175" y="3352800"/>
            <a:ext cx="2743200" cy="304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eaLnBrk="0" hangingPunct="0">
              <a:lnSpc>
                <a:spcPts val="2400"/>
              </a:lnSpc>
              <a:spcAft>
                <a:spcPct val="0"/>
              </a:spcAft>
              <a:defRPr/>
            </a:pPr>
            <a:r>
              <a:rPr lang="iu-Cans-CA" sz="3200" b="1" kern="0" dirty="0">
                <a:solidFill>
                  <a:srgbClr val="000000"/>
                </a:solidFill>
                <a:latin typeface="Pigiarniq" pitchFamily="34" charset="0"/>
              </a:rPr>
              <a:t>ᖁᔭᓐᓇᒦᒃ</a:t>
            </a:r>
            <a:endParaRPr lang="en-US" sz="3200" b="1" kern="0" dirty="0">
              <a:solidFill>
                <a:srgbClr val="000000"/>
              </a:solidFill>
              <a:latin typeface="Pigiarniq" pitchFamily="34" charset="0"/>
            </a:endParaRPr>
          </a:p>
        </p:txBody>
      </p:sp>
    </p:spTree>
    <p:extLst>
      <p:ext uri="{BB962C8B-B14F-4D97-AF65-F5344CB8AC3E}">
        <p14:creationId xmlns:p14="http://schemas.microsoft.com/office/powerpoint/2010/main" val="40522639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838200"/>
            <a:ext cx="4038600" cy="304800"/>
          </a:xfrm>
        </p:spPr>
        <p:txBody>
          <a:bodyPr/>
          <a:lstStyle/>
          <a:p>
            <a:r>
              <a:rPr lang="en-US" dirty="0"/>
              <a:t>Outline</a:t>
            </a:r>
          </a:p>
        </p:txBody>
      </p:sp>
      <p:sp>
        <p:nvSpPr>
          <p:cNvPr id="5" name="Content Placeholder 4"/>
          <p:cNvSpPr>
            <a:spLocks noGrp="1"/>
          </p:cNvSpPr>
          <p:nvPr>
            <p:ph sz="half" idx="1"/>
          </p:nvPr>
        </p:nvSpPr>
        <p:spPr/>
        <p:txBody>
          <a:bodyPr/>
          <a:lstStyle/>
          <a:p>
            <a:pPr marL="231775" lvl="0" indent="-231775" eaLnBrk="1" hangingPunct="1"/>
            <a:r>
              <a:rPr lang="en-CA" altLang="en-US" sz="1800" dirty="0"/>
              <a:t>Roles and responsibilities</a:t>
            </a:r>
          </a:p>
          <a:p>
            <a:pPr marL="231775" lvl="0" indent="-231775" eaLnBrk="1" hangingPunct="1"/>
            <a:r>
              <a:rPr lang="en-CA" altLang="en-US" sz="1800" dirty="0"/>
              <a:t>Contributions to the application </a:t>
            </a:r>
            <a:r>
              <a:rPr lang="en-CA" altLang="en-US" sz="1800" dirty="0" smtClean="0"/>
              <a:t>review</a:t>
            </a:r>
          </a:p>
          <a:p>
            <a:pPr marL="231775" lvl="0" indent="-231775" eaLnBrk="1" hangingPunct="1"/>
            <a:r>
              <a:rPr lang="en-CA" altLang="en-US" sz="1800" dirty="0" smtClean="0"/>
              <a:t>Issues Resolved</a:t>
            </a:r>
            <a:endParaRPr lang="en-CA" altLang="en-US" sz="1800" dirty="0"/>
          </a:p>
          <a:p>
            <a:pPr marL="231775" lvl="0" indent="-231775" eaLnBrk="1" hangingPunct="1"/>
            <a:r>
              <a:rPr lang="en-CA" altLang="en-US" sz="1800" dirty="0" smtClean="0"/>
              <a:t>Issues </a:t>
            </a:r>
            <a:r>
              <a:rPr lang="en-CA" altLang="en-US" sz="1800" dirty="0"/>
              <a:t>Remaining</a:t>
            </a:r>
            <a:r>
              <a:rPr lang="en-CA" altLang="en-US" sz="1800" dirty="0" smtClean="0"/>
              <a:t>:</a:t>
            </a:r>
            <a:endParaRPr lang="en-CA" altLang="en-US" sz="1800" dirty="0"/>
          </a:p>
          <a:p>
            <a:pPr marL="803275" lvl="2" indent="-346075" eaLnBrk="1" hangingPunct="1">
              <a:buFontTx/>
              <a:buAutoNum type="arabicPeriod"/>
            </a:pPr>
            <a:r>
              <a:rPr lang="en-CA" altLang="en-US" sz="1800" dirty="0"/>
              <a:t>Tailing Storage Facility</a:t>
            </a:r>
          </a:p>
          <a:p>
            <a:pPr marL="803275" lvl="2" indent="-346075" eaLnBrk="1" hangingPunct="1">
              <a:buFontTx/>
              <a:buAutoNum type="arabicPeriod"/>
            </a:pPr>
            <a:r>
              <a:rPr lang="en-US" altLang="en-US" sz="1800" dirty="0" smtClean="0"/>
              <a:t>Saline Water Management</a:t>
            </a:r>
            <a:endParaRPr lang="en-CA" altLang="en-US" sz="1800" dirty="0"/>
          </a:p>
          <a:p>
            <a:pPr marL="231775" lvl="0" indent="-231775" eaLnBrk="1" hangingPunct="1"/>
            <a:r>
              <a:rPr lang="en-CA" altLang="en-US" sz="1800" dirty="0" smtClean="0"/>
              <a:t>Closure Cost Estimate</a:t>
            </a:r>
          </a:p>
          <a:p>
            <a:pPr marL="231775" lvl="0" indent="-231775" eaLnBrk="1" hangingPunct="1"/>
            <a:r>
              <a:rPr lang="en-CA" altLang="en-US" sz="1800" dirty="0" smtClean="0"/>
              <a:t>Closing</a:t>
            </a:r>
            <a:endParaRPr lang="en-CA" altLang="en-US" sz="1800" dirty="0"/>
          </a:p>
          <a:p>
            <a:pPr marL="0" lvl="0" indent="0" eaLnBrk="1" hangingPunct="1">
              <a:buNone/>
            </a:pPr>
            <a:endParaRPr lang="en-CA" altLang="en-US" sz="1800" dirty="0"/>
          </a:p>
          <a:p>
            <a:pPr marL="0" indent="0">
              <a:buNone/>
            </a:pPr>
            <a:endParaRPr lang="en-US" dirty="0"/>
          </a:p>
        </p:txBody>
      </p:sp>
      <p:sp>
        <p:nvSpPr>
          <p:cNvPr id="6" name="Content Placeholder 5"/>
          <p:cNvSpPr>
            <a:spLocks noGrp="1"/>
          </p:cNvSpPr>
          <p:nvPr>
            <p:ph sz="half" idx="2"/>
          </p:nvPr>
        </p:nvSpPr>
        <p:spPr/>
        <p:txBody>
          <a:bodyPr/>
          <a:lstStyle/>
          <a:p>
            <a:pPr marL="231775" lvl="0" indent="-231775" eaLnBrk="1" hangingPunct="1"/>
            <a:r>
              <a:rPr lang="en-CA" altLang="en-US" sz="1800" dirty="0" smtClean="0"/>
              <a:t>Havanguyut havagiyailu</a:t>
            </a:r>
            <a:endParaRPr lang="en-CA" altLang="en-US" sz="1800" dirty="0"/>
          </a:p>
          <a:p>
            <a:pPr marL="231775" lvl="0" indent="-231775" eaLnBrk="1" hangingPunct="1"/>
            <a:r>
              <a:rPr lang="en-CA" altLang="en-US" sz="1800" dirty="0" smtClean="0"/>
              <a:t>Tuniyaunit tukhigautmun naunaiyaqni</a:t>
            </a:r>
            <a:endParaRPr lang="en-CA" altLang="en-US" sz="1800" dirty="0"/>
          </a:p>
          <a:p>
            <a:pPr marL="231775" lvl="0" indent="-231775" eaLnBrk="1" hangingPunct="1"/>
            <a:r>
              <a:rPr lang="en-CA" altLang="en-US" sz="1800" dirty="0" smtClean="0"/>
              <a:t>Pityutit Ihuaqhiyut</a:t>
            </a:r>
            <a:endParaRPr lang="en-CA" altLang="en-US" sz="1800" dirty="0"/>
          </a:p>
          <a:p>
            <a:pPr marL="231775" lvl="0" indent="-231775" eaLnBrk="1" hangingPunct="1"/>
            <a:r>
              <a:rPr lang="en-CA" altLang="en-US" sz="1800" dirty="0" smtClean="0"/>
              <a:t>Pityutit Amiakut:</a:t>
            </a:r>
            <a:endParaRPr lang="en-CA" altLang="en-US" sz="1800" dirty="0"/>
          </a:p>
          <a:p>
            <a:pPr marL="803275" lvl="2" indent="-346075" eaLnBrk="1" hangingPunct="1">
              <a:buFontTx/>
              <a:buAutoNum type="arabicPeriod"/>
            </a:pPr>
            <a:r>
              <a:rPr lang="en-CA" altLang="en-US" sz="1800" dirty="0" smtClean="0"/>
              <a:t>Uyagaktaqnikut Tutqumavia Havaguta</a:t>
            </a:r>
            <a:endParaRPr lang="en-CA" altLang="en-US" sz="1800" dirty="0"/>
          </a:p>
          <a:p>
            <a:pPr marL="803275" lvl="2" indent="-346075" eaLnBrk="1" hangingPunct="1">
              <a:buFontTx/>
              <a:buAutoNum type="arabicPeriod"/>
            </a:pPr>
            <a:r>
              <a:rPr lang="en-US" altLang="en-US" sz="1800" dirty="0" smtClean="0"/>
              <a:t>Tagiulik Imaq Aulataunia</a:t>
            </a:r>
            <a:endParaRPr lang="en-CA" altLang="en-US" sz="1800" dirty="0" smtClean="0"/>
          </a:p>
          <a:p>
            <a:pPr marL="231775" lvl="0" indent="-231775" eaLnBrk="1" hangingPunct="1"/>
            <a:r>
              <a:rPr lang="en-CA" altLang="en-US" sz="1800" dirty="0" smtClean="0"/>
              <a:t>Umiknianut Akitunit Mikhautni</a:t>
            </a:r>
          </a:p>
          <a:p>
            <a:pPr marL="231775" lvl="0" indent="-231775" eaLnBrk="1" hangingPunct="1"/>
            <a:r>
              <a:rPr lang="en-CA" altLang="en-US" sz="1800" dirty="0" smtClean="0"/>
              <a:t>Umiknia</a:t>
            </a:r>
            <a:endParaRPr lang="en-CA" altLang="en-US" sz="1800" dirty="0"/>
          </a:p>
        </p:txBody>
      </p:sp>
      <p:sp>
        <p:nvSpPr>
          <p:cNvPr id="3" name="Slide Number Placeholder 2"/>
          <p:cNvSpPr>
            <a:spLocks noGrp="1"/>
          </p:cNvSpPr>
          <p:nvPr>
            <p:ph type="sldNum" sz="quarter" idx="10"/>
          </p:nvPr>
        </p:nvSpPr>
        <p:spPr/>
        <p:txBody>
          <a:bodyPr/>
          <a:lstStyle/>
          <a:p>
            <a:pPr>
              <a:defRPr/>
            </a:pPr>
            <a:fld id="{E00B6E52-F07A-44C8-B7AE-D6EEC3D50429}" type="slidenum">
              <a:rPr lang="en-CA" smtClean="0"/>
              <a:pPr>
                <a:defRPr/>
              </a:pPr>
              <a:t>2</a:t>
            </a:fld>
            <a:endParaRPr lang="en-C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909903"/>
            <a:ext cx="389521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4343400" y="744802"/>
            <a:ext cx="2438400" cy="424732"/>
          </a:xfrm>
          <a:prstGeom prst="rect">
            <a:avLst/>
          </a:prstGeom>
        </p:spPr>
        <p:txBody>
          <a:bodyPr wrap="square">
            <a:spAutoFit/>
          </a:bodyPr>
          <a:lstStyle/>
          <a:p>
            <a:r>
              <a:rPr lang="en-US" sz="2400" b="1" dirty="0" smtClean="0">
                <a:solidFill>
                  <a:srgbClr val="000000"/>
                </a:solidFill>
                <a:latin typeface="+mj-lt"/>
              </a:rPr>
              <a:t>Naunaipkutai</a:t>
            </a:r>
            <a:endParaRPr lang="en-US" sz="2400" b="1" dirty="0">
              <a:solidFill>
                <a:srgbClr val="000000"/>
              </a:solidFill>
              <a:latin typeface="+mj-lt"/>
            </a:endParaRPr>
          </a:p>
        </p:txBody>
      </p:sp>
    </p:spTree>
    <p:extLst>
      <p:ext uri="{BB962C8B-B14F-4D97-AF65-F5344CB8AC3E}">
        <p14:creationId xmlns:p14="http://schemas.microsoft.com/office/powerpoint/2010/main" val="18185302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838200"/>
            <a:ext cx="4038600" cy="304800"/>
          </a:xfrm>
        </p:spPr>
        <p:txBody>
          <a:bodyPr/>
          <a:lstStyle/>
          <a:p>
            <a:r>
              <a:rPr lang="en-CA" altLang="en-US" dirty="0"/>
              <a:t>Roles and responsibilities</a:t>
            </a:r>
            <a:endParaRPr lang="en-US" dirty="0"/>
          </a:p>
        </p:txBody>
      </p:sp>
      <p:sp>
        <p:nvSpPr>
          <p:cNvPr id="5" name="Content Placeholder 4"/>
          <p:cNvSpPr>
            <a:spLocks noGrp="1"/>
          </p:cNvSpPr>
          <p:nvPr>
            <p:ph sz="half" idx="1"/>
          </p:nvPr>
        </p:nvSpPr>
        <p:spPr/>
        <p:txBody>
          <a:bodyPr/>
          <a:lstStyle/>
          <a:p>
            <a:pPr marL="0" lvl="0" indent="0" eaLnBrk="1" hangingPunct="1">
              <a:buNone/>
              <a:defRPr/>
            </a:pPr>
            <a:r>
              <a:rPr lang="en-CA" sz="1600" dirty="0" smtClean="0"/>
              <a:t>Crown-Indigenous Relations </a:t>
            </a:r>
            <a:r>
              <a:rPr lang="en-CA" sz="1600" dirty="0"/>
              <a:t>and Northern Affairs Canada’s </a:t>
            </a:r>
            <a:r>
              <a:rPr lang="en-CA" sz="1600" dirty="0" smtClean="0"/>
              <a:t>(CIRNAC) </a:t>
            </a:r>
            <a:r>
              <a:rPr lang="en-CA" sz="1600" dirty="0"/>
              <a:t>responsibilities, </a:t>
            </a:r>
            <a:r>
              <a:rPr lang="en-CA" sz="1600" dirty="0" smtClean="0"/>
              <a:t>mandate </a:t>
            </a:r>
            <a:r>
              <a:rPr lang="en-CA" sz="1600" dirty="0"/>
              <a:t>and obligations stem from the following:</a:t>
            </a:r>
          </a:p>
          <a:p>
            <a:pPr marL="512763" lvl="0" indent="-277813" eaLnBrk="1" hangingPunct="1">
              <a:defRPr/>
            </a:pPr>
            <a:r>
              <a:rPr lang="en-CA" sz="1600" i="1" dirty="0"/>
              <a:t>Department of Indian Affairs and Northern Development Act</a:t>
            </a:r>
            <a:endParaRPr lang="en-CA" sz="1600" dirty="0"/>
          </a:p>
          <a:p>
            <a:pPr marL="512763" lvl="0" indent="-277813" eaLnBrk="1" hangingPunct="1">
              <a:defRPr/>
            </a:pPr>
            <a:r>
              <a:rPr lang="en-CA" sz="1600" dirty="0"/>
              <a:t>Nunavut Agreement</a:t>
            </a:r>
          </a:p>
          <a:p>
            <a:pPr marL="512763" lvl="0" indent="-277813" eaLnBrk="1" hangingPunct="1">
              <a:defRPr/>
            </a:pPr>
            <a:r>
              <a:rPr lang="en-CA" sz="1600" i="1" dirty="0" smtClean="0"/>
              <a:t>Nunavut </a:t>
            </a:r>
            <a:r>
              <a:rPr lang="en-CA" sz="1600" i="1" dirty="0"/>
              <a:t>Waters and Nunavut Surface Rights Tribunal Act</a:t>
            </a:r>
            <a:r>
              <a:rPr lang="en-CA" sz="1600" dirty="0"/>
              <a:t> and the associated regulations</a:t>
            </a:r>
          </a:p>
          <a:p>
            <a:pPr marL="512763" lvl="0" indent="-277813" eaLnBrk="1" hangingPunct="1">
              <a:defRPr/>
            </a:pPr>
            <a:r>
              <a:rPr lang="en-CA" sz="1600" i="1" dirty="0"/>
              <a:t>Nunavut Planning and Project Assessment Act</a:t>
            </a:r>
          </a:p>
          <a:p>
            <a:pPr marL="512763" lvl="0" indent="-277813" eaLnBrk="1" hangingPunct="1">
              <a:defRPr/>
            </a:pPr>
            <a:r>
              <a:rPr lang="en-CA" sz="1600" i="1" dirty="0"/>
              <a:t>Territorial Lands Act</a:t>
            </a:r>
            <a:r>
              <a:rPr lang="en-CA" sz="1600" dirty="0"/>
              <a:t> and the associated regulations</a:t>
            </a:r>
          </a:p>
          <a:p>
            <a:pPr marL="512763" lvl="0" indent="-277813" eaLnBrk="1" hangingPunct="1">
              <a:defRPr/>
            </a:pPr>
            <a:r>
              <a:rPr lang="en-CA" sz="1600" i="1" dirty="0"/>
              <a:t>Arctic Waters Pollution Prevention Act</a:t>
            </a:r>
          </a:p>
          <a:p>
            <a:pPr marL="0" indent="0">
              <a:buNone/>
            </a:pPr>
            <a:endParaRPr lang="en-US" dirty="0"/>
          </a:p>
        </p:txBody>
      </p:sp>
      <p:sp>
        <p:nvSpPr>
          <p:cNvPr id="6" name="Content Placeholder 5"/>
          <p:cNvSpPr>
            <a:spLocks noGrp="1"/>
          </p:cNvSpPr>
          <p:nvPr>
            <p:ph sz="half" idx="2"/>
          </p:nvPr>
        </p:nvSpPr>
        <p:spPr/>
        <p:txBody>
          <a:bodyPr/>
          <a:lstStyle/>
          <a:p>
            <a:pPr marL="0" lvl="0" indent="0" eaLnBrk="1" hangingPunct="1">
              <a:buNone/>
              <a:defRPr/>
            </a:pPr>
            <a:r>
              <a:rPr lang="en-CA" sz="1600" dirty="0" smtClean="0"/>
              <a:t>QUinguyuq-Nunaqaqaqtut Piqatigikni Ukiurtaqtumilu Havaktit Kanataup (CIRNAC-kut) havanguyut, havagiyauyut atugialgitlu pihimayut tahapkunanga :</a:t>
            </a:r>
            <a:endParaRPr lang="en-CA" sz="1600" dirty="0"/>
          </a:p>
          <a:p>
            <a:pPr marL="512763" lvl="0" indent="-277813" eaLnBrk="1" hangingPunct="1">
              <a:defRPr/>
            </a:pPr>
            <a:r>
              <a:rPr lang="en-CA" sz="1600" i="1" dirty="0" smtClean="0"/>
              <a:t>Timinga Inuligiyituqatkut Ukiurtaqtumilu Pivaliatitni Piquyat</a:t>
            </a:r>
            <a:endParaRPr lang="en-CA" sz="1600" dirty="0"/>
          </a:p>
          <a:p>
            <a:pPr marL="512763" lvl="0" indent="-277813" eaLnBrk="1" hangingPunct="1">
              <a:defRPr/>
            </a:pPr>
            <a:r>
              <a:rPr lang="en-CA" sz="1600" dirty="0"/>
              <a:t>Nunavut </a:t>
            </a:r>
            <a:r>
              <a:rPr lang="en-CA" sz="1600" dirty="0" smtClean="0"/>
              <a:t>Angigutit</a:t>
            </a:r>
            <a:endParaRPr lang="en-CA" sz="1600" dirty="0"/>
          </a:p>
          <a:p>
            <a:pPr marL="512763" lvl="0" indent="-277813" eaLnBrk="1" hangingPunct="1">
              <a:defRPr/>
            </a:pPr>
            <a:r>
              <a:rPr lang="en-CA" sz="1600" i="1" dirty="0"/>
              <a:t>Nunavut </a:t>
            </a:r>
            <a:r>
              <a:rPr lang="en-CA" sz="1600" i="1" dirty="0" smtClean="0"/>
              <a:t>Imait tamnalu Nunavut Nunap Qangani Piyungnautiligiyit Apiqhuiyigalaat Piquyat </a:t>
            </a:r>
            <a:r>
              <a:rPr lang="en-CA" sz="1600" dirty="0" smtClean="0"/>
              <a:t>piqatailu maligait</a:t>
            </a:r>
            <a:endParaRPr lang="en-CA" sz="1600" dirty="0"/>
          </a:p>
          <a:p>
            <a:pPr marL="512763" lvl="0" indent="-277813" eaLnBrk="1" hangingPunct="1">
              <a:defRPr/>
            </a:pPr>
            <a:r>
              <a:rPr lang="en-CA" sz="1600" i="1" dirty="0"/>
              <a:t>Nunavut </a:t>
            </a:r>
            <a:r>
              <a:rPr lang="en-CA" sz="1600" i="1" dirty="0" smtClean="0"/>
              <a:t>Parnainiqmun Havanguyutlu Naunaiyaqni Piquyat </a:t>
            </a:r>
          </a:p>
          <a:p>
            <a:pPr marL="512763" lvl="0" indent="-277813" eaLnBrk="1" hangingPunct="1">
              <a:defRPr/>
            </a:pPr>
            <a:r>
              <a:rPr lang="en-CA" sz="1600" i="1" dirty="0"/>
              <a:t>N</a:t>
            </a:r>
            <a:r>
              <a:rPr lang="en-CA" sz="1600" i="1" dirty="0" smtClean="0"/>
              <a:t>unatagauyumi Nunat Piquyat </a:t>
            </a:r>
            <a:r>
              <a:rPr lang="en-CA" sz="1600" dirty="0" smtClean="0"/>
              <a:t>piqatailu maligait </a:t>
            </a:r>
          </a:p>
          <a:p>
            <a:pPr marL="512763" lvl="0" indent="-277813" eaLnBrk="1" hangingPunct="1">
              <a:defRPr/>
            </a:pPr>
            <a:r>
              <a:rPr lang="en-CA" sz="1600" i="1" dirty="0" smtClean="0"/>
              <a:t>Ukiurtaqtumi Imait Halumaiqtailini Piquyat</a:t>
            </a:r>
            <a:endParaRPr lang="en-CA" sz="1600" i="1" dirty="0"/>
          </a:p>
          <a:p>
            <a:pPr marL="0" indent="0">
              <a:buNone/>
            </a:pPr>
            <a:endParaRPr lang="en-US" dirty="0"/>
          </a:p>
        </p:txBody>
      </p:sp>
      <p:sp>
        <p:nvSpPr>
          <p:cNvPr id="3" name="Slide Number Placeholder 2"/>
          <p:cNvSpPr>
            <a:spLocks noGrp="1"/>
          </p:cNvSpPr>
          <p:nvPr>
            <p:ph type="sldNum" sz="quarter" idx="10"/>
          </p:nvPr>
        </p:nvSpPr>
        <p:spPr/>
        <p:txBody>
          <a:bodyPr/>
          <a:lstStyle/>
          <a:p>
            <a:pPr>
              <a:defRPr/>
            </a:pPr>
            <a:fld id="{E00B6E52-F07A-44C8-B7AE-D6EEC3D50429}" type="slidenum">
              <a:rPr lang="en-CA" smtClean="0"/>
              <a:pPr>
                <a:defRPr/>
              </a:pPr>
              <a:t>3</a:t>
            </a:fld>
            <a:endParaRPr lang="en-C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2208" y="838200"/>
            <a:ext cx="389521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495800" y="762000"/>
            <a:ext cx="4191000" cy="424732"/>
          </a:xfrm>
          <a:prstGeom prst="rect">
            <a:avLst/>
          </a:prstGeom>
        </p:spPr>
        <p:txBody>
          <a:bodyPr wrap="square">
            <a:spAutoFit/>
          </a:bodyPr>
          <a:lstStyle/>
          <a:p>
            <a:r>
              <a:rPr lang="en-CA" altLang="en-US" sz="2400" b="1" dirty="0" smtClean="0">
                <a:solidFill>
                  <a:srgbClr val="000000"/>
                </a:solidFill>
                <a:latin typeface="+mj-lt"/>
              </a:rPr>
              <a:t>Havanguyut havagiyailu</a:t>
            </a:r>
            <a:endParaRPr lang="en-US" sz="2400" b="1" dirty="0">
              <a:solidFill>
                <a:srgbClr val="000000"/>
              </a:solidFill>
              <a:latin typeface="+mj-lt"/>
            </a:endParaRPr>
          </a:p>
        </p:txBody>
      </p:sp>
    </p:spTree>
    <p:extLst>
      <p:ext uri="{BB962C8B-B14F-4D97-AF65-F5344CB8AC3E}">
        <p14:creationId xmlns:p14="http://schemas.microsoft.com/office/powerpoint/2010/main" val="2111218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609600"/>
            <a:ext cx="4038600" cy="609600"/>
          </a:xfrm>
        </p:spPr>
        <p:txBody>
          <a:bodyPr/>
          <a:lstStyle/>
          <a:p>
            <a:r>
              <a:rPr lang="en-CA" altLang="en-US" dirty="0"/>
              <a:t>Contributions to the application review</a:t>
            </a:r>
            <a:endParaRPr lang="en-US" dirty="0"/>
          </a:p>
        </p:txBody>
      </p:sp>
      <p:sp>
        <p:nvSpPr>
          <p:cNvPr id="5" name="Content Placeholder 4"/>
          <p:cNvSpPr>
            <a:spLocks noGrp="1"/>
          </p:cNvSpPr>
          <p:nvPr>
            <p:ph sz="half" idx="1"/>
          </p:nvPr>
        </p:nvSpPr>
        <p:spPr>
          <a:xfrm>
            <a:off x="381000" y="1524000"/>
            <a:ext cx="4114800" cy="4724401"/>
          </a:xfrm>
        </p:spPr>
        <p:txBody>
          <a:bodyPr/>
          <a:lstStyle/>
          <a:p>
            <a:pPr marL="0" lvl="0" indent="0" eaLnBrk="1" hangingPunct="1">
              <a:spcAft>
                <a:spcPts val="1800"/>
              </a:spcAft>
              <a:buNone/>
              <a:defRPr/>
            </a:pPr>
            <a:r>
              <a:rPr lang="en-CA" altLang="en-US" sz="1800" dirty="0" smtClean="0"/>
              <a:t>CIRNAC </a:t>
            </a:r>
            <a:r>
              <a:rPr lang="en-CA" altLang="en-US" sz="1800" dirty="0"/>
              <a:t>made the following submissions to the Nunavut Water Board:</a:t>
            </a:r>
          </a:p>
          <a:p>
            <a:pPr marL="342900" lvl="0" indent="-342900" eaLnBrk="1" hangingPunct="1">
              <a:spcAft>
                <a:spcPts val="1800"/>
              </a:spcAft>
              <a:buFontTx/>
              <a:buAutoNum type="arabicPeriod"/>
              <a:defRPr/>
            </a:pPr>
            <a:r>
              <a:rPr lang="en-CA" altLang="en-US" sz="1800" dirty="0"/>
              <a:t>January 22, 2018 – Completeness Assessment with information requests and recommendations</a:t>
            </a:r>
          </a:p>
          <a:p>
            <a:pPr marL="342900" lvl="0" indent="-342900" eaLnBrk="1" hangingPunct="1">
              <a:spcAft>
                <a:spcPts val="1800"/>
              </a:spcAft>
              <a:buFontTx/>
              <a:buAutoNum type="arabicPeriod"/>
              <a:defRPr/>
            </a:pPr>
            <a:r>
              <a:rPr lang="en-CA" altLang="en-US" sz="1800" dirty="0"/>
              <a:t>April 4, </a:t>
            </a:r>
            <a:r>
              <a:rPr lang="en-CA" altLang="en-US" sz="1800" dirty="0" smtClean="0"/>
              <a:t>2018 – </a:t>
            </a:r>
            <a:r>
              <a:rPr lang="en-CA" altLang="en-US" sz="1800" dirty="0"/>
              <a:t>Technical Review comments with </a:t>
            </a:r>
            <a:r>
              <a:rPr lang="en-CA" altLang="en-US" sz="1800" dirty="0" smtClean="0"/>
              <a:t>recommendations</a:t>
            </a:r>
          </a:p>
          <a:p>
            <a:pPr marL="342900" lvl="0" indent="-342900" eaLnBrk="1" hangingPunct="1">
              <a:spcAft>
                <a:spcPts val="1800"/>
              </a:spcAft>
              <a:buFontTx/>
              <a:buAutoNum type="arabicPeriod"/>
              <a:defRPr/>
            </a:pPr>
            <a:r>
              <a:rPr lang="en-CA" altLang="en-US" sz="1800" dirty="0" smtClean="0"/>
              <a:t>July 9, 2018 – Final written submission </a:t>
            </a:r>
            <a:endParaRPr lang="en-CA" altLang="en-US" sz="1800" dirty="0"/>
          </a:p>
          <a:p>
            <a:pPr marL="0" indent="0">
              <a:buNone/>
            </a:pPr>
            <a:endParaRPr lang="en-US" dirty="0"/>
          </a:p>
        </p:txBody>
      </p:sp>
      <p:sp>
        <p:nvSpPr>
          <p:cNvPr id="6" name="Content Placeholder 5"/>
          <p:cNvSpPr>
            <a:spLocks noGrp="1"/>
          </p:cNvSpPr>
          <p:nvPr>
            <p:ph sz="half" idx="2"/>
          </p:nvPr>
        </p:nvSpPr>
        <p:spPr>
          <a:xfrm>
            <a:off x="4712208" y="1523999"/>
            <a:ext cx="4050792" cy="4724401"/>
          </a:xfrm>
        </p:spPr>
        <p:txBody>
          <a:bodyPr/>
          <a:lstStyle/>
          <a:p>
            <a:pPr marL="0" lvl="0" indent="0" eaLnBrk="1" hangingPunct="1">
              <a:spcAft>
                <a:spcPts val="1800"/>
              </a:spcAft>
              <a:buNone/>
              <a:defRPr/>
            </a:pPr>
            <a:r>
              <a:rPr lang="en-CA" altLang="en-US" sz="1800" dirty="0" smtClean="0"/>
              <a:t>CIRNAC-kut tunihimayai tahapkuat tapkununga Nunavut Imaligiyit Katimayit:</a:t>
            </a:r>
            <a:endParaRPr lang="en-CA" altLang="en-US" sz="1800" dirty="0"/>
          </a:p>
          <a:p>
            <a:pPr marL="342900" lvl="0" indent="-342900" eaLnBrk="1" hangingPunct="1">
              <a:spcAft>
                <a:spcPts val="1800"/>
              </a:spcAft>
              <a:buFontTx/>
              <a:buAutoNum type="arabicPeriod"/>
              <a:defRPr/>
            </a:pPr>
            <a:r>
              <a:rPr lang="en-CA" altLang="en-US" sz="1800" dirty="0" smtClean="0"/>
              <a:t>Januari </a:t>
            </a:r>
            <a:r>
              <a:rPr lang="en-CA" altLang="en-US" sz="1800" dirty="0"/>
              <a:t>22, 2018 – </a:t>
            </a:r>
            <a:r>
              <a:rPr lang="en-CA" altLang="en-US" sz="1800" dirty="0" smtClean="0"/>
              <a:t>Tamatkiumayakhai Naunaiyaqni tuhagakhat tukhiqni atugahuaqunilu </a:t>
            </a:r>
          </a:p>
          <a:p>
            <a:pPr marL="342900" lvl="0" indent="-342900" eaLnBrk="1" hangingPunct="1">
              <a:spcAft>
                <a:spcPts val="1800"/>
              </a:spcAft>
              <a:buFontTx/>
              <a:buAutoNum type="arabicPeriod"/>
              <a:defRPr/>
            </a:pPr>
            <a:r>
              <a:rPr lang="en-CA" altLang="en-US" sz="1800" dirty="0" smtClean="0"/>
              <a:t>Aipuru </a:t>
            </a:r>
            <a:r>
              <a:rPr lang="en-CA" altLang="en-US" sz="1800" dirty="0"/>
              <a:t>4, 2018 – </a:t>
            </a:r>
            <a:r>
              <a:rPr lang="en-CA" altLang="en-US" sz="1800" dirty="0" smtClean="0"/>
              <a:t>Pitquhiliqutit Naunaiyaqni uqauhit atugahuaqunilu</a:t>
            </a:r>
            <a:endParaRPr lang="en-CA" altLang="en-US" sz="1800" dirty="0"/>
          </a:p>
          <a:p>
            <a:pPr marL="342900" lvl="0" indent="-342900" eaLnBrk="1" hangingPunct="1">
              <a:spcAft>
                <a:spcPts val="1800"/>
              </a:spcAft>
              <a:buFontTx/>
              <a:buAutoNum type="arabicPeriod"/>
              <a:defRPr/>
            </a:pPr>
            <a:r>
              <a:rPr lang="en-CA" altLang="en-US" sz="1800" dirty="0" smtClean="0"/>
              <a:t>Julai </a:t>
            </a:r>
            <a:r>
              <a:rPr lang="en-CA" altLang="en-US" sz="1800" dirty="0"/>
              <a:t>9, 2018 – </a:t>
            </a:r>
            <a:r>
              <a:rPr lang="en-CA" altLang="en-US" sz="1800" dirty="0" smtClean="0"/>
              <a:t>Kingulliqpat titigaqhimayut tuniyauni</a:t>
            </a:r>
            <a:endParaRPr lang="en-US" sz="1800" dirty="0"/>
          </a:p>
        </p:txBody>
      </p:sp>
      <p:sp>
        <p:nvSpPr>
          <p:cNvPr id="3" name="Slide Number Placeholder 2"/>
          <p:cNvSpPr>
            <a:spLocks noGrp="1"/>
          </p:cNvSpPr>
          <p:nvPr>
            <p:ph type="sldNum" sz="quarter" idx="10"/>
          </p:nvPr>
        </p:nvSpPr>
        <p:spPr/>
        <p:txBody>
          <a:bodyPr/>
          <a:lstStyle/>
          <a:p>
            <a:pPr>
              <a:defRPr/>
            </a:pPr>
            <a:fld id="{E00B6E52-F07A-44C8-B7AE-D6EEC3D50429}" type="slidenum">
              <a:rPr lang="en-CA" smtClean="0"/>
              <a:pPr>
                <a:defRPr/>
              </a:pPr>
              <a:t>4</a:t>
            </a:fld>
            <a:endParaRPr lang="en-C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838200"/>
            <a:ext cx="389521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267200" y="533400"/>
            <a:ext cx="4114800" cy="757130"/>
          </a:xfrm>
          <a:prstGeom prst="rect">
            <a:avLst/>
          </a:prstGeom>
        </p:spPr>
        <p:txBody>
          <a:bodyPr wrap="square">
            <a:spAutoFit/>
          </a:bodyPr>
          <a:lstStyle/>
          <a:p>
            <a:r>
              <a:rPr lang="en-CA" altLang="en-US" sz="2400" b="1" dirty="0" smtClean="0">
                <a:solidFill>
                  <a:srgbClr val="000000"/>
                </a:solidFill>
                <a:latin typeface="+mj-lt"/>
              </a:rPr>
              <a:t>Tuniyaunit tukhigautimun naunaiyaqninut</a:t>
            </a:r>
            <a:endParaRPr lang="en-US" sz="2400" b="1" dirty="0">
              <a:solidFill>
                <a:srgbClr val="000000"/>
              </a:solidFill>
              <a:latin typeface="+mj-lt"/>
            </a:endParaRPr>
          </a:p>
        </p:txBody>
      </p:sp>
    </p:spTree>
    <p:extLst>
      <p:ext uri="{BB962C8B-B14F-4D97-AF65-F5344CB8AC3E}">
        <p14:creationId xmlns:p14="http://schemas.microsoft.com/office/powerpoint/2010/main" val="23308186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609600"/>
            <a:ext cx="4038600" cy="609600"/>
          </a:xfrm>
        </p:spPr>
        <p:txBody>
          <a:bodyPr/>
          <a:lstStyle/>
          <a:p>
            <a:r>
              <a:rPr lang="en-CA" altLang="en-US" dirty="0"/>
              <a:t>Issues </a:t>
            </a:r>
            <a:r>
              <a:rPr lang="en-CA" altLang="en-US" dirty="0" smtClean="0"/>
              <a:t>Resolved to Date</a:t>
            </a:r>
            <a:endParaRPr lang="en-US" dirty="0"/>
          </a:p>
        </p:txBody>
      </p:sp>
      <p:sp>
        <p:nvSpPr>
          <p:cNvPr id="5" name="Content Placeholder 4"/>
          <p:cNvSpPr>
            <a:spLocks noGrp="1"/>
          </p:cNvSpPr>
          <p:nvPr>
            <p:ph sz="half" idx="1"/>
          </p:nvPr>
        </p:nvSpPr>
        <p:spPr>
          <a:xfrm>
            <a:off x="381000" y="1308102"/>
            <a:ext cx="4114800" cy="4940300"/>
          </a:xfrm>
        </p:spPr>
        <p:txBody>
          <a:bodyPr/>
          <a:lstStyle/>
          <a:p>
            <a:pPr marL="0" indent="0">
              <a:buNone/>
            </a:pPr>
            <a:r>
              <a:rPr lang="en-CA" altLang="en-US" sz="1800" dirty="0" smtClean="0">
                <a:ea typeface="+mj-ea"/>
                <a:cs typeface="+mj-cs"/>
              </a:rPr>
              <a:t>CIRNAC originally had 27 concerns, 19 had previously been resolved through </a:t>
            </a:r>
            <a:r>
              <a:rPr lang="en-CA" altLang="en-US" sz="1800" dirty="0" smtClean="0"/>
              <a:t>the </a:t>
            </a:r>
            <a:r>
              <a:rPr lang="en-CA" altLang="en-US" sz="1800" dirty="0"/>
              <a:t>Nunavut Water Board </a:t>
            </a:r>
            <a:r>
              <a:rPr lang="en-CA" altLang="en-US" sz="1800" dirty="0" smtClean="0"/>
              <a:t>technical </a:t>
            </a:r>
            <a:r>
              <a:rPr lang="en-CA" altLang="en-US" sz="1800" dirty="0"/>
              <a:t>review </a:t>
            </a:r>
            <a:r>
              <a:rPr lang="en-CA" altLang="en-US" sz="1800" dirty="0" smtClean="0"/>
              <a:t>process</a:t>
            </a:r>
            <a:r>
              <a:rPr lang="en-CA" altLang="en-US" sz="1800" dirty="0" smtClean="0">
                <a:ea typeface="+mj-ea"/>
                <a:cs typeface="+mj-cs"/>
              </a:rPr>
              <a:t>. These primarily included:</a:t>
            </a:r>
          </a:p>
          <a:p>
            <a:pPr lvl="1"/>
            <a:r>
              <a:rPr lang="en-CA" altLang="en-US" sz="1400" dirty="0" smtClean="0">
                <a:ea typeface="+mj-ea"/>
                <a:cs typeface="+mj-cs"/>
              </a:rPr>
              <a:t>Site Water Management</a:t>
            </a:r>
          </a:p>
          <a:p>
            <a:pPr lvl="1"/>
            <a:r>
              <a:rPr lang="en-CA" altLang="en-US" sz="1400" dirty="0" smtClean="0">
                <a:ea typeface="+mj-ea"/>
                <a:cs typeface="+mj-cs"/>
              </a:rPr>
              <a:t>Mine Waste Management</a:t>
            </a:r>
          </a:p>
          <a:p>
            <a:pPr marL="0" indent="0">
              <a:buNone/>
            </a:pPr>
            <a:r>
              <a:rPr lang="en-CA" sz="1800" dirty="0" smtClean="0">
                <a:ea typeface="+mj-ea"/>
                <a:cs typeface="+mj-cs"/>
              </a:rPr>
              <a:t>An additional 6 concerns have been resolved since the technical meeting. This include:</a:t>
            </a:r>
          </a:p>
          <a:p>
            <a:pPr lvl="1"/>
            <a:r>
              <a:rPr lang="en-CA" altLang="en-US" sz="1400" dirty="0" smtClean="0">
                <a:ea typeface="+mn-ea"/>
                <a:cs typeface="+mn-cs"/>
              </a:rPr>
              <a:t>Site Water Management</a:t>
            </a:r>
          </a:p>
          <a:p>
            <a:pPr lvl="1"/>
            <a:r>
              <a:rPr lang="en-CA" sz="1400" dirty="0" smtClean="0">
                <a:ea typeface="+mn-ea"/>
                <a:cs typeface="+mn-cs"/>
              </a:rPr>
              <a:t>Mine Waste Management</a:t>
            </a:r>
          </a:p>
          <a:p>
            <a:pPr lvl="1"/>
            <a:r>
              <a:rPr lang="en-CA" sz="1400" dirty="0" smtClean="0">
                <a:ea typeface="+mn-ea"/>
                <a:cs typeface="+mn-cs"/>
              </a:rPr>
              <a:t>Closure Plan</a:t>
            </a:r>
          </a:p>
          <a:p>
            <a:pPr lvl="1"/>
            <a:endParaRPr lang="en-CA" sz="1400" dirty="0" smtClean="0">
              <a:ea typeface="+mj-ea"/>
              <a:cs typeface="+mj-cs"/>
            </a:endParaRPr>
          </a:p>
          <a:p>
            <a:pPr marL="0" indent="0">
              <a:buNone/>
            </a:pPr>
            <a:endParaRPr lang="en-US" sz="1000" dirty="0" smtClean="0"/>
          </a:p>
          <a:p>
            <a:pPr marL="0" indent="0">
              <a:buNone/>
            </a:pPr>
            <a:endParaRPr lang="en-US" sz="1000" dirty="0"/>
          </a:p>
        </p:txBody>
      </p:sp>
      <p:sp>
        <p:nvSpPr>
          <p:cNvPr id="6" name="Content Placeholder 5"/>
          <p:cNvSpPr>
            <a:spLocks noGrp="1"/>
          </p:cNvSpPr>
          <p:nvPr>
            <p:ph sz="half" idx="2"/>
          </p:nvPr>
        </p:nvSpPr>
        <p:spPr/>
        <p:txBody>
          <a:bodyPr/>
          <a:lstStyle/>
          <a:p>
            <a:pPr marL="0" indent="0">
              <a:buNone/>
            </a:pPr>
            <a:r>
              <a:rPr lang="en-CA" altLang="en-US" sz="1800" dirty="0" smtClean="0"/>
              <a:t>CIRNAC-kut piqaqhimayugaluit 27-nik ihumaalutit, </a:t>
            </a:r>
            <a:r>
              <a:rPr lang="en-CA" altLang="en-US" sz="1800" dirty="0"/>
              <a:t>19 </a:t>
            </a:r>
            <a:r>
              <a:rPr lang="en-CA" altLang="en-US" sz="1800" dirty="0" smtClean="0"/>
              <a:t>ihuaqhiyautaqtut atuqhugit tapkuat Nunavut Imaligiyit Katimayit pitquhiliqutinut naunaiyaqni pityuhit. Tahapkuat ilaqarnqihat:</a:t>
            </a:r>
            <a:endParaRPr lang="en-CA" altLang="en-US" sz="1800" dirty="0"/>
          </a:p>
          <a:p>
            <a:pPr lvl="1"/>
            <a:r>
              <a:rPr lang="en-CA" altLang="en-US" sz="1400" dirty="0" smtClean="0"/>
              <a:t>Havakvikmi Imaq Aulatauni</a:t>
            </a:r>
            <a:endParaRPr lang="en-CA" altLang="en-US" sz="1400" dirty="0"/>
          </a:p>
          <a:p>
            <a:pPr lvl="1"/>
            <a:r>
              <a:rPr lang="en-CA" altLang="en-US" sz="1400" dirty="0" smtClean="0"/>
              <a:t>Uyagakhiuqvik Iqakut Aulatauni</a:t>
            </a:r>
            <a:endParaRPr lang="en-CA" altLang="en-US" sz="1400" dirty="0"/>
          </a:p>
          <a:p>
            <a:pPr marL="0" indent="0">
              <a:buNone/>
            </a:pPr>
            <a:r>
              <a:rPr lang="en-CA" sz="1800" dirty="0" smtClean="0"/>
              <a:t>Ilagiagutit 6 ihumaalutit ihuaqhiyut taimangat pitquhiliqutinut katimaniqmin. Una ilalgit:</a:t>
            </a:r>
            <a:endParaRPr lang="en-CA" sz="1800" dirty="0"/>
          </a:p>
          <a:p>
            <a:pPr lvl="1"/>
            <a:r>
              <a:rPr lang="en-CA" altLang="en-US" sz="1400" dirty="0"/>
              <a:t>Havakvikmi Imaq Aulatauni</a:t>
            </a:r>
          </a:p>
          <a:p>
            <a:pPr lvl="1"/>
            <a:r>
              <a:rPr lang="en-CA" altLang="en-US" sz="1400" dirty="0"/>
              <a:t>Uyagakhiuqvik Iqakut Aulatauni</a:t>
            </a:r>
          </a:p>
          <a:p>
            <a:pPr lvl="1"/>
            <a:r>
              <a:rPr lang="en-CA" sz="1400" dirty="0" smtClean="0"/>
              <a:t>Umiknianut Parnaut</a:t>
            </a:r>
            <a:endParaRPr lang="en-CA" sz="1400" dirty="0"/>
          </a:p>
          <a:p>
            <a:pPr marL="0" indent="0">
              <a:buNone/>
            </a:pPr>
            <a:endParaRPr lang="en-US" dirty="0"/>
          </a:p>
        </p:txBody>
      </p:sp>
      <p:sp>
        <p:nvSpPr>
          <p:cNvPr id="3" name="Slide Number Placeholder 2"/>
          <p:cNvSpPr>
            <a:spLocks noGrp="1"/>
          </p:cNvSpPr>
          <p:nvPr>
            <p:ph type="sldNum" sz="quarter" idx="10"/>
          </p:nvPr>
        </p:nvSpPr>
        <p:spPr/>
        <p:txBody>
          <a:bodyPr/>
          <a:lstStyle/>
          <a:p>
            <a:pPr>
              <a:defRPr/>
            </a:pPr>
            <a:fld id="{E00B6E52-F07A-44C8-B7AE-D6EEC3D50429}" type="slidenum">
              <a:rPr lang="en-CA" smtClean="0"/>
              <a:pPr>
                <a:defRPr/>
              </a:pPr>
              <a:t>5</a:t>
            </a:fld>
            <a:endParaRPr lang="en-CA"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2208" y="838200"/>
            <a:ext cx="389521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343400" y="517071"/>
            <a:ext cx="4648200" cy="424732"/>
          </a:xfrm>
          <a:prstGeom prst="rect">
            <a:avLst/>
          </a:prstGeom>
        </p:spPr>
        <p:txBody>
          <a:bodyPr wrap="square">
            <a:spAutoFit/>
          </a:bodyPr>
          <a:lstStyle/>
          <a:p>
            <a:r>
              <a:rPr lang="en-CA" altLang="en-US" sz="2400" b="1" dirty="0" smtClean="0">
                <a:solidFill>
                  <a:srgbClr val="000000"/>
                </a:solidFill>
                <a:latin typeface="+mj-lt"/>
              </a:rPr>
              <a:t>Pityutit Ihuaqhiyut Ublumimun</a:t>
            </a:r>
            <a:endParaRPr lang="en-US" sz="2400" b="1" dirty="0">
              <a:solidFill>
                <a:srgbClr val="000000"/>
              </a:solidFill>
              <a:latin typeface="+mj-lt"/>
            </a:endParaRPr>
          </a:p>
        </p:txBody>
      </p:sp>
    </p:spTree>
    <p:extLst>
      <p:ext uri="{BB962C8B-B14F-4D97-AF65-F5344CB8AC3E}">
        <p14:creationId xmlns:p14="http://schemas.microsoft.com/office/powerpoint/2010/main" val="30289375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33400" y="685800"/>
            <a:ext cx="3810000" cy="380999"/>
          </a:xfrm>
        </p:spPr>
        <p:txBody>
          <a:bodyPr/>
          <a:lstStyle/>
          <a:p>
            <a:r>
              <a:rPr lang="en-US" dirty="0" smtClean="0"/>
              <a:t>Unresolved Issue #1</a:t>
            </a:r>
            <a:endParaRPr lang="en-US" dirty="0"/>
          </a:p>
        </p:txBody>
      </p:sp>
      <p:sp>
        <p:nvSpPr>
          <p:cNvPr id="3" name="Content Placeholder 2"/>
          <p:cNvSpPr>
            <a:spLocks noGrp="1"/>
          </p:cNvSpPr>
          <p:nvPr>
            <p:ph sz="half" idx="1"/>
          </p:nvPr>
        </p:nvSpPr>
        <p:spPr/>
        <p:txBody>
          <a:bodyPr/>
          <a:lstStyle/>
          <a:p>
            <a:pPr marL="0" lvl="0" indent="0">
              <a:spcAft>
                <a:spcPts val="1200"/>
              </a:spcAft>
              <a:buNone/>
              <a:defRPr/>
            </a:pPr>
            <a:r>
              <a:rPr lang="en-US" altLang="en-US" sz="1800" dirty="0" smtClean="0"/>
              <a:t>Drainage of the Tailings Storage Facility</a:t>
            </a:r>
          </a:p>
          <a:p>
            <a:pPr lvl="1">
              <a:spcAft>
                <a:spcPts val="1200"/>
              </a:spcAft>
              <a:defRPr/>
            </a:pPr>
            <a:r>
              <a:rPr lang="en-US" altLang="en-US" sz="1800" dirty="0" smtClean="0"/>
              <a:t>Initially</a:t>
            </a:r>
          </a:p>
          <a:p>
            <a:pPr lvl="1">
              <a:spcAft>
                <a:spcPts val="1200"/>
              </a:spcAft>
              <a:defRPr/>
            </a:pPr>
            <a:r>
              <a:rPr lang="en-US" altLang="en-US" sz="1800" dirty="0" smtClean="0"/>
              <a:t>Operation</a:t>
            </a:r>
          </a:p>
          <a:p>
            <a:pPr lvl="1">
              <a:spcAft>
                <a:spcPts val="1200"/>
              </a:spcAft>
              <a:defRPr/>
            </a:pPr>
            <a:r>
              <a:rPr lang="en-US" altLang="en-US" sz="1800" dirty="0" smtClean="0"/>
              <a:t>Post-Closure</a:t>
            </a:r>
            <a:endParaRPr lang="en-US" altLang="en-US" sz="1800" dirty="0"/>
          </a:p>
          <a:p>
            <a:pPr marL="0" lvl="0" indent="0">
              <a:spcAft>
                <a:spcPts val="1200"/>
              </a:spcAft>
              <a:buNone/>
              <a:defRPr/>
            </a:pPr>
            <a:endParaRPr lang="en-US" altLang="en-US" sz="1800" dirty="0"/>
          </a:p>
          <a:p>
            <a:pPr marL="0" indent="0">
              <a:buNone/>
            </a:pPr>
            <a:endParaRPr lang="en-US" dirty="0"/>
          </a:p>
        </p:txBody>
      </p:sp>
      <p:sp>
        <p:nvSpPr>
          <p:cNvPr id="7" name="Content Placeholder 6"/>
          <p:cNvSpPr>
            <a:spLocks noGrp="1"/>
          </p:cNvSpPr>
          <p:nvPr>
            <p:ph sz="half" idx="2"/>
          </p:nvPr>
        </p:nvSpPr>
        <p:spPr>
          <a:xfrm>
            <a:off x="4648200" y="1308101"/>
            <a:ext cx="4050792" cy="4940300"/>
          </a:xfrm>
        </p:spPr>
        <p:txBody>
          <a:bodyPr/>
          <a:lstStyle/>
          <a:p>
            <a:pPr marL="0" lvl="0" indent="0">
              <a:spcAft>
                <a:spcPts val="1200"/>
              </a:spcAft>
              <a:buNone/>
              <a:defRPr/>
            </a:pPr>
            <a:r>
              <a:rPr lang="en-US" altLang="en-US" sz="1800" dirty="0" smtClean="0"/>
              <a:t>Kukvia taphuma Uyagaktaqnikut Tutqumavia Havaguta</a:t>
            </a:r>
          </a:p>
          <a:p>
            <a:pPr lvl="1">
              <a:spcAft>
                <a:spcPts val="1200"/>
              </a:spcAft>
              <a:defRPr/>
            </a:pPr>
            <a:r>
              <a:rPr lang="en-US" altLang="en-US" sz="1800" dirty="0" smtClean="0"/>
              <a:t>Hivulliqmik</a:t>
            </a:r>
          </a:p>
          <a:p>
            <a:pPr lvl="1">
              <a:spcAft>
                <a:spcPts val="1200"/>
              </a:spcAft>
              <a:defRPr/>
            </a:pPr>
            <a:r>
              <a:rPr lang="en-US" altLang="en-US" sz="1800" dirty="0" smtClean="0"/>
              <a:t>Aulataunia</a:t>
            </a:r>
            <a:endParaRPr lang="en-US" altLang="en-US" sz="1800" dirty="0"/>
          </a:p>
          <a:p>
            <a:pPr lvl="1">
              <a:spcAft>
                <a:spcPts val="1200"/>
              </a:spcAft>
              <a:defRPr/>
            </a:pPr>
            <a:r>
              <a:rPr lang="en-US" altLang="en-US" sz="1800" dirty="0" smtClean="0"/>
              <a:t>Umikhimaliqaqtitlugu</a:t>
            </a:r>
            <a:endParaRPr lang="en-US" altLang="en-US" sz="1800" dirty="0"/>
          </a:p>
          <a:p>
            <a:endParaRPr lang="en-US" dirty="0"/>
          </a:p>
        </p:txBody>
      </p:sp>
      <p:sp>
        <p:nvSpPr>
          <p:cNvPr id="5" name="Slide Number Placeholder 4"/>
          <p:cNvSpPr>
            <a:spLocks noGrp="1"/>
          </p:cNvSpPr>
          <p:nvPr>
            <p:ph type="sldNum" sz="quarter" idx="10"/>
          </p:nvPr>
        </p:nvSpPr>
        <p:spPr/>
        <p:txBody>
          <a:bodyPr/>
          <a:lstStyle/>
          <a:p>
            <a:pPr>
              <a:defRPr/>
            </a:pPr>
            <a:fld id="{E00B6E52-F07A-44C8-B7AE-D6EEC3D50429}" type="slidenum">
              <a:rPr lang="en-CA" smtClean="0"/>
              <a:pPr>
                <a:defRPr/>
              </a:pPr>
              <a:t>6</a:t>
            </a:fld>
            <a:endParaRPr lang="en-CA" dirty="0"/>
          </a:p>
        </p:txBody>
      </p:sp>
      <p:sp>
        <p:nvSpPr>
          <p:cNvPr id="2" name="Rectangle 1"/>
          <p:cNvSpPr/>
          <p:nvPr/>
        </p:nvSpPr>
        <p:spPr>
          <a:xfrm>
            <a:off x="4495800" y="609600"/>
            <a:ext cx="4343400" cy="424732"/>
          </a:xfrm>
          <a:prstGeom prst="rect">
            <a:avLst/>
          </a:prstGeom>
        </p:spPr>
        <p:txBody>
          <a:bodyPr wrap="square">
            <a:spAutoFit/>
          </a:bodyPr>
          <a:lstStyle/>
          <a:p>
            <a:r>
              <a:rPr lang="en-US" sz="2400" b="1" dirty="0" smtClean="0">
                <a:solidFill>
                  <a:srgbClr val="000000"/>
                </a:solidFill>
                <a:latin typeface="+mj-lt"/>
              </a:rPr>
              <a:t>Ihuaqhihimaittuq Pityut #1</a:t>
            </a:r>
            <a:endParaRPr lang="en-US" sz="2400" b="1" dirty="0">
              <a:solidFill>
                <a:srgbClr val="000000"/>
              </a:solidFill>
              <a:latin typeface="+mj-lt"/>
            </a:endParaRPr>
          </a:p>
        </p:txBody>
      </p:sp>
    </p:spTree>
    <p:extLst>
      <p:ext uri="{BB962C8B-B14F-4D97-AF65-F5344CB8AC3E}">
        <p14:creationId xmlns:p14="http://schemas.microsoft.com/office/powerpoint/2010/main" val="33230445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23929" y="838200"/>
            <a:ext cx="4038600" cy="304800"/>
          </a:xfrm>
        </p:spPr>
        <p:txBody>
          <a:bodyPr/>
          <a:lstStyle/>
          <a:p>
            <a:r>
              <a:rPr lang="en-US" dirty="0"/>
              <a:t>Unresolved </a:t>
            </a:r>
            <a:r>
              <a:rPr lang="en-US" dirty="0" smtClean="0"/>
              <a:t>Issue #2</a:t>
            </a:r>
            <a:endParaRPr lang="en-US" dirty="0"/>
          </a:p>
        </p:txBody>
      </p:sp>
      <p:sp>
        <p:nvSpPr>
          <p:cNvPr id="7" name="Content Placeholder 6"/>
          <p:cNvSpPr>
            <a:spLocks noGrp="1"/>
          </p:cNvSpPr>
          <p:nvPr>
            <p:ph sz="half" idx="1"/>
          </p:nvPr>
        </p:nvSpPr>
        <p:spPr>
          <a:xfrm>
            <a:off x="381000" y="1308102"/>
            <a:ext cx="4114800" cy="4940300"/>
          </a:xfrm>
        </p:spPr>
        <p:txBody>
          <a:bodyPr/>
          <a:lstStyle/>
          <a:p>
            <a:pPr marL="0" lvl="0" indent="0">
              <a:spcAft>
                <a:spcPts val="1200"/>
              </a:spcAft>
              <a:buNone/>
              <a:defRPr/>
            </a:pPr>
            <a:r>
              <a:rPr lang="en-CA" altLang="en-US" sz="1800" dirty="0" smtClean="0"/>
              <a:t>Sizing of Saline </a:t>
            </a:r>
            <a:r>
              <a:rPr lang="en-CA" altLang="en-US" sz="1800" dirty="0"/>
              <a:t>Water </a:t>
            </a:r>
            <a:r>
              <a:rPr lang="en-CA" altLang="en-US" sz="1800" dirty="0" smtClean="0"/>
              <a:t>Management Ponds</a:t>
            </a:r>
            <a:endParaRPr lang="en-CA" sz="1800" dirty="0" smtClean="0"/>
          </a:p>
          <a:p>
            <a:pPr lvl="1">
              <a:spcAft>
                <a:spcPts val="1200"/>
              </a:spcAft>
              <a:buFont typeface="Arial" panose="020B0604020202020204" pitchFamily="34" charset="0"/>
              <a:buChar char="–"/>
              <a:defRPr/>
            </a:pPr>
            <a:r>
              <a:rPr lang="en-CA" sz="1400" dirty="0" smtClean="0"/>
              <a:t>One-day Storm event</a:t>
            </a:r>
          </a:p>
          <a:p>
            <a:pPr lvl="1">
              <a:spcAft>
                <a:spcPts val="1200"/>
              </a:spcAft>
              <a:buFont typeface="Arial" panose="020B0604020202020204" pitchFamily="34" charset="0"/>
              <a:buChar char="–"/>
              <a:defRPr/>
            </a:pPr>
            <a:r>
              <a:rPr lang="en-CA" sz="1400" dirty="0" smtClean="0"/>
              <a:t>Embankments</a:t>
            </a:r>
            <a:endParaRPr lang="en-CA" sz="1400" dirty="0"/>
          </a:p>
          <a:p>
            <a:pPr marL="0" lvl="0" indent="0">
              <a:spcAft>
                <a:spcPts val="1200"/>
              </a:spcAft>
              <a:buNone/>
              <a:defRPr/>
            </a:pPr>
            <a:r>
              <a:rPr lang="en-CA" sz="1800" dirty="0" smtClean="0"/>
              <a:t>	</a:t>
            </a:r>
            <a:endParaRPr lang="en-CA" sz="1800" dirty="0"/>
          </a:p>
          <a:p>
            <a:pPr marL="0" indent="0">
              <a:buNone/>
            </a:pPr>
            <a:endParaRPr lang="en-US" dirty="0"/>
          </a:p>
        </p:txBody>
      </p:sp>
      <p:sp>
        <p:nvSpPr>
          <p:cNvPr id="8" name="Content Placeholder 7"/>
          <p:cNvSpPr>
            <a:spLocks noGrp="1"/>
          </p:cNvSpPr>
          <p:nvPr>
            <p:ph sz="half" idx="2"/>
          </p:nvPr>
        </p:nvSpPr>
        <p:spPr/>
        <p:txBody>
          <a:bodyPr/>
          <a:lstStyle/>
          <a:p>
            <a:pPr marL="0" lvl="0" indent="0">
              <a:spcAft>
                <a:spcPts val="1200"/>
              </a:spcAft>
              <a:buNone/>
              <a:defRPr/>
            </a:pPr>
            <a:r>
              <a:rPr lang="en-CA" altLang="en-US" sz="1800" dirty="0" smtClean="0"/>
              <a:t>Aktilanga Tagiulik Imaq Aulatauni Tahigait</a:t>
            </a:r>
            <a:endParaRPr lang="en-CA" sz="1800" dirty="0"/>
          </a:p>
          <a:p>
            <a:pPr lvl="1">
              <a:spcAft>
                <a:spcPts val="1200"/>
              </a:spcAft>
              <a:buFont typeface="Arial" panose="020B0604020202020204" pitchFamily="34" charset="0"/>
              <a:buChar char="–"/>
              <a:defRPr/>
            </a:pPr>
            <a:r>
              <a:rPr lang="en-CA" sz="1400" dirty="0" smtClean="0"/>
              <a:t>Atauhiq-ubluq Hilalukpiaqnia atuqnia</a:t>
            </a:r>
          </a:p>
          <a:p>
            <a:pPr lvl="1">
              <a:spcAft>
                <a:spcPts val="1200"/>
              </a:spcAft>
              <a:buFont typeface="Arial" panose="020B0604020202020204" pitchFamily="34" charset="0"/>
              <a:buChar char="–"/>
              <a:defRPr/>
            </a:pPr>
            <a:r>
              <a:rPr lang="en-CA" sz="1400" dirty="0" smtClean="0"/>
              <a:t>Hinaagiyai</a:t>
            </a:r>
            <a:endParaRPr lang="en-CA" sz="1400" dirty="0"/>
          </a:p>
          <a:p>
            <a:endParaRPr lang="en-US" dirty="0"/>
          </a:p>
        </p:txBody>
      </p:sp>
      <p:sp>
        <p:nvSpPr>
          <p:cNvPr id="5" name="Slide Number Placeholder 4"/>
          <p:cNvSpPr>
            <a:spLocks noGrp="1"/>
          </p:cNvSpPr>
          <p:nvPr>
            <p:ph type="sldNum" sz="quarter" idx="10"/>
          </p:nvPr>
        </p:nvSpPr>
        <p:spPr/>
        <p:txBody>
          <a:bodyPr/>
          <a:lstStyle/>
          <a:p>
            <a:pPr>
              <a:defRPr/>
            </a:pPr>
            <a:fld id="{E00B6E52-F07A-44C8-B7AE-D6EEC3D50429}" type="slidenum">
              <a:rPr lang="en-CA" smtClean="0"/>
              <a:pPr>
                <a:defRPr/>
              </a:pPr>
              <a:t>7</a:t>
            </a:fld>
            <a:endParaRPr lang="en-CA" dirty="0"/>
          </a:p>
        </p:txBody>
      </p:sp>
      <p:sp>
        <p:nvSpPr>
          <p:cNvPr id="2" name="Rectangle 1"/>
          <p:cNvSpPr/>
          <p:nvPr/>
        </p:nvSpPr>
        <p:spPr>
          <a:xfrm>
            <a:off x="4114800" y="762000"/>
            <a:ext cx="4343400" cy="424732"/>
          </a:xfrm>
          <a:prstGeom prst="rect">
            <a:avLst/>
          </a:prstGeom>
        </p:spPr>
        <p:txBody>
          <a:bodyPr wrap="square">
            <a:spAutoFit/>
          </a:bodyPr>
          <a:lstStyle/>
          <a:p>
            <a:r>
              <a:rPr lang="en-US" sz="2400" b="1" dirty="0">
                <a:solidFill>
                  <a:srgbClr val="000000"/>
                </a:solidFill>
                <a:latin typeface="+mj-lt"/>
              </a:rPr>
              <a:t>Ihuaqhihimaittuq Pityut </a:t>
            </a:r>
            <a:r>
              <a:rPr lang="en-US" sz="2400" b="1" dirty="0" smtClean="0">
                <a:solidFill>
                  <a:srgbClr val="000000"/>
                </a:solidFill>
                <a:latin typeface="+mj-lt"/>
              </a:rPr>
              <a:t>#2</a:t>
            </a:r>
            <a:endParaRPr lang="en-US" sz="2400" b="1" dirty="0">
              <a:solidFill>
                <a:srgbClr val="000000"/>
              </a:solidFill>
              <a:latin typeface="+mj-lt"/>
            </a:endParaRPr>
          </a:p>
        </p:txBody>
      </p:sp>
    </p:spTree>
    <p:extLst>
      <p:ext uri="{BB962C8B-B14F-4D97-AF65-F5344CB8AC3E}">
        <p14:creationId xmlns:p14="http://schemas.microsoft.com/office/powerpoint/2010/main" val="4534493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23928" y="457200"/>
            <a:ext cx="4757672" cy="381000"/>
          </a:xfrm>
        </p:spPr>
        <p:txBody>
          <a:bodyPr/>
          <a:lstStyle/>
          <a:p>
            <a:r>
              <a:rPr lang="en-CA" sz="1800" dirty="0" smtClean="0"/>
              <a:t>Closure Cost Estimate (Financial Security)</a:t>
            </a:r>
            <a:endParaRPr lang="en-US" dirty="0"/>
          </a:p>
        </p:txBody>
      </p:sp>
      <p:sp>
        <p:nvSpPr>
          <p:cNvPr id="7" name="Content Placeholder 6"/>
          <p:cNvSpPr>
            <a:spLocks noGrp="1"/>
          </p:cNvSpPr>
          <p:nvPr>
            <p:ph sz="half" idx="1"/>
          </p:nvPr>
        </p:nvSpPr>
        <p:spPr>
          <a:xfrm>
            <a:off x="381000" y="838200"/>
            <a:ext cx="4114800" cy="6019800"/>
          </a:xfrm>
        </p:spPr>
        <p:txBody>
          <a:bodyPr/>
          <a:lstStyle/>
          <a:p>
            <a:pPr>
              <a:spcAft>
                <a:spcPts val="1200"/>
              </a:spcAft>
              <a:defRPr/>
            </a:pPr>
            <a:r>
              <a:rPr lang="en-CA" sz="1800" dirty="0" smtClean="0"/>
              <a:t>CIRNAC initially estimated the global reclamation costs for the site to be $53,118,087</a:t>
            </a:r>
            <a:endParaRPr lang="en-CA" sz="1800" dirty="0"/>
          </a:p>
          <a:p>
            <a:pPr>
              <a:spcAft>
                <a:spcPts val="1200"/>
              </a:spcAft>
              <a:defRPr/>
            </a:pPr>
            <a:r>
              <a:rPr lang="en-CA" sz="1800" dirty="0"/>
              <a:t>However, based on progressive </a:t>
            </a:r>
            <a:r>
              <a:rPr lang="en-CA" sz="1800" dirty="0" smtClean="0"/>
              <a:t>reclamation and discussions with both Sabina and the KitIA, CIRNAC agrees that security </a:t>
            </a:r>
            <a:r>
              <a:rPr lang="en-CA" sz="1800" dirty="0"/>
              <a:t>to be held </a:t>
            </a:r>
            <a:r>
              <a:rPr lang="en-CA" sz="1800" dirty="0" smtClean="0"/>
              <a:t>for the Project should </a:t>
            </a:r>
            <a:r>
              <a:rPr lang="en-CA" sz="1800" dirty="0"/>
              <a:t>be set at $</a:t>
            </a:r>
            <a:r>
              <a:rPr lang="en-CA" sz="1800" dirty="0" smtClean="0"/>
              <a:t>43,189,351. This security will be furnished at different stages throughout the life of mine.</a:t>
            </a:r>
            <a:endParaRPr lang="en-CA" sz="1400" dirty="0"/>
          </a:p>
          <a:p>
            <a:pPr>
              <a:spcAft>
                <a:spcPts val="1200"/>
              </a:spcAft>
              <a:defRPr/>
            </a:pPr>
            <a:r>
              <a:rPr lang="en-CA" sz="1800" dirty="0"/>
              <a:t>The </a:t>
            </a:r>
            <a:r>
              <a:rPr lang="en-CA" sz="1800" dirty="0" smtClean="0"/>
              <a:t>Water Licence </a:t>
            </a:r>
            <a:r>
              <a:rPr lang="en-CA" sz="1800" dirty="0"/>
              <a:t>should allow for the security to be held </a:t>
            </a:r>
            <a:r>
              <a:rPr lang="en-CA" sz="1800" dirty="0" smtClean="0"/>
              <a:t>by the following parties:</a:t>
            </a:r>
            <a:endParaRPr lang="en-CA" sz="1800" dirty="0"/>
          </a:p>
          <a:p>
            <a:pPr marL="387350" lvl="3">
              <a:spcAft>
                <a:spcPts val="1200"/>
              </a:spcAft>
              <a:buChar char="•"/>
              <a:defRPr/>
            </a:pPr>
            <a:r>
              <a:rPr lang="en-CA" sz="1600" dirty="0">
                <a:ea typeface="+mn-ea"/>
                <a:cs typeface="+mn-cs"/>
              </a:rPr>
              <a:t>Kitikmeot Inuit Association – </a:t>
            </a:r>
            <a:r>
              <a:rPr lang="en-CA" sz="1600" dirty="0" smtClean="0">
                <a:ea typeface="+mn-ea"/>
                <a:cs typeface="+mn-cs"/>
              </a:rPr>
              <a:t>$13,820,593</a:t>
            </a:r>
            <a:endParaRPr lang="en-CA" sz="1600" dirty="0">
              <a:ea typeface="+mn-ea"/>
              <a:cs typeface="+mn-cs"/>
            </a:endParaRPr>
          </a:p>
          <a:p>
            <a:pPr marL="387350" lvl="3">
              <a:spcAft>
                <a:spcPts val="1200"/>
              </a:spcAft>
              <a:buChar char="•"/>
              <a:defRPr/>
            </a:pPr>
            <a:r>
              <a:rPr lang="en-CA" sz="1600" dirty="0">
                <a:ea typeface="+mn-ea"/>
                <a:cs typeface="+mn-cs"/>
              </a:rPr>
              <a:t>CIRNAC Lands </a:t>
            </a:r>
            <a:r>
              <a:rPr lang="en-CA" sz="1600" dirty="0" smtClean="0">
                <a:ea typeface="+mn-ea"/>
                <a:cs typeface="+mn-cs"/>
              </a:rPr>
              <a:t>– $11,244,782</a:t>
            </a:r>
            <a:endParaRPr lang="en-CA" sz="1600" dirty="0">
              <a:ea typeface="+mn-ea"/>
              <a:cs typeface="+mn-cs"/>
            </a:endParaRPr>
          </a:p>
          <a:p>
            <a:pPr marL="387350" lvl="3">
              <a:spcAft>
                <a:spcPts val="1200"/>
              </a:spcAft>
              <a:buChar char="•"/>
              <a:defRPr/>
            </a:pPr>
            <a:r>
              <a:rPr lang="en-CA" sz="1600" dirty="0" smtClean="0">
                <a:ea typeface="+mn-ea"/>
                <a:cs typeface="+mn-cs"/>
              </a:rPr>
              <a:t>CIRNAC through Water </a:t>
            </a:r>
            <a:r>
              <a:rPr lang="en-CA" sz="1600" dirty="0">
                <a:ea typeface="+mn-ea"/>
                <a:cs typeface="+mn-cs"/>
              </a:rPr>
              <a:t>License - </a:t>
            </a:r>
            <a:r>
              <a:rPr lang="en-CA" sz="1600" dirty="0" smtClean="0">
                <a:ea typeface="+mn-ea"/>
                <a:cs typeface="+mn-cs"/>
              </a:rPr>
              <a:t>$18,296,266 </a:t>
            </a:r>
          </a:p>
          <a:p>
            <a:pPr marL="190500" lvl="1">
              <a:spcAft>
                <a:spcPts val="1200"/>
              </a:spcAft>
              <a:buChar char="•"/>
              <a:defRPr/>
            </a:pPr>
            <a:r>
              <a:rPr lang="en-CA" sz="1800" dirty="0" smtClean="0">
                <a:ea typeface="+mn-ea"/>
                <a:cs typeface="+mn-cs"/>
              </a:rPr>
              <a:t>This </a:t>
            </a:r>
            <a:r>
              <a:rPr lang="en-CA" sz="1800" dirty="0">
                <a:ea typeface="+mn-ea"/>
                <a:cs typeface="+mn-cs"/>
              </a:rPr>
              <a:t>approach has been agreed to by CIRNAC, KitIA and Sabina</a:t>
            </a:r>
            <a:r>
              <a:rPr lang="en-CA" sz="1800" dirty="0" smtClean="0">
                <a:ea typeface="+mn-ea"/>
                <a:cs typeface="+mn-cs"/>
              </a:rPr>
              <a:t>.</a:t>
            </a:r>
          </a:p>
          <a:p>
            <a:pPr marL="0" lvl="1" indent="0">
              <a:spcAft>
                <a:spcPts val="1200"/>
              </a:spcAft>
              <a:buNone/>
              <a:defRPr/>
            </a:pPr>
            <a:endParaRPr lang="en-CA" sz="1800" dirty="0">
              <a:ea typeface="+mn-ea"/>
              <a:cs typeface="+mn-cs"/>
            </a:endParaRPr>
          </a:p>
          <a:p>
            <a:pPr lvl="2">
              <a:spcAft>
                <a:spcPts val="1200"/>
              </a:spcAft>
              <a:defRPr/>
            </a:pPr>
            <a:endParaRPr lang="en-CA" sz="1200" dirty="0"/>
          </a:p>
          <a:p>
            <a:pPr marL="384175" lvl="2" indent="0">
              <a:spcAft>
                <a:spcPts val="1200"/>
              </a:spcAft>
              <a:buNone/>
              <a:defRPr/>
            </a:pPr>
            <a:endParaRPr lang="en-CA" sz="1200" dirty="0" smtClean="0"/>
          </a:p>
        </p:txBody>
      </p:sp>
      <p:sp>
        <p:nvSpPr>
          <p:cNvPr id="8" name="Content Placeholder 7"/>
          <p:cNvSpPr>
            <a:spLocks noGrp="1"/>
          </p:cNvSpPr>
          <p:nvPr>
            <p:ph sz="half" idx="2"/>
          </p:nvPr>
        </p:nvSpPr>
        <p:spPr>
          <a:xfrm>
            <a:off x="4712208" y="1048132"/>
            <a:ext cx="4431792" cy="6114668"/>
          </a:xfrm>
        </p:spPr>
        <p:txBody>
          <a:bodyPr/>
          <a:lstStyle/>
          <a:p>
            <a:pPr>
              <a:spcAft>
                <a:spcPts val="1200"/>
              </a:spcAft>
              <a:defRPr/>
            </a:pPr>
            <a:r>
              <a:rPr lang="en-CA" sz="1600" dirty="0" smtClean="0"/>
              <a:t>CIRNAC-kut mikhauttilgaqtut tamaitnut halumaqtigauni akitunit havakvikmun tamnaunia $</a:t>
            </a:r>
            <a:r>
              <a:rPr lang="en-CA" sz="1600" dirty="0"/>
              <a:t>53,118,087</a:t>
            </a:r>
          </a:p>
          <a:p>
            <a:pPr>
              <a:spcAft>
                <a:spcPts val="1200"/>
              </a:spcAft>
              <a:defRPr/>
            </a:pPr>
            <a:r>
              <a:rPr lang="en-CA" sz="1600" dirty="0" smtClean="0"/>
              <a:t>Kihimik, piplugu atuguiqpaliayut halumaqtigauni uqauhiginilu tamatkiknit Sabina-kut KitIA-kutlu, CIRNAC-kut angiqtai tapkuat nautiumatit tigumiaqni Havanguyumun piyukhaq $</a:t>
            </a:r>
            <a:r>
              <a:rPr lang="en-CA" sz="1600" dirty="0"/>
              <a:t>43,189,351. </a:t>
            </a:r>
            <a:r>
              <a:rPr lang="en-CA" sz="1600" dirty="0" smtClean="0"/>
              <a:t>Una nautiumat tuniyauniaq tukligikninut atqutitlugu uyagakhiuqvik.</a:t>
            </a:r>
            <a:endParaRPr lang="en-CA" sz="1600" dirty="0"/>
          </a:p>
          <a:p>
            <a:pPr>
              <a:spcAft>
                <a:spcPts val="1200"/>
              </a:spcAft>
              <a:defRPr/>
            </a:pPr>
            <a:r>
              <a:rPr lang="en-CA" sz="1600" dirty="0" smtClean="0"/>
              <a:t>Tamna Imaqmun Laisa pipkagakhaq nautiumatinut tigumiaqni tahapkunanga piqatauyunit:</a:t>
            </a:r>
            <a:endParaRPr lang="en-CA" sz="1600" dirty="0"/>
          </a:p>
          <a:p>
            <a:pPr marL="387350" lvl="3">
              <a:spcAft>
                <a:spcPts val="1200"/>
              </a:spcAft>
              <a:buChar char="•"/>
              <a:defRPr/>
            </a:pPr>
            <a:r>
              <a:rPr lang="en-CA" sz="1600" dirty="0"/>
              <a:t>Kitikmeot Inuit </a:t>
            </a:r>
            <a:r>
              <a:rPr lang="en-CA" sz="1600" dirty="0" smtClean="0"/>
              <a:t>Katutyiqatigit </a:t>
            </a:r>
            <a:r>
              <a:rPr lang="en-CA" sz="1600" dirty="0"/>
              <a:t>– $13,820,593</a:t>
            </a:r>
          </a:p>
          <a:p>
            <a:pPr marL="387350" lvl="3">
              <a:spcAft>
                <a:spcPts val="1200"/>
              </a:spcAft>
              <a:buChar char="•"/>
              <a:defRPr/>
            </a:pPr>
            <a:r>
              <a:rPr lang="en-CA" sz="1600" dirty="0" smtClean="0"/>
              <a:t>CIRNAC-kut Nunat– </a:t>
            </a:r>
            <a:r>
              <a:rPr lang="en-CA" sz="1600" dirty="0"/>
              <a:t>$11,244,782</a:t>
            </a:r>
          </a:p>
          <a:p>
            <a:pPr marL="387350" lvl="3">
              <a:spcAft>
                <a:spcPts val="1200"/>
              </a:spcAft>
              <a:buChar char="•"/>
              <a:defRPr/>
            </a:pPr>
            <a:r>
              <a:rPr lang="en-CA" sz="1600" dirty="0" smtClean="0"/>
              <a:t>CIRNAC-kut atuqhugu Imaqmun Laisa - </a:t>
            </a:r>
            <a:r>
              <a:rPr lang="en-CA" sz="1600" dirty="0"/>
              <a:t>$18,296,266 </a:t>
            </a:r>
          </a:p>
          <a:p>
            <a:pPr marL="190500" lvl="1">
              <a:spcAft>
                <a:spcPts val="1200"/>
              </a:spcAft>
              <a:buChar char="•"/>
              <a:defRPr/>
            </a:pPr>
            <a:r>
              <a:rPr lang="en-CA" sz="1600" dirty="0" smtClean="0"/>
              <a:t>Una pityuhiq angiqtauyuq tapkunanga CIRNAC-kut, KitIA-kut Sabina-kutlu.</a:t>
            </a:r>
            <a:endParaRPr lang="en-CA" sz="1600" dirty="0"/>
          </a:p>
          <a:p>
            <a:endParaRPr lang="en-US" dirty="0"/>
          </a:p>
        </p:txBody>
      </p:sp>
      <p:sp>
        <p:nvSpPr>
          <p:cNvPr id="5" name="Slide Number Placeholder 4"/>
          <p:cNvSpPr>
            <a:spLocks noGrp="1"/>
          </p:cNvSpPr>
          <p:nvPr>
            <p:ph type="sldNum" sz="quarter" idx="10"/>
          </p:nvPr>
        </p:nvSpPr>
        <p:spPr/>
        <p:txBody>
          <a:bodyPr/>
          <a:lstStyle/>
          <a:p>
            <a:pPr>
              <a:defRPr/>
            </a:pPr>
            <a:fld id="{E00B6E52-F07A-44C8-B7AE-D6EEC3D50429}" type="slidenum">
              <a:rPr lang="en-CA" smtClean="0"/>
              <a:pPr>
                <a:defRPr/>
              </a:pPr>
              <a:t>8</a:t>
            </a:fld>
            <a:endParaRPr lang="en-CA" dirty="0"/>
          </a:p>
        </p:txBody>
      </p:sp>
      <p:sp>
        <p:nvSpPr>
          <p:cNvPr id="2" name="Rectangle 1"/>
          <p:cNvSpPr/>
          <p:nvPr/>
        </p:nvSpPr>
        <p:spPr>
          <a:xfrm>
            <a:off x="5105400" y="457201"/>
            <a:ext cx="3810000" cy="590931"/>
          </a:xfrm>
          <a:prstGeom prst="rect">
            <a:avLst/>
          </a:prstGeom>
        </p:spPr>
        <p:txBody>
          <a:bodyPr wrap="square">
            <a:spAutoFit/>
          </a:bodyPr>
          <a:lstStyle/>
          <a:p>
            <a:r>
              <a:rPr lang="en-CA" b="1" dirty="0" smtClean="0">
                <a:solidFill>
                  <a:srgbClr val="000000"/>
                </a:solidFill>
                <a:latin typeface="+mj-lt"/>
              </a:rPr>
              <a:t>Umikniani Akituni Mikhautni (Kiinauyat Nautiumatit)</a:t>
            </a:r>
            <a:endParaRPr lang="en-US" b="1" dirty="0">
              <a:solidFill>
                <a:srgbClr val="000000"/>
              </a:solidFill>
              <a:latin typeface="+mj-lt"/>
            </a:endParaRPr>
          </a:p>
        </p:txBody>
      </p:sp>
    </p:spTree>
    <p:extLst>
      <p:ext uri="{BB962C8B-B14F-4D97-AF65-F5344CB8AC3E}">
        <p14:creationId xmlns:p14="http://schemas.microsoft.com/office/powerpoint/2010/main" val="10051495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23929" y="838200"/>
            <a:ext cx="4038600" cy="304800"/>
          </a:xfrm>
        </p:spPr>
        <p:txBody>
          <a:bodyPr/>
          <a:lstStyle/>
          <a:p>
            <a:r>
              <a:rPr lang="en-CA" dirty="0"/>
              <a:t>Closing</a:t>
            </a:r>
            <a:endParaRPr lang="en-US" dirty="0"/>
          </a:p>
        </p:txBody>
      </p:sp>
      <p:sp>
        <p:nvSpPr>
          <p:cNvPr id="7" name="Content Placeholder 6"/>
          <p:cNvSpPr>
            <a:spLocks noGrp="1"/>
          </p:cNvSpPr>
          <p:nvPr>
            <p:ph sz="half" idx="1"/>
          </p:nvPr>
        </p:nvSpPr>
        <p:spPr>
          <a:xfrm>
            <a:off x="381000" y="1752600"/>
            <a:ext cx="4114800" cy="4495801"/>
          </a:xfrm>
        </p:spPr>
        <p:txBody>
          <a:bodyPr/>
          <a:lstStyle/>
          <a:p>
            <a:pPr lvl="0">
              <a:spcAft>
                <a:spcPts val="1200"/>
              </a:spcAft>
              <a:defRPr/>
            </a:pPr>
            <a:r>
              <a:rPr lang="en-CA" sz="1800" dirty="0"/>
              <a:t>The department is confident that the issues/concerns brought forward today can and will be addressed by Sabina to the satisfaction of </a:t>
            </a:r>
            <a:r>
              <a:rPr lang="en-CA" sz="1800" dirty="0" smtClean="0"/>
              <a:t>CIRNAC.</a:t>
            </a:r>
            <a:endParaRPr lang="en-CA" sz="1800" dirty="0"/>
          </a:p>
          <a:p>
            <a:pPr lvl="0">
              <a:spcAft>
                <a:spcPts val="1200"/>
              </a:spcAft>
              <a:defRPr/>
            </a:pPr>
            <a:endParaRPr lang="en-CA" sz="1800" dirty="0"/>
          </a:p>
          <a:p>
            <a:pPr lvl="0">
              <a:spcAft>
                <a:spcPts val="1200"/>
              </a:spcAft>
              <a:defRPr/>
            </a:pPr>
            <a:r>
              <a:rPr lang="en-CA" sz="1800" dirty="0" smtClean="0"/>
              <a:t>CIRNAC is confident that the closure cost estimate and the subsequent phasing of security for the project ensures that the project will not, at any time, be under secured or become a liability to the crown.</a:t>
            </a:r>
            <a:endParaRPr lang="en-US" dirty="0"/>
          </a:p>
        </p:txBody>
      </p:sp>
      <p:sp>
        <p:nvSpPr>
          <p:cNvPr id="8" name="Content Placeholder 7"/>
          <p:cNvSpPr>
            <a:spLocks noGrp="1"/>
          </p:cNvSpPr>
          <p:nvPr>
            <p:ph sz="half" idx="2"/>
          </p:nvPr>
        </p:nvSpPr>
        <p:spPr>
          <a:xfrm>
            <a:off x="4712208" y="1752599"/>
            <a:ext cx="4050792" cy="4495801"/>
          </a:xfrm>
        </p:spPr>
        <p:txBody>
          <a:bodyPr/>
          <a:lstStyle/>
          <a:p>
            <a:pPr lvl="0">
              <a:spcAft>
                <a:spcPts val="1200"/>
              </a:spcAft>
              <a:defRPr/>
            </a:pPr>
            <a:r>
              <a:rPr lang="en-CA" sz="1800" dirty="0" smtClean="0"/>
              <a:t>Tamna timing nalungittuq tapkuat pityutit/ihumaalutithatqiqtitauyut ublumi hugiaqtauniat tapkunanga Sabina-kut naamagiliqninut tapkuat CIRNAC-kut.</a:t>
            </a:r>
            <a:endParaRPr lang="en-CA" sz="1800" dirty="0"/>
          </a:p>
          <a:p>
            <a:pPr lvl="0">
              <a:spcAft>
                <a:spcPts val="1200"/>
              </a:spcAft>
              <a:defRPr/>
            </a:pPr>
            <a:endParaRPr lang="en-CA" sz="1800" dirty="0"/>
          </a:p>
          <a:p>
            <a:pPr lvl="0">
              <a:spcAft>
                <a:spcPts val="1200"/>
              </a:spcAft>
              <a:defRPr/>
            </a:pPr>
            <a:r>
              <a:rPr lang="en-CA" sz="1800" dirty="0" smtClean="0"/>
              <a:t>CIRNAC-kut nalungitai tapkuat umiktiqnianut akitunit mikhautni kinguagutlu tukligikhat nautiumatit havanguyumun atuqpiaqtitniagai tamna havanguyuq pilaittuq, qangaliqak, nautiumatai amigaqtitni atugakhaqaliqtaililugit.</a:t>
            </a:r>
            <a:endParaRPr lang="en-US" sz="1800" dirty="0"/>
          </a:p>
        </p:txBody>
      </p:sp>
      <p:sp>
        <p:nvSpPr>
          <p:cNvPr id="5" name="Slide Number Placeholder 4"/>
          <p:cNvSpPr>
            <a:spLocks noGrp="1"/>
          </p:cNvSpPr>
          <p:nvPr>
            <p:ph type="sldNum" sz="quarter" idx="10"/>
          </p:nvPr>
        </p:nvSpPr>
        <p:spPr/>
        <p:txBody>
          <a:bodyPr/>
          <a:lstStyle/>
          <a:p>
            <a:pPr>
              <a:defRPr/>
            </a:pPr>
            <a:fld id="{E00B6E52-F07A-44C8-B7AE-D6EEC3D50429}" type="slidenum">
              <a:rPr lang="en-CA" smtClean="0"/>
              <a:pPr>
                <a:defRPr/>
              </a:pPr>
              <a:t>9</a:t>
            </a:fld>
            <a:endParaRPr lang="en-CA" dirty="0"/>
          </a:p>
        </p:txBody>
      </p:sp>
      <p:sp>
        <p:nvSpPr>
          <p:cNvPr id="2" name="Rectangle 1"/>
          <p:cNvSpPr/>
          <p:nvPr/>
        </p:nvSpPr>
        <p:spPr>
          <a:xfrm>
            <a:off x="4572000" y="762000"/>
            <a:ext cx="2209800" cy="424732"/>
          </a:xfrm>
          <a:prstGeom prst="rect">
            <a:avLst/>
          </a:prstGeom>
        </p:spPr>
        <p:txBody>
          <a:bodyPr wrap="square">
            <a:spAutoFit/>
          </a:bodyPr>
          <a:lstStyle/>
          <a:p>
            <a:r>
              <a:rPr lang="en-CA" sz="2400" b="1" dirty="0" smtClean="0">
                <a:solidFill>
                  <a:srgbClr val="000000"/>
                </a:solidFill>
                <a:latin typeface="+mj-lt"/>
              </a:rPr>
              <a:t>Umiktiqnia</a:t>
            </a:r>
            <a:endParaRPr lang="en-US" sz="2400" b="1" dirty="0">
              <a:solidFill>
                <a:srgbClr val="000000"/>
              </a:solidFill>
              <a:latin typeface="+mj-lt"/>
            </a:endParaRPr>
          </a:p>
        </p:txBody>
      </p:sp>
    </p:spTree>
    <p:extLst>
      <p:ext uri="{BB962C8B-B14F-4D97-AF65-F5344CB8AC3E}">
        <p14:creationId xmlns:p14="http://schemas.microsoft.com/office/powerpoint/2010/main" val="16300880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9661250|-6926519|-3161487|-10379576|-10856873|INAC / AANC&quot;,&quot;Id&quot;:&quot;5819e76f3141351f6011fdfe&quot;,&quot;SmartGridHorizontal&quot;:0,&quot;LinkedExcelSources&quot;:{},&quot;LinkedProjectSources&quot;:{}}"/>
</p:tagLst>
</file>

<file path=ppt/theme/theme1.xml><?xml version="1.0" encoding="utf-8"?>
<a:theme xmlns:a="http://schemas.openxmlformats.org/drawingml/2006/main" name="Standard_white">
  <a:themeElements>
    <a:clrScheme name="Standard_white 1">
      <a:dk1>
        <a:srgbClr val="000066"/>
      </a:dk1>
      <a:lt1>
        <a:srgbClr val="E5E5CC"/>
      </a:lt1>
      <a:dk2>
        <a:srgbClr val="000066"/>
      </a:dk2>
      <a:lt2>
        <a:srgbClr val="E5E5CC"/>
      </a:lt2>
      <a:accent1>
        <a:srgbClr val="009999"/>
      </a:accent1>
      <a:accent2>
        <a:srgbClr val="FFCC00"/>
      </a:accent2>
      <a:accent3>
        <a:srgbClr val="F0F0E2"/>
      </a:accent3>
      <a:accent4>
        <a:srgbClr val="000056"/>
      </a:accent4>
      <a:accent5>
        <a:srgbClr val="AACACA"/>
      </a:accent5>
      <a:accent6>
        <a:srgbClr val="E7B900"/>
      </a:accent6>
      <a:hlink>
        <a:srgbClr val="003399"/>
      </a:hlink>
      <a:folHlink>
        <a:srgbClr val="336699"/>
      </a:folHlink>
    </a:clrScheme>
    <a:fontScheme name="Standard_whi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E5E5CC"/>
        </a:solidFill>
        <a:ln w="25400" cap="flat" cmpd="sng" algn="ctr">
          <a:solidFill>
            <a:srgbClr val="000066"/>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190500" marR="0" indent="-190500" algn="l" defTabSz="914400" rtl="0" eaLnBrk="1" fontAlgn="base" latinLnBrk="0" hangingPunct="1">
          <a:lnSpc>
            <a:spcPct val="90000"/>
          </a:lnSpc>
          <a:spcBef>
            <a:spcPct val="0"/>
          </a:spcBef>
          <a:spcAft>
            <a:spcPct val="37000"/>
          </a:spcAft>
          <a:buClrTx/>
          <a:buSzTx/>
          <a:buFontTx/>
          <a:buNone/>
          <a:tabLst>
            <a:tab pos="5715000" algn="l"/>
          </a:tabLst>
          <a:defRPr kumimoji="0" lang="en-CA"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rgbClr val="E5E5CC"/>
        </a:solidFill>
        <a:ln w="25400" cap="flat" cmpd="sng" algn="ctr">
          <a:solidFill>
            <a:srgbClr val="000066"/>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190500" marR="0" indent="-190500" algn="l" defTabSz="914400" rtl="0" eaLnBrk="1" fontAlgn="base" latinLnBrk="0" hangingPunct="1">
          <a:lnSpc>
            <a:spcPct val="90000"/>
          </a:lnSpc>
          <a:spcBef>
            <a:spcPct val="0"/>
          </a:spcBef>
          <a:spcAft>
            <a:spcPct val="37000"/>
          </a:spcAft>
          <a:buClrTx/>
          <a:buSzTx/>
          <a:buFontTx/>
          <a:buNone/>
          <a:tabLst>
            <a:tab pos="5715000" algn="l"/>
          </a:tabLst>
          <a:defRPr kumimoji="0" lang="en-CA"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Standard_white 1">
        <a:dk1>
          <a:srgbClr val="000066"/>
        </a:dk1>
        <a:lt1>
          <a:srgbClr val="E5E5CC"/>
        </a:lt1>
        <a:dk2>
          <a:srgbClr val="000066"/>
        </a:dk2>
        <a:lt2>
          <a:srgbClr val="E5E5CC"/>
        </a:lt2>
        <a:accent1>
          <a:srgbClr val="009999"/>
        </a:accent1>
        <a:accent2>
          <a:srgbClr val="FFCC00"/>
        </a:accent2>
        <a:accent3>
          <a:srgbClr val="F0F0E2"/>
        </a:accent3>
        <a:accent4>
          <a:srgbClr val="000056"/>
        </a:accent4>
        <a:accent5>
          <a:srgbClr val="AACACA"/>
        </a:accent5>
        <a:accent6>
          <a:srgbClr val="E7B900"/>
        </a:accent6>
        <a:hlink>
          <a:srgbClr val="003399"/>
        </a:hlink>
        <a:folHlink>
          <a:srgbClr val="33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Standard_white</Template>
  <TotalTime>25931</TotalTime>
  <Words>736</Words>
  <Application>Microsoft Office PowerPoint</Application>
  <PresentationFormat>On-screen Show (4:3)</PresentationFormat>
  <Paragraphs>124</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Pigiarniq</vt:lpstr>
      <vt:lpstr>Pigiarniq Light</vt:lpstr>
      <vt:lpstr>Verdana</vt:lpstr>
      <vt:lpstr>Standard_white</vt:lpstr>
      <vt:lpstr>PowerPoint Presentation</vt:lpstr>
      <vt:lpstr>Outline</vt:lpstr>
      <vt:lpstr>Roles and responsibilities</vt:lpstr>
      <vt:lpstr>Contributions to the application review</vt:lpstr>
      <vt:lpstr>Issues Resolved to Date</vt:lpstr>
      <vt:lpstr>Unresolved Issue #1</vt:lpstr>
      <vt:lpstr>Unresolved Issue #2</vt:lpstr>
      <vt:lpstr>Closure Cost Estimate (Financial Security)</vt:lpstr>
      <vt:lpstr>Closing</vt:lpstr>
      <vt:lpstr>PowerPoint Presentation</vt:lpstr>
    </vt:vector>
  </TitlesOfParts>
  <Manager>Ray Luoma</Manager>
  <Company>Deloitte.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Alain Giroux</dc:creator>
  <cp:lastModifiedBy>Jose Riquelme</cp:lastModifiedBy>
  <cp:revision>628</cp:revision>
  <cp:lastPrinted>2016-07-14T12:53:22Z</cp:lastPrinted>
  <dcterms:created xsi:type="dcterms:W3CDTF">2007-03-13T16:30:24Z</dcterms:created>
  <dcterms:modified xsi:type="dcterms:W3CDTF">2018-08-07T20:28:55Z</dcterms:modified>
</cp:coreProperties>
</file>