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</p:sldMasterIdLst>
  <p:notesMasterIdLst>
    <p:notesMasterId r:id="rId19"/>
  </p:notesMasterIdLst>
  <p:sldIdLst>
    <p:sldId id="256" r:id="rId7"/>
    <p:sldId id="258" r:id="rId8"/>
    <p:sldId id="259" r:id="rId9"/>
    <p:sldId id="260" r:id="rId10"/>
    <p:sldId id="270" r:id="rId11"/>
    <p:sldId id="278" r:id="rId12"/>
    <p:sldId id="274" r:id="rId13"/>
    <p:sldId id="265" r:id="rId14"/>
    <p:sldId id="280" r:id="rId15"/>
    <p:sldId id="281" r:id="rId16"/>
    <p:sldId id="282" r:id="rId17"/>
    <p:sldId id="262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,Emily [Yel]" initials="N[" lastIdx="1" clrIdx="0">
    <p:extLst>
      <p:ext uri="{19B8F6BF-5375-455C-9EA6-DF929625EA0E}">
        <p15:presenceInfo xmlns:p15="http://schemas.microsoft.com/office/powerpoint/2012/main" userId="S-1-5-21-5706737-1149331681-726236141-38164" providerId="AD"/>
      </p:ext>
    </p:extLst>
  </p:cmAuthor>
  <p:cmAuthor id="2" name="Pinto,Melissa [Yel]" initials="P[" lastIdx="8" clrIdx="1">
    <p:extLst>
      <p:ext uri="{19B8F6BF-5375-455C-9EA6-DF929625EA0E}">
        <p15:presenceInfo xmlns:p15="http://schemas.microsoft.com/office/powerpoint/2012/main" userId="S-1-5-21-5706737-1149331681-726236141-37241" providerId="AD"/>
      </p:ext>
    </p:extLst>
  </p:cmAuthor>
  <p:cmAuthor id="3" name="Williston,Georgina [Yel]" initials="W[" lastIdx="1" clrIdx="2">
    <p:extLst>
      <p:ext uri="{19B8F6BF-5375-455C-9EA6-DF929625EA0E}">
        <p15:presenceInfo xmlns:p15="http://schemas.microsoft.com/office/powerpoint/2012/main" userId="S-1-5-21-5706737-1149331681-726236141-38123" providerId="AD"/>
      </p:ext>
    </p:extLst>
  </p:cmAuthor>
  <p:cmAuthor id="4" name="O'Sullivan,Orlagh [Wpg]" initials="O[" lastIdx="6" clrIdx="3">
    <p:extLst>
      <p:ext uri="{19B8F6BF-5375-455C-9EA6-DF929625EA0E}">
        <p15:presenceInfo xmlns:p15="http://schemas.microsoft.com/office/powerpoint/2012/main" userId="S-1-5-21-5706737-1149331681-726236141-385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577" autoAdjust="0"/>
    <p:restoredTop sz="84739" autoAdjust="0"/>
  </p:normalViewPr>
  <p:slideViewPr>
    <p:cSldViewPr>
      <p:cViewPr varScale="1">
        <p:scale>
          <a:sx n="137" d="100"/>
          <a:sy n="137" d="100"/>
        </p:scale>
        <p:origin x="2382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48D33-BBCA-4CA7-88DB-E684C0A2C3C0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D0C92-C700-4386-84A8-D8A7C0DC86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1156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7855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CA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8112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CA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6981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626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9148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0126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6326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b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7269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b="1" u="none" baseline="0" dirty="0">
              <a:solidFill>
                <a:schemeClr val="accent1">
                  <a:lumMod val="7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639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279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CA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9980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CA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D0C92-C700-4386-84A8-D8A7C0DC8685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8372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5586" y="1412777"/>
            <a:ext cx="7992888" cy="1470025"/>
          </a:xfrm>
        </p:spPr>
        <p:txBody>
          <a:bodyPr/>
          <a:lstStyle>
            <a:lvl1pPr algn="l"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0666" y="2883051"/>
            <a:ext cx="4945470" cy="1914102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3538" y="6356352"/>
            <a:ext cx="2133600" cy="365125"/>
          </a:xfrm>
        </p:spPr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552" y="188640"/>
            <a:ext cx="8064896" cy="980728"/>
          </a:xfrm>
        </p:spPr>
        <p:txBody>
          <a:bodyPr anchor="b">
            <a:noAutofit/>
          </a:bodyPr>
          <a:lstStyle>
            <a:lvl1pPr algn="l"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552" y="1916832"/>
            <a:ext cx="8136904" cy="432048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8" name="Text Placeholder 2"/>
          <p:cNvSpPr>
            <a:spLocks noGrp="1"/>
          </p:cNvSpPr>
          <p:nvPr>
            <p:ph idx="10"/>
          </p:nvPr>
        </p:nvSpPr>
        <p:spPr>
          <a:xfrm>
            <a:off x="539552" y="2636912"/>
            <a:ext cx="8136904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9769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0732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3"/>
            <a:ext cx="7886700" cy="63973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9502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38356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38356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5050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0238" y="1681163"/>
            <a:ext cx="386873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7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0727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1728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9101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659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811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9840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624D-2D64-4326-B42C-B6C857663422}" type="datetimeFigureOut">
              <a:rPr lang="en-CA" smtClean="0"/>
              <a:t>2021-07-05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161A0-0E6A-4BED-9027-1915FC7FE8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072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7ADB-4FB9-482D-A1A4-E1F489B212F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4AB2-A68C-446D-B258-F807154688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all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81918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83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23731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763624D-2D64-4326-B42C-B6C857663422}" type="datetimeFigureOut">
              <a:rPr lang="en-CA" smtClean="0"/>
              <a:pPr/>
              <a:t>2021-07-05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23731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23731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05161A0-0E6A-4BED-9027-1915FC7FE8F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216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052737"/>
            <a:ext cx="8298922" cy="2376264"/>
          </a:xfrm>
        </p:spPr>
        <p:txBody>
          <a:bodyPr>
            <a:noAutofit/>
          </a:bodyPr>
          <a:lstStyle/>
          <a:p>
            <a:pPr algn="ctr"/>
            <a:r>
              <a:rPr lang="iu-Cans-CA" sz="2800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ᓯᓚᐅᑉᓗ ᐊᓯᐊᖑᖅᐸᓕᐊᓂᖓ ᑲᓇᑕᒻᒥ ᑐᓂᔭᖓᑦ ᓄᓇᕗᒥ ᐃᒪᓕᕆᔨᑦ ᑲᑎᒪᔨᖏᓐᓄᑦ </a:t>
            </a:r>
            <a:br>
              <a:rPr lang="en-US" sz="2800" dirty="0"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iu-Cans-CA" sz="2800" dirty="0">
                <a:latin typeface="Gadugi" panose="020B0502040204020203" pitchFamily="34" charset="0"/>
                <a:ea typeface="Gadugi" panose="020B0502040204020203" pitchFamily="34" charset="0"/>
              </a:rPr>
              <a:t>ᐅᖃᐅᓯᖃᖅᑐᖅ ᖃᓄᐃᑑᓂᖓ </a:t>
            </a:r>
            <a:r>
              <a:rPr lang="en-US" sz="2800" dirty="0">
                <a:latin typeface="Gadugi" panose="020B0502040204020203" pitchFamily="34" charset="0"/>
                <a:ea typeface="Gadugi" panose="020B0502040204020203" pitchFamily="34" charset="0"/>
              </a:rPr>
              <a:t>A </a:t>
            </a:r>
            <a:r>
              <a:rPr lang="iu-Cans-CA" sz="2800" dirty="0">
                <a:latin typeface="Gadugi" panose="020B0502040204020203" pitchFamily="34" charset="0"/>
                <a:ea typeface="Gadugi" panose="020B0502040204020203" pitchFamily="34" charset="0"/>
              </a:rPr>
              <a:t>ᐃᒥᐊᑉ ᓚᐃᓴᖓᑕ ᐊᕿᒋᐊᕈᑎᖓ ᓴᓐᓂᖓᔪᑉ ᑰᖓᓐᓂ ᐱᓕᕆᐊᕐᒧᑦ </a:t>
            </a:r>
            <a:endParaRPr lang="en-US" sz="2800" cap="none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320" y="3429000"/>
            <a:ext cx="5770091" cy="1296144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adugi" panose="020B0502040204020203" pitchFamily="34" charset="0"/>
                <a:ea typeface="Gadugi" panose="020B0502040204020203" pitchFamily="34" charset="0"/>
              </a:rPr>
              <a:t>2AM-BRP1831 - </a:t>
            </a:r>
            <a:r>
              <a:rPr lang="iu-Cans-CA" sz="2400" dirty="0">
                <a:latin typeface="Gadugi" panose="020B0502040204020203" pitchFamily="34" charset="0"/>
                <a:ea typeface="Gadugi" panose="020B0502040204020203" pitchFamily="34" charset="0"/>
              </a:rPr>
              <a:t>ᐃᓄᖕᓄᑦ ᑐᓵᔭᐅᓂᖅ </a:t>
            </a:r>
            <a:endParaRPr lang="en-CA" sz="24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iu-Cans-CA" sz="2400" dirty="0">
                <a:latin typeface="Gadugi" panose="020B0502040204020203" pitchFamily="34" charset="0"/>
                <a:ea typeface="Gadugi" panose="020B0502040204020203" pitchFamily="34" charset="0"/>
              </a:rPr>
              <a:t>ᔪᓚᐃ</a:t>
            </a:r>
            <a:r>
              <a:rPr lang="en-US" sz="2400" dirty="0">
                <a:latin typeface="Gadugi" panose="020B0502040204020203" pitchFamily="34" charset="0"/>
                <a:ea typeface="Gadugi" panose="020B0502040204020203" pitchFamily="34" charset="0"/>
              </a:rPr>
              <a:t> 13-14, 2021 </a:t>
            </a:r>
            <a:endParaRPr lang="en-CA" sz="24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iu-Cans-CA" sz="2400" dirty="0">
                <a:latin typeface="Gadugi" panose="020B0502040204020203" pitchFamily="34" charset="0"/>
                <a:ea typeface="Gadugi" panose="020B0502040204020203" pitchFamily="34" charset="0"/>
              </a:rPr>
              <a:t>ᐃᖃᓗᒃᑑᑦᑎᐊᖅ, ᓄᓇᕗᒻᒥ </a:t>
            </a:r>
            <a:endParaRPr lang="en-CA" sz="24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57320" y="4786848"/>
            <a:ext cx="331236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u-Cans-CA" sz="1600" dirty="0">
                <a:latin typeface="Gadugi" panose="020B0502040204020203" pitchFamily="34" charset="0"/>
                <a:ea typeface="Gadugi" panose="020B0502040204020203" pitchFamily="34" charset="0"/>
              </a:rPr>
              <a:t>ᐅᐊᓛᔅ ᐆ ᓴᓕᕙᓐ </a:t>
            </a:r>
            <a:endParaRPr lang="en-CA" sz="16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iu-Cans-CA" sz="1600" dirty="0">
                <a:latin typeface="Gadugi" panose="020B0502040204020203" pitchFamily="34" charset="0"/>
                <a:ea typeface="Gadugi" panose="020B0502040204020203" pitchFamily="34" charset="0"/>
              </a:rPr>
              <a:t>ᐃᓱᒪᑕᖅ ᐊᕙᑎᒻᒥᒃ ᖃᐅᔨᓴᖅᑎ </a:t>
            </a:r>
            <a:endParaRPr lang="en-CA" sz="16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iu-Cans-CA" sz="1600" dirty="0">
                <a:latin typeface="Gadugi" panose="020B0502040204020203" pitchFamily="34" charset="0"/>
                <a:ea typeface="Gadugi" panose="020B0502040204020203" pitchFamily="34" charset="0"/>
              </a:rPr>
              <a:t>ᒦᒐᓐ ᑑᐱᓐ </a:t>
            </a:r>
            <a:endParaRPr lang="en-CA" sz="16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iu-Cans-CA" sz="1600" dirty="0">
                <a:latin typeface="Gadugi" panose="020B0502040204020203" pitchFamily="34" charset="0"/>
                <a:ea typeface="Gadugi" panose="020B0502040204020203" pitchFamily="34" charset="0"/>
              </a:rPr>
              <a:t>ᐃᒥᕐᒥᒃ ᖃᐅᔨᓴᖅᑎ </a:t>
            </a:r>
            <a:endParaRPr lang="en-CA" sz="16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 ᑎᑎᕋᖅᓯᒪᔪᖅ ᑭᖑᓪᓕᖅ ᑐᓂᔭᖓ ᐊᕙᑎᓕᕆᔨᑦ ᑲᓇᑕᒻᒥ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 #4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ᖃᐅᔨᓴᕐᓂᖅ, ᐱᓕᕆᐊᖑᓂᖓ ᐊᒪ ᐊᑐᓕᖅᑎᑕᐅᓂᖓ ᓯᕗᓂᖓᓂ ᖃᐅᔨᒪᓂᓗᒡᓗᓐᓂ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2852936"/>
            <a:ext cx="8136904" cy="3096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 ᐊᑐᓕᖁᔭᖓᑦ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:</a:t>
            </a: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ᐱᓕᕆᓂᐊᖅᑐᖅ ᓴᕿᑎᑦᓯᔭᕆᐊᓕᒃ ᐃᒥᐅᑉ ᐊᖏᓂᖓᓐᓂᒃ ᒍᒡ ᑕᓯᖓᓐᓂ ᐊᓯᐊᖑᖅᐸᓕᐊᓂᖓ ᖃᐅᔨᒪᓂᓗᒡᓗᒍ, ᓯᕗᓂᖓᓂ ᖃᐅᔨᒪᔪᑕᐅᓂᐊᕐᒪᑦ ᐊᓯᐊᖑᖅᐸᓕᐊᓂᖓᓐᓂ ᒍᔅ ᑕᓯᖓᓐᓂ</a:t>
            </a:r>
            <a:r>
              <a:rPr lang="en-US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ᑯᕕᑎᑕᐅᓚᐅᖏᓂᖓᓐᓂ ᒎᔅ ᑕᓯᖓᓐᓄᑦ, ᐱᓕᕆᓂᐊᖅᑐᖅ ᐊᑐᕐᓂᐊᖅᑕᖓᓐᓂᒃ ᐊᕿᒃᓯᔪᒃᓴᐅᕗᖅ ᐃᓱᒪᒋᔭᐅᓂᐊᖅᑐᑦ ᖃᐅᔨᒪᓂᐊᕐᒪᒋᑦ ᐊᕿᒋᐊᖃᓕᕐᓂᖅᐸᑕᓗ ᖃᐅᔨᒪᑎᐊᕐᓂᐊᕐᒪᑦ. ᑕᑉᑯᐊ ᐅᒃᑐᕋᐅᑕᐅᔪᑦ ᖃᐅᔨᓴᕈᑎᓪᓗ, ᖃᓄᐃᑐᓂᖓ ᐃᓚᐅᓗᓐᓂ ᑎᑎᕋᖅᓯᒪᔭᕆᐊᖃᕐᒪᑕ ᐊᕌᒍᑕᒫᑦ ᐅᓂᑉᑳᒻᒥ</a:t>
            </a:r>
            <a:r>
              <a:rPr lang="en-US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127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 ᑎᑎᕋᖅᓯᒪᔭᖓᑦ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 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#5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ᐊᓘᒥᓇᒻ ᓄᓇᖁᑎᖓ ᐃᒥᕐᒥᒃ ᖃᐅᔨᓴᕐᓂᐅᑉ ᑐᕌᖓᖅᑕᖓ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2852936"/>
            <a:ext cx="8136904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 ᐊᑐᖁᔨᖕᒪᑕ ᑐᑭᓯᑲᓂᕈᑎᓐᓂᒃ ᐊᑐᕆᐊᖃᕐᓂᕐᒥᒃ 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US EPA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ᐊᓘᒥᓇᒻ ᐃᒥᐅᑉ ᖃᓄᐃᓂᖓᓐᓂᒃ ᒪᓕᒐᕐᒥᒃ ᐊᕿᒃᑕᐅᓯᒪᓕᖕᒪᑦ ᑐᒃᓯᕋᐅᒻᒧᑦ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30122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u-Cans-CA" sz="3600" dirty="0">
                <a:latin typeface="Gadugi" panose="020B0502040204020203" pitchFamily="34" charset="0"/>
                <a:ea typeface="Gadugi" panose="020B0502040204020203" pitchFamily="34" charset="0"/>
              </a:rPr>
              <a:t>ᖁᔭᓐᓇᒦᒃ</a:t>
            </a:r>
            <a:endParaRPr lang="en-CA" sz="36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9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ᑕᑯᒋᐊᕐᓗᒍ</a:t>
            </a:r>
            <a:r>
              <a:rPr lang="en-CA" sz="4400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endParaRPr lang="en-CA" sz="42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1772816"/>
            <a:ext cx="8136904" cy="3096344"/>
          </a:xfrm>
        </p:spPr>
        <p:txBody>
          <a:bodyPr>
            <a:normAutofit/>
          </a:bodyPr>
          <a:lstStyle/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ᐱᓕᕆᐊᖓ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ᐱᖁᔭᐃᑦ ᐊᒪ ᒪᓕᒐᐃᑦ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ᖃᓄᐃᑐᓂᖓ ᐊᕙᑎᐅᑉ ᐊᒪ ᓯᓚᐅᑉ ᐊᓯᐊᖑᕐᓂᖓ ᑲᓇᑕᒻᒥ ᐃᓱᒫᓗᒍᑎᖏᑦ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ᐅᖃᐅᓯᐅᔭᕆᐊᓖᑦ ᐃᓱᒫᓗᒍᑎᑦ ᐊᒻᒪ ᐊᑐᓕᖁᔭᐅᔪᑦ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04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963" y="764704"/>
            <a:ext cx="8064896" cy="576064"/>
          </a:xfrm>
        </p:spPr>
        <p:txBody>
          <a:bodyPr/>
          <a:lstStyle/>
          <a:p>
            <a:pPr algn="ctr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 ᓯᓚᐅᑉᕐᓗ ᐊᓯᖑᕐᓂᖓ ᑲᓇᑕᒻᒥ ᐱᓕᕆᐊᖓᑦ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1844824"/>
            <a:ext cx="7704856" cy="1440160"/>
          </a:xfrm>
        </p:spPr>
        <p:txBody>
          <a:bodyPr>
            <a:noAutofit/>
          </a:bodyPr>
          <a:lstStyle/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ᐱᑕᖃᐃᓐᓇᖅᑎᑦᓯᓂᖅ ᐊᒪ ᐱᕙᓪᓕᖅᑎᑦᓯᓂᖅ ᐊᕙᑎᑉᑎᖕᓂᒃ ᐊᒪ ᑐᑭᒧᐊᒃᑎᑦᓯᓂᖅ ᒪᓕᒐᕐᓂᒃ ᐱᓕᕆᐊᕐᓂᒃᓗ ᑲᓇᑕᐅᑉ ᒐᕙᒪᖏᓐᓂ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ᐃᑲᔫᑎᒃᓴᑦ, ᑎᑭᐸᒃᑐᑦ ᐱᒥᐊᕈᓯᑦ ᐊᒪ ᓄᓇᒥᐅᑕᐃᑦ ᐱᕈᖅᑐᑦ ᓄᓇᕋᐃᓪᓗ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ᖃᐅᔨᓴᕐᓂᖅ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ᒪᓕᒐᐅᑎᑦᓯᓂᖅ ᐱᖁᔭᓐᓂᒃ ᐊᒻᒪ ᒪᓕᒐᕐᓂᒃ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39552" y="3573016"/>
            <a:ext cx="7704856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endParaRPr lang="en-US" altLang="en-U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744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4016"/>
            <a:ext cx="8064896" cy="980728"/>
          </a:xfrm>
        </p:spPr>
        <p:txBody>
          <a:bodyPr/>
          <a:lstStyle/>
          <a:p>
            <a:pPr algn="ctr"/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ᐊᑐᒐᐅᔪᑦ ᐱᖁᔭᑦ ᐊᒪ ᒪᓕᒐᐃᑦ </a:t>
            </a:r>
            <a:endParaRPr lang="en-CA" sz="42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1844824"/>
            <a:ext cx="8136904" cy="3888432"/>
          </a:xfrm>
        </p:spPr>
        <p:txBody>
          <a:bodyPr>
            <a:normAutofit/>
          </a:bodyPr>
          <a:lstStyle/>
          <a:p>
            <a:pPr lvl="0"/>
            <a:r>
              <a:rPr lang="iu-Cans-CA" i="1" dirty="0">
                <a:latin typeface="Gadugi" panose="020B0502040204020203" pitchFamily="34" charset="0"/>
                <a:ea typeface="Gadugi" panose="020B0502040204020203" pitchFamily="34" charset="0"/>
              </a:rPr>
              <a:t>ᐊᕙᑎᓕᕆᓂᕐᒧᑦ ᐱᖁᔭᖅ 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i="1" dirty="0">
                <a:latin typeface="Gadugi" panose="020B0502040204020203" pitchFamily="34" charset="0"/>
                <a:ea typeface="Gadugi" panose="020B0502040204020203" pitchFamily="34" charset="0"/>
              </a:rPr>
              <a:t>ᑲᓇᑕᒻᒥ ᐊᕙᑎᐅᑉ ᒥᐊᓂᕆᔭᐅᓂᖓᓐᓄᑦ ᐱᖁᔭᖅ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i="1" dirty="0">
                <a:latin typeface="Gadugi" panose="020B0502040204020203" pitchFamily="34" charset="0"/>
                <a:ea typeface="Gadugi" panose="020B0502040204020203" pitchFamily="34" charset="0"/>
              </a:rPr>
              <a:t>ᐃᖃᓗᓕᕆᓂᕐᒧᑦ ᐱᖁᔭᖅ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− ᓴᓗᒪᐃᓕᓗᐊᖅᑕᐃᓕᑎᑦᓯᓂᕐᒧᑦ ᒪᓕᒐᐃᑦ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i="1" dirty="0">
                <a:latin typeface="Gadugi" panose="020B0502040204020203" pitchFamily="34" charset="0"/>
                <a:ea typeface="Gadugi" panose="020B0502040204020203" pitchFamily="34" charset="0"/>
              </a:rPr>
              <a:t>ᑎᑭᐸᒃᑐᑦ ᑎᖕᓂᐊᕈᓰᑦ ᒪᓕᒐᕐᔪᐊᖓ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i="1" dirty="0">
                <a:latin typeface="Gadugi" panose="020B0502040204020203" pitchFamily="34" charset="0"/>
                <a:ea typeface="Gadugi" panose="020B0502040204020203" pitchFamily="34" charset="0"/>
              </a:rPr>
              <a:t>ᓂᕐᔪᑏᑦ ᐅᓗᕆᐊᓴᕐᓂᕐᒥᓯᐅᖅᑐᑦ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42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ᐱᓕᕆᐊᕐᓄᑦ ᐃᓱᒫᓗᒍᙱᑦ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1957103998"/>
              </p:ext>
            </p:extLst>
          </p:nvPr>
        </p:nvGraphicFramePr>
        <p:xfrm>
          <a:off x="297130" y="2348880"/>
          <a:ext cx="8549739" cy="294373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08977">
                  <a:extLst>
                    <a:ext uri="{9D8B030D-6E8A-4147-A177-3AD203B41FA5}">
                      <a16:colId xmlns:a16="http://schemas.microsoft.com/office/drawing/2014/main" val="1988447530"/>
                    </a:ext>
                  </a:extLst>
                </a:gridCol>
                <a:gridCol w="4193106">
                  <a:extLst>
                    <a:ext uri="{9D8B030D-6E8A-4147-A177-3AD203B41FA5}">
                      <a16:colId xmlns:a16="http://schemas.microsoft.com/office/drawing/2014/main" val="2303939267"/>
                    </a:ext>
                  </a:extLst>
                </a:gridCol>
                <a:gridCol w="2647656">
                  <a:extLst>
                    <a:ext uri="{9D8B030D-6E8A-4147-A177-3AD203B41FA5}">
                      <a16:colId xmlns:a16="http://schemas.microsoft.com/office/drawing/2014/main" val="3393783888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ᐅᔭᕋᒃᑕᕐᓂᑯᑉ ᐃᒪᖓ ᐊᒪ ᓱᓇᒃᑯᑖᒃᑯᕕᒃ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72130"/>
                  </a:ext>
                </a:extLst>
              </a:tr>
              <a:tr h="559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ECCC-WLA-TC-02</a:t>
                      </a:r>
                    </a:p>
                    <a:p>
                      <a:endParaRPr lang="en-CA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ᐅᔭᕋᒃᑕᕐᓂᑯᑦ ᐃᒪᖓ 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ᓱᓇᒃᑯᑖᒃᑯᕕᒃ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ᐃᓚᖓ ᐋᕿᒃᑐᖅ  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ᐊᕙᑎᓕᕆᔨᑦ ᑲᓇᑕᒻᒥ</a:t>
                      </a:r>
                      <a:r>
                        <a:rPr lang="en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#1</a:t>
                      </a:r>
                      <a:r>
                        <a:rPr lang="en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831153"/>
                  </a:ext>
                </a:extLst>
              </a:tr>
              <a:tr h="3117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ᐊᑐᖏᓕᖅᑐᖅ ᐃᒪᖓ ᐅᔭᕋᒃᑕᕐᓂᑯᑦ ᓱᓇᒃᑯᑖᒃᑯᕕᒃ ᖃᓄᐃᑑᓂᖓ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470626"/>
                  </a:ext>
                </a:extLst>
              </a:tr>
              <a:tr h="297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ᐊᓯᐊᖑᕐᓂᖓ ᐃᒥᐅᑉ ᑯᕕᓂᖓᑕ ᐊᒪ ᐃᒪᖁᖅᑐᓂᖓ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39238"/>
                  </a:ext>
                </a:extLst>
              </a:tr>
              <a:tr h="2835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ᐊᕿᒃᑕᐅᓂᖓ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Meromixis in Umwelt </a:t>
                      </a:r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ᐃᒪᐅᓯᕕᖓᑕ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092717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ᐃᒥᐅᑉ ᑯᕕᑎᑕᐅᓂᖓ ᖃᓄᐃᑑᓂᖓᓐᓂᒃ ᐊᒪ ᐃᒥᐅᑉ ᖃᓄᐃᓂᖓ ᒍᔅ ᑕᓯᖓᓐᓂ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248228"/>
                  </a:ext>
                </a:extLst>
              </a:tr>
              <a:tr h="294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ᐊᕿᐅᒪᖏᓂᖏᑦ ᐃᒥᐅᑉ ᐊᒪ ᐃᒪᑭᓗᐊᕐᓂᐅᑉ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912476"/>
                  </a:ext>
                </a:extLst>
              </a:tr>
              <a:tr h="1666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ECCC-WLA-TC-08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ᓄᑕᖑᖅᓯᒪᔪᑦ ᐆᒃᑐᕋᒐᐅᓯᒪᔪᑦ ᐃᓱᒪᒋᔭᐅᑉᓗᑎᒃ ᐃᒥᐅᑉ ᖃᓄᐃᓂᖓᑕ ᒪᓕᒐᖏᑦ 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083584"/>
                  </a:ext>
                </a:extLst>
              </a:tr>
            </a:tbl>
          </a:graphicData>
        </a:graphic>
      </p:graphicFrame>
      <p:sp>
        <p:nvSpPr>
          <p:cNvPr id="7" name="Subtitle 5"/>
          <p:cNvSpPr>
            <a:spLocks noGrp="1"/>
          </p:cNvSpPr>
          <p:nvPr>
            <p:ph type="subTitle" idx="1"/>
          </p:nvPr>
        </p:nvSpPr>
        <p:spPr>
          <a:xfrm>
            <a:off x="296248" y="1700808"/>
            <a:ext cx="8740247" cy="432048"/>
          </a:xfrm>
        </p:spPr>
        <p:txBody>
          <a:bodyPr/>
          <a:lstStyle/>
          <a:p>
            <a:r>
              <a:rPr lang="iu-Cans-CA" sz="1800" dirty="0">
                <a:latin typeface="Gadugi" panose="020B0502040204020203" pitchFamily="34" charset="0"/>
                <a:ea typeface="Gadugi" panose="020B0502040204020203" pitchFamily="34" charset="0"/>
              </a:rPr>
              <a:t>ᒪᓐᓇᐅᔪᖅ ᐃᓕᖁᓯᖓ ᐊᕙᑎᓕᕆᓂᕐᒥᑦ ᐊᒻᒪ ᓯᓚᒥᒃ ᐊᓯᔾᔨᖅᐸᓪᓕᐊᓂᕐᒧᑦ ᖃᓇᑕᒥ ᐃᓱᒫᓗᒋᔭᖏᑦ</a:t>
            </a:r>
            <a:r>
              <a:rPr lang="en-CA" sz="1800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8742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ᑯᕕᑎᑕᐅᓂᖓᑕ ᐆᒃᑐᕋᐅᑎᖓᓄᑦ ᐅᖃᐅᓯᐅᔪᑦ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7" name="Subtitle 5"/>
          <p:cNvSpPr>
            <a:spLocks noGrp="1"/>
          </p:cNvSpPr>
          <p:nvPr>
            <p:ph type="subTitle" idx="1"/>
          </p:nvPr>
        </p:nvSpPr>
        <p:spPr>
          <a:xfrm>
            <a:off x="268873" y="1683688"/>
            <a:ext cx="8136904" cy="432048"/>
          </a:xfrm>
        </p:spPr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ᒪᓐᓇ ᐃᓕᖁᓯᖓ ᐊᕙᑎᓕᕆᔨᑦ ᑲᓇᑕᒻᒥ ᐃᓱᒫᓗᒍᑎᖏᑦ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9160515"/>
              </p:ext>
            </p:extLst>
          </p:nvPr>
        </p:nvGraphicFramePr>
        <p:xfrm>
          <a:off x="268873" y="2132856"/>
          <a:ext cx="8458506" cy="45720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49795">
                  <a:extLst>
                    <a:ext uri="{9D8B030D-6E8A-4147-A177-3AD203B41FA5}">
                      <a16:colId xmlns:a16="http://schemas.microsoft.com/office/drawing/2014/main" val="198844753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303939267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3393783888"/>
                    </a:ext>
                  </a:extLst>
                </a:gridCol>
              </a:tblGrid>
              <a:tr h="395764"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ᐊᕙᑎᓕᕆᓂᕐᒥᑦ ᐊᒻᒪ ᓯᓚᒥᒃ ᐊᓯᔾᔨᖅᐸᓪᓕᐊᓂᕐᒧᑦ ᖃᓇᑕᒥ ᐃᒥᐅᑉ ᑰᒃᑎᑕᐅᓂᖓᑕ ᐅᖃᐅᓯᖓ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ᖁᕕᑎᑕᐅᓂᖓᑕ ᐃᓱᒪᒋᔭᖏᑦ ᒍᔅ ᑕᓯᖓᓐᓂ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ᐱᓂᐊᕐᓂᕋᕐᓂᖓ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72130"/>
                  </a:ext>
                </a:extLst>
              </a:tr>
              <a:tr h="485470"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ᐊᕙᑎᓕᕆᓂᕐᒥᑦ ᐊᒻᒪ ᓯᓚᒥᒃ ᐊᓯᔾᔨᖅᐸᓪᓕᐊᓂᕐᒧᑦ ᖃᓇᑕᒥ ᐃᒥᐅᑉ ᑰᒃᑎᑕᐅᓂᖓᑕ ᐅᖃᐅᓯᖓ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ᐋᕿᒋᐊᖅᑕᐅᓂᖓᑕ ᐃᓱᒪᒋᔭᖓ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831153"/>
                  </a:ext>
                </a:extLst>
              </a:tr>
              <a:tr h="485470"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ᐊᕙᑎᓕᕆᓂᕐᒥᑦ ᐊᒻᒪ ᓯᓚᒥᒃ ᐊᓯᔾᔨᖅᐸᓪᓕᐊᓂᕐᒧᑦ ᖃᓇᑕᒥ ᐃᒥᐅᑉ ᑰᒃᑎᑕᐅᓂᖓᑕ ᐅᖃᐅᓯᖓ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ᓇᓗᓇᕐᓂᖏᑦ ᐊᒪ ᑭᒡᓕᖃᕐᓂᖏ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ᐱᓂᐊᕐᓂᕋᕐᓂᖓ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470626"/>
                  </a:ext>
                </a:extLst>
              </a:tr>
              <a:tr h="485470"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ᐊᕙᑎᓕᕆᓂᕐᒥᑦ ᐊᒻᒪ ᓯᓚᒥᒃ ᐊᓯᔾᔨᖅᐸᓪᓕᐊᓂᕐᒧᑦ ᖃᓇᑕᒥ ᐃᒥᐅᑉ ᑰᒃᑎᑕᐅᓂᖓᑕ ᐅᖃᐅᓯᖓ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ᐆᒃᑐᕋᒐᐅᓂᖓ ᖃᓄᐃᓂᐊᕈᒋᔭᐅᔪᑦ ᓯᓚᑖᓐᓂ ᑯᕕᑎᑕᐅᓂᖓᑕ 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ᐱᓂᐊᕐᓂᕋᕐᓂᖓ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39238"/>
                  </a:ext>
                </a:extLst>
              </a:tr>
              <a:tr h="447640"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ᐊᕙᑎᓕᕆᓂᕐᒥᑦ ᐊᒻᒪ ᓯᓚᒥᒃ ᐊᓯᔾᔨᖅᐸᓪᓕᐊᓂᕐᒧᑦ ᖃᓇᑕᒥ ᐃᒥᐅᑉ ᑰᒃᑎᑕᐅᓂᖓ ᐆᒃᑐᕋᐅᑦ ᐅᖃᐅᓯᖓ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ᑯᕉᒻᓕᒃ ᐃᒥᖅ ᒪᓕᒐᖏᑦ ᐅᖓᑕᐅᓂᖓᓪᓗ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PN03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092717"/>
                  </a:ext>
                </a:extLst>
              </a:tr>
              <a:tr h="485470">
                <a:tc>
                  <a:txBody>
                    <a:bodyPr/>
                    <a:lstStyle/>
                    <a:p>
                      <a:r>
                        <a:rPr lang="iu-Cans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ᐊᕙᑎᓕᕆᓂᕐᒥᑦ ᐊᒻᒪ ᓯᓚᒥᒃ ᐊᓯᔾᔨᖅᐸᓪᓕᐊᓂᕐᒧᑦ ᖃᓇᑕᒥ ᑰᒃᑎᑕᐅᓂᖓ ᐆᒃᑐᕋᐅᑦ ᐅᖃᐅᓯᖓ </a:t>
                      </a:r>
                      <a:r>
                        <a:rPr lang="en-CA" sz="1100" b="1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ᐃᓱᒪᒋᔭᐅᔪᖅ ᐃᒥᐅᑉ ᖃᓄᐃᓂᖓ ᒍᔅ ᑕᓯᖓᓐᓂ 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ᐋᕿᒃᑐᖅ</a:t>
                      </a:r>
                      <a:r>
                        <a:rPr lang="en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u-Cans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ᐱᓂᐊᕐᓂᕋᕐᓂᖓ</a:t>
                      </a:r>
                      <a:r>
                        <a:rPr lang="en-CA" sz="1100" b="1" dirty="0">
                          <a:solidFill>
                            <a:srgbClr val="000000"/>
                          </a:solidFill>
                          <a:effectLst/>
                          <a:latin typeface="Pigiarniq" panose="020B0503040102020104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248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19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ᐊᕙᑎᓕᕆᓂᕐᒥᑦ ᐊᒻᒪ ᓯᓚᒥᒃ ᐊᓯᔾᔨᖅᐸᓪᓕᐊᓂᕐᒧᑦ ᖃᓇᑕᒥ ᑭᖑᓪᓕᖅ ᑐᓂᔭᖓᑦ ᑎᑎᕋᖅᓯᒪᔪᖅ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3548" y="1628800"/>
            <a:ext cx="8136904" cy="4248472"/>
          </a:xfrm>
        </p:spPr>
        <p:txBody>
          <a:bodyPr>
            <a:normAutofit fontScale="92500"/>
          </a:bodyPr>
          <a:lstStyle/>
          <a:p>
            <a:pPr lvl="0"/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b="1" dirty="0">
                <a:latin typeface="Gadugi" panose="020B0502040204020203" pitchFamily="34" charset="0"/>
                <a:ea typeface="Gadugi" panose="020B0502040204020203" pitchFamily="34" charset="0"/>
              </a:rPr>
              <a:t> #1 – 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ECCC-WLA-TC-02: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ᐅᔭᕋᒃᑕᕐᓂᑯᑦ ᐃᓂᖃᕐᕕᖓ (ᐃᓚᖓ ᐋᕿᒃᑕᐅᓯᒪᓕᖅᑐᖅ)</a:t>
            </a:r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b="1" dirty="0">
                <a:latin typeface="Gadugi" panose="020B0502040204020203" pitchFamily="34" charset="0"/>
                <a:ea typeface="Gadugi" panose="020B0502040204020203" pitchFamily="34" charset="0"/>
              </a:rPr>
              <a:t> #2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ᐃᓱᒪᒋᔭᐅᔪᖅ ᑰᒃᑎᑕᐅᔪᑉ ᖃᓄᐃᑑᓂᖓ 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ᓇᐃᑦᑐᕇᑦ</a:t>
            </a:r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b="1" dirty="0">
                <a:latin typeface="Gadugi" panose="020B0502040204020203" pitchFamily="34" charset="0"/>
                <a:ea typeface="Gadugi" panose="020B0502040204020203" pitchFamily="34" charset="0"/>
              </a:rPr>
              <a:t> #3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ᐃᓱᒪᒋᔭᐅᔪᖅ ᓴᓗᒻᒪᖅᓴᖅᑕᐅᓂᖓ</a:t>
            </a:r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 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b="1" dirty="0">
                <a:latin typeface="Gadugi" panose="020B0502040204020203" pitchFamily="34" charset="0"/>
                <a:ea typeface="Gadugi" panose="020B0502040204020203" pitchFamily="34" charset="0"/>
              </a:rPr>
              <a:t> #4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ᖃᐅᔨᓴᕐᓂᖅ, ᐱᒋᐊᕈᑕᐅᔫᓪᓗᐊᖅᑐᑦ ᐊᒪ ᐃᓱᒪᒋᔭᐅᔪᑦ ᐊᑐᓕᖅᑎᑕᐅᓂᖏᑦ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lvl="0"/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b="1" dirty="0">
                <a:latin typeface="Gadugi" panose="020B0502040204020203" pitchFamily="34" charset="0"/>
                <a:ea typeface="Gadugi" panose="020B0502040204020203" pitchFamily="34" charset="0"/>
              </a:rPr>
              <a:t> #5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ᐊᓘᒥᓇᖃᕐᕕᒃ ᐃᒥᐅᑉ ᖃᓄᐃᓂᖓᑕ ᑐᕋᖅᑕᖓ</a:t>
            </a:r>
            <a:r>
              <a:rPr lang="iu-Cans-CA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539552" y="2249686"/>
            <a:ext cx="8136904" cy="495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sz="24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97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ᐊᕙᑎᓕᕆᓂᕐᒥᑦ ᐊᒻᒪ ᓯᓚᒥᒃ ᐊᓯᔾᔨᖅᐸᓪᓕᐊᓂᕐᒧᑦ ᖃᓇᑕᒥ ᑭᖑᔾᓕᖅ ᑐᓂᔭᖓᑦ ᑎᑎᕋᖅᓯᒪᔪᖅ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 #2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ᐃᓱᒪᒋᔭᐅᔪᖅ ᐊᑐᖅᐸᓕᐊᓂᖓᓐᓄᑦ ᐃᓕᖁᓯᖓᑕ ᑭᒡᓕᖃᕐᒥᖓ − ᓇᐃᑐᕇᑦ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3212976"/>
            <a:ext cx="8136904" cy="2736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ᐊᕙᑎᓕᕆᔨᖅ ᑲᓇᑕᒻᒥ ᓯᓚᐅᑉ ᐊᓯᐊᖑᖅᐸᓕᐊᓂᖓ ᐊᑐᖁᔨᕗᖅ ᓯᓚᐅᑉ ᐃᓚᖁᑎᖏᓐᓂᒃ ᐊᒪ ᓇᐃᑐᕆᔨᓐᑖᖅᐸᓕᐊᓂᖓᓂᒃ ᖃᐅᔨᓴᕈᒻᒥᒃ ᐃᒥᐅᑉ ᖃᓄᐃᐸᓕᐊᓂᖓᓐᓂᒃ ᒎᔅ ᑕᓯᖓᓐᓂ ᖃᐅᔨᓴᒐᐅᓗᓐᓂ ᓇᐃᑐᕆᔨᓐᑖᖅᐸᓕᐊᓂᖓ ᐊᒻᒪ ᑲᑎᒪᑉᓗᒋᑦ ᓯᓚᐅᑉ ᐊᓯᐊᖑᖅᐸᓕᐊᓂᖓ ᐳᔪᑉᓗᖕᒥᑦ</a:t>
            </a:r>
            <a:r>
              <a:rPr lang="en-US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  <a:r>
              <a:rPr lang="en-US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2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ᐊᕙᑎᓕᕆᓂᕐᒥᑦ ᐊᒻᒪ ᓯᓚᒥᒃ ᐊᓯᔾᔨᖅᐸᓪᓕᐊᓂᕐᒧᑦ ᖃᓇᑕᒥ ᑭᖑᓪᓕᖅ ᑐᓂᔭᖓᑦ ᑎᑎᕋᖅᓯᒪᔪᖅ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 #3 –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ᐋᕿᒃᑕᐅᕙᓪᐊᓕᓂᖓ </a:t>
            </a:r>
            <a:endParaRPr lang="en-CA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39552" y="2852936"/>
            <a:ext cx="8136904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ᐊᕙᑎᓕᕆᔨᑦ ᑲᓇᑕᒻᒥ ᓯᓚᐅᑉᓗ ᐊᓯᔨᖅᐸᓕᐊᓂᖓ ᐊᑐᖁᔨᖕᒪᓴ ᐱᓕᕆᓂᐊᖅᑐᖅ ᑐᑭᓯᑲᓂᕈᑎᓐᓂᒃ ᐊᑐᐃᓐᓇᐅᑎᑦᓯᓗᓐᓂ ᐱᓕᕆᔪᑕᐅᓂᐊᖅᑐᑦ ᖃᓄᐃᑑᓂᖏᓐᓂᒃ ᐊᑐᒐᐅᓂᐊᖅᑐᑦ ᑲᔪᓯᑎᐊᖁᑉᓗᒍ ᐱᓕᕆᐊᕆᓂᐊᖅᑕᖓᑦ ᑭᒡᓕᖃᕐᓂᖓᑕ ᐃᖅᑐᐊᖅᑐᑉ 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17, </a:t>
            </a:r>
            <a:r>
              <a:rPr lang="iu-Cans-CA" dirty="0">
                <a:latin typeface="Gadugi" panose="020B0502040204020203" pitchFamily="34" charset="0"/>
                <a:ea typeface="Gadugi" panose="020B0502040204020203" pitchFamily="34" charset="0"/>
              </a:rPr>
              <a:t>ᐊᒻᒪ ᐱᓕᕆᐊᖑᓂᐊᖅᑐᑦ ᐊᑐᓕᖅᑎᑕᐅᓂᖓᑕ ᐊᕿᒃᓱᖅᑕᐅᓂᖏᓐᓄᑦ</a:t>
            </a:r>
            <a:r>
              <a:rPr lang="en-CA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878884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1579311|-10846711|-14797230|-8244963|-11249614|PSPC&quot;,&quot;Id&quot;:&quot;60e3294b414543037c7a4cbd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ECCC_Branding_PPT_Template_EN.potx" id="{426B9ED9-5650-45E1-A7BD-0FBD54976D4D}" vid="{84679E34-27DB-4398-8304-F4999F5C37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TaxCatchAll xmlns="54594d9d-f8c1-42a8-9b7d-85dcf97c812f"/>
    <o993ceacddcd4d30b65601a95b4a3836 xmlns="93d69c50-16d2-4b26-9f3f-842d4ffb8a36">
      <Terms xmlns="http://schemas.microsoft.com/office/infopath/2007/PartnerControls"/>
    </o993ceacddcd4d30b65601a95b4a3836>
    <Record_x0020_Type xmlns="60fd3549-bc81-4901-942d-f76ae30ece76">Transitory</Record_x0020_Type>
    <ieff475668564d1ba0f5d6040468ba07 xmlns="93d69c50-16d2-4b26-9f3f-842d4ffb8a36">
      <Terms xmlns="http://schemas.microsoft.com/office/infopath/2007/PartnerControls"/>
    </ieff475668564d1ba0f5d6040468ba07>
    <Ratings xmlns="http://schemas.microsoft.com/sharepoint/v3" xsi:nil="true"/>
    <LikedBy xmlns="http://schemas.microsoft.com/sharepoint/v3">
      <UserInfo>
        <DisplayName/>
        <AccountId xsi:nil="true"/>
        <AccountType/>
      </UserInfo>
    </LikedBy>
    <Task xmlns="0ecc7cbd-1886-4fad-a906-a1602b7c6e0f" xsi:nil="true"/>
    <nb699949f06a4fa9ab18a3572ac0f5f6 xmlns="60fd3549-bc81-4901-942d-f76ae30ece76">
      <Terms xmlns="http://schemas.microsoft.com/office/infopath/2007/PartnerControls"/>
    </nb699949f06a4fa9ab18a3572ac0f5f6>
    <h41a775321f042d3b8af405351f64318 xmlns="93d69c50-16d2-4b26-9f3f-842d4ffb8a36">
      <Terms xmlns="http://schemas.microsoft.com/office/infopath/2007/PartnerControls"/>
    </h41a775321f042d3b8af405351f64318>
    <RatedBy xmlns="http://schemas.microsoft.com/sharepoint/v3">
      <UserInfo>
        <DisplayName/>
        <AccountId xsi:nil="true"/>
        <AccountType/>
      </UserInfo>
    </RatedBy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BCE0E88F2FCF44883CA2CAD6CF29BE" ma:contentTypeVersion="31" ma:contentTypeDescription="Create a new document." ma:contentTypeScope="" ma:versionID="12b345c6b87eab5442ae3d13902213f1">
  <xsd:schema xmlns:xsd="http://www.w3.org/2001/XMLSchema" xmlns:xs="http://www.w3.org/2001/XMLSchema" xmlns:p="http://schemas.microsoft.com/office/2006/metadata/properties" xmlns:ns1="http://schemas.microsoft.com/sharepoint/v3" xmlns:ns3="93d69c50-16d2-4b26-9f3f-842d4ffb8a36" xmlns:ns4="60fd3549-bc81-4901-942d-f76ae30ece76" xmlns:ns5="0ecc7cbd-1886-4fad-a906-a1602b7c6e0f" xmlns:ns6="http://schemas.microsoft.com/sharepoint/v4" xmlns:ns7="54594d9d-f8c1-42a8-9b7d-85dcf97c812f" xmlns:ns8="11073e46-ffcc-45a4-9172-4ffdb3047254" targetNamespace="http://schemas.microsoft.com/office/2006/metadata/properties" ma:root="true" ma:fieldsID="076b1d28029c772c18ca2d49ea4d2c26" ns1:_="" ns3:_="" ns4:_="" ns5:_="" ns6:_="" ns7:_="" ns8:_="">
    <xsd:import namespace="http://schemas.microsoft.com/sharepoint/v3"/>
    <xsd:import namespace="93d69c50-16d2-4b26-9f3f-842d4ffb8a36"/>
    <xsd:import namespace="60fd3549-bc81-4901-942d-f76ae30ece76"/>
    <xsd:import namespace="0ecc7cbd-1886-4fad-a906-a1602b7c6e0f"/>
    <xsd:import namespace="http://schemas.microsoft.com/sharepoint/v4"/>
    <xsd:import namespace="54594d9d-f8c1-42a8-9b7d-85dcf97c812f"/>
    <xsd:import namespace="11073e46-ffcc-45a4-9172-4ffdb3047254"/>
    <xsd:element name="properties">
      <xsd:complexType>
        <xsd:sequence>
          <xsd:element name="documentManagement">
            <xsd:complexType>
              <xsd:all>
                <xsd:element ref="ns4:Record_x0020_Type" minOccurs="0"/>
                <xsd:element ref="ns5:Task" minOccurs="0"/>
                <xsd:element ref="ns5:Task_x003a_Task_x0020_Name" minOccurs="0"/>
                <xsd:element ref="ns6:IconOverlay" minOccurs="0"/>
                <xsd:element ref="ns3:ieff475668564d1ba0f5d6040468ba07" minOccurs="0"/>
                <xsd:element ref="ns7:TaxCatchAll" minOccurs="0"/>
                <xsd:element ref="ns7:TaxCatchAllLabel" minOccurs="0"/>
                <xsd:element ref="ns3:h41a775321f042d3b8af405351f64318" minOccurs="0"/>
                <xsd:element ref="ns3:o993ceacddcd4d30b65601a95b4a3836" minOccurs="0"/>
                <xsd:element ref="ns1:RatedBy" minOccurs="0"/>
                <xsd:element ref="ns8:SharedWithUsers" minOccurs="0"/>
                <xsd:element ref="ns1:Ratings" minOccurs="0"/>
                <xsd:element ref="ns1:LikedBy" minOccurs="0"/>
                <xsd:element ref="ns4:nb699949f06a4fa9ab18a3572ac0f5f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atedBy" ma:index="22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24" nillable="true" ma:displayName="User ratings" ma:description="User ratings for the item" ma:hidden="true" ma:internalName="Ratings">
      <xsd:simpleType>
        <xsd:restriction base="dms:Note"/>
      </xsd:simpleType>
    </xsd:element>
    <xsd:element name="LikedBy" ma:index="25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d69c50-16d2-4b26-9f3f-842d4ffb8a36" elementFormDefault="qualified">
    <xsd:import namespace="http://schemas.microsoft.com/office/2006/documentManagement/types"/>
    <xsd:import namespace="http://schemas.microsoft.com/office/infopath/2007/PartnerControls"/>
    <xsd:element name="ieff475668564d1ba0f5d6040468ba07" ma:index="17" nillable="true" ma:taxonomy="true" ma:internalName="ieff475668564d1ba0f5d6040468ba07" ma:taxonomyFieldName="Milestone" ma:displayName="Milestone" ma:default="" ma:fieldId="{2eff4756-6856-4d1b-a0f5-d6040468ba07}" ma:sspId="e2243cbc-e1b7-4ed6-ba37-9fa81e283771" ma:termSetId="39904d5f-b735-4472-bf96-77f8d86a51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1a775321f042d3b8af405351f64318" ma:index="20" nillable="true" ma:taxonomy="true" ma:internalName="h41a775321f042d3b8af405351f64318" ma:taxonomyFieldName="Deliverable" ma:displayName="Deliverable" ma:default="" ma:fieldId="{141a7753-21f0-42d3-b8af-405351f64318}" ma:sspId="e2243cbc-e1b7-4ed6-ba37-9fa81e283771" ma:termSetId="ab2f55ef-8182-44fb-ae5d-45504e572c0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993ceacddcd4d30b65601a95b4a3836" ma:index="21" nillable="true" ma:taxonomy="true" ma:internalName="o993ceacddcd4d30b65601a95b4a3836" ma:taxonomyFieldName="Document_x0020_Type" ma:displayName="Document Type" ma:default="" ma:fieldId="{8993ceac-ddcd-4d30-b656-01a95b4a3836}" ma:sspId="e2243cbc-e1b7-4ed6-ba37-9fa81e283771" ma:termSetId="3e82218a-05ae-4731-9148-21461c3dc58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fd3549-bc81-4901-942d-f76ae30ece76" elementFormDefault="qualified">
    <xsd:import namespace="http://schemas.microsoft.com/office/2006/documentManagement/types"/>
    <xsd:import namespace="http://schemas.microsoft.com/office/infopath/2007/PartnerControls"/>
    <xsd:element name="Record_x0020_Type" ma:index="12" nillable="true" ma:displayName="Record Value" ma:default="Transitory" ma:description="Value of record according to the ECCC File Plan. E.g. Information Resource of Business Value (IRBV), Enduring Value (IREV) or Transitory." ma:format="Dropdown" ma:internalName="Record_x0020_Type">
      <xsd:simpleType>
        <xsd:restriction base="dms:Choice">
          <xsd:enumeration value="IRBV"/>
          <xsd:enumeration value="IREV"/>
          <xsd:enumeration value="Transitory"/>
        </xsd:restriction>
      </xsd:simpleType>
    </xsd:element>
    <xsd:element name="nb699949f06a4fa9ab18a3572ac0f5f6" ma:index="26" nillable="true" ma:taxonomy="true" ma:internalName="nb699949f06a4fa9ab18a3572ac0f5f6" ma:taxonomyFieldName="Assessment_x0020_Activity" ma:displayName="Assessment Activity" ma:default="" ma:fieldId="{7b699949-f06a-4fa9-ab18-a3572ac0f5f6}" ma:sspId="e2243cbc-e1b7-4ed6-ba37-9fa81e283771" ma:termSetId="47809baa-b952-4380-84f5-e2013ddd8cd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c7cbd-1886-4fad-a906-a1602b7c6e0f" elementFormDefault="qualified">
    <xsd:import namespace="http://schemas.microsoft.com/office/2006/documentManagement/types"/>
    <xsd:import namespace="http://schemas.microsoft.com/office/infopath/2007/PartnerControls"/>
    <xsd:element name="Task" ma:index="13" nillable="true" ma:displayName="Task" ma:description="Associated task in the EA Project Activity Tracker if applicable." ma:list="{0847f4f6-e762-4681-9488-985983151717}" ma:internalName="Task" ma:showField="ID">
      <xsd:simpleType>
        <xsd:restriction base="dms:Lookup"/>
      </xsd:simpleType>
    </xsd:element>
    <xsd:element name="Task_x003a_Task_x0020_Name" ma:index="14" nillable="true" ma:displayName="Task Name" ma:list="{0847f4f6-e762-4681-9488-985983151717}" ma:internalName="Task_x003a_Task_x0020_Name" ma:readOnly="true" ma:showField="Title" ma:web="60fd3549-bc81-4901-942d-f76ae30ece76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94d9d-f8c1-42a8-9b7d-85dcf97c81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description="" ma:hidden="true" ma:list="{3CF9E0FD-820A-411C-8C8D-419B89836720}" ma:internalName="TaxCatchAll" ma:showField="CatchAllData" ma:web="{11073e46-ffcc-45a4-9172-4ffdb304725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9" nillable="true" ma:displayName="Taxonomy Catch All Column1" ma:hidden="true" ma:list="{3CF9E0FD-820A-411C-8C8D-419B89836720}" ma:internalName="TaxCatchAllLabel" ma:readOnly="true" ma:showField="CatchAllDataLabel" ma:web="{11073e46-ffcc-45a4-9172-4ffdb304725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073e46-ffcc-45a4-9172-4ffdb3047254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8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Props1.xml><?xml version="1.0" encoding="utf-8"?>
<ds:datastoreItem xmlns:ds="http://schemas.openxmlformats.org/officeDocument/2006/customXml" ds:itemID="{3FEA80A5-E996-4AFB-AE99-8EED984C9B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17B7C4-7C08-4A59-890F-4719C7EEBD0B}">
  <ds:schemaRefs>
    <ds:schemaRef ds:uri="http://purl.org/dc/elements/1.1/"/>
    <ds:schemaRef ds:uri="11073e46-ffcc-45a4-9172-4ffdb3047254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54594d9d-f8c1-42a8-9b7d-85dcf97c812f"/>
    <ds:schemaRef ds:uri="93d69c50-16d2-4b26-9f3f-842d4ffb8a36"/>
    <ds:schemaRef ds:uri="http://schemas.microsoft.com/office/2006/documentManagement/types"/>
    <ds:schemaRef ds:uri="http://schemas.microsoft.com/sharepoint/v4"/>
    <ds:schemaRef ds:uri="http://www.w3.org/XML/1998/namespace"/>
    <ds:schemaRef ds:uri="0ecc7cbd-1886-4fad-a906-a1602b7c6e0f"/>
    <ds:schemaRef ds:uri="60fd3549-bc81-4901-942d-f76ae30ece76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CFD71E4-775D-48B5-8778-D2F5F3F423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3d69c50-16d2-4b26-9f3f-842d4ffb8a36"/>
    <ds:schemaRef ds:uri="60fd3549-bc81-4901-942d-f76ae30ece76"/>
    <ds:schemaRef ds:uri="0ecc7cbd-1886-4fad-a906-a1602b7c6e0f"/>
    <ds:schemaRef ds:uri="http://schemas.microsoft.com/sharepoint/v4"/>
    <ds:schemaRef ds:uri="54594d9d-f8c1-42a8-9b7d-85dcf97c812f"/>
    <ds:schemaRef ds:uri="11073e46-ffcc-45a4-9172-4ffdb30472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00F326A-46BB-4DFA-B0A7-A8948454C789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2401</TotalTime>
  <Words>515</Words>
  <Application>Microsoft Office PowerPoint</Application>
  <PresentationFormat>On-screen Show (4:3)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Gadugi</vt:lpstr>
      <vt:lpstr>Pigiarniq</vt:lpstr>
      <vt:lpstr>Times New Roman</vt:lpstr>
      <vt:lpstr>Office Theme</vt:lpstr>
      <vt:lpstr>Custom Design</vt:lpstr>
      <vt:lpstr>ᐊᕙᑎᓕᕆᔨᑦ ᓯᓚᐅᑉᓗ ᐊᓯᐊᖑᖅᐸᓕᐊᓂᖓ ᑲᓇᑕᒻᒥ ᑐᓂᔭᖓᑦ ᓄᓇᕗᒥ ᐃᒪᓕᕆᔨᑦ ᑲᑎᒪᔨᖏᓐᓄᑦ  ᐅᖃᐅᓯᖃᖅᑐᖅ ᖃᓄᐃᑑᓂᖓ A ᐃᒥᐊᑉ ᓚᐃᓴᖓᑕ ᐊᕿᒋᐊᕈᑎᖓ ᓴᓐᓂᖓᔪᑉ ᑰᖓᓐᓂ ᐱᓕᕆᐊᕐᒧᑦ </vt:lpstr>
      <vt:lpstr>ᑕᑯᒋᐊᕐᓗᒍ </vt:lpstr>
      <vt:lpstr>ᐊᕙᑎᓕᕆᔨ ᓯᓚᐅᑉᕐᓗ ᐊᓯᖑᕐᓂᖓ ᑲᓇᑕᒻᒥ ᐱᓕᕆᐊᖓᑦ </vt:lpstr>
      <vt:lpstr>ᐊᑐᒐᐅᔪᑦ ᐱᖁᔭᑦ ᐊᒪ ᒪᓕᒐᐃᑦ </vt:lpstr>
      <vt:lpstr>ᐱᓕᕆᐊᕐᓄᑦ ᐃᓱᒫᓗᒍᙱᑦ </vt:lpstr>
      <vt:lpstr>ᑯᕕᑎᑕᐅᓂᖓᑕ ᐆᒃᑐᕋᐅᑎᖓᓄᑦ ᐅᖃᐅᓯᐅᔪᑦ </vt:lpstr>
      <vt:lpstr>ᐊᕙᑎᓕᕆᓂᕐᒥᑦ ᐊᒻᒪ ᓯᓚᒥᒃ ᐊᓯᔾᔨᖅᐸᓪᓕᐊᓂᕐᒧᑦ ᖃᓇᑕᒥ ᑭᖑᓪᓕᖅ ᑐᓂᔭᖓᑦ ᑎᑎᕋᖅᓯᒪᔪᖅ </vt:lpstr>
      <vt:lpstr>ᐊᕙᑎᓕᕆᓂᕐᒥᑦ ᐊᒻᒪ ᓯᓚᒥᒃ ᐊᓯᔾᔨᖅᐸᓪᓕᐊᓂᕐᒧᑦ ᖃᓇᑕᒥ ᑭᖑᔾᓕᖅ ᑐᓂᔭᖓᑦ ᑎᑎᕋᖅᓯᒪᔪᖅ </vt:lpstr>
      <vt:lpstr>ᐊᕙᑎᓕᕆᓂᕐᒥᑦ ᐊᒻᒪ ᓯᓚᒥᒃ ᐊᓯᔾᔨᖅᐸᓪᓕᐊᓂᕐᒧᑦ ᖃᓇᑕᒥ ᑭᖑᓪᓕᖅ ᑐᓂᔭᖓᑦ ᑎᑎᕋᖅᓯᒪᔪᖅ </vt:lpstr>
      <vt:lpstr>ᐊᕙᑎᓕᕆᔨᑦ ᑲᓇᑕᒻᒥ ᑎᑎᕋᖅᓯᒪᔪᖅ ᑭᖑᓪᓕᖅ ᑐᓂᔭᖓ ᐊᕙᑎᓕᕆᔨᑦ ᑲᓇᑕᒻᒥ</vt:lpstr>
      <vt:lpstr>ᐊᕙᑎᓕᕆᔨᑦ ᑲᓇᑕᒻᒥ ᑎᑎᕋᖅᓯᒪᔭᖓᑦ </vt:lpstr>
      <vt:lpstr>ᖁᔭᓐᓇᒦᒃ</vt:lpstr>
    </vt:vector>
  </TitlesOfParts>
  <Company>Environment Climate Change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Hearing Presentation</dc:title>
  <dc:creator>Williston,Georgina [Yel]</dc:creator>
  <cp:lastModifiedBy>Efraim Klamph</cp:lastModifiedBy>
  <cp:revision>102</cp:revision>
  <dcterms:created xsi:type="dcterms:W3CDTF">2019-01-29T14:33:31Z</dcterms:created>
  <dcterms:modified xsi:type="dcterms:W3CDTF">2021-07-05T15:46:19Z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0x01010040BCE0E88F2FCF44883CA2CAD6CF29BE</vt:lpwstr>
  </property>
  <property fmtid="{D5CDD505-2E9C-101B-9397-08002B2CF9AE}" pid="3" name="Assessment Activity">
    <vt:lpwstr/>
  </property>
  <property fmtid="{D5CDD505-2E9C-101B-9397-08002B2CF9AE}" pid="4" name="Milestone">
    <vt:lpwstr/>
  </property>
  <property fmtid="{D5CDD505-2E9C-101B-9397-08002B2CF9AE}" pid="5" name="Deliverable">
    <vt:lpwstr/>
  </property>
  <property fmtid="{D5CDD505-2E9C-101B-9397-08002B2CF9AE}" pid="6" name="Document Type">
    <vt:lpwstr/>
  </property>
  <property fmtid="{D5CDD505-2E9C-101B-9397-08002B2CF9AE}" pid="8" name="_NewReviewCycle">
    <vt:lpwstr/>
  </property>
</Properties>
</file>