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3"/>
  </p:notesMasterIdLst>
  <p:sldIdLst>
    <p:sldId id="256" r:id="rId5"/>
    <p:sldId id="257" r:id="rId6"/>
    <p:sldId id="258" r:id="rId7"/>
    <p:sldId id="259" r:id="rId8"/>
    <p:sldId id="263" r:id="rId9"/>
    <p:sldId id="278" r:id="rId10"/>
    <p:sldId id="260" r:id="rId11"/>
    <p:sldId id="26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12" d="100"/>
          <a:sy n="112" d="100"/>
        </p:scale>
        <p:origin x="1182" y="96"/>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7/6/2021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everyone, I am John</a:t>
            </a:r>
            <a:r>
              <a:rPr lang="en-CA" baseline="0" dirty="0"/>
              <a:t> Roesch, the Senior Hope Bay Project Officer for the Department of Lands and Environment for the Kitikmeot Inuit Association. I am responsible for project oversite for the KIA and provide input into the regulatory process on the Back River Project to both the NWB and NIRB.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purpose of this</a:t>
            </a:r>
            <a:r>
              <a:rPr lang="en-CA" baseline="0" dirty="0"/>
              <a:t> presentation is to provide a brief summary of our technical review of the Back River Project Type A water license application. Our review covered hydrology, hydrogeology, fisheries, aquatic environments, water quality, and monitoring. KIA conducted the review in a collaborative manner with Sabina Gold &amp; Silver out of which we brought forward 17 issues through Information Requests. These issues were resolved. Six (6) issues were identified through the review of the hydrodynamic model of Goose Lake, four of which were resolved prior to the technical meeting in March. Two (2) outstanding issues from the technical meeting were resolved through the update of the hydrodynamic model and discussions with Sabina.</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KIA’s mandate is to manage Kitikmeot Inuit lands and resources, and to protect and promote the social, cultural, political, environmental and economic well-being of Kitikmeot Inuit.  The Kitikmeot Region is generally within the red boundary.  The Pink and Blue lands are lands which KIA owns the surface rights.</a:t>
            </a:r>
          </a:p>
          <a:p>
            <a:endParaRPr lang="en-US" dirty="0"/>
          </a:p>
          <a:p>
            <a:r>
              <a:rPr lang="en-US" dirty="0"/>
              <a:t>Kitikmeot Inuit Association is a democratically elected not-for-profit society that represents the Inuit of the Kitikmeot Region of Nunavut.  </a:t>
            </a:r>
          </a:p>
          <a:p>
            <a:endParaRPr lang="en-US" dirty="0"/>
          </a:p>
          <a:p>
            <a:r>
              <a:rPr lang="en-US" dirty="0"/>
              <a:t>As a result of the Nunavut Agreement, Inuit are one of the largest private landowners in the world.  Much of this privately owned land is in areas with high potential for mineral development.  This land is a significant opportunity for Inuit if it is managed properly.  We must optimize opportunities and manage liabilities that are inherent with being a private landowner.  If not, we will affect the well-being of our Kitikmeot Inuit membership.</a:t>
            </a:r>
          </a:p>
          <a:p>
            <a:endParaRPr lang="en-US" dirty="0"/>
          </a:p>
          <a:p>
            <a:r>
              <a:rPr lang="en-US" dirty="0"/>
              <a:t>The Back River Project, composed of the Marine Laydown Area,</a:t>
            </a:r>
            <a:r>
              <a:rPr lang="en-US" baseline="0" dirty="0"/>
              <a:t> winter road, and Goose Lake mine site</a:t>
            </a:r>
            <a:r>
              <a:rPr lang="en-US" dirty="0"/>
              <a:t> is located on the mainland south of Bathurst Inlet and in the southern part of the region.</a:t>
            </a:r>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 River Project composed of the Marine Laydown Area (MLA),</a:t>
            </a:r>
            <a:r>
              <a:rPr lang="en-US" baseline="0" dirty="0"/>
              <a:t> winter ice road, and the Goose Lake mine site reside on five Inuit Owned Land parcels. These being BB-02, BB-13, BB-15, BB-16, and BB-27.</a:t>
            </a:r>
          </a:p>
          <a:p>
            <a:endParaRPr lang="en-US" baseline="0" dirty="0"/>
          </a:p>
          <a:p>
            <a:r>
              <a:rPr lang="en-US" baseline="0" dirty="0"/>
              <a:t>The MLA is in BB-27 and the Goose Lake mine site is in BB-13. The winter ice road runs from the MLA to Goose Lake through all the parcels.</a:t>
            </a:r>
          </a:p>
          <a:p>
            <a:endParaRPr lang="en-US" baseline="0" dirty="0"/>
          </a:p>
          <a:p>
            <a:r>
              <a:rPr lang="en-US" baseline="0" dirty="0"/>
              <a:t>Exploration camps currently exist at Goose Lake and George sites. The George site is a potential area of future exploration and development. It is currently closed and will not be developed into a mine site in the immediate future.</a:t>
            </a:r>
            <a:endParaRPr lang="en-US" dirty="0"/>
          </a:p>
          <a:p>
            <a:endParaRPr lang="en-US" dirty="0"/>
          </a:p>
          <a:p>
            <a:r>
              <a:rPr lang="en-US" dirty="0"/>
              <a:t>On the Map you can see the locations of some of the highest priority development sites are the MLA and Goose Lake.</a:t>
            </a:r>
          </a:p>
          <a:p>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a:t>This map shows the Back River and Wishbone mineral claims held by Sabina with the MLA near the top of the</a:t>
            </a:r>
            <a:r>
              <a:rPr lang="en-US" baseline="0" dirty="0"/>
              <a:t> map and Goose Lake in the south-east area of the map. Only the MLA, winter ice road, and Goose Lake are developed at the present time.</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a:t>This picture is of the existing Goose Lake exploration camp in September 2020. The Goose Lake mine site will be developed at this location and will have four mining areas</a:t>
            </a:r>
            <a:r>
              <a:rPr lang="en-US" baseline="0" dirty="0"/>
              <a:t> within it. The mines will be both open pit and underground mines for each of the Goose Lake deposits. These being Umwelt, Llama, Goose Main, and Echo. </a:t>
            </a:r>
          </a:p>
          <a:p>
            <a:pPr defTabSz="915785">
              <a:defRPr/>
            </a:pPr>
            <a:endParaRPr lang="en-US" baseline="0" dirty="0"/>
          </a:p>
          <a:p>
            <a:pPr defTabSz="915785">
              <a:defRPr/>
            </a:pPr>
            <a:r>
              <a:rPr lang="en-US" baseline="0" dirty="0"/>
              <a:t>The mine will operate for about ten years producing 350,000 ounces of gold. The mill will process about 6,000 tonnes of ore per day and the Tailings Storage Area (TSA) will be located on Crown land. The doré bars produced at site will be flown out on aircraft.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3783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KIA’s aquatic and water quality consultant had reviewed the hydrodynamic model for Goose Lake. Six issues were raised with associated recommendations these being: 1. Divergence from FEIS predicted impacts to Goose Lake, 2. Change in discharge period to include two of the operational period, 3. Water quality predictions and defining the mixing zone, 4. Clarifying the model warm up period, 5. Water quality inputs into the hydrodynamic model, and 6. model calibration.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KIA had reviewed Sabina’s response to our six issues and recommendations. Four of the issues are resolved prior to the technical meeting while two were resolved afterward through the updating of the hydrodynamic model and discussions with Sabina.</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 resolved issues prior to the technical meeting were 2. the change in discharge period, 4. the model warm up period, 5. the water quality inputs, and 6. model calibration.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issues resolved after the technical meeting were 1. Divergence from FEIS predicted impacts to Goose Lake, and 3. Water quality predictions and defining the mixing zone.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KIA believes that with all identified technical issues</a:t>
            </a:r>
            <a:r>
              <a:rPr lang="en-CA" baseline="0" dirty="0"/>
              <a:t> resolved, the KIA, Sabina Gold &amp; Silver Corp., and CIRNAC can conclude their discussions on updating the security for the Back River Project.</a:t>
            </a:r>
          </a:p>
          <a:p>
            <a:endParaRPr lang="en-CA" baseline="0" dirty="0"/>
          </a:p>
          <a:p>
            <a:r>
              <a:rPr lang="en-CA" baseline="0" dirty="0"/>
              <a:t>We thank you for listening and we are open to any questions.</a:t>
            </a:r>
          </a:p>
          <a:p>
            <a:endParaRPr lang="en-CA" baseline="0"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a:solidFill>
                  <a:schemeClr val="bg1"/>
                </a:solidFill>
              </a:rPr>
              <a:t>P.O. Box 18</a:t>
            </a:r>
          </a:p>
          <a:p>
            <a:pPr algn="r"/>
            <a:r>
              <a:rPr lang="en-US" sz="1800" b="1" dirty="0">
                <a:solidFill>
                  <a:schemeClr val="bg1"/>
                </a:solidFill>
              </a:rPr>
              <a:t>Cambridge Bay, Nunavut</a:t>
            </a:r>
          </a:p>
          <a:p>
            <a:pPr algn="r"/>
            <a:r>
              <a:rPr lang="en-US" sz="1800" b="1" dirty="0">
                <a:solidFill>
                  <a:schemeClr val="bg1"/>
                </a:solidFill>
              </a:rPr>
              <a:t>X0B 0C0</a:t>
            </a:r>
          </a:p>
          <a:p>
            <a:pPr algn="r"/>
            <a:r>
              <a:rPr lang="en-US" sz="1800" b="1" dirty="0">
                <a:solidFill>
                  <a:schemeClr val="bg1"/>
                </a:solidFill>
              </a:rPr>
              <a:t>Telephone: 1 867 983 2458</a:t>
            </a:r>
          </a:p>
          <a:p>
            <a:pPr algn="r"/>
            <a:r>
              <a:rPr lang="en-US" sz="1800" b="1" dirty="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kitia.ca/</a:t>
            </a:r>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kitia.ca/</a:t>
            </a:r>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kitia.ca/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solidFill>
                  <a:prstClr val="black"/>
                </a:solidFill>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solidFill>
                  <a:prstClr val="black"/>
                </a:solidFill>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Kitikmeot Inuit Association</a:t>
            </a:r>
            <a:endParaRPr lang="en-US" dirty="0"/>
          </a:p>
        </p:txBody>
      </p:sp>
      <p:sp>
        <p:nvSpPr>
          <p:cNvPr id="3" name="Subtitle 2"/>
          <p:cNvSpPr>
            <a:spLocks noGrp="1"/>
          </p:cNvSpPr>
          <p:nvPr>
            <p:ph type="subTitle" idx="1"/>
          </p:nvPr>
        </p:nvSpPr>
        <p:spPr/>
        <p:txBody>
          <a:bodyPr>
            <a:normAutofit/>
          </a:bodyPr>
          <a:lstStyle/>
          <a:p>
            <a:r>
              <a:rPr lang="en-US" dirty="0"/>
              <a:t>KIA Public Hearing of Back River Project Modifications</a:t>
            </a:r>
          </a:p>
        </p:txBody>
      </p:sp>
    </p:spTree>
    <p:extLst>
      <p:ext uri="{BB962C8B-B14F-4D97-AF65-F5344CB8AC3E}">
        <p14:creationId xmlns:p14="http://schemas.microsoft.com/office/powerpoint/2010/main" val="242226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Purpose of Presentation</a:t>
            </a:r>
            <a:endParaRPr lang="en-US" dirty="0"/>
          </a:p>
        </p:txBody>
      </p:sp>
      <p:sp>
        <p:nvSpPr>
          <p:cNvPr id="5" name="Content Placeholder 4"/>
          <p:cNvSpPr>
            <a:spLocks noGrp="1"/>
          </p:cNvSpPr>
          <p:nvPr>
            <p:ph idx="1"/>
          </p:nvPr>
        </p:nvSpPr>
        <p:spPr/>
        <p:txBody>
          <a:bodyPr>
            <a:normAutofit fontScale="92500" lnSpcReduction="10000"/>
          </a:bodyPr>
          <a:lstStyle/>
          <a:p>
            <a:endParaRPr lang="en-CA" dirty="0"/>
          </a:p>
          <a:p>
            <a:r>
              <a:rPr lang="en-CA" dirty="0"/>
              <a:t>Present a summary of KIA’s Technical Review of Sabina Gold &amp; Silver Corp’s proposed modifications  to Back River Project.</a:t>
            </a:r>
          </a:p>
          <a:p>
            <a:r>
              <a:rPr lang="en-CA" dirty="0"/>
              <a:t>KIA conducted a thorough review in the areas of hydrology, hydrogeology, fisheries, aquatic environments, water quality and monitoring. </a:t>
            </a:r>
          </a:p>
          <a:p>
            <a:r>
              <a:rPr lang="en-CA" dirty="0"/>
              <a:t>17 issues were identified and resolved through information requests.</a:t>
            </a:r>
          </a:p>
          <a:p>
            <a:r>
              <a:rPr lang="en-US" dirty="0"/>
              <a:t>6 issues were identified for the hydrodynamic model which are now resolved.</a:t>
            </a:r>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173"/>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a:t>KIA’s Mandate</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a:t>KIA’s Mandate is to represent the interests of Kitikmeot Inuit by protecting and promoting their social, cultural, political, environmental, and economic well-being. </a:t>
            </a:r>
          </a:p>
          <a:p>
            <a:pPr marL="0" indent="0">
              <a:buNone/>
            </a:pPr>
            <a:r>
              <a:rPr lang="en-US" b="1" dirty="0"/>
              <a:t>KIA owns 106,360 km</a:t>
            </a:r>
            <a:r>
              <a:rPr lang="en-US" b="1" baseline="30000" dirty="0"/>
              <a:t>2</a:t>
            </a:r>
            <a:r>
              <a:rPr lang="en-US" b="1" dirty="0"/>
              <a:t> of surface land: A significant opportunity if managed properly.</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74" y="5624058"/>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6310" y="6011064"/>
            <a:ext cx="2259851" cy="369332"/>
          </a:xfrm>
          <a:prstGeom prst="rect">
            <a:avLst/>
          </a:prstGeom>
          <a:noFill/>
        </p:spPr>
        <p:txBody>
          <a:bodyPr wrap="square" rtlCol="0">
            <a:spAutoFit/>
          </a:bodyPr>
          <a:lstStyle/>
          <a:p>
            <a:r>
              <a:rPr lang="en-US" b="1" dirty="0"/>
              <a:t>Goose Lake Mine Site</a:t>
            </a:r>
          </a:p>
        </p:txBody>
      </p:sp>
      <p:cxnSp>
        <p:nvCxnSpPr>
          <p:cNvPr id="7" name="Straight Arrow Connector 6"/>
          <p:cNvCxnSpPr>
            <a:stCxn id="2" idx="1"/>
          </p:cNvCxnSpPr>
          <p:nvPr/>
        </p:nvCxnSpPr>
        <p:spPr>
          <a:xfrm flipH="1" flipV="1">
            <a:off x="3624444" y="5901456"/>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067477" y="5080125"/>
            <a:ext cx="3324899" cy="369332"/>
            <a:chOff x="-1746947" y="3128611"/>
            <a:chExt cx="3324899" cy="369332"/>
          </a:xfrm>
        </p:grpSpPr>
        <p:sp>
          <p:nvSpPr>
            <p:cNvPr id="3" name="Isosceles Triangle 2"/>
            <p:cNvSpPr/>
            <p:nvPr/>
          </p:nvSpPr>
          <p:spPr>
            <a:xfrm>
              <a:off x="-1746947" y="3164764"/>
              <a:ext cx="193589" cy="148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45258" y="3128611"/>
              <a:ext cx="3123210" cy="369332"/>
            </a:xfrm>
            <a:prstGeom prst="rect">
              <a:avLst/>
            </a:prstGeom>
            <a:noFill/>
          </p:spPr>
          <p:txBody>
            <a:bodyPr wrap="square" rtlCol="0">
              <a:spAutoFit/>
            </a:bodyPr>
            <a:lstStyle/>
            <a:p>
              <a:r>
                <a:rPr lang="en-US" b="1" dirty="0"/>
                <a:t>Marine Laydown Area (MLA)</a:t>
              </a:r>
            </a:p>
          </p:txBody>
        </p:sp>
      </p:gr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17775" y="4452330"/>
            <a:ext cx="1943410" cy="369332"/>
          </a:xfrm>
          <a:prstGeom prst="rect">
            <a:avLst/>
          </a:prstGeom>
          <a:noFill/>
        </p:spPr>
        <p:txBody>
          <a:bodyPr wrap="square" rtlCol="0">
            <a:spAutoFit/>
          </a:bodyPr>
          <a:lstStyle/>
          <a:p>
            <a:r>
              <a:rPr lang="en-US" b="1" dirty="0"/>
              <a:t>Hope Bay Project</a:t>
            </a:r>
          </a:p>
        </p:txBody>
      </p:sp>
      <p:cxnSp>
        <p:nvCxnSpPr>
          <p:cNvPr id="13" name="Straight Arrow Connector 12"/>
          <p:cNvCxnSpPr/>
          <p:nvPr/>
        </p:nvCxnSpPr>
        <p:spPr>
          <a:xfrm flipH="1" flipV="1">
            <a:off x="3719810" y="4303384"/>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47643" y="4626205"/>
            <a:ext cx="1495870" cy="390914"/>
            <a:chOff x="1607815" y="4597658"/>
            <a:chExt cx="1495870" cy="390914"/>
          </a:xfrm>
        </p:grpSpPr>
        <p:sp>
          <p:nvSpPr>
            <p:cNvPr id="15" name="TextBox 14"/>
            <p:cNvSpPr txBox="1"/>
            <p:nvPr/>
          </p:nvSpPr>
          <p:spPr>
            <a:xfrm>
              <a:off x="1607815" y="4597658"/>
              <a:ext cx="1365857" cy="338554"/>
            </a:xfrm>
            <a:prstGeom prst="rect">
              <a:avLst/>
            </a:prstGeom>
            <a:noFill/>
          </p:spPr>
          <p:txBody>
            <a:bodyPr wrap="square" rtlCol="0">
              <a:spAutoFit/>
            </a:bodyPr>
            <a:lstStyle/>
            <a:p>
              <a:r>
                <a:rPr lang="en-US" sz="1600" b="1" dirty="0"/>
                <a:t>Bathurst Inlet</a:t>
              </a:r>
            </a:p>
          </p:txBody>
        </p:sp>
        <p:cxnSp>
          <p:nvCxnSpPr>
            <p:cNvPr id="14" name="Straight Arrow Connector 13"/>
            <p:cNvCxnSpPr/>
            <p:nvPr/>
          </p:nvCxnSpPr>
          <p:spPr>
            <a:xfrm>
              <a:off x="2863689" y="4848973"/>
              <a:ext cx="239996" cy="13959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anim calcmode="lin" valueType="num">
                                      <p:cBhvr>
                                        <p:cTn id="33" dur="1000" fill="hold"/>
                                        <p:tgtEl>
                                          <p:spTgt spid="3075"/>
                                        </p:tgtEl>
                                        <p:attrNameLst>
                                          <p:attrName>ppt_x</p:attrName>
                                        </p:attrNameLst>
                                      </p:cBhvr>
                                      <p:tavLst>
                                        <p:tav tm="0">
                                          <p:val>
                                            <p:strVal val="#ppt_x"/>
                                          </p:val>
                                        </p:tav>
                                        <p:tav tm="100000">
                                          <p:val>
                                            <p:strVal val="#ppt_x"/>
                                          </p:val>
                                        </p:tav>
                                      </p:tavLst>
                                    </p:anim>
                                    <p:anim calcmode="lin" valueType="num">
                                      <p:cBhvr>
                                        <p:cTn id="34" dur="1000" fill="hold"/>
                                        <p:tgtEl>
                                          <p:spTgt spid="30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a:t>The Back River Project</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a:t>Located on 5 parcels of Inuit Owned Land.</a:t>
            </a:r>
          </a:p>
          <a:p>
            <a:r>
              <a:rPr lang="en-US" dirty="0"/>
              <a:t>The Back River Project’s Marine Lay Down Area (MLA), winter road, and Goose Lake are on:</a:t>
            </a:r>
          </a:p>
          <a:p>
            <a:pPr lvl="1"/>
            <a:r>
              <a:rPr lang="en-US" sz="2000" dirty="0"/>
              <a:t>BB-02, BB-13, BB-15, BB-16, and BB-27</a:t>
            </a:r>
          </a:p>
          <a:p>
            <a:pPr lvl="1"/>
            <a:r>
              <a:rPr lang="en-US" sz="2000" dirty="0"/>
              <a:t>Exploration potential at George site on BB-15</a:t>
            </a:r>
          </a:p>
          <a:p>
            <a:r>
              <a:rPr lang="en-US" sz="2400" dirty="0"/>
              <a:t>Sabina took over development of the project in 2009</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prstClr val="white"/>
                </a:solidFill>
                <a:latin typeface="Century Gothic"/>
                <a:cs typeface="Arial"/>
              </a:rPr>
              <a:t>120 km</a:t>
            </a:r>
          </a:p>
        </p:txBody>
      </p:sp>
      <p:pic>
        <p:nvPicPr>
          <p:cNvPr id="21" name="Picture 20"/>
          <p:cNvPicPr>
            <a:picLocks noChangeAspect="1"/>
          </p:cNvPicPr>
          <p:nvPr/>
        </p:nvPicPr>
        <p:blipFill>
          <a:blip r:embed="rId3"/>
          <a:stretch>
            <a:fillRect/>
          </a:stretch>
        </p:blipFill>
        <p:spPr>
          <a:xfrm>
            <a:off x="6110655" y="1503145"/>
            <a:ext cx="2808798" cy="4521225"/>
          </a:xfrm>
          <a:prstGeom prst="rect">
            <a:avLst/>
          </a:prstGeom>
        </p:spPr>
      </p:pic>
      <p:sp>
        <p:nvSpPr>
          <p:cNvPr id="22" name="TextBox 21"/>
          <p:cNvSpPr txBox="1"/>
          <p:nvPr/>
        </p:nvSpPr>
        <p:spPr>
          <a:xfrm>
            <a:off x="6303509" y="2420957"/>
            <a:ext cx="767255" cy="369332"/>
          </a:xfrm>
          <a:prstGeom prst="rect">
            <a:avLst/>
          </a:prstGeom>
          <a:noFill/>
        </p:spPr>
        <p:txBody>
          <a:bodyPr wrap="square" rtlCol="0">
            <a:spAutoFit/>
          </a:bodyPr>
          <a:lstStyle/>
          <a:p>
            <a:r>
              <a:rPr lang="en-US" b="1" dirty="0">
                <a:solidFill>
                  <a:srgbClr val="FFFF00"/>
                </a:solidFill>
              </a:rPr>
              <a:t>BB-27</a:t>
            </a:r>
          </a:p>
        </p:txBody>
      </p:sp>
      <p:sp>
        <p:nvSpPr>
          <p:cNvPr id="23" name="TextBox 22"/>
          <p:cNvSpPr txBox="1"/>
          <p:nvPr/>
        </p:nvSpPr>
        <p:spPr>
          <a:xfrm>
            <a:off x="6846512" y="3488197"/>
            <a:ext cx="767255" cy="369332"/>
          </a:xfrm>
          <a:prstGeom prst="rect">
            <a:avLst/>
          </a:prstGeom>
          <a:noFill/>
        </p:spPr>
        <p:txBody>
          <a:bodyPr wrap="square" rtlCol="0">
            <a:spAutoFit/>
          </a:bodyPr>
          <a:lstStyle/>
          <a:p>
            <a:r>
              <a:rPr lang="en-US" b="1" dirty="0">
                <a:solidFill>
                  <a:srgbClr val="FFFF00"/>
                </a:solidFill>
              </a:rPr>
              <a:t>BB-16</a:t>
            </a:r>
          </a:p>
        </p:txBody>
      </p:sp>
      <p:sp>
        <p:nvSpPr>
          <p:cNvPr id="24" name="TextBox 23"/>
          <p:cNvSpPr txBox="1"/>
          <p:nvPr/>
        </p:nvSpPr>
        <p:spPr>
          <a:xfrm>
            <a:off x="6919737" y="4258852"/>
            <a:ext cx="767255" cy="369332"/>
          </a:xfrm>
          <a:prstGeom prst="rect">
            <a:avLst/>
          </a:prstGeom>
          <a:noFill/>
        </p:spPr>
        <p:txBody>
          <a:bodyPr wrap="square" rtlCol="0">
            <a:spAutoFit/>
          </a:bodyPr>
          <a:lstStyle/>
          <a:p>
            <a:r>
              <a:rPr lang="en-US" b="1" dirty="0">
                <a:solidFill>
                  <a:srgbClr val="FFFF00"/>
                </a:solidFill>
              </a:rPr>
              <a:t>BB-15</a:t>
            </a:r>
          </a:p>
        </p:txBody>
      </p:sp>
      <p:sp>
        <p:nvSpPr>
          <p:cNvPr id="25" name="TextBox 24"/>
          <p:cNvSpPr txBox="1"/>
          <p:nvPr/>
        </p:nvSpPr>
        <p:spPr>
          <a:xfrm>
            <a:off x="7073072" y="4900411"/>
            <a:ext cx="767255" cy="369332"/>
          </a:xfrm>
          <a:prstGeom prst="rect">
            <a:avLst/>
          </a:prstGeom>
          <a:noFill/>
        </p:spPr>
        <p:txBody>
          <a:bodyPr wrap="square" rtlCol="0">
            <a:spAutoFit/>
          </a:bodyPr>
          <a:lstStyle/>
          <a:p>
            <a:r>
              <a:rPr lang="en-US" b="1" dirty="0">
                <a:solidFill>
                  <a:srgbClr val="FFFF00"/>
                </a:solidFill>
              </a:rPr>
              <a:t>BB-02</a:t>
            </a:r>
          </a:p>
        </p:txBody>
      </p:sp>
      <p:sp>
        <p:nvSpPr>
          <p:cNvPr id="26" name="TextBox 25"/>
          <p:cNvSpPr txBox="1"/>
          <p:nvPr/>
        </p:nvSpPr>
        <p:spPr>
          <a:xfrm>
            <a:off x="7938450" y="5018972"/>
            <a:ext cx="767255" cy="369332"/>
          </a:xfrm>
          <a:prstGeom prst="rect">
            <a:avLst/>
          </a:prstGeom>
          <a:noFill/>
        </p:spPr>
        <p:txBody>
          <a:bodyPr wrap="square" rtlCol="0">
            <a:spAutoFit/>
          </a:bodyPr>
          <a:lstStyle/>
          <a:p>
            <a:r>
              <a:rPr lang="en-US" b="1" dirty="0">
                <a:solidFill>
                  <a:srgbClr val="FFFF00"/>
                </a:solidFill>
              </a:rPr>
              <a:t>BB-13</a:t>
            </a:r>
          </a:p>
        </p:txBody>
      </p:sp>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984" y="5329931"/>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561395" y="5358430"/>
            <a:ext cx="1625034" cy="461665"/>
          </a:xfrm>
          <a:prstGeom prst="rect">
            <a:avLst/>
          </a:prstGeom>
          <a:noFill/>
        </p:spPr>
        <p:txBody>
          <a:bodyPr wrap="square" rtlCol="0">
            <a:spAutoFit/>
          </a:bodyPr>
          <a:lstStyle/>
          <a:p>
            <a:r>
              <a:rPr lang="en-US" sz="2400" b="1" dirty="0">
                <a:solidFill>
                  <a:srgbClr val="FFFF00"/>
                </a:solidFill>
              </a:rPr>
              <a:t>Goose Lake</a:t>
            </a:r>
          </a:p>
        </p:txBody>
      </p:sp>
      <p:sp>
        <p:nvSpPr>
          <p:cNvPr id="3" name="Isosceles Triangle 2"/>
          <p:cNvSpPr/>
          <p:nvPr/>
        </p:nvSpPr>
        <p:spPr>
          <a:xfrm>
            <a:off x="6576824" y="2250939"/>
            <a:ext cx="220626" cy="15844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6751082" y="2082380"/>
            <a:ext cx="673711" cy="400110"/>
          </a:xfrm>
          <a:prstGeom prst="rect">
            <a:avLst/>
          </a:prstGeom>
          <a:noFill/>
        </p:spPr>
        <p:txBody>
          <a:bodyPr wrap="square" rtlCol="0">
            <a:spAutoFit/>
          </a:bodyPr>
          <a:lstStyle/>
          <a:p>
            <a:r>
              <a:rPr lang="en-US" sz="2000" b="1" dirty="0">
                <a:solidFill>
                  <a:srgbClr val="FFFF00"/>
                </a:solidFill>
              </a:rPr>
              <a:t>MLA</a:t>
            </a:r>
          </a:p>
        </p:txBody>
      </p:sp>
      <p:sp>
        <p:nvSpPr>
          <p:cNvPr id="11" name="Flowchart: Connector 10"/>
          <p:cNvSpPr/>
          <p:nvPr/>
        </p:nvSpPr>
        <p:spPr>
          <a:xfrm>
            <a:off x="6866657" y="4587775"/>
            <a:ext cx="163905" cy="14715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74898" y="4431676"/>
            <a:ext cx="673711" cy="461665"/>
          </a:xfrm>
          <a:prstGeom prst="rect">
            <a:avLst/>
          </a:prstGeom>
          <a:noFill/>
        </p:spPr>
        <p:txBody>
          <a:bodyPr wrap="square" rtlCol="0">
            <a:spAutoFit/>
          </a:bodyPr>
          <a:lstStyle/>
          <a:p>
            <a:pPr algn="ctr"/>
            <a:r>
              <a:rPr lang="en-US" sz="1200" b="1" dirty="0">
                <a:solidFill>
                  <a:srgbClr val="FFFF00"/>
                </a:solidFill>
              </a:rPr>
              <a:t>George Site</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896" y="293660"/>
            <a:ext cx="6601490" cy="1325563"/>
          </a:xfrm>
        </p:spPr>
        <p:txBody>
          <a:bodyPr>
            <a:noAutofit/>
          </a:bodyPr>
          <a:lstStyle/>
          <a:p>
            <a:r>
              <a:rPr lang="en-US" sz="3200" dirty="0"/>
              <a:t>Sabina Mineral Claims in the Kitikmeot Region</a:t>
            </a: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12" name="Content Placeholder 11"/>
          <p:cNvPicPr>
            <a:picLocks noGrp="1" noChangeAspect="1"/>
          </p:cNvPicPr>
          <p:nvPr>
            <p:ph idx="1"/>
          </p:nvPr>
        </p:nvPicPr>
        <p:blipFill>
          <a:blip r:embed="rId3"/>
          <a:stretch>
            <a:fillRect/>
          </a:stretch>
        </p:blipFill>
        <p:spPr>
          <a:xfrm>
            <a:off x="3154049" y="1512888"/>
            <a:ext cx="2835901" cy="4351337"/>
          </a:xfrm>
          <a:prstGeom prst="rect">
            <a:avLst/>
          </a:prstGeom>
        </p:spPr>
      </p:pic>
    </p:spTree>
    <p:extLst>
      <p:ext uri="{BB962C8B-B14F-4D97-AF65-F5344CB8AC3E}">
        <p14:creationId xmlns:p14="http://schemas.microsoft.com/office/powerpoint/2010/main" val="328297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87262"/>
            <a:ext cx="6601490" cy="1119507"/>
          </a:xfrm>
        </p:spPr>
        <p:txBody>
          <a:bodyPr>
            <a:noAutofit/>
          </a:bodyPr>
          <a:lstStyle/>
          <a:p>
            <a:r>
              <a:rPr lang="en-CA" sz="3200" dirty="0"/>
              <a:t>The Back Rover Project</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6</a:t>
            </a:fld>
            <a:endParaRPr lang="en-US">
              <a:solidFill>
                <a:prstClr val="black">
                  <a:tint val="75000"/>
                </a:prstClr>
              </a:solidFill>
            </a:endParaRPr>
          </a:p>
        </p:txBody>
      </p:sp>
      <p:sp>
        <p:nvSpPr>
          <p:cNvPr id="8" name="TextBox 7"/>
          <p:cNvSpPr txBox="1"/>
          <p:nvPr/>
        </p:nvSpPr>
        <p:spPr>
          <a:xfrm>
            <a:off x="4182894" y="5667869"/>
            <a:ext cx="3643704" cy="369332"/>
          </a:xfrm>
          <a:prstGeom prst="rect">
            <a:avLst/>
          </a:prstGeom>
          <a:noFill/>
        </p:spPr>
        <p:txBody>
          <a:bodyPr wrap="square" rtlCol="0">
            <a:spAutoFit/>
          </a:bodyPr>
          <a:lstStyle/>
          <a:p>
            <a:r>
              <a:rPr lang="en-US" b="1" dirty="0">
                <a:solidFill>
                  <a:prstClr val="black"/>
                </a:solidFill>
              </a:rPr>
              <a:t>Goose Lake Camp, September 2020</a:t>
            </a:r>
          </a:p>
        </p:txBody>
      </p:sp>
      <p:pic>
        <p:nvPicPr>
          <p:cNvPr id="9" name="Picture 8">
            <a:extLst>
              <a:ext uri="{FF2B5EF4-FFF2-40B4-BE49-F238E27FC236}">
                <a16:creationId xmlns:a16="http://schemas.microsoft.com/office/drawing/2014/main" id="{0601C0D9-FA80-4D6D-B457-49D877C70F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402" y="1808684"/>
            <a:ext cx="6509196" cy="3714918"/>
          </a:xfrm>
          <a:prstGeom prst="rect">
            <a:avLst/>
          </a:prstGeom>
          <a:noFill/>
          <a:ln>
            <a:noFill/>
          </a:ln>
        </p:spPr>
      </p:pic>
    </p:spTree>
    <p:extLst>
      <p:ext uri="{BB962C8B-B14F-4D97-AF65-F5344CB8AC3E}">
        <p14:creationId xmlns:p14="http://schemas.microsoft.com/office/powerpoint/2010/main" val="148795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0" lang="en-US" sz="2500" b="1" i="0" u="none" strike="noStrike" kern="1200" cap="none" spc="0" normalizeH="0" baseline="0" noProof="0" dirty="0">
                <a:ln>
                  <a:noFill/>
                </a:ln>
                <a:solidFill>
                  <a:srgbClr val="4E3B30"/>
                </a:solidFill>
                <a:effectLst/>
                <a:uLnTx/>
                <a:uFillTx/>
                <a:latin typeface="Arial Black" panose="020B0A04020102020204" pitchFamily="34" charset="0"/>
                <a:ea typeface="+mj-ea"/>
                <a:cs typeface="Arial" panose="020B0604020202020204" pitchFamily="34" charset="0"/>
              </a:rPr>
              <a:t>Hydrodynamic Model Technical Issues</a:t>
            </a:r>
            <a:endParaRPr lang="en-US" dirty="0"/>
          </a:p>
        </p:txBody>
      </p:sp>
      <p:sp>
        <p:nvSpPr>
          <p:cNvPr id="5" name="Content Placeholder 4"/>
          <p:cNvSpPr>
            <a:spLocks noGrp="1"/>
          </p:cNvSpPr>
          <p:nvPr>
            <p:ph idx="1"/>
          </p:nvPr>
        </p:nvSpPr>
        <p:spPr>
          <a:xfrm>
            <a:off x="628650" y="1608992"/>
            <a:ext cx="7886700" cy="4379093"/>
          </a:xfrm>
        </p:spPr>
        <p:txBody>
          <a:bodyPr>
            <a:normAutofit/>
          </a:bodyPr>
          <a:lstStyle/>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The six issues and recommendations from the hydrodynamic model review are:</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Divergence from FEIS predicted impacts to Goose Lake.</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Change in discharge period to include two years of the operational period.</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Water quality predictions and defining the mixing zone.</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Clarifying the model warm up period.</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Water quality inputs into the hydrodynamic model.</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Model calibration</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KIA has reviewed Sabina’s response. Four issues are resolved prior  to the technical meeting in March, while two issues are resolved afterwards.</a:t>
            </a:r>
            <a:endParaRPr kumimoji="0" lang="en-CA" sz="2000" b="0" i="0" u="none" strike="noStrike" kern="1200" cap="none" spc="0" normalizeH="0" baseline="0" noProof="0" dirty="0">
              <a:ln>
                <a:noFill/>
              </a:ln>
              <a:solidFill>
                <a:srgbClr val="4E3B30"/>
              </a:solidFill>
              <a:effectLst/>
              <a:uLnTx/>
              <a:uFillTx/>
              <a:latin typeface="Franklin Gothic Book" panose="020B0503020102020204"/>
              <a:ea typeface="+mn-ea"/>
              <a:cs typeface="+mn-cs"/>
            </a:endParaRP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49786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Conclusion</a:t>
            </a:r>
            <a:endParaRPr lang="en-US" dirty="0"/>
          </a:p>
        </p:txBody>
      </p:sp>
      <p:sp>
        <p:nvSpPr>
          <p:cNvPr id="5" name="Content Placeholder 4"/>
          <p:cNvSpPr>
            <a:spLocks noGrp="1"/>
          </p:cNvSpPr>
          <p:nvPr>
            <p:ph idx="1"/>
          </p:nvPr>
        </p:nvSpPr>
        <p:spPr/>
        <p:txBody>
          <a:bodyPr>
            <a:normAutofit/>
          </a:bodyPr>
          <a:lstStyle/>
          <a:p>
            <a:r>
              <a:rPr lang="en-CA" dirty="0"/>
              <a:t>KIA believes that with all identified technical issues being resolve resolved, the KIA, Sabina Gold &amp; Silver Corp. and CIRNAC can conclude their discussions on updating the security for the Back River Project.</a:t>
            </a:r>
          </a:p>
          <a:p>
            <a:endParaRPr lang="en-CA" dirty="0"/>
          </a:p>
          <a:p>
            <a:r>
              <a:rPr lang="en-CA" dirty="0"/>
              <a:t>Thank You</a:t>
            </a:r>
          </a:p>
          <a:p>
            <a:endParaRPr lang="en-CA" dirty="0"/>
          </a:p>
          <a:p>
            <a:r>
              <a:rPr lang="en-CA" dirty="0"/>
              <a:t>Questions?</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248301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7249</TotalTime>
  <Words>1338</Words>
  <Application>Microsoft Office PowerPoint</Application>
  <PresentationFormat>On-screen Show (4:3)</PresentationFormat>
  <Paragraphs>93</Paragraphs>
  <Slides>8</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Arial</vt:lpstr>
      <vt:lpstr>Arial Black</vt:lpstr>
      <vt:lpstr>Arial Rounded MT Bold</vt:lpstr>
      <vt:lpstr>Calibri</vt:lpstr>
      <vt:lpstr>Calibri Light</vt:lpstr>
      <vt:lpstr>Century Gothic</vt:lpstr>
      <vt:lpstr>Franklin Gothic Book</vt:lpstr>
      <vt:lpstr>Office Theme</vt:lpstr>
      <vt:lpstr>Custom Design</vt:lpstr>
      <vt:lpstr>1_Custom Design</vt:lpstr>
      <vt:lpstr>2_Custom Design</vt:lpstr>
      <vt:lpstr>Kitikmeot Inuit Association</vt:lpstr>
      <vt:lpstr>Purpose of Presentation</vt:lpstr>
      <vt:lpstr>KIA’s Mandate</vt:lpstr>
      <vt:lpstr>The Back River Project</vt:lpstr>
      <vt:lpstr>Sabina Mineral Claims in the Kitikmeot Region</vt:lpstr>
      <vt:lpstr>The Back Rover Project</vt:lpstr>
      <vt:lpstr>Hydrodynamic Model Technical Issues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227</cp:revision>
  <cp:lastPrinted>2018-04-12T18:00:38Z</cp:lastPrinted>
  <dcterms:created xsi:type="dcterms:W3CDTF">2013-07-19T15:58:55Z</dcterms:created>
  <dcterms:modified xsi:type="dcterms:W3CDTF">2021-07-06T18:21:53Z</dcterms:modified>
</cp:coreProperties>
</file>