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9309100" cy="7023100"/>
  <p:custDataLst>
    <p:tags r:id="rId2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7"/>
    <p:restoredTop sz="92881" autoAdjust="0"/>
  </p:normalViewPr>
  <p:slideViewPr>
    <p:cSldViewPr snapToGrid="0">
      <p:cViewPr varScale="1">
        <p:scale>
          <a:sx n="81" d="100"/>
          <a:sy n="81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86EB961-6DB4-4335-BB8B-D4D074DFA4F6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686018D-203B-451C-972F-87A4E6D6E5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60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B989CE-5B25-41D8-8B1D-4244D1C3B6C7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E52C9C-3BA1-47E5-834B-16439F8AAF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5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9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9018" indent="-291929" defTabSz="9439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7720" indent="-233544" defTabSz="9439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4808" indent="-233544" defTabSz="9439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01895" indent="-233544" defTabSz="9439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8984" indent="-233544" defTabSz="94390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6072" indent="-233544" defTabSz="94390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03160" indent="-233544" defTabSz="94390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70247" indent="-233544" defTabSz="94390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124F3551-6772-4ED3-AD12-7448C81BF950}" type="slidenum">
              <a:rPr lang="en-CA" altLang="en-US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</a:t>
            </a:fld>
            <a:endParaRPr lang="en-CA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04822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10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128415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Schedule</a:t>
            </a:r>
            <a:r>
              <a:rPr lang="fr-CA" baseline="0" dirty="0"/>
              <a:t> E </a:t>
            </a:r>
            <a:r>
              <a:rPr lang="fr-CA" baseline="0" dirty="0" err="1"/>
              <a:t>is</a:t>
            </a:r>
            <a:r>
              <a:rPr lang="fr-CA" baseline="0" dirty="0"/>
              <a:t> </a:t>
            </a:r>
            <a:r>
              <a:rPr lang="fr-CA" baseline="0" dirty="0" err="1"/>
              <a:t>subject</a:t>
            </a:r>
            <a:r>
              <a:rPr lang="fr-CA" baseline="0" dirty="0"/>
              <a:t> to on-</a:t>
            </a:r>
            <a:r>
              <a:rPr lang="fr-CA" baseline="0" dirty="0" err="1"/>
              <a:t>going</a:t>
            </a:r>
            <a:r>
              <a:rPr lang="fr-CA" baseline="0" dirty="0"/>
              <a:t> discussions.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11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92610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12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62881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13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00734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14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3033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2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99578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3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74122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40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4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425426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5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5694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6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69675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40"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7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64294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40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8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8869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40">
              <a:defRPr/>
            </a:pPr>
            <a:fld id="{FE284EBD-CBB1-4A99-ABB1-E39FD7904359}" type="slidenum">
              <a:rPr lang="en-CA">
                <a:solidFill>
                  <a:prstClr val="black"/>
                </a:solidFill>
                <a:latin typeface="Calibri"/>
              </a:rPr>
              <a:pPr defTabSz="933240">
                <a:defRPr/>
              </a:pPr>
              <a:t>9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3240">
              <a:defRPr/>
            </a:pPr>
            <a:r>
              <a:rPr lang="en-CA">
                <a:solidFill>
                  <a:prstClr val="black"/>
                </a:solidFill>
                <a:latin typeface="Calibri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71629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976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20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90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5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7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382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1" y="1308103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581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031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81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33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748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6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09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9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51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24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55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18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09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AC41-7C02-4198-91DA-467373A3A1E5}" type="datetimeFigureOut">
              <a:rPr lang="fr-CA" smtClean="0"/>
              <a:t>2021-07-06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8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308104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fld id="{E00B6E52-F07A-44C8-B7AE-D6EEC3D50429}" type="slidenum">
              <a:rPr lang="en-CA" smtClean="0"/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89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377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566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754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495" indent="-190495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4857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78" indent="-19049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600">
          <a:solidFill>
            <a:srgbClr val="000000"/>
          </a:solidFill>
          <a:latin typeface="+mn-lt"/>
        </a:defRPr>
      </a:lvl2pPr>
      <a:lvl3pPr marL="574660" indent="-19049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400">
          <a:solidFill>
            <a:srgbClr val="000000"/>
          </a:solidFill>
          <a:latin typeface="+mn-lt"/>
        </a:defRPr>
      </a:lvl3pPr>
      <a:lvl4pPr marL="771506" indent="-195258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200">
          <a:solidFill>
            <a:srgbClr val="000000"/>
          </a:solidFill>
          <a:latin typeface="+mn-lt"/>
        </a:defRPr>
      </a:lvl4pPr>
      <a:lvl5pPr marL="960415" indent="-187321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03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792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1980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169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0" y="2269326"/>
            <a:ext cx="5632994" cy="39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au" sz="2000" dirty="0">
              <a:solidFill>
                <a:srgbClr val="F8F8F8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3" y="808682"/>
            <a:ext cx="5562599" cy="12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iu-Cans-CA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ᓴᓐᓂᖓᔫᑉ ᑰᖓᓐᓂ ᐱᓕᕆᐊᖅ − ᐊᓯᐊᖑᕆᐊᖅᓯᒪᔪᖅ ᑐᒃᓯᕋᐅᑦ ᐃᒥᐊᑉ ᓚᐃᓴᖓᓐᓄᑦ </a:t>
            </a:r>
            <a:r>
              <a:rPr lang="fr-CA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</a:t>
            </a:r>
            <a:r>
              <a:rPr lang="en-CA" b="1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AM-BRP1831</a:t>
            </a:r>
            <a:r>
              <a:rPr lang="en-CA" sz="20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en-CA" altLang="en-US" sz="1400" b="1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iu-Cans-CA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ᓄᓇᕗᒥ ᐃᒪᓕᕆᔨᑦ ᑲᑎᒪᔨᖏ ᐃᓄᓗᒃᑖᓐᓂᒃ ᑐᓵᑎᑦᓯᓂᖓ</a:t>
            </a:r>
          </a:p>
          <a:p>
            <a: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827EF-C8DD-2344-8D84-5F6108C1A1A7}"/>
              </a:ext>
            </a:extLst>
          </p:cNvPr>
          <p:cNvSpPr txBox="1"/>
          <p:nvPr/>
        </p:nvSpPr>
        <p:spPr>
          <a:xfrm>
            <a:off x="4009038" y="100796"/>
            <a:ext cx="252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US" sz="11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ᑲᓇᑕᒥ</a:t>
            </a:r>
            <a:endParaRPr lang="en-CA" sz="110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DF67D-B4C8-7442-B184-8E878CE75670}"/>
              </a:ext>
            </a:extLst>
          </p:cNvPr>
          <p:cNvSpPr txBox="1"/>
          <p:nvPr/>
        </p:nvSpPr>
        <p:spPr>
          <a:xfrm>
            <a:off x="1054128" y="3052482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u-Cans-CA" dirty="0">
                <a:solidFill>
                  <a:srgbClr val="F8F8F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ᐃᖃᓗᒃᑑᑎᐊᖅ, ᓄᓇᕘᒻᒥ </a:t>
            </a:r>
          </a:p>
          <a:p>
            <a:pPr algn="ctr"/>
            <a:r>
              <a:rPr lang="iu-Cans-CA" dirty="0">
                <a:solidFill>
                  <a:srgbClr val="F8F8F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ᔪᓚᐃ </a:t>
            </a:r>
            <a:r>
              <a:rPr lang="en-CA" dirty="0">
                <a:solidFill>
                  <a:srgbClr val="F8F8F8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13-14, 2021</a:t>
            </a:r>
          </a:p>
        </p:txBody>
      </p:sp>
    </p:spTree>
    <p:extLst>
      <p:ext uri="{BB962C8B-B14F-4D97-AF65-F5344CB8AC3E}">
        <p14:creationId xmlns:p14="http://schemas.microsoft.com/office/powerpoint/2010/main" val="72895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Monitoring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89" y="1135083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Changes to monitoring required because of changes to site water management, including creating criteria for effluent discharge to Goose Lake.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</a:rPr>
              <a:t>CIRNAC submitted 1 comment on monitoring groundwater in active layer. 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</a:rPr>
              <a:t>It is resolved.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10</a:t>
            </a:fld>
            <a:endParaRPr lang="en-US">
              <a:latin typeface="Arial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816022" y="509361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iu-Cans-CA" dirty="0"/>
              <a:t>ᖃᐅᔨᓴᒐᐅᓂᖓᓄᑦ ᐱᓕᕆᐊᖅ</a:t>
            </a:r>
            <a:endParaRPr lang="en-au" b="1" i="0" u="none" baseline="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4797960" y="1033999"/>
            <a:ext cx="3733800" cy="50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iu-Cans-CA" sz="1600" dirty="0"/>
              <a:t>ᐊᓯᐊᖑᖅᑕᐅᓂᖓ ᖃᐅᔨᓴᕐᓂᕐᒧᑦ ᓂᕆᐅᒋᔭᐅᕗᖅ ᐃᒥᐅᑉ ᖃᐅᔨᓴᒐᐅᓂᖓ ᐊᓯᐊᖑᓚᐅᕐᒪᑦ, ᑭᒡᓕᖃᓕᖅᖢᓐᓂ ᑯᕕᑎᑕᐅᕙᓪᓕᐊᓂᖓ ᒍᐅᔅ ᑕᓯᖓᓐᓄᑦ</a:t>
            </a:r>
            <a:r>
              <a:rPr lang="en-CA" sz="1600" dirty="0"/>
              <a:t>.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US" sz="1600" dirty="0" err="1"/>
              <a:t>ᒐᕙᒪᒃᑯᑦ</a:t>
            </a:r>
            <a:r>
              <a:rPr lang="en-US" sz="1600" dirty="0"/>
              <a:t> </a:t>
            </a:r>
            <a:r>
              <a:rPr lang="en-US" sz="1600" dirty="0" err="1"/>
              <a:t>ᓄᓇᖃᖅᑳᖅᑐᑦ</a:t>
            </a:r>
            <a:r>
              <a:rPr lang="en-US" sz="1600" dirty="0"/>
              <a:t> </a:t>
            </a:r>
            <a:r>
              <a:rPr lang="en-US" sz="1600" dirty="0" err="1"/>
              <a:t>ᐱᓕᕆᖃᑎᒌᖕᓂᖏ</a:t>
            </a:r>
            <a:r>
              <a:rPr lang="en-US" sz="1600" dirty="0"/>
              <a:t> </a:t>
            </a:r>
            <a:r>
              <a:rPr lang="en-US" sz="1600" dirty="0" err="1"/>
              <a:t>ᐊᒻᒪᓗ</a:t>
            </a:r>
            <a:r>
              <a:rPr lang="en-US" sz="1600" dirty="0"/>
              <a:t> </a:t>
            </a:r>
            <a:r>
              <a:rPr lang="en-US" sz="1600" dirty="0" err="1"/>
              <a:t>ᐅᑭᐅᖅᑕᖅᑐᒥᑦ</a:t>
            </a:r>
            <a:r>
              <a:rPr lang="en-US" sz="1600" dirty="0"/>
              <a:t> </a:t>
            </a:r>
            <a:r>
              <a:rPr lang="en-US" sz="1600" dirty="0" err="1"/>
              <a:t>ᐱᓕᕆᐊᖑᔪᑦ</a:t>
            </a:r>
            <a:r>
              <a:rPr lang="en-US" sz="1600" dirty="0"/>
              <a:t> </a:t>
            </a:r>
            <a:r>
              <a:rPr lang="en-US" sz="1600" dirty="0" err="1"/>
              <a:t>ᑲᓇᑕᒥ</a:t>
            </a:r>
            <a:r>
              <a:rPr lang="iu-Cans-CA" sz="1600" dirty="0"/>
              <a:t> ᑐᓂᓯᓚᐅᕐᒪᑦ ᐊᑕᐅᓯᕐᒥᒃ ᐅᖃᐅᓯᒃᓴᒻᒥᒃ ᓄᓇᒻᒥᑦ ᐃᒥᐅᑉ ᖃᐅᔨᓴᒐᐅᓂᖓᓐᓂᒃ ᓄᓇᐅᑉ ᖄᖓᓐᓂ</a:t>
            </a:r>
            <a:r>
              <a:rPr lang="en-CA" sz="1600" dirty="0"/>
              <a:t>. 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iu-Cans-CA" sz="1600" dirty="0"/>
              <a:t>ᐋᕿᒃᑕᐅᓯᒪᓕᖅᑐᖅ</a:t>
            </a:r>
            <a:r>
              <a:rPr lang="en-CA" sz="16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49A25-CB7A-D14A-A50F-69C80018440C}"/>
              </a:ext>
            </a:extLst>
          </p:cNvPr>
          <p:cNvSpPr txBox="1"/>
          <p:nvPr/>
        </p:nvSpPr>
        <p:spPr>
          <a:xfrm>
            <a:off x="3205884" y="83433"/>
            <a:ext cx="263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9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Annual Reporting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516" y="1149400"/>
            <a:ext cx="3733800" cy="517520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600" dirty="0"/>
              <a:t>To follow-up on discussions during review CIRNAC recommends modifying Annual Reporting Requirements under Schedule B of the water </a:t>
            </a:r>
            <a:r>
              <a:rPr lang="en-US" sz="1600" dirty="0" err="1"/>
              <a:t>licence</a:t>
            </a:r>
            <a:r>
              <a:rPr lang="en-US" sz="1600" dirty="0"/>
              <a:t> to include: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An annual comparison of groundwater inflow rates to model predictions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A Progressive Reclamation Work Plan for the up-coming year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A Progressive Reclamation Report for work undertaken the previous calendar year in accordance with the terms  proposed in Schedule E </a:t>
            </a:r>
          </a:p>
          <a:p>
            <a:pPr>
              <a:spcAft>
                <a:spcPts val="300"/>
              </a:spcAft>
            </a:pPr>
            <a:endParaRPr lang="en-US" sz="16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/>
              <a:t>This discussion will continue in an effort to resolve before the hearing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652534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11</a:t>
            </a:fld>
            <a:endParaRPr lang="en-US" dirty="0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72480" y="480333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iu-Cans-CA" dirty="0"/>
              <a:t>ᐊᕌᒍᑕᒫᑦ ᐅᓂᑉᑳᓕᐅᕐᓂᖅ</a:t>
            </a:r>
            <a:endParaRPr lang="en-au" b="1" i="0" u="none" baseline="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716663" y="1027111"/>
            <a:ext cx="4040188" cy="496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iu-Cans-CA" sz="1800" dirty="0">
                <a:latin typeface="Gadugi" panose="020B0502040204020203" pitchFamily="34" charset="0"/>
                <a:ea typeface="Gadugi" panose="020B0502040204020203" pitchFamily="34" charset="0"/>
              </a:rPr>
              <a:t>ᐅᖃᐅᓯᐅᑲᓂᕐᓗᓐᓂ ᖃᐅᔨᓴᒐᐅᓂᖓ </a:t>
            </a:r>
            <a:r>
              <a:rPr lang="en-US" sz="1800" dirty="0" err="1"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  <a:ea typeface="Gadugi" panose="020B0502040204020203" pitchFamily="34" charset="0"/>
              </a:rPr>
              <a:t>ᓄᓇᖃᖅᑳᖅᑐᑦ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ᐱᓕᕆᖃᑎᒌᖕᓂᖏ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ᐱᓕᕆᐊᖑᔪᑦ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  <a:ea typeface="Gadugi" panose="020B0502040204020203" pitchFamily="34" charset="0"/>
              </a:rPr>
              <a:t>ᑲᓇᑕᒥ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iu-Cans-CA" sz="1800" dirty="0">
                <a:latin typeface="Gadugi" panose="020B0502040204020203" pitchFamily="34" charset="0"/>
                <a:ea typeface="Gadugi" panose="020B0502040204020203" pitchFamily="34" charset="0"/>
              </a:rPr>
              <a:t>ᐊᑐᓕᖁᓯᒪᔭᖏᑦ ᐊᕿᒃᑕᐅᓂᖓᓐᓄᑦ ᐊᕋᒍᑕᒫᑦ ᐅᓂᑉᑲᒻᒥ ᓂᕆᐅᒋᔭᐅᔪᑦ ᐊᑕᓐᓂ ᑎᑎᕋᖅᓯᒪᓂᖓᑕ 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B </a:t>
            </a:r>
            <a:r>
              <a:rPr lang="iu-Cans-CA" sz="1800" dirty="0">
                <a:latin typeface="Gadugi" panose="020B0502040204020203" pitchFamily="34" charset="0"/>
                <a:ea typeface="Gadugi" panose="020B0502040204020203" pitchFamily="34" charset="0"/>
              </a:rPr>
              <a:t>ᐃᒥᐅᑉ ᓚᐃᓴᖓᑕ ᐅᑯᐊ ᐃᓚᐅᑉᓗᑎᒃ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  <a:endParaRPr lang="en-CA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sz="1800" dirty="0">
                <a:latin typeface="Gadugi" panose="020B0502040204020203" pitchFamily="34" charset="0"/>
                <a:ea typeface="Gadugi" panose="020B0502040204020203" pitchFamily="34" charset="0"/>
              </a:rPr>
              <a:t>ᐊᕌᒍᑕᒫᑦ ᐆᒃᑐᕋᒐᐅᓂᖓ ᓄᓇᒻᒥᑦ ᐃᒥᐅᑉ ᑰᖕᓂᖓᑕ ᐃᓱᒪᒋᔭᐅᓯᒪᓂᖓ </a:t>
            </a:r>
            <a:endParaRPr lang="en-CA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sz="1800" dirty="0">
                <a:latin typeface="Gadugi" panose="020B0502040204020203" pitchFamily="34" charset="0"/>
                <a:ea typeface="Gadugi" panose="020B0502040204020203" pitchFamily="34" charset="0"/>
              </a:rPr>
              <a:t>ᐱᓕᕆᐊᖑᓕᕐᓂᖓᓐᓄᑦ ᐃᓕᖁᓯᖓᑕ ᐅᑎᖅᑎᑕᐅᓂᖓᓄᑦ ᐸᕐᓇᐅᑦ ᐊᕌᒎᓂᐊᖅᑐᒻᒥ </a:t>
            </a:r>
            <a:endParaRPr lang="en-CA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sz="1800" dirty="0">
                <a:latin typeface="Gadugi" panose="020B0502040204020203" pitchFamily="34" charset="0"/>
                <a:ea typeface="Gadugi" panose="020B0502040204020203" pitchFamily="34" charset="0"/>
              </a:rPr>
              <a:t>ᐱᓕᕆᐊᖑᓕᕐᓂᖓᓐᓄᑦ ᐅᓂᑉᑲᖅ ᒪᓐᓇ ᑲᔪᓯᔪᖅ ᐊᕌᒍᒻᒥ ᒪᓕᒃᖢᓐᓂ ᑎᑎᖃᖏᓐᓂᒃ ᑎᑎᕋᖅᓯᒪᓂᖓᓂ </a:t>
            </a:r>
            <a:r>
              <a:rPr lang="en-US" sz="1800" dirty="0">
                <a:latin typeface="Gadugi" panose="020B0502040204020203" pitchFamily="34" charset="0"/>
                <a:ea typeface="Gadugi" panose="020B0502040204020203" pitchFamily="34" charset="0"/>
              </a:rPr>
              <a:t>E </a:t>
            </a:r>
            <a:endParaRPr lang="en-CA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iu-Cans-CA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r>
              <a:rPr lang="iu-Cans-CA" sz="1800" dirty="0">
                <a:latin typeface="Gadugi" panose="020B0502040204020203" pitchFamily="34" charset="0"/>
                <a:ea typeface="Gadugi" panose="020B0502040204020203" pitchFamily="34" charset="0"/>
              </a:rPr>
              <a:t>ᑕᒻᓇ ᐅᖃᐅᓯᐅᓂᐊᕐᒪᑦ ᐋᕿᒃᑕᐅᓂᓗᒡᓗᓐᓂ ᑐᓵᓐᓂᐅᑉ ᓯᕗᓂᖓᓐᓂ </a:t>
            </a:r>
            <a:endParaRPr lang="en-CA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spcAft>
                <a:spcPts val="1000"/>
              </a:spcAft>
              <a:buFontTx/>
              <a:buNone/>
            </a:pPr>
            <a:endParaRPr lang="en-au" sz="1800" i="1" kern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71507-EEE9-4C42-934C-7E6EE2EE0012}"/>
              </a:ext>
            </a:extLst>
          </p:cNvPr>
          <p:cNvSpPr txBox="1"/>
          <p:nvPr/>
        </p:nvSpPr>
        <p:spPr>
          <a:xfrm>
            <a:off x="3205884" y="72045"/>
            <a:ext cx="266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5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Closure &amp; Reclamation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3"/>
            <a:ext cx="37338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An updated Interim Closure and Reclamation Plan and reclamation security estimate will be submitted to the Board.</a:t>
            </a:r>
          </a:p>
          <a:p>
            <a:pPr marL="0" indent="0">
              <a:buNone/>
            </a:pPr>
            <a:r>
              <a:rPr lang="en-US" sz="1800" dirty="0"/>
              <a:t>CIRNAC worked with Sabina and Kitikmeot Inuit Association to ensure updates reflect proposed site changes.</a:t>
            </a:r>
          </a:p>
          <a:p>
            <a:pPr marL="0" indent="0">
              <a:buNone/>
            </a:pPr>
            <a:r>
              <a:rPr lang="en-US" sz="1800" dirty="0"/>
              <a:t>CIRNAC expects to review issued-for-construction drawing and designs for progressive reclamation before work is started.</a:t>
            </a:r>
          </a:p>
          <a:p>
            <a:pPr marL="0" indent="0">
              <a:buNone/>
            </a:pPr>
            <a:r>
              <a:rPr lang="en-US" sz="1800" dirty="0"/>
              <a:t>Agreement for a reclamation cost estimate security amount of </a:t>
            </a:r>
            <a:r>
              <a:rPr lang="en-CA" sz="1800"/>
              <a:t>$</a:t>
            </a:r>
            <a:r>
              <a:rPr lang="en-CA" sz="1800" smtClean="0"/>
              <a:t>48,592,111.</a:t>
            </a:r>
            <a:endParaRPr lang="en-CA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marL="342891" indent="-342891" defTabSz="457189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FF3399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12</a:t>
            </a:fld>
            <a:endParaRPr lang="en-US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78138" y="531131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iu-Cans-CA" dirty="0"/>
              <a:t>ᒪᑐᔭᐅᓂᖓᑕ ᐊᒪ ᐃᓕᖁᓯᖓᓄᑦ ᐅᑎᖅᑎᑕᐅᓂᖓᑕ ᐃᓱᒪᓕᐅᕐᓂᖓ </a:t>
            </a:r>
            <a:endParaRPr lang="en-au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659087" y="1378859"/>
            <a:ext cx="3733800" cy="46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iu-Cans-CA" sz="1500" dirty="0">
                <a:latin typeface="Gadugi" panose="020B0502040204020203" pitchFamily="34" charset="0"/>
                <a:ea typeface="Gadugi" panose="020B0502040204020203" pitchFamily="34" charset="0"/>
              </a:rPr>
              <a:t>ᓄᑕᖑᖅᓯᒪᔪᖅ ᒪᑐᔭᐅᓂᖓᑕ ᐊᒪ ᐃᓕᖁᓯᖓᓄᑦ ᐅᑎᖅᑎᑕᐅᓂᖓᑕ ᐸᕐᓇᐅᑎᖓ ᐊᑭᒃᓴᖓᓪᓗ ᑐᓂᔭᐅᓂᐊᖅᐳᒃ ᑲᑎᒪᔨᖏᓐᓄᑦ</a:t>
            </a:r>
            <a:r>
              <a:rPr lang="en-US" sz="15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15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ᓄᓇᖃᖅᑳᖅᑐᑦ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ᐱᓕᕆᖃᑎᒌᖕᓂᖏ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ᐱᓕᕆᐊᖑᔪᑦ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ᑲᓇᑕᒥ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iu-Cans-CA" sz="1500" dirty="0">
                <a:latin typeface="Gadugi" panose="020B0502040204020203" pitchFamily="34" charset="0"/>
                <a:ea typeface="Gadugi" panose="020B0502040204020203" pitchFamily="34" charset="0"/>
              </a:rPr>
              <a:t>ᐱᓕᕆᖃᑎᖃᕐᖢᓐᓂ ᓴᐲᓐᓇᑯᓐᓂᒃ ᐊᒪ ᕿᑎᕐᒥᐅᑦ ᐃᓄᐃᑦ ᑲᑐᔨᖃᑎᒌᓐᓂᒃ ᓄᑖᓐᓂᒃ ᐱᑕᖃᖁᑉᓗᒍ ᑐᕋᖓᔪᓐᓂᒃ ᐊᓯᐊᖑᖅᓯᒪᔪᓐᓂᒃ ᐱᓕᕆᑉᕕᖕᒥ</a:t>
            </a:r>
            <a:r>
              <a:rPr lang="en-US" sz="15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15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ᓄᓇᖃᖅᑳᖅᑐᑦ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ᐱᓕᕆᖃᑎᒌᖕᓂᖏ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ᐱᓕᕆᐊᖑᔪᑦ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1500" dirty="0" err="1">
                <a:latin typeface="Gadugi" panose="020B0502040204020203" pitchFamily="34" charset="0"/>
                <a:ea typeface="Gadugi" panose="020B0502040204020203" pitchFamily="34" charset="0"/>
              </a:rPr>
              <a:t>ᑲᓇᑕᒥ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iu-Cans-CA" sz="1500" dirty="0">
                <a:latin typeface="Gadugi" panose="020B0502040204020203" pitchFamily="34" charset="0"/>
                <a:ea typeface="Gadugi" panose="020B0502040204020203" pitchFamily="34" charset="0"/>
              </a:rPr>
              <a:t>ᓂᕆᐅᒃᐳᖅ ᑕᑯᑲᓂᕐᓂᒥᒃ ᓄᑕᓐᓂᒃ ᐱᓕᕆᐊᖑᓂᐊᖅᑐᑉ ᑎᑎᕋᖅᓯᒪᔭᖓᓐᓂᒃ ᐃᓕᖁᓯᖓᓐᓄᑦ ᐅᑎᖅᑎᐅᑕᓂᖓᑕ ᐱᓕᕆᐊᑉ ᐱᒋᐊᓚᐅᖏᓂᖓᓐᓂᒃ</a:t>
            </a:r>
            <a:r>
              <a:rPr lang="en-US" sz="15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15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r>
              <a:rPr lang="iu-Cans-CA" sz="1500" dirty="0">
                <a:latin typeface="Gadugi" panose="020B0502040204020203" pitchFamily="34" charset="0"/>
                <a:ea typeface="Gadugi" panose="020B0502040204020203" pitchFamily="34" charset="0"/>
              </a:rPr>
              <a:t>ᐊᖏᕈᑦ ᐅᑎᖅᑎᑕᐅᓂᖓᑕ ᐊᑭᖓᓐᓂᒃ ᓯᕗᓂᖓᓂ ᐱᓕᕆᐊᑉ ᐅᓄᕐᓂᖃᖅᐳᖅ </a:t>
            </a:r>
            <a:r>
              <a:rPr lang="en-CA" sz="1500" dirty="0">
                <a:latin typeface="Gadugi" panose="020B0502040204020203" pitchFamily="34" charset="0"/>
                <a:ea typeface="Gadugi" panose="020B0502040204020203" pitchFamily="34" charset="0"/>
              </a:rPr>
              <a:t>$</a:t>
            </a:r>
            <a:r>
              <a:rPr lang="en-CA" sz="1500" dirty="0" smtClean="0">
                <a:latin typeface="Gadugi" panose="020B0502040204020203" pitchFamily="34" charset="0"/>
                <a:ea typeface="Gadugi" panose="020B0502040204020203" pitchFamily="34" charset="0"/>
              </a:rPr>
              <a:t>48,592,111</a:t>
            </a:r>
            <a:endParaRPr lang="en-CA" sz="15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D663E-AAB1-FB45-9DEC-5BC2F19036AD}"/>
              </a:ext>
            </a:extLst>
          </p:cNvPr>
          <p:cNvSpPr txBox="1"/>
          <p:nvPr/>
        </p:nvSpPr>
        <p:spPr>
          <a:xfrm>
            <a:off x="3253322" y="46387"/>
            <a:ext cx="270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2" y="545649"/>
            <a:ext cx="4059240" cy="503241"/>
          </a:xfrm>
        </p:spPr>
        <p:txBody>
          <a:bodyPr anchor="t"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Amended Water </a:t>
            </a:r>
            <a:r>
              <a:rPr lang="en-US" dirty="0" err="1"/>
              <a:t>Licence</a:t>
            </a:r>
            <a:r>
              <a:rPr lang="en-US" dirty="0"/>
              <a:t> Framework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1" y="1181631"/>
            <a:ext cx="3733800" cy="47619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Sabina provided a draft water </a:t>
            </a:r>
            <a:r>
              <a:rPr lang="en-US" sz="1800" dirty="0" err="1"/>
              <a:t>licence</a:t>
            </a:r>
            <a:r>
              <a:rPr lang="en-US" sz="1800" dirty="0"/>
              <a:t> framework on March 16, 2021.</a:t>
            </a:r>
          </a:p>
          <a:p>
            <a:pPr marL="0" indent="0">
              <a:spcAft>
                <a:spcPts val="300"/>
              </a:spcAft>
              <a:buNone/>
            </a:pPr>
            <a:endParaRPr lang="en-US" sz="18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CIRNAC found proposed amendments were integrated into the draft, but many changes not discussed were also included.</a:t>
            </a:r>
          </a:p>
          <a:p>
            <a:pPr marL="0" indent="0">
              <a:spcAft>
                <a:spcPts val="300"/>
              </a:spcAft>
              <a:buNone/>
            </a:pPr>
            <a:endParaRPr lang="en-US" sz="18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Further changes to the draft are proposed by all parties to incorporate results of discussions on security and progressive reclamation.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13</a:t>
            </a:fld>
            <a:endParaRPr lang="en-US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14431" y="523875"/>
            <a:ext cx="4167636" cy="503241"/>
          </a:xfrm>
        </p:spPr>
        <p:txBody>
          <a:bodyPr anchor="t"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iu-Cans-CA" dirty="0"/>
              <a:t>ᐊᓯᐊᖑᕆᐊᖅᓯᒪᔪᖅ ᐃᒥᐅᑉ ᓚᐃᓴᖓᑕ ᐱᓕᕆᐊᖓ </a:t>
            </a:r>
            <a:endParaRPr lang="en-au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717143" y="1237459"/>
            <a:ext cx="4297140" cy="54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iu-Cans-CA" sz="2000" dirty="0"/>
              <a:t>ᓴᐲᓐᓇ ᑐᓂᓯᓚᐅᕐᒪᑦ ᓯᕗᓕᕐᒥᒃ ᐃᒥᐅᑉ ᓚᐃᓴᖓᑕ ᐱᓕᕆᐊᖓᓐᓂᒃ ᒪᐊᑦᔅ </a:t>
            </a:r>
            <a:r>
              <a:rPr lang="en-US" sz="2000" dirty="0"/>
              <a:t>16, 2021.</a:t>
            </a:r>
            <a:r>
              <a:rPr lang="iu-Cans-CA" sz="2000" dirty="0"/>
              <a:t> </a:t>
            </a:r>
          </a:p>
          <a:p>
            <a:pPr marL="0" indent="0">
              <a:buNone/>
            </a:pPr>
            <a:endParaRPr lang="iu-Cans-CA" sz="2000" dirty="0"/>
          </a:p>
          <a:p>
            <a:pPr marL="0" indent="0">
              <a:buNone/>
            </a:pPr>
            <a:r>
              <a:rPr lang="en-CA" sz="2000" dirty="0" err="1"/>
              <a:t>ᒐᕙᒪᒃᑯᑦ</a:t>
            </a:r>
            <a:r>
              <a:rPr lang="en-CA" sz="2000" dirty="0"/>
              <a:t> </a:t>
            </a:r>
            <a:r>
              <a:rPr lang="en-CA" sz="2000" dirty="0" err="1"/>
              <a:t>ᓄᓇᖃᖅᑳᖅᑐᑦ</a:t>
            </a:r>
            <a:r>
              <a:rPr lang="en-CA" sz="2000" dirty="0"/>
              <a:t> </a:t>
            </a:r>
            <a:r>
              <a:rPr lang="en-CA" sz="2000" dirty="0" err="1"/>
              <a:t>ᐱᓕᕆᖃᑎᒌᖕᓂᖏ</a:t>
            </a:r>
            <a:r>
              <a:rPr lang="en-CA" sz="2000" dirty="0"/>
              <a:t> </a:t>
            </a:r>
            <a:r>
              <a:rPr lang="en-CA" sz="2000" dirty="0" err="1"/>
              <a:t>ᐊᒻᒪᓗ</a:t>
            </a:r>
            <a:r>
              <a:rPr lang="en-CA" sz="2000" dirty="0"/>
              <a:t> </a:t>
            </a:r>
            <a:r>
              <a:rPr lang="en-CA" sz="2000" dirty="0" err="1"/>
              <a:t>ᐅᑭᐅᖅᑕᖅᑐᒥᑦ</a:t>
            </a:r>
            <a:r>
              <a:rPr lang="en-CA" sz="2000" dirty="0"/>
              <a:t> </a:t>
            </a:r>
            <a:r>
              <a:rPr lang="en-CA" sz="2000" dirty="0" err="1"/>
              <a:t>ᐱᓕᕆᐊᖑᔪᑦ</a:t>
            </a:r>
            <a:r>
              <a:rPr lang="en-CA" sz="2000" dirty="0"/>
              <a:t> </a:t>
            </a:r>
            <a:r>
              <a:rPr lang="en-CA" sz="2000" dirty="0" err="1"/>
              <a:t>ᑲᓇᑕᒥ</a:t>
            </a:r>
            <a:r>
              <a:rPr lang="iu-Cans-CA" sz="2000" dirty="0"/>
              <a:t> ᓇᓂᓯᓚᐅᕐᒪᑦ ᐃᓱᒪᒋᔭᐅᓯᒪᔪᓐᓂᒃ ᐊᕿᒋᐊᕈᑎᓐᓂᒃ ᐊᑕᐅᓯᖑᖅᑎᑕᐅᓯᒪᑉᓗᑎᒃ ᑭᓯᐊᓐᓂ ᐊᓯᐊᖑᕈᒪᔪᑎᖏ ᐅᖃᐅᓯᐅᖏᓚᑦ ᐃᓗᐊᓂᓯᐅᖅᑐᑦ. </a:t>
            </a:r>
          </a:p>
          <a:p>
            <a:pPr marL="0" indent="0">
              <a:buNone/>
            </a:pPr>
            <a:endParaRPr lang="iu-Cans-CA" sz="2000" dirty="0"/>
          </a:p>
          <a:p>
            <a:pPr marL="0" indent="0">
              <a:buNone/>
            </a:pPr>
            <a:r>
              <a:rPr lang="iu-Cans-CA" sz="2000" dirty="0"/>
              <a:t>ᐊᓯᐊᖑᕈᑎᑲᓃᑦ ᓯᕗᓪᓕᕐᒥ ᐃᓱᒪᒋᔭᐅᕗᑦ ᑎᒥᐅᔪᓐᓂᑦ ᐊᑕᐅᓯᖑᖅᑎᑕᐅᓗᑎᒃ ᐊᑭᒃᓴᖓᓐᓄᑦ ᐱᓕᕆᐊᖓᓄᓪᓗ ᐃᓕᖁᓯᖓᓐᓄᑦ ᐅᑎᖅᑎᑕᐅᓂᖓᑕ</a:t>
            </a:r>
            <a:r>
              <a:rPr lang="en-US" sz="2000" dirty="0"/>
              <a:t>.</a:t>
            </a:r>
            <a:endParaRPr lang="en-CA" sz="2000" dirty="0"/>
          </a:p>
          <a:p>
            <a:pPr marL="0" indent="0">
              <a:spcAft>
                <a:spcPts val="300"/>
              </a:spcAft>
              <a:buFontTx/>
              <a:buNone/>
            </a:pPr>
            <a:endParaRPr lang="en-au" sz="20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DF24F-8B2A-0442-9237-78845D29DE0C}"/>
              </a:ext>
            </a:extLst>
          </p:cNvPr>
          <p:cNvSpPr txBox="1"/>
          <p:nvPr/>
        </p:nvSpPr>
        <p:spPr>
          <a:xfrm>
            <a:off x="3205884" y="61881"/>
            <a:ext cx="268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6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3733800" cy="400051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733800" cy="5334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000" dirty="0"/>
              <a:t>CIRNAC’s outstanding concerns are about:</a:t>
            </a:r>
          </a:p>
          <a:p>
            <a:pPr>
              <a:spcAft>
                <a:spcPts val="600"/>
              </a:spcAft>
            </a:pPr>
            <a:r>
              <a:rPr lang="en-CA" sz="2000" dirty="0"/>
              <a:t>water quality in Goose Lake; and</a:t>
            </a:r>
          </a:p>
          <a:p>
            <a:pPr>
              <a:spcAft>
                <a:spcPts val="600"/>
              </a:spcAft>
            </a:pPr>
            <a:r>
              <a:rPr lang="en-CA" sz="2000" dirty="0"/>
              <a:t>reclamation security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200" dirty="0"/>
          </a:p>
          <a:p>
            <a:pPr marL="0" lvl="0" indent="0">
              <a:spcAft>
                <a:spcPts val="600"/>
              </a:spcAft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CIRNAC is confident these will be addressed by Sabina during the course of the hearing.</a:t>
            </a:r>
            <a:endParaRPr lang="en-US" sz="2000" dirty="0"/>
          </a:p>
        </p:txBody>
      </p:sp>
      <p:sp>
        <p:nvSpPr>
          <p:cNvPr id="9" name="Title 1"/>
          <p:cNvSpPr txBox="1"/>
          <p:nvPr/>
        </p:nvSpPr>
        <p:spPr>
          <a:xfrm>
            <a:off x="4351046" y="571499"/>
            <a:ext cx="3733803" cy="342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5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endParaRPr sz="2400" dirty="0">
              <a:latin typeface="Pigiarniq" panose="020B0503040102020104" pitchFamily="34" charset="0"/>
            </a:endParaRPr>
          </a:p>
        </p:txBody>
      </p:sp>
      <p:sp>
        <p:nvSpPr>
          <p:cNvPr id="10" name="ᑖᓐᓇ  ᑐᒃᓯᕋᖅᑐᖅ  ᑭᐅᔭᐅᓯᒪᔪᓂᑦ ᐊᒥᓱᓂᒃ  CIRNAC−ᑯᑦ  ᑐᓴᕆᐊᓕᖏᓐᓂᒃ  ᑭᓯᐊᓂ  ᓱᓕ ᓇᓗᓇᖅᑐᑦ  ᐅᖃᐅᓯᕆᓯᒪᔭᕗᑦ ᑕᒪᑐᒧᖓᓕᖓᔪᑦ ᑕᐃᒪᐃᓕᖓᑦᑎᐃᕐᓇᖅᑐᖅ.…"/>
          <p:cNvSpPr txBox="1"/>
          <p:nvPr/>
        </p:nvSpPr>
        <p:spPr>
          <a:xfrm>
            <a:off x="4351047" y="1219202"/>
            <a:ext cx="4446764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457189">
              <a:spcBef>
                <a:spcPts val="1200"/>
              </a:spcBef>
              <a:tabLst>
                <a:tab pos="5625959" algn="l"/>
              </a:tabLst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sym typeface="Euphem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14</a:t>
            </a:fld>
            <a:endParaRPr lang="en-CA" dirty="0"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62288" y="584203"/>
            <a:ext cx="37338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iu-Cans-CA" dirty="0"/>
              <a:t>ᑭᖑᓪᓕᖅ ᐅᖃᐅᓯᒃᓴᑦ </a:t>
            </a:r>
            <a:endParaRPr lang="en-au" kern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62288" y="1117602"/>
            <a:ext cx="3733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err="1"/>
              <a:t>ᒐᕙᒪᒃᑯᑦ</a:t>
            </a:r>
            <a:r>
              <a:rPr lang="en-CA" sz="1800" dirty="0"/>
              <a:t> </a:t>
            </a:r>
            <a:r>
              <a:rPr lang="en-CA" sz="1800" dirty="0" err="1"/>
              <a:t>ᓄᓇᖃᖅᑳᖅᑐᑦ</a:t>
            </a:r>
            <a:r>
              <a:rPr lang="en-CA" sz="1800" dirty="0"/>
              <a:t> </a:t>
            </a:r>
            <a:r>
              <a:rPr lang="en-CA" sz="1800" dirty="0" err="1"/>
              <a:t>ᐱᓕᕆᖃᑎᒌᖕᓂᖏ</a:t>
            </a:r>
            <a:r>
              <a:rPr lang="en-CA" sz="1800" dirty="0"/>
              <a:t> </a:t>
            </a:r>
            <a:r>
              <a:rPr lang="en-CA" sz="1800" dirty="0" err="1"/>
              <a:t>ᐊᒻᒪᓗ</a:t>
            </a:r>
            <a:r>
              <a:rPr lang="en-CA" sz="1800" dirty="0"/>
              <a:t> </a:t>
            </a:r>
            <a:r>
              <a:rPr lang="en-CA" sz="1800" dirty="0" err="1"/>
              <a:t>ᐅᑭᐅᖅᑕᖅᑐᒥᑦ</a:t>
            </a:r>
            <a:r>
              <a:rPr lang="en-CA" sz="1800" dirty="0"/>
              <a:t> </a:t>
            </a:r>
            <a:r>
              <a:rPr lang="en-CA" sz="1800" dirty="0" err="1"/>
              <a:t>ᐱᓕᕆᐊᖑᔪᑦ</a:t>
            </a:r>
            <a:r>
              <a:rPr lang="en-CA" sz="1800" dirty="0"/>
              <a:t> </a:t>
            </a:r>
            <a:r>
              <a:rPr lang="en-CA" sz="1800" dirty="0" err="1"/>
              <a:t>ᑲᓇᑕᒥ</a:t>
            </a:r>
            <a:r>
              <a:rPr lang="en-CA" sz="1800" dirty="0"/>
              <a:t> </a:t>
            </a:r>
            <a:r>
              <a:rPr lang="iu-Cans-CA" sz="1800" dirty="0"/>
              <a:t>ᐅᑯᐊ ᐃᓱᒫᓘᑕᐅᔪᑦ ᓱᓪᓕ</a:t>
            </a:r>
            <a:r>
              <a:rPr lang="en-CA" sz="1800" dirty="0"/>
              <a:t>:</a:t>
            </a:r>
          </a:p>
          <a:p>
            <a:pPr lvl="0"/>
            <a:r>
              <a:rPr lang="iu-Cans-CA" sz="1800" dirty="0"/>
              <a:t>ᐃᒥᐅᑉ ᖃᓄᐃᓂᖓ ᒎᐅᔅ ᑕᓯᖓᓐᓂ; ᐊᒻᒪ  </a:t>
            </a:r>
            <a:endParaRPr lang="en-CA" sz="1800" dirty="0"/>
          </a:p>
          <a:p>
            <a:pPr lvl="0"/>
            <a:r>
              <a:rPr lang="iu-Cans-CA" sz="1800" dirty="0"/>
              <a:t>ᐃᓕᖁᓯᖓᓐᓄᑦ ᐅᑎᖅᑎᑕᐅᓂᖓᑕ ᐊᕿᒃᓴᖓ </a:t>
            </a: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US" sz="1800" dirty="0" err="1"/>
              <a:t>ᒐᕙᒪᒃᑯᑦ</a:t>
            </a:r>
            <a:r>
              <a:rPr lang="en-US" sz="1800" dirty="0"/>
              <a:t> </a:t>
            </a:r>
            <a:r>
              <a:rPr lang="en-US" sz="1800" dirty="0" err="1"/>
              <a:t>ᓄᓇᖃᖅᑳᖅᑐᑦ</a:t>
            </a:r>
            <a:r>
              <a:rPr lang="en-US" sz="1800" dirty="0"/>
              <a:t> </a:t>
            </a:r>
            <a:r>
              <a:rPr lang="en-US" sz="1800" dirty="0" err="1"/>
              <a:t>ᐱᓕᕆᖃᑎᒌᖕᓂᖏ</a:t>
            </a:r>
            <a:r>
              <a:rPr lang="en-US" sz="1800" dirty="0"/>
              <a:t> </a:t>
            </a:r>
            <a:r>
              <a:rPr lang="en-US" sz="1800" dirty="0" err="1"/>
              <a:t>ᐊᒻᒪᓗ</a:t>
            </a:r>
            <a:r>
              <a:rPr lang="en-US" sz="1800" dirty="0"/>
              <a:t> </a:t>
            </a:r>
            <a:r>
              <a:rPr lang="en-US" sz="1800" dirty="0" err="1"/>
              <a:t>ᐅᑭᐅᖅᑕᖅᑐᒥᑦ</a:t>
            </a:r>
            <a:r>
              <a:rPr lang="en-US" sz="1800" dirty="0"/>
              <a:t> </a:t>
            </a:r>
            <a:r>
              <a:rPr lang="en-US" sz="1800" dirty="0" err="1"/>
              <a:t>ᐱᓕᕆᐊᖑᔪᑦ</a:t>
            </a:r>
            <a:r>
              <a:rPr lang="en-US" sz="1800" dirty="0"/>
              <a:t> </a:t>
            </a:r>
            <a:r>
              <a:rPr lang="en-US" sz="1800" dirty="0" err="1"/>
              <a:t>ᑲᓇᑕᒥ</a:t>
            </a:r>
            <a:r>
              <a:rPr lang="en-US" sz="1800" dirty="0"/>
              <a:t> </a:t>
            </a:r>
            <a:r>
              <a:rPr lang="iu-Cans-CA" sz="1800" dirty="0"/>
              <a:t>ᐅᒃᐱᕈᓱᒃᐳᖅ ᐅᖃᐅᓯᐅᓂᐊᕐᒪᑕ ᓴᐱᓐᓇᑯᓐᓄᑦ ᑐᓵᓐᓂᐅᑉ ᐃᓗᐊᓐᓂ</a:t>
            </a:r>
            <a:r>
              <a:rPr lang="en-US" sz="1800" dirty="0"/>
              <a:t>.</a:t>
            </a:r>
            <a:endParaRPr lang="en-CA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05195-0ABF-134E-8C90-2F109614E486}"/>
              </a:ext>
            </a:extLst>
          </p:cNvPr>
          <p:cNvSpPr txBox="1"/>
          <p:nvPr/>
        </p:nvSpPr>
        <p:spPr>
          <a:xfrm>
            <a:off x="3183503" y="100082"/>
            <a:ext cx="263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4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495" indent="-190495" algn="ctr">
              <a:tabLst>
                <a:tab pos="5714857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3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Qujannamiik</a:t>
            </a:r>
            <a:endParaRPr lang="en-US" altLang="en-US" sz="4400" b="1" dirty="0">
              <a:solidFill>
                <a:srgbClr val="E7B900">
                  <a:lumMod val="60000"/>
                  <a:lumOff val="40000"/>
                </a:srgbClr>
              </a:solidFill>
              <a:latin typeface="Arial"/>
            </a:endParaRPr>
          </a:p>
          <a:p>
            <a:pPr algn="ctr"/>
            <a:r>
              <a:rPr lang="en-US" altLang="en-US" sz="4400" b="1" dirty="0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Thank you</a:t>
            </a:r>
          </a:p>
          <a:p>
            <a:pPr algn="ctr"/>
            <a:r>
              <a:rPr lang="en-US" altLang="en-US" sz="4400" b="1" dirty="0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Merci</a:t>
            </a:r>
          </a:p>
          <a:p>
            <a:pPr algn="ctr"/>
            <a:r>
              <a:rPr lang="en-CA" altLang="en-US" sz="4400" b="1" dirty="0" err="1">
                <a:solidFill>
                  <a:srgbClr val="E7B900">
                    <a:lumMod val="60000"/>
                    <a:lumOff val="40000"/>
                  </a:srgb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rgbClr val="E7B90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7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533400"/>
            <a:ext cx="3645407" cy="304800"/>
          </a:xfrm>
        </p:spPr>
        <p:txBody>
          <a:bodyPr>
            <a:noAutofit/>
          </a:bodyPr>
          <a:lstStyle/>
          <a:p>
            <a:pPr algn="l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2" y="1066800"/>
            <a:ext cx="3950207" cy="5410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CA" altLang="en-US" sz="2200" dirty="0"/>
              <a:t>Role and Responsibilities</a:t>
            </a:r>
          </a:p>
          <a:p>
            <a:pPr>
              <a:spcAft>
                <a:spcPts val="1200"/>
              </a:spcAft>
            </a:pPr>
            <a:r>
              <a:rPr lang="en-CA" altLang="en-US" sz="2200" dirty="0"/>
              <a:t>Contributions to Application Review</a:t>
            </a:r>
          </a:p>
          <a:p>
            <a:pPr>
              <a:spcAft>
                <a:spcPts val="0"/>
              </a:spcAft>
            </a:pPr>
            <a:r>
              <a:rPr lang="en-CA" altLang="en-US" sz="2200" dirty="0"/>
              <a:t>Topics of Technical Review: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Scope of Amendment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Water Management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Water Quality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Modelling, Management Plans, Manual and Reports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For-construction Drawings and Reports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Monitoring Program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Annual Reporting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Closure &amp; Reclamation Planning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fr-CA" altLang="en-US" sz="1900" dirty="0" err="1"/>
              <a:t>Amended</a:t>
            </a:r>
            <a:r>
              <a:rPr lang="fr-CA" altLang="en-US" sz="1900" dirty="0"/>
              <a:t> Water Licence Framework</a:t>
            </a:r>
            <a:endParaRPr lang="en-CA" altLang="en-US" sz="1900" dirty="0"/>
          </a:p>
          <a:p>
            <a:pPr>
              <a:spcAft>
                <a:spcPts val="1200"/>
              </a:spcAft>
            </a:pPr>
            <a:r>
              <a:rPr lang="en-CA" altLang="en-US" sz="2200" dirty="0"/>
              <a:t>Conclusion</a:t>
            </a:r>
          </a:p>
        </p:txBody>
      </p:sp>
      <p:sp>
        <p:nvSpPr>
          <p:cNvPr id="8" name="Content Placeholder 5"/>
          <p:cNvSpPr txBox="1"/>
          <p:nvPr/>
        </p:nvSpPr>
        <p:spPr>
          <a:xfrm>
            <a:off x="4611688" y="1307552"/>
            <a:ext cx="4010027" cy="494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90494" indent="-190494" defTabSz="457189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5959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en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9" name="Title 3"/>
          <p:cNvSpPr txBox="1"/>
          <p:nvPr/>
        </p:nvSpPr>
        <p:spPr>
          <a:xfrm>
            <a:off x="4643118" y="487286"/>
            <a:ext cx="3947163" cy="39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>
              <a:spcBef>
                <a:spcPts val="1200"/>
              </a:spcBef>
              <a:defRPr sz="21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endParaRPr lang="en-CA" sz="2200" dirty="0">
              <a:latin typeface="Pigiarniq" panose="020B05030401020201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2</a:t>
            </a:fld>
            <a:endParaRPr lang="en-CA" dirty="0">
              <a:latin typeface="Arial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760690" y="526146"/>
            <a:ext cx="364540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iu-Cans-CA" dirty="0"/>
              <a:t>ᐃᓗᓕᖏᑦ</a:t>
            </a:r>
            <a:r>
              <a:rPr lang="en-CA" dirty="0"/>
              <a:t> </a:t>
            </a:r>
            <a:endParaRPr lang="en-a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5FF0593-E7D2-0A4E-8A6E-2D1F29C00C62}"/>
              </a:ext>
            </a:extLst>
          </p:cNvPr>
          <p:cNvSpPr txBox="1">
            <a:spLocks/>
          </p:cNvSpPr>
          <p:nvPr/>
        </p:nvSpPr>
        <p:spPr bwMode="auto">
          <a:xfrm>
            <a:off x="4267201" y="1036716"/>
            <a:ext cx="395020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8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8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8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8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ᓂᕆᐅᒋᔭᐅᓂᖏ ᐊᒪ ᐱᓕᕆᐊᖏᑦ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ᑐᓂᕈᑎᑦ ᑐᒃᓯᕋᐅᑎᑉ ᖃᐅᔨᓴᒐᐅᓂᖓᓐᓄᑦ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ᖃᓄᐃᓕᐅᕈᑎᑦ ᖃᐅᔨᓴᒐᐅᓂᖓᑕ ᐃᓗᓕᖏᑦ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ᑐᒡᕋᖅᑕᖓ ᐋᕿᒋᐊᕈᑎᑉ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ᐃᒥᐅᑉ ᒥᐊᓂᕆᔭᐅᓂᖓ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ᐃᒥᐅᑉ ᖃᓄᐃᓂᖓ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ᐋᕿᒋᐊᕈᑎᖏ, ᒥᐊᓂᕆᔭᐅᓂᖓᓄᑦ ᐸᕐᓇᐅᑎᑦ, ᒪᓕᒐᒃᓴᑦ ᐊᒪ ᐅᓂᑉᑳᑦ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ᓴᓇᔭᐅᓂᖓᑕ ᑎᑎᕋᐅᔭᖅᓯᒪᓂᖏ ᐊᒪ ᐅᓂᑉᑳᖓ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ᖃᐅᔨᓴᒐᐅᓂᖓᓄᑦ ᐱᓕᕆᐊᖅ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ᐊᕌᒍᑕᒫᑦ ᐅᓂᑉᑳᓕᐅᕐᓂᖅ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ᒪᑐᔭᐅᓂᖓ ᐃᓕᖁᓯᖓᓄᓪᓗ ᐅᑎᖅᑎᑕᐅᓂᖓᑕ ᐃᓱᒪᓕᐅᕐᓂᖓ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1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ᐋᕿᒋᐊᖅᓯᒪᔪᖅ ᐃᒥᐅᑉ ᓚᐃᓴᖓ ᑭᖑᓪᓕᖓ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u-Cans-CA" sz="1700" dirty="0">
                <a:latin typeface="Gadugi" panose="020B0502040204020203" pitchFamily="34" charset="0"/>
                <a:ea typeface="Gadugi" panose="020B0502040204020203" pitchFamily="34" charset="0"/>
              </a:rPr>
              <a:t>ᑭᖑᓪᓕᖅ ᐅᖃᐅᓯᒃᓴᑦ </a:t>
            </a:r>
            <a:endParaRPr lang="en-CA" altLang="en-US" sz="17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1AE90-DA17-D147-8017-73AA1736BC82}"/>
              </a:ext>
            </a:extLst>
          </p:cNvPr>
          <p:cNvSpPr txBox="1"/>
          <p:nvPr/>
        </p:nvSpPr>
        <p:spPr>
          <a:xfrm>
            <a:off x="3144292" y="70146"/>
            <a:ext cx="273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3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4501" y="990603"/>
            <a:ext cx="3822700" cy="4940301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stem from the following: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Crown-Indigenous Relations and Northern Affairs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11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/>
          <p:nvPr/>
        </p:nvSpPr>
        <p:spPr>
          <a:xfrm>
            <a:off x="4407410" y="1308100"/>
            <a:ext cx="4279393" cy="494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defTabSz="457189" fontAlgn="base">
              <a:spcBef>
                <a:spcPts val="800"/>
              </a:spcBef>
              <a:spcAft>
                <a:spcPct val="37000"/>
              </a:spcAf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10" name="Rectangle 1"/>
          <p:cNvSpPr txBox="1"/>
          <p:nvPr/>
        </p:nvSpPr>
        <p:spPr>
          <a:xfrm>
            <a:off x="4535425" y="485741"/>
            <a:ext cx="3718560" cy="39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endParaRPr sz="2200" b="1" dirty="0">
              <a:latin typeface="Pigiarniq" panose="020B05030401020201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3</a:t>
            </a:fld>
            <a:endParaRPr lang="en-CA" dirty="0"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4673601" y="555174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iu-Cans-CA" dirty="0"/>
              <a:t>ᓂᕆᐅᒋᔭᐅᓂᖏ ᐊᒪ ᐱᓕᕆᐊᖏᑦ </a:t>
            </a:r>
            <a:endParaRPr lang="en-a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660902" y="1012377"/>
            <a:ext cx="3822700" cy="4940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ᒐᕙᒪᒃᑯᑦ</a:t>
            </a:r>
            <a:r>
              <a:rPr lang="en-US" sz="1600" dirty="0"/>
              <a:t> </a:t>
            </a:r>
            <a:r>
              <a:rPr lang="en-US" sz="1600" dirty="0" err="1"/>
              <a:t>ᓄᓇᖃᖅᑳᖅᑐᑦ</a:t>
            </a:r>
            <a:r>
              <a:rPr lang="en-US" sz="1600" dirty="0"/>
              <a:t> </a:t>
            </a:r>
            <a:r>
              <a:rPr lang="en-US" sz="1600" dirty="0" err="1"/>
              <a:t>ᐱᓕᕆᖃᑎᒌᖕᓂᖏ</a:t>
            </a:r>
            <a:r>
              <a:rPr lang="en-US" sz="1600" dirty="0"/>
              <a:t> </a:t>
            </a:r>
            <a:r>
              <a:rPr lang="en-US" sz="1600" dirty="0" err="1"/>
              <a:t>ᐊᒻᒪᓗ</a:t>
            </a:r>
            <a:r>
              <a:rPr lang="en-US" sz="1600" dirty="0"/>
              <a:t> </a:t>
            </a:r>
            <a:r>
              <a:rPr lang="en-US" sz="1600" dirty="0" err="1"/>
              <a:t>ᐅᑭᐅᖅᑕᖅᑐᒥᑦ</a:t>
            </a:r>
            <a:r>
              <a:rPr lang="en-US" sz="1600" dirty="0"/>
              <a:t> </a:t>
            </a:r>
            <a:r>
              <a:rPr lang="en-US" sz="1600" dirty="0" err="1"/>
              <a:t>ᐱᓕᕆᐊᖑᔪᑦ</a:t>
            </a:r>
            <a:r>
              <a:rPr lang="en-US" sz="1600" dirty="0"/>
              <a:t> </a:t>
            </a:r>
            <a:r>
              <a:rPr lang="en-US" sz="1600" dirty="0" err="1"/>
              <a:t>ᑲᓇᑕᒥ</a:t>
            </a:r>
            <a:r>
              <a:rPr lang="en-US" sz="1600" dirty="0"/>
              <a:t> </a:t>
            </a:r>
            <a:r>
              <a:rPr lang="en-CA" sz="1600" dirty="0"/>
              <a:t>(CIRNAC) </a:t>
            </a:r>
            <a:r>
              <a:rPr lang="iu-Cans-CA" sz="1600" dirty="0"/>
              <a:t>ᐱᓕᕆᐊᖏᑦ, ᑐᖓᕕᖏᑦ ᐅᑯᓇᖓᑦ ᐱᒋᐊᕐᓂᑰᑉᓗᑎᒃ</a:t>
            </a:r>
            <a:r>
              <a:rPr lang="en-CA" sz="1600" dirty="0"/>
              <a:t>:</a:t>
            </a:r>
          </a:p>
          <a:p>
            <a:pPr lvl="0"/>
            <a:r>
              <a:rPr lang="en-US" sz="1600" i="1" dirty="0" err="1"/>
              <a:t>ᒐᕙᒪᒃᑯᑦ</a:t>
            </a:r>
            <a:r>
              <a:rPr lang="en-US" sz="1600" i="1" dirty="0"/>
              <a:t> </a:t>
            </a:r>
            <a:r>
              <a:rPr lang="en-US" sz="1600" i="1" dirty="0" err="1"/>
              <a:t>ᓄᓇᖃᖅᑳᖅᑐᑦ</a:t>
            </a:r>
            <a:r>
              <a:rPr lang="en-US" sz="1600" i="1" dirty="0"/>
              <a:t> </a:t>
            </a:r>
            <a:r>
              <a:rPr lang="en-US" sz="1600" i="1" dirty="0" err="1"/>
              <a:t>ᐱᓕᕆᖃᑎᒌᖕᓂᖏ</a:t>
            </a:r>
            <a:r>
              <a:rPr lang="en-US" sz="1600" i="1" dirty="0"/>
              <a:t> </a:t>
            </a:r>
            <a:r>
              <a:rPr lang="en-US" sz="1600" i="1" dirty="0" err="1"/>
              <a:t>ᐊᒻᒪᓗ</a:t>
            </a:r>
            <a:r>
              <a:rPr lang="en-US" sz="1600" i="1" dirty="0"/>
              <a:t> </a:t>
            </a:r>
            <a:r>
              <a:rPr lang="en-US" sz="1600" i="1" dirty="0" err="1"/>
              <a:t>ᐅᑭᐅᖅᑕᖅᑐᒥᑦ</a:t>
            </a:r>
            <a:r>
              <a:rPr lang="en-US" sz="1600" i="1" dirty="0"/>
              <a:t> </a:t>
            </a:r>
            <a:r>
              <a:rPr lang="en-US" sz="1600" i="1" dirty="0" err="1"/>
              <a:t>ᐱᓕᕆᐊᖑᔪᑦ</a:t>
            </a:r>
            <a:r>
              <a:rPr lang="en-US" sz="1600" i="1" dirty="0"/>
              <a:t> </a:t>
            </a:r>
            <a:r>
              <a:rPr lang="en-US" sz="1600" i="1" dirty="0" err="1"/>
              <a:t>ᑲᓇᑕᒥ</a:t>
            </a:r>
            <a:r>
              <a:rPr lang="en-US" sz="1600" i="1" dirty="0"/>
              <a:t> </a:t>
            </a:r>
            <a:r>
              <a:rPr lang="iu-Cans-CA" sz="1600" i="1" dirty="0"/>
              <a:t>ᐱᓕᕆᖃᑎᒌᖕᓂᖏᑦ ᐊᒪ ᐅᑭᐅᖅᑕᖅᑐᒻᒥ ᐱᓕᕆᐊᖑᔪᑦ ᐱᖁᔭᖓ </a:t>
            </a:r>
            <a:endParaRPr lang="en-CA" sz="1600" dirty="0"/>
          </a:p>
          <a:p>
            <a:pPr lvl="0"/>
            <a:r>
              <a:rPr lang="iu-Cans-CA" sz="1600" dirty="0"/>
              <a:t>ᓄᓇᕗᒻᒥ ᐊᖏᕈᑦ </a:t>
            </a:r>
            <a:endParaRPr lang="en-CA" sz="1600" dirty="0"/>
          </a:p>
          <a:p>
            <a:pPr lvl="0"/>
            <a:r>
              <a:rPr lang="iu-Cans-CA" sz="1600" i="1" dirty="0"/>
              <a:t>ᓄᓇᕗᒥ ᓄᓇᐅᑉ ᐊᖏᕈᑎᖓᑕ ᐱᖁᔭᖓ </a:t>
            </a:r>
            <a:endParaRPr lang="en-CA" sz="1600" dirty="0"/>
          </a:p>
          <a:p>
            <a:pPr lvl="0"/>
            <a:r>
              <a:rPr lang="iu-Cans-CA" sz="1600" i="1" dirty="0"/>
              <a:t>ᓄᓇᕗᒻᒥ ᐃᒪᐃᑦ ᐊᒪ </a:t>
            </a:r>
            <a:r>
              <a:rPr lang="en-US" sz="1600" i="1" dirty="0" err="1"/>
              <a:t>ᓄᓇᕗᒻᒥ</a:t>
            </a:r>
            <a:r>
              <a:rPr lang="en-US" sz="1600" i="1" dirty="0"/>
              <a:t> </a:t>
            </a:r>
            <a:r>
              <a:rPr lang="en-US" sz="1600" i="1" dirty="0" err="1"/>
              <a:t>ᓄᓇᒧᑦ</a:t>
            </a:r>
            <a:r>
              <a:rPr lang="en-US" sz="1600" i="1" dirty="0"/>
              <a:t> </a:t>
            </a:r>
            <a:r>
              <a:rPr lang="en-US" sz="1600" i="1" dirty="0" err="1"/>
              <a:t>ᐱᔪᓐᓇᐅᑎᓕᕆᔨ</a:t>
            </a:r>
            <a:r>
              <a:rPr lang="en-US" sz="1600" i="1" dirty="0"/>
              <a:t> </a:t>
            </a:r>
            <a:r>
              <a:rPr lang="iu-Cans-CA" sz="1600" i="1" dirty="0"/>
              <a:t>ᐱᖁᔭᖓ </a:t>
            </a:r>
            <a:r>
              <a:rPr lang="iu-Cans-CA" sz="1600" dirty="0"/>
              <a:t>ᐊᒪ ᐊᓯᖏᑦ ᒪᓕᒐᐃᑦ </a:t>
            </a:r>
            <a:endParaRPr lang="en-CA" sz="1600" dirty="0"/>
          </a:p>
          <a:p>
            <a:pPr lvl="0"/>
            <a:r>
              <a:rPr lang="iu-Cans-CA" sz="1600" i="1" dirty="0"/>
              <a:t>ᓄᓇᕗᒥ ᐸᕐᓇᖕᓂᕐᒧᑦ ᐊᒪ ᐱᓕᕆᐊᑦᖃᐅᔨᓴᒐᐅᓂᖏᓐᓄᑦ ᐱᖁᔭᖅ </a:t>
            </a:r>
            <a:endParaRPr lang="en-CA" sz="1600" dirty="0"/>
          </a:p>
          <a:p>
            <a:pPr lvl="0"/>
            <a:r>
              <a:rPr lang="iu-Cans-CA" sz="1600" i="1" dirty="0"/>
              <a:t>ᓄᓇᕗᒻᒥ ᓄᓇᐃᑦ ᐱᖁᔭᖓᑦ </a:t>
            </a:r>
            <a:r>
              <a:rPr lang="iu-Cans-CA" sz="1600" dirty="0"/>
              <a:t>ᐊᒪ ᐊᓯᖏᑦ ᒪᓕᒐᐃᑦ </a:t>
            </a:r>
            <a:endParaRPr lang="en-CA" sz="1600" dirty="0"/>
          </a:p>
          <a:p>
            <a:pPr lvl="0"/>
            <a:r>
              <a:rPr lang="iu-Cans-CA" sz="1600" i="1" dirty="0"/>
              <a:t>ᐅᑭᐅᖅᑕᖅᑑᑉ ᓴᓗᒪᐃᓕᑕᐅᓕᓂᖓᑕ ᐱᖁᔭᖓ </a:t>
            </a:r>
            <a:endParaRPr lang="en-CA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0CD15-315E-EC49-870F-1BF500AF268B}"/>
              </a:ext>
            </a:extLst>
          </p:cNvPr>
          <p:cNvSpPr txBox="1"/>
          <p:nvPr/>
        </p:nvSpPr>
        <p:spPr>
          <a:xfrm>
            <a:off x="3258084" y="47764"/>
            <a:ext cx="260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6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Application Review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3"/>
            <a:ext cx="4114800" cy="4724401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contributions to the Nunavut Water Board’s review process: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Completeness assessment with information requests: November 13,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Follow-up on information requests: December 8,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Technical review with recommendations: January 28, 2021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Technical Meeting &amp; Pre-hearing conference: March 26, 2021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Final written submission: June 15, 2021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ᐃᓚᓕᐅᑎᔪᑦ ᑐᒃᓯᕋᐅᑕᐅᔪᒧᑦ ᕿᒥᕐᕈᓂᕐᒧᑦ"/>
          <p:cNvSpPr txBox="1"/>
          <p:nvPr/>
        </p:nvSpPr>
        <p:spPr>
          <a:xfrm>
            <a:off x="4702938" y="435354"/>
            <a:ext cx="4114801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tabLst>
                <a:tab pos="5626100" algn="l"/>
              </a:tabLst>
              <a:defRPr sz="21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spcAft>
                <a:spcPct val="37000"/>
              </a:spcAft>
            </a:pPr>
            <a:endParaRPr sz="2200" dirty="0">
              <a:latin typeface="Pigiarniq" panose="020B0503040102020104" pitchFamily="34" charset="0"/>
            </a:endParaRPr>
          </a:p>
        </p:txBody>
      </p:sp>
      <p:sp>
        <p:nvSpPr>
          <p:cNvPr id="11" name="CIRNAC−ᑯᑦ ᐅᑯᓂᖓ ᑐᓂᓯᔪᕕᓃᑦ ᓄᓇᕗᑦ ᐃᒪᓕᕆᔨᒃᑯᑦ ᑲᑎᒪᔨᖏᓐᓄᑦ:…"/>
          <p:cNvSpPr txBox="1"/>
          <p:nvPr/>
        </p:nvSpPr>
        <p:spPr>
          <a:xfrm>
            <a:off x="4776046" y="1358806"/>
            <a:ext cx="3910755" cy="38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457189" fontAlgn="base">
              <a:spcAft>
                <a:spcPts val="1800"/>
              </a:spcAft>
              <a:tabLst>
                <a:tab pos="5625959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4</a:t>
            </a:fld>
            <a:endParaRPr lang="en-CA" dirty="0">
              <a:latin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775202" y="555174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iu-Cans-CA" dirty="0"/>
              <a:t>ᑐᓂᕈᑕᐅᔪᑦ ᑐᒃᓯᕋᐅᑎᑉ ᖃᐅᔨᓴᒐᐅᓂᖓᓐᓄᑦ</a:t>
            </a:r>
            <a:endParaRPr lang="en-a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775202" y="1393377"/>
            <a:ext cx="4114800" cy="47244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ᓄᓇᖃᖅᑳᖅᑐᑦ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ᐱᓕᕆᖃᑎᒌᖕᓂᖏ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ᐱᓕᕆᐊᖑᔪᑦ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  <a:ea typeface="Gadugi" panose="020B0502040204020203" pitchFamily="34" charset="0"/>
              </a:rPr>
              <a:t>ᑲᓇᑕᒥ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iu-Cans-CA" dirty="0">
                <a:latin typeface="Gadugi" panose="020B0502040204020203" pitchFamily="34" charset="0"/>
                <a:ea typeface="Gadugi" panose="020B0502040204020203" pitchFamily="34" charset="0"/>
              </a:rPr>
              <a:t>ᐅᖃᐅᓯᖃᓚᐅᕐᒪᑦ ᐅᑯᓂᖓ ᓄᓇᕗᒥ ᐃᒪᓕᕆᔨᑦ ᑲᑎᒪᔨᖏ ᖃᐅᔨᓴᕐᓂᖓᓐᓄᑦ</a:t>
            </a:r>
            <a: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</a:p>
          <a:p>
            <a:pPr lvl="0"/>
            <a:r>
              <a:rPr lang="iu-Cans-CA" dirty="0">
                <a:latin typeface="Gadugi" panose="020B0502040204020203" pitchFamily="34" charset="0"/>
                <a:ea typeface="Gadugi" panose="020B0502040204020203" pitchFamily="34" charset="0"/>
              </a:rPr>
              <a:t>ᖃᐅᔨᓴᕐᓂᖅ ᐱᐊᓂᒃᓯᒪᑎᐊᕐᓗᒍ ᑐᓴᒐᐅᓱᐊᖅᑐᑦ ᐱᔪᒪᓂᖓᓐᓄᑦ: ᓄᕕᒻᐱᕆ 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13, 2020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dirty="0">
                <a:latin typeface="Gadugi" panose="020B0502040204020203" pitchFamily="34" charset="0"/>
                <a:ea typeface="Gadugi" panose="020B0502040204020203" pitchFamily="34" charset="0"/>
              </a:rPr>
              <a:t>ᖃᐅᔨᒋᐊᑲᓂᕐᓂᖅ ᑐᓴᒐᒃᓴᓐᓂᒃ ᑐᒃᓯᕋᒐᐅᔪᓐᓂᒃ: ᑎᓯᒻᐱᕆ 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8, 2020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dirty="0">
                <a:latin typeface="Gadugi" panose="020B0502040204020203" pitchFamily="34" charset="0"/>
                <a:ea typeface="Gadugi" panose="020B0502040204020203" pitchFamily="34" charset="0"/>
              </a:rPr>
              <a:t>ᖃᓄᐅᓕᐅᕈᑎᑦ ᖃᐅᔨᓴᒐᐅᓂᖓ ᐊᑐᓕᖁᔭᐅᔪᓐᓂᒃ ᐃᓚᖃᕐᓗᓐᓂ: ᔭᓄᐊᕆ 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28, 2021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dirty="0">
                <a:latin typeface="Gadugi" panose="020B0502040204020203" pitchFamily="34" charset="0"/>
                <a:ea typeface="Gadugi" panose="020B0502040204020203" pitchFamily="34" charset="0"/>
              </a:rPr>
              <a:t>ᐃᓚᐅᔪᒪᓂᖓ ᖃᓄᐃᓕᐅᕈᑎᑦ ᑲᑎᒪᓂᖓᓐᓂ ᐊᒪ ᓯᕗᓂᖓᓂ ᑐᓵᓂᐅᑉ ᑲᑎᒪᕐᔪᐊᕐᓂᕐᒥ: ᒪᐊᑦᔅ 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26, 2021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dirty="0">
                <a:latin typeface="Gadugi" panose="020B0502040204020203" pitchFamily="34" charset="0"/>
                <a:ea typeface="Gadugi" panose="020B0502040204020203" pitchFamily="34" charset="0"/>
              </a:rPr>
              <a:t>ᑭᖑᓪᓕᖅ ᑎᑎᕋᖅᓯᒪᔪᑉ ᑐᓂᐅᓯᖓ: ᔪᓐᓂ 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15, 2021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 eaLnBrk="1" hangingPunct="1">
              <a:spcAft>
                <a:spcPts val="1800"/>
              </a:spcAft>
              <a:buNone/>
              <a:defRPr/>
            </a:pPr>
            <a:endParaRPr lang="en-au" sz="20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DF1DB-0D41-4044-B986-C84520C6DDFA}"/>
              </a:ext>
            </a:extLst>
          </p:cNvPr>
          <p:cNvSpPr txBox="1"/>
          <p:nvPr/>
        </p:nvSpPr>
        <p:spPr>
          <a:xfrm>
            <a:off x="3232683" y="61625"/>
            <a:ext cx="265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4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028701"/>
            <a:ext cx="3962400" cy="56007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CA" sz="1800" dirty="0"/>
              <a:t>Proposed amendment includes: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At Goose Site: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Extension of airstrip and Umwelt underground;</a:t>
            </a:r>
          </a:p>
          <a:p>
            <a:pPr lvl="1">
              <a:spcAft>
                <a:spcPts val="0"/>
              </a:spcAft>
            </a:pPr>
            <a:r>
              <a:rPr lang="fr-CA" sz="1800" dirty="0" err="1"/>
              <a:t>Increase</a:t>
            </a:r>
            <a:r>
              <a:rPr lang="fr-CA" sz="1800" dirty="0"/>
              <a:t> in total water use;</a:t>
            </a:r>
            <a:endParaRPr lang="en-CA" sz="1800" dirty="0"/>
          </a:p>
          <a:p>
            <a:pPr>
              <a:spcAft>
                <a:spcPts val="0"/>
              </a:spcAft>
            </a:pPr>
            <a:r>
              <a:rPr lang="en-CA" sz="1800" dirty="0"/>
              <a:t>At Marine Laydown Area: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Addition of fuel transfer area;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Extension of airstrip and shoreline pad; 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On Winter Ice Road: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Subbase upgrade;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Addition of service/emergency camps;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Increase in total water use.</a:t>
            </a:r>
            <a:endParaRPr lang="en-CA" sz="2400" dirty="0"/>
          </a:p>
          <a:p>
            <a:pPr marL="0" indent="0">
              <a:spcAft>
                <a:spcPts val="0"/>
              </a:spcAft>
              <a:buNone/>
            </a:pPr>
            <a:endParaRPr lang="en-CA" sz="1800" dirty="0"/>
          </a:p>
          <a:p>
            <a:pPr marL="0" indent="0">
              <a:spcAft>
                <a:spcPts val="0"/>
              </a:spcAft>
              <a:buNone/>
            </a:pPr>
            <a:r>
              <a:rPr lang="en-CA" sz="1800" dirty="0"/>
              <a:t>CIRNAC agrees scope of licence amendments described in Pre-hearing Conference Decision Report match application.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Scope of amendment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5</a:t>
            </a:fld>
            <a:endParaRPr lang="en-US">
              <a:latin typeface="Arial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41982"/>
            <a:ext cx="4571999" cy="5593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u-Cans-CA" sz="1500" dirty="0"/>
              <a:t>ᐃᓱᒪᒋᔭᐅᔪᑦ ᐊᕿᒋᐊᕈᑎᒃᓴᓐᓄᑦ ᐅᑯᐊᖑᔪᑦ</a:t>
            </a:r>
            <a:r>
              <a:rPr lang="en-CA" sz="1500" dirty="0"/>
              <a:t>:</a:t>
            </a:r>
          </a:p>
          <a:p>
            <a:pPr lvl="0"/>
            <a:r>
              <a:rPr lang="iu-Cans-CA" sz="1500" dirty="0"/>
              <a:t>ᒍᐅᔅ ᓄᓇᖁᑎᖓᓐᓂ</a:t>
            </a:r>
            <a:r>
              <a:rPr lang="en-CA" sz="1500" dirty="0"/>
              <a:t>:</a:t>
            </a:r>
          </a:p>
          <a:p>
            <a:pPr lvl="1"/>
            <a:r>
              <a:rPr lang="iu-Cans-CA" sz="1500" dirty="0"/>
              <a:t>ᒥᑦᑕᕐᕕᒃ ᑕᒃᖦᒋᐊᕐᓗᒍ ᐊᒪ ᓄᓇᐅᑉ ᐊᑖᓐᓂ ᒡᐊᕿᒋᐊᕐᓗᒍ</a:t>
            </a:r>
            <a:r>
              <a:rPr lang="en-CA" sz="1500" dirty="0"/>
              <a:t>;</a:t>
            </a:r>
          </a:p>
          <a:p>
            <a:pPr lvl="1"/>
            <a:r>
              <a:rPr lang="iu-Cans-CA" sz="1500" dirty="0"/>
              <a:t>ᐅᓄᖅᓯᒋᐊᕐᓗᒍ ᐃᒥᐅᑉ ᐊᑐᒐᐅᓂᖓ</a:t>
            </a:r>
            <a:r>
              <a:rPr lang="fr-CA" sz="1500" dirty="0"/>
              <a:t>;</a:t>
            </a:r>
            <a:endParaRPr lang="en-CA" sz="1500" dirty="0"/>
          </a:p>
          <a:p>
            <a:pPr lvl="0"/>
            <a:r>
              <a:rPr lang="iu-Cans-CA" sz="1500" dirty="0"/>
              <a:t>ᐅᒥᐊᕐᔪᐃᑦ ᐱᖁᑎᓐᓂᒃ ᑐᓚᒃᑕᕐᕕᖓᓐᓂ</a:t>
            </a:r>
            <a:r>
              <a:rPr lang="en-CA" sz="1500" dirty="0"/>
              <a:t>:</a:t>
            </a:r>
          </a:p>
          <a:p>
            <a:pPr lvl="1"/>
            <a:r>
              <a:rPr lang="iu-Cans-CA" sz="1500" dirty="0"/>
              <a:t>ᐅᖅᓱᐊᓗᐃᑦ ᓅᑕᐅᓂᖓᓐᓄᑦ ᓄᓇᖁᑎᖓ</a:t>
            </a:r>
            <a:r>
              <a:rPr lang="en-CA" sz="1500" dirty="0"/>
              <a:t>;</a:t>
            </a:r>
          </a:p>
          <a:p>
            <a:pPr lvl="1"/>
            <a:r>
              <a:rPr lang="iu-Cans-CA" sz="1500" dirty="0"/>
              <a:t>ᒥᑦᑕᕐᕕᒃ ᑕᑭᒡᓕᒋᐊᕐᓗᒍ ᐊᒪ ᖃᖓᑕᓲᒻᒧᑦ ᑐᑦᑕᕐᕕᒃᑖᕐᓗᒍ ᓯᒡᔭᒻᒥ</a:t>
            </a:r>
            <a:r>
              <a:rPr lang="en-CA" sz="1500" dirty="0"/>
              <a:t>; </a:t>
            </a:r>
          </a:p>
          <a:p>
            <a:pPr lvl="0"/>
            <a:r>
              <a:rPr lang="iu-Cans-CA" sz="1500" dirty="0"/>
              <a:t>ᓯᑯᒻᒥ ᐅᑭᐅᒃᑯᑦ ᐊᑉᖁᑦ</a:t>
            </a:r>
            <a:r>
              <a:rPr lang="en-CA" sz="1500" dirty="0"/>
              <a:t>:</a:t>
            </a:r>
          </a:p>
          <a:p>
            <a:pPr lvl="1"/>
            <a:r>
              <a:rPr lang="iu-Cans-CA" sz="1500" dirty="0"/>
              <a:t>ᖂᖓ ᐋᕿᒋᐊᕐᓗᒍ</a:t>
            </a:r>
            <a:r>
              <a:rPr lang="en-CA" sz="1500" dirty="0"/>
              <a:t>;</a:t>
            </a:r>
          </a:p>
          <a:p>
            <a:pPr lvl="1"/>
            <a:r>
              <a:rPr lang="iu-Cans-CA" sz="1500" dirty="0"/>
              <a:t>ᐱᔨᑦᓯᕈᑎᑦ ᐃᓚᔭᐅᒋᐊᕐᓂᖓ/ᑐᐊᕕᕐᓇᖅᑐᓐᓄᑦ ᐱᓕᕆᑉᕖᑦ</a:t>
            </a:r>
            <a:r>
              <a:rPr lang="en-CA" sz="1500" dirty="0"/>
              <a:t>;</a:t>
            </a:r>
          </a:p>
          <a:p>
            <a:pPr lvl="1"/>
            <a:r>
              <a:rPr lang="iu-Cans-CA" sz="1500" dirty="0"/>
              <a:t>ᐊᒡᓕᒋᐊᕐᓂᖓ ᐃᒥᐅᑉ ᐊᑐᒐᐅᓂᖓᑕ</a:t>
            </a:r>
            <a:r>
              <a:rPr lang="en-CA" sz="1500" dirty="0"/>
              <a:t>.</a:t>
            </a:r>
          </a:p>
          <a:p>
            <a:pPr marL="0" indent="0">
              <a:buNone/>
            </a:pPr>
            <a:endParaRPr lang="iu-Cans-CA" sz="1500" dirty="0"/>
          </a:p>
          <a:p>
            <a:pPr marL="0" indent="0">
              <a:buNone/>
            </a:pPr>
            <a:r>
              <a:rPr lang="en-CA" sz="1500" dirty="0" err="1"/>
              <a:t>ᒐᕙᒪᒃᑯᑦ</a:t>
            </a:r>
            <a:r>
              <a:rPr lang="en-CA" sz="1500" dirty="0"/>
              <a:t> </a:t>
            </a:r>
            <a:r>
              <a:rPr lang="en-CA" sz="1500" dirty="0" err="1"/>
              <a:t>ᓄᓇᖃᖅᑳᖅᑐᑦ</a:t>
            </a:r>
            <a:r>
              <a:rPr lang="en-CA" sz="1500" dirty="0"/>
              <a:t> </a:t>
            </a:r>
            <a:r>
              <a:rPr lang="en-CA" sz="1500" dirty="0" err="1"/>
              <a:t>ᐱᓕᕆᖃᑎᒌᖕᓂᖏ</a:t>
            </a:r>
            <a:r>
              <a:rPr lang="en-CA" sz="1500" dirty="0"/>
              <a:t> </a:t>
            </a:r>
            <a:r>
              <a:rPr lang="en-CA" sz="1500" dirty="0" err="1"/>
              <a:t>ᐊᒻᒪᓗ</a:t>
            </a:r>
            <a:r>
              <a:rPr lang="en-CA" sz="1500" dirty="0"/>
              <a:t> </a:t>
            </a:r>
            <a:r>
              <a:rPr lang="en-CA" sz="1500" dirty="0" err="1"/>
              <a:t>ᐅᑭᐅᖅᑕᖅᑐᒥᑦ</a:t>
            </a:r>
            <a:r>
              <a:rPr lang="en-CA" sz="1500" dirty="0"/>
              <a:t> </a:t>
            </a:r>
            <a:r>
              <a:rPr lang="en-CA" sz="1500" dirty="0" err="1"/>
              <a:t>ᐱᓕᕆᐊᖑᔪᑦ</a:t>
            </a:r>
            <a:r>
              <a:rPr lang="en-CA" sz="1500" dirty="0"/>
              <a:t> </a:t>
            </a:r>
            <a:r>
              <a:rPr lang="en-CA" sz="1500" dirty="0" err="1"/>
              <a:t>ᑲᓇᑕᒥ</a:t>
            </a:r>
            <a:r>
              <a:rPr lang="en-CA" sz="1500" dirty="0"/>
              <a:t> </a:t>
            </a:r>
            <a:r>
              <a:rPr lang="iu-Cans-CA" sz="1500" dirty="0"/>
              <a:t>ᐊᖏᖅᓯᒪᕗᖅ ᐊᕿᒃᓯᓂᐊᕐᓗᓐᓂ ᓚᐃᓴᒻᒥᒃ ᐊᕿᒋᐊᕈᑎᖓᓐᓂᒃ ᐅᖃᐅᓯᐅᔪᖅ ᓯᕗᓂᖓᓂ ᑐᓵᓐᓂᐅᑉ ᑲᑎᒪᕐᔪᐊᕐᓂᖓᓐᓂ ᐃᓱᒪᓕᐅᕐᓂᐅᑉ ᐅᓂᑉᑲᖓᓐᓂ ᐊᔨᒌᓕᖅᑎᑕᐅᓗᓐᓂ ᑐᒃᓯᕋᐅᑦ</a:t>
            </a:r>
            <a:r>
              <a:rPr lang="en-CA" sz="1500" dirty="0"/>
              <a:t>.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94256" y="429537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dirty="0"/>
              <a:t>ᑐᕌᒐᖓ ᐊᕿᒋᐊᕈᑎᑉ </a:t>
            </a:r>
            <a:endParaRPr lang="en-au" b="1" i="0" u="none" kern="0" baseline="0" dirty="0"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78E2F-6403-9840-ADE4-8239B865AFC9}"/>
              </a:ext>
            </a:extLst>
          </p:cNvPr>
          <p:cNvSpPr txBox="1"/>
          <p:nvPr/>
        </p:nvSpPr>
        <p:spPr>
          <a:xfrm>
            <a:off x="3185856" y="29673"/>
            <a:ext cx="265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6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812" y="1166459"/>
            <a:ext cx="3962400" cy="4876801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Request authorization for increased water use to:</a:t>
            </a:r>
          </a:p>
          <a:p>
            <a:pPr>
              <a:spcAft>
                <a:spcPts val="3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608,700 m</a:t>
            </a:r>
            <a:r>
              <a:rPr lang="en-CA" sz="1800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/year from Goose Lake;</a:t>
            </a:r>
          </a:p>
          <a:p>
            <a:pPr>
              <a:spcAft>
                <a:spcPts val="3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273,750 m</a:t>
            </a:r>
            <a:r>
              <a:rPr lang="en-CA" sz="1800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/year from Big Lake; &amp;</a:t>
            </a:r>
          </a:p>
          <a:p>
            <a:pPr>
              <a:spcAft>
                <a:spcPts val="6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2,025 m</a:t>
            </a:r>
            <a:r>
              <a:rPr lang="en-CA" sz="1800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/km/year along winter ice road.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Propose changes to timing of construction and operation of infrastructure for water and wastewater management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CIRNAC submitted 7 comments: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Saline groundwater and its management;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Volume of water to be used.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All comments are resolved.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Water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6</a:t>
            </a:fld>
            <a:endParaRPr lang="en-US">
              <a:latin typeface="Arial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0464" y="1028700"/>
            <a:ext cx="3962400" cy="4507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ᑐᒃᓯᕋᐅᑎᑉ ᐱᔪᖕᓇᐅᑎᖓ ᐃᒥᐅᑉ ᐅᒡᓕᒋᐊᕈᒪᓂᖓᓐᓄᑦ ᐅᑯᓄᖓ: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608,700 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ᒦᑐ</a:t>
            </a:r>
            <a:r>
              <a:rPr lang="en-CA" sz="1600" baseline="30000" dirty="0">
                <a:latin typeface="Gadugi" panose="020B0502040204020203" pitchFamily="34" charset="0"/>
                <a:ea typeface="Gadugi" panose="020B0502040204020203" pitchFamily="34" charset="0"/>
              </a:rPr>
              <a:t>3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ᐊᕌᒍᑕᒫᑦ ᒎᐅᔅ ᑕᓯᖓᓐᓂᑦ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;</a:t>
            </a:r>
          </a:p>
          <a:p>
            <a:pPr lvl="0"/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273,750 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ᒦᑐᔅ</a:t>
            </a:r>
            <a:r>
              <a:rPr lang="en-CA" sz="1600" baseline="30000" dirty="0">
                <a:latin typeface="Gadugi" panose="020B0502040204020203" pitchFamily="34" charset="0"/>
                <a:ea typeface="Gadugi" panose="020B0502040204020203" pitchFamily="34" charset="0"/>
              </a:rPr>
              <a:t>3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ᐊᕌᒍᑕᒫᑦ ᐊᖏᔪᒻᒥᑦ ᑕᓯᕐᒥᒃ; ᐊᒻᒪ  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2,025 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ᒦᑐᔅ</a:t>
            </a:r>
            <a:r>
              <a:rPr lang="en-CA" sz="1600" baseline="30000" dirty="0">
                <a:latin typeface="Gadugi" panose="020B0502040204020203" pitchFamily="34" charset="0"/>
                <a:ea typeface="Gadugi" panose="020B0502040204020203" pitchFamily="34" charset="0"/>
              </a:rPr>
              <a:t>3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ᑭᓚᒦᑐ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ᐊᕌᒍᒻᒥ ᐅᑭᐅᒥ ᓯᑯᒃᑯᑦ ᐊᑉᖁᒻᒥ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ᐃᓱᒪᒋᔭᐅᔪᑦ ᐊᓯᐊᖑᕆᐊᕈᑎᑦ ᖃᖓᐅᓂᖓᓐᓂᒃ ᓴᓇᒋᐊᕐᓂᐅᑉ ᐊᒪ ᐊᐅᓚᑕᐅᓂᖓᑕ ᒪᑭᒪᔪᑎᑦ ᐃᒥᕐᒥ ᐊᒪ ᐊᑕᑯᓐᓂᒃ ᒥᐊᓂᕆᔭᐅᓂᖏᓐᓂᒃ</a:t>
            </a:r>
            <a:r>
              <a:rPr lang="en-CA" sz="16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ᒐᕙᒪᒃᑯᑦ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ᓄᓇᖃᖅᑳᖅᑐᑦ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ᐱᓕᕆᖃᑎᒌᖕᓂᖏ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ᐱᓕᕆᐊᖑᔪᑦ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  <a:ea typeface="Gadugi" panose="020B0502040204020203" pitchFamily="34" charset="0"/>
              </a:rPr>
              <a:t>ᑲᓇᑕᒥ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ᑐᓂᓯᓚᐅᕐᒪᑕ 7−ᓂᒃ ᐅᖃᐅᓯᒃᓴᓐᓂᒃ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ᑕᕆᐅᖃᖅᑐᑉ ᓄᓇᒥᑦ ᐃᒥᐅᑉ ᒥᐊᓂᕆᔭᐅᓂᖓᓄᓪᓗ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;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lvl="0"/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ᐊᖏᓂᖓ ᐃᒥᐅᑉ ᐊᑐᒐᐅᓂᐊᖅᑐᑉ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r>
              <a:rPr lang="iu-Cans-CA" sz="1600" dirty="0">
                <a:latin typeface="Gadugi" panose="020B0502040204020203" pitchFamily="34" charset="0"/>
                <a:ea typeface="Gadugi" panose="020B0502040204020203" pitchFamily="34" charset="0"/>
              </a:rPr>
              <a:t>ᑕᒪᕐᒥᒃ ᐅᖃᐅᓰᑦ ᐋᕿᒐᐅᒐᓂᒃᑐᑦ</a:t>
            </a:r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n-CA" sz="16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94253" y="516621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dirty="0"/>
              <a:t>ᐃᒥᐅᑉ ᒥᐊᓂᕆᔭᐅᓂᖓ</a:t>
            </a:r>
            <a:r>
              <a:rPr lang="en-CA" dirty="0"/>
              <a:t> </a:t>
            </a:r>
            <a:endParaRPr lang="en-au" b="1" i="0" u="none" kern="0" baseline="0" dirty="0"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8CC6F-F5C6-D041-AC7F-C4BC64B1B893}"/>
              </a:ext>
            </a:extLst>
          </p:cNvPr>
          <p:cNvSpPr txBox="1"/>
          <p:nvPr/>
        </p:nvSpPr>
        <p:spPr>
          <a:xfrm>
            <a:off x="3234056" y="44149"/>
            <a:ext cx="271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8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2"/>
            <a:ext cx="4114800" cy="4876801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1800" dirty="0"/>
              <a:t>Updated Water and Load Balance Model estimated water quantity and quality on site during operations.</a:t>
            </a:r>
          </a:p>
          <a:p>
            <a:pPr marL="0" indent="0">
              <a:spcAft>
                <a:spcPts val="1000"/>
              </a:spcAft>
              <a:buNone/>
            </a:pPr>
            <a:endParaRPr lang="en-CA" sz="1800" dirty="0"/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/>
              <a:t>CIRNAC submitted 5 comments about: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Incorporation of climate change in model;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Saline Water Pond water quality;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Mixing models for pit lake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All comments are resolved.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Water Quality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7</a:t>
            </a:fld>
            <a:endParaRPr lang="en-US">
              <a:latin typeface="Arial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2842" y="1079886"/>
            <a:ext cx="4114800" cy="4698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u-Cans-CA" sz="1600" dirty="0"/>
              <a:t>ᓄᑕᖑᖅᓯᒪᔪᖅ ᐃᒥᐅᑉ ᐊᒪ ᐃᒪᖃᕐᓂᖓᑕ ᐊᔨᒌᓕᖅᑎᑕᐅᓂᖓ ᐃᓱᒪᒋᔭᐅᔪᖅ ᐃᒪᖁᖅᑐᓂᖓ ᐱᓕᕆᑉᕕᖕᒥ ᐊᐅᓚᑕᐅᓂᖓᓐᓂ</a:t>
            </a:r>
            <a:r>
              <a:rPr lang="en-CA" sz="1600" dirty="0"/>
              <a:t>.</a:t>
            </a:r>
            <a:endParaRPr lang="iu-Cans-CA" sz="16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US" sz="1400" dirty="0" err="1"/>
              <a:t>ᒐᕙᒪᒃᑯᑦ</a:t>
            </a:r>
            <a:r>
              <a:rPr lang="en-US" sz="1400" dirty="0"/>
              <a:t> </a:t>
            </a:r>
            <a:r>
              <a:rPr lang="en-US" sz="1400" dirty="0" err="1"/>
              <a:t>ᓄᓇᖃᖅᑳᖅᑐᑦ</a:t>
            </a:r>
            <a:r>
              <a:rPr lang="en-US" sz="1400" dirty="0"/>
              <a:t> </a:t>
            </a:r>
            <a:r>
              <a:rPr lang="en-US" sz="1400" dirty="0" err="1"/>
              <a:t>ᐱᓕᕆᖃᑎᒌᖕᓂᖏ</a:t>
            </a:r>
            <a:r>
              <a:rPr lang="en-US" sz="1400" dirty="0"/>
              <a:t> </a:t>
            </a:r>
            <a:r>
              <a:rPr lang="en-US" sz="1400" dirty="0" err="1"/>
              <a:t>ᐊᒻᒪᓗ</a:t>
            </a:r>
            <a:r>
              <a:rPr lang="en-US" sz="1400" dirty="0"/>
              <a:t> </a:t>
            </a:r>
            <a:r>
              <a:rPr lang="en-US" sz="1400" dirty="0" err="1"/>
              <a:t>ᐅᑭᐅᖅᑕᖅᑐᒥᑦ</a:t>
            </a:r>
            <a:r>
              <a:rPr lang="en-US" sz="1400" dirty="0"/>
              <a:t> </a:t>
            </a:r>
            <a:r>
              <a:rPr lang="en-US" sz="1400" dirty="0" err="1"/>
              <a:t>ᐱᓕᕆᐊᖑᔪᑦ</a:t>
            </a:r>
            <a:r>
              <a:rPr lang="en-US" sz="1400" dirty="0"/>
              <a:t> </a:t>
            </a:r>
            <a:r>
              <a:rPr lang="en-US" sz="1400" dirty="0" err="1"/>
              <a:t>ᑲᓇᑕᒥ</a:t>
            </a:r>
            <a:r>
              <a:rPr lang="en-US" sz="1400" dirty="0"/>
              <a:t> </a:t>
            </a:r>
            <a:r>
              <a:rPr lang="iu-Cans-CA" sz="1400" dirty="0"/>
              <a:t>ᑐᓂᓯᓚᐅᕐᒪᑦ 5−ᓂᒃ ᐅᖃᐅᓯᒃᓴᓐᓂ ᐅᑯᓄᖓ</a:t>
            </a:r>
            <a:r>
              <a:rPr lang="en-CA" sz="1400" dirty="0"/>
              <a:t>:</a:t>
            </a:r>
          </a:p>
          <a:p>
            <a:pPr lvl="0"/>
            <a:r>
              <a:rPr lang="iu-Cans-CA" sz="1400" dirty="0"/>
              <a:t>ᐊᑕᐅᓯᖑᖅᑎᑕᐅᓂᖓ ᓯᓚᐅᑉ ᐊᓯᐊᖑᖅᓂᖓᑕ ᐃᓱᒪᒋᔭᐅᔫᑉ</a:t>
            </a:r>
            <a:r>
              <a:rPr lang="en-CA" sz="1400" dirty="0"/>
              <a:t>;</a:t>
            </a:r>
          </a:p>
          <a:p>
            <a:pPr lvl="0"/>
            <a:r>
              <a:rPr lang="iu-Cans-CA" sz="1400" dirty="0"/>
              <a:t>ᑕᕆᐅᓕᐅᑉ ᐃᒥᐊᑉ ᖃᐅᔨᓴᒐᐅᓂᖓ</a:t>
            </a:r>
            <a:r>
              <a:rPr lang="en-CA" sz="1400" dirty="0"/>
              <a:t>;</a:t>
            </a:r>
          </a:p>
          <a:p>
            <a:pPr lvl="0"/>
            <a:r>
              <a:rPr lang="iu-Cans-CA" sz="1400" dirty="0"/>
              <a:t>ᐊᑯᑕᐅᓂᖏᑦ ᐃᓱᒪᒋᔭᐅᔪᑦ ᓯᐅᕋᖅᑕᕐᓂᐅᑉ ᑕᓯᖓᓐᓂᑦ </a:t>
            </a:r>
            <a:endParaRPr lang="en-CA" sz="1400" dirty="0"/>
          </a:p>
          <a:p>
            <a:pPr marL="0" indent="0">
              <a:buNone/>
            </a:pPr>
            <a:r>
              <a:rPr lang="iu-Cans-CA" sz="1400" dirty="0"/>
              <a:t>ᑕᒪᕐᒥᒃ ᐅᖃᐅᓯᐅᔪᑦ ᐋᕿᒐᐅᓯᒪᓕᖅᑐᑦ</a:t>
            </a:r>
            <a:r>
              <a:rPr lang="en-US" sz="1400" dirty="0"/>
              <a:t>.</a:t>
            </a:r>
            <a:endParaRPr lang="en-CA" sz="1400" dirty="0"/>
          </a:p>
          <a:p>
            <a:pPr marL="0" indent="0" algn="l" rtl="0">
              <a:spcAft>
                <a:spcPts val="1000"/>
              </a:spcAft>
              <a:buNone/>
            </a:pPr>
            <a:endParaRPr lang="en-au" sz="14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94252" y="473074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u-Cans-CA" dirty="0"/>
              <a:t>ᐃᒥᐅᑉ ᖃᓄᐃᓂᖓ </a:t>
            </a:r>
            <a:endParaRPr lang="en-au" b="1" i="0" u="none" kern="0" baseline="0" dirty="0"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b="33025"/>
          <a:stretch/>
        </p:blipFill>
        <p:spPr>
          <a:xfrm>
            <a:off x="1013602" y="4342389"/>
            <a:ext cx="7229250" cy="252886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4204252" y="4342389"/>
            <a:ext cx="4038600" cy="888833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r>
              <a:rPr lang="id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Goose Tahia milviklu hivuani</a:t>
            </a:r>
            <a:endParaRPr lang="id" sz="1400" b="1" dirty="0">
              <a:solidFill>
                <a:srgbClr val="000000"/>
              </a:solidFill>
              <a:latin typeface="Pigiarniq" panose="020B0503040102020104" pitchFamily="34" charset="7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r>
              <a:rPr lang="en-C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Goose Lake with airstrip in foreground</a:t>
            </a:r>
            <a:endParaRPr lang="iu-Cans-CA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r>
              <a:rPr lang="iu-Cans-CA" sz="1600" b="1" dirty="0">
                <a:solidFill>
                  <a:srgbClr val="000000"/>
                </a:solidFill>
              </a:rPr>
              <a:t>ᒎᐅᔅ ᑕᓯᖓᓐᓂ ᒥᑦᑕᕐᕕᒃ ᐅᖓᑖᓐᓂ 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39443-F6B9-FA4E-ACA8-C3BD4089DAAC}"/>
              </a:ext>
            </a:extLst>
          </p:cNvPr>
          <p:cNvSpPr txBox="1"/>
          <p:nvPr/>
        </p:nvSpPr>
        <p:spPr>
          <a:xfrm>
            <a:off x="3256056" y="59949"/>
            <a:ext cx="273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4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Modelling, Management Plans, Manuals &amp; Reports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1" y="1264321"/>
            <a:ext cx="3733800" cy="274161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Updates provided for 5 plans:</a:t>
            </a:r>
          </a:p>
          <a:p>
            <a:pPr>
              <a:spcAft>
                <a:spcPts val="3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Water Management</a:t>
            </a:r>
          </a:p>
          <a:p>
            <a:pPr lvl="1">
              <a:spcAft>
                <a:spcPts val="300"/>
              </a:spcAft>
            </a:pPr>
            <a:r>
              <a:rPr lang="en-CA" sz="1400" dirty="0">
                <a:latin typeface="Arial" panose="020B0604020202020204" pitchFamily="34" charset="0"/>
                <a:ea typeface="Calibri" panose="020F0502020204030204" pitchFamily="34" charset="0"/>
              </a:rPr>
              <a:t>Saline Water Management</a:t>
            </a:r>
          </a:p>
          <a:p>
            <a:pPr lvl="1">
              <a:spcAft>
                <a:spcPts val="300"/>
              </a:spcAft>
            </a:pPr>
            <a:r>
              <a:rPr lang="en-CA" sz="1400" dirty="0">
                <a:latin typeface="Arial" panose="020B0604020202020204" pitchFamily="34" charset="0"/>
                <a:ea typeface="Calibri" panose="020F0502020204030204" pitchFamily="34" charset="0"/>
              </a:rPr>
              <a:t>Water and Load Balance Report</a:t>
            </a:r>
          </a:p>
          <a:p>
            <a:pPr>
              <a:spcAft>
                <a:spcPts val="3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Tailings Management</a:t>
            </a:r>
          </a:p>
          <a:p>
            <a:pPr>
              <a:spcAft>
                <a:spcPts val="3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Waste Rock Management</a:t>
            </a:r>
          </a:p>
          <a:p>
            <a:pPr>
              <a:spcAft>
                <a:spcPts val="3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Borrow Pits and Quarry Management</a:t>
            </a:r>
          </a:p>
          <a:p>
            <a:pPr>
              <a:spcAft>
                <a:spcPts val="300"/>
              </a:spcAft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Interim Closure &amp; Reclamation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r-CA" sz="1800" dirty="0">
                <a:latin typeface="Arial" panose="020B0604020202020204" pitchFamily="34" charset="0"/>
              </a:rPr>
              <a:t>And </a:t>
            </a:r>
            <a:r>
              <a:rPr lang="fr-CA" sz="1800" dirty="0" err="1">
                <a:latin typeface="Arial" panose="020B0604020202020204" pitchFamily="34" charset="0"/>
              </a:rPr>
              <a:t>Hydrodynamic</a:t>
            </a:r>
            <a:r>
              <a:rPr lang="fr-CA" sz="1800" dirty="0">
                <a:latin typeface="Arial" panose="020B0604020202020204" pitchFamily="34" charset="0"/>
              </a:rPr>
              <a:t> </a:t>
            </a:r>
            <a:r>
              <a:rPr lang="fr-CA" sz="1800" dirty="0" err="1">
                <a:latin typeface="Arial" panose="020B0604020202020204" pitchFamily="34" charset="0"/>
              </a:rPr>
              <a:t>Modeling</a:t>
            </a:r>
            <a:r>
              <a:rPr lang="fr-CA" sz="1800" dirty="0">
                <a:latin typeface="Arial" panose="020B0604020202020204" pitchFamily="34" charset="0"/>
              </a:rPr>
              <a:t> for </a:t>
            </a:r>
            <a:r>
              <a:rPr lang="fr-CA" sz="1800" dirty="0" err="1">
                <a:latin typeface="Arial" panose="020B0604020202020204" pitchFamily="34" charset="0"/>
              </a:rPr>
              <a:t>Goose</a:t>
            </a:r>
            <a:r>
              <a:rPr lang="fr-CA" sz="1800" dirty="0">
                <a:latin typeface="Arial" panose="020B0604020202020204" pitchFamily="34" charset="0"/>
              </a:rPr>
              <a:t> Lake</a:t>
            </a:r>
          </a:p>
          <a:p>
            <a:pPr marL="0" indent="0">
              <a:spcAft>
                <a:spcPts val="300"/>
              </a:spcAft>
              <a:buNone/>
            </a:pPr>
            <a:endParaRPr lang="fr-CA" sz="1800" dirty="0">
              <a:latin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CIRNAC submitted 12 comments: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Most requested clarifications or were about inconsistencies – 5 require follow-up</a:t>
            </a:r>
          </a:p>
          <a:p>
            <a:pPr>
              <a:spcAft>
                <a:spcPts val="300"/>
              </a:spcAft>
            </a:pPr>
            <a:r>
              <a:rPr lang="en-US" sz="1800" dirty="0" err="1"/>
              <a:t>Hydrodymanic</a:t>
            </a:r>
            <a:r>
              <a:rPr lang="en-US" sz="1800" dirty="0"/>
              <a:t> model results are concerning - unresolved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469001" y="1428270"/>
            <a:ext cx="4346579" cy="48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8</a:t>
            </a:fld>
            <a:endParaRPr lang="en-US">
              <a:latin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946653" y="509361"/>
            <a:ext cx="4040188" cy="762001"/>
          </a:xfrm>
        </p:spPr>
        <p:txBody>
          <a:bodyPr anchor="t">
            <a:normAutofit/>
          </a:bodyPr>
          <a:lstStyle/>
          <a:p>
            <a:r>
              <a:rPr lang="iu-Cans-CA" dirty="0"/>
              <a:t>ᐋᕿᒋᐊᕈᑎᑦ, ᒥᐊᓂᕆᔭᐅᓂᖓᓄᑦ ᐸᕐᓇᐅᑎᑦ, ᒪᓕᒐᒃᓴᑦ ᐊᒪ ᐅᓂᑉᑳᑦ </a:t>
            </a:r>
            <a:endParaRPr lang="en-au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946653" y="1547134"/>
            <a:ext cx="3733800" cy="2850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u-Cans-CA" sz="1400" dirty="0"/>
              <a:t>ᐊᖑᑎᒋᐊᕈᑎᑦ ᑐᓂᔭᐅᔪᑦ 5 ᐃᓱᒪᓕᐊᕆᔭᐅᓯᒪᔪᑦ</a:t>
            </a:r>
            <a:r>
              <a:rPr lang="en-CA" sz="1400" dirty="0"/>
              <a:t>:</a:t>
            </a:r>
          </a:p>
          <a:p>
            <a:pPr lvl="0"/>
            <a:r>
              <a:rPr lang="iu-Cans-CA" sz="1400" dirty="0"/>
              <a:t>ᐃᒥᐅᑉ ᒥᐊᓂᕆᔭᐅᓂᖓ </a:t>
            </a:r>
            <a:endParaRPr lang="en-CA" sz="1400" dirty="0"/>
          </a:p>
          <a:p>
            <a:pPr lvl="1"/>
            <a:r>
              <a:rPr lang="iu-Cans-CA" sz="1400" dirty="0"/>
              <a:t>ᑕᕆᐅᓕᐅᑉ ᐃᒥᐅᑉ ᒥᐊᓂᕆᔭᐅᓂᖓ </a:t>
            </a:r>
            <a:endParaRPr lang="en-CA" sz="1400" dirty="0"/>
          </a:p>
          <a:p>
            <a:pPr lvl="1"/>
            <a:r>
              <a:rPr lang="iu-Cans-CA" sz="1400" dirty="0"/>
              <a:t>ᐃᒥᐅᑉ ᐊᒪ ᑕᑕᑎᒐᐅᓂᖓᑕ ᐅᓂᑉᑲᖓ </a:t>
            </a:r>
            <a:endParaRPr lang="en-CA" sz="1400" dirty="0"/>
          </a:p>
          <a:p>
            <a:pPr lvl="0"/>
            <a:r>
              <a:rPr lang="iu-Cans-CA" sz="1400" dirty="0"/>
              <a:t>ᐅᔭᕋᒃᑕᕆᐊᕐᓂᑯᑦ ᐅᔭᕋᐃᑦ ᒥᐊᓂᕆᔭᐅᓂᖓᑦ </a:t>
            </a:r>
            <a:endParaRPr lang="en-CA" sz="1400" dirty="0"/>
          </a:p>
          <a:p>
            <a:pPr lvl="0"/>
            <a:r>
              <a:rPr lang="iu-Cans-CA" sz="1400" dirty="0"/>
              <a:t>ᐅᔭᕋᒃᑕᕆᐊᕐᓂᑯᑉ ᐅᔭᕋᐃᔭᒐᐅᓂᖓᓐᓄᑦ ᒥᐊᓂᖅᓯᓂᖅ </a:t>
            </a:r>
            <a:endParaRPr lang="en-CA" sz="1400" dirty="0"/>
          </a:p>
          <a:p>
            <a:pPr lvl="0"/>
            <a:r>
              <a:rPr lang="iu-Cans-CA" sz="1400" dirty="0"/>
              <a:t>ᑕᓯᕋᓕᐅᕐᓂᖅ ᐊᒪ ᓯᐅᕋᖅᑕᕐᓂᐅᑉ ᒥᐊᓂᕆᔭᐅᓂᖓ </a:t>
            </a:r>
            <a:endParaRPr lang="en-CA" sz="1400" dirty="0"/>
          </a:p>
          <a:p>
            <a:pPr lvl="0"/>
            <a:r>
              <a:rPr lang="iu-Cans-CA" sz="1400" dirty="0"/>
              <a:t>ᓯᕗᓪᓕᖅ ᒪᑐᔭᐅᓂᖓᑕ ᐊᒪ ᓄᓇᐅᑉ ᐅᑎᖅᑎᑕᐅᓂᖓ </a:t>
            </a:r>
            <a:endParaRPr lang="en-CA" sz="1400" dirty="0"/>
          </a:p>
          <a:p>
            <a:pPr marL="0" indent="0">
              <a:buNone/>
            </a:pPr>
            <a:r>
              <a:rPr lang="iu-Cans-CA" sz="1400" dirty="0"/>
              <a:t>ᐃᒥᐅᑉ ᑰᒃᑎᑕᓂᐅᖓᓐᓄᑦ ᒍᐅᔅ ᑕᓯᖓᓐᓂ </a:t>
            </a: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US" sz="1400" dirty="0" err="1"/>
              <a:t>ᒐᕙᒪᒃᑯᑦ</a:t>
            </a:r>
            <a:r>
              <a:rPr lang="en-US" sz="1400" dirty="0"/>
              <a:t> </a:t>
            </a:r>
            <a:r>
              <a:rPr lang="en-US" sz="1400" dirty="0" err="1"/>
              <a:t>ᓄᓇᖃᖅᑳᖅᑐᑦ</a:t>
            </a:r>
            <a:r>
              <a:rPr lang="en-US" sz="1400" dirty="0"/>
              <a:t> </a:t>
            </a:r>
            <a:r>
              <a:rPr lang="en-US" sz="1400" dirty="0" err="1"/>
              <a:t>ᐱᓕᕆᖃᑎᒌᖕᓂᖏ</a:t>
            </a:r>
            <a:r>
              <a:rPr lang="en-US" sz="1400" dirty="0"/>
              <a:t> </a:t>
            </a:r>
            <a:r>
              <a:rPr lang="en-US" sz="1400" dirty="0" err="1"/>
              <a:t>ᐊᒻᒪᓗ</a:t>
            </a:r>
            <a:r>
              <a:rPr lang="en-US" sz="1400" dirty="0"/>
              <a:t> </a:t>
            </a:r>
            <a:r>
              <a:rPr lang="en-US" sz="1400" dirty="0" err="1"/>
              <a:t>ᐅᑭᐅᖅᑕᖅᑐᒥᑦ</a:t>
            </a:r>
            <a:r>
              <a:rPr lang="en-US" sz="1400" dirty="0"/>
              <a:t> </a:t>
            </a:r>
            <a:r>
              <a:rPr lang="en-US" sz="1400" dirty="0" err="1"/>
              <a:t>ᐱᓕᕆᐊᖑᔪᑦ</a:t>
            </a:r>
            <a:r>
              <a:rPr lang="en-US" sz="1400" dirty="0"/>
              <a:t> </a:t>
            </a:r>
            <a:r>
              <a:rPr lang="en-US" sz="1400" dirty="0" err="1"/>
              <a:t>ᑲᓇᑕᒥ</a:t>
            </a:r>
            <a:r>
              <a:rPr lang="en-CA" sz="1400" dirty="0"/>
              <a:t> </a:t>
            </a:r>
            <a:r>
              <a:rPr lang="iu-Cans-CA" sz="1400" dirty="0"/>
              <a:t>(</a:t>
            </a:r>
            <a:r>
              <a:rPr lang="en-US" sz="1400" dirty="0"/>
              <a:t>CIRNAC</a:t>
            </a:r>
            <a:r>
              <a:rPr lang="iu-Cans-CA" sz="1400" dirty="0"/>
              <a:t>) ᑐᓂᓯᓚᐅᕐᒪᑦ 12−ᓂᒃ ᐅᖃᐅᓯᒃᓴᓐᓂᒃ</a:t>
            </a:r>
            <a:r>
              <a:rPr lang="en-US" sz="1400" dirty="0"/>
              <a:t>:</a:t>
            </a:r>
            <a:endParaRPr lang="en-CA" sz="1400" dirty="0"/>
          </a:p>
          <a:p>
            <a:pPr lvl="0"/>
            <a:r>
              <a:rPr lang="iu-Cans-CA" sz="1400" dirty="0"/>
              <a:t>ᑐᑭᓯᔭᐅᑲᓂᕈᒪᔪᑦ ᐅᕙᓗᓐᓂᑦ ᐊᔨᒌᖏᓂᖏᑦ − 5 ᖃᐅᔨᒋᐊᑲᓂᖅᑕᐅᓱᐊᖅᑐᑦ </a:t>
            </a:r>
            <a:endParaRPr lang="en-CA" sz="1400" dirty="0"/>
          </a:p>
          <a:p>
            <a:pPr lvl="0"/>
            <a:r>
              <a:rPr lang="iu-Cans-CA" sz="1400" dirty="0"/>
              <a:t>ᐃᒥᐅᑉ ᑯᒃᑎᑕᐅᓂᖓᑕ ᐃᓱᒪᓕᐊᖓᑦ ᐊᕿᒋᐊᖃᖅᑐᖅ − ᐱᓕᕆᐊᖑᖏᑐᖅ ᓱᓪᓕ </a:t>
            </a:r>
            <a:endParaRPr lang="en-C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002DE6-1E51-B94E-BFEB-2884192F39B1}"/>
              </a:ext>
            </a:extLst>
          </p:cNvPr>
          <p:cNvSpPr txBox="1"/>
          <p:nvPr/>
        </p:nvSpPr>
        <p:spPr>
          <a:xfrm>
            <a:off x="3205884" y="35905"/>
            <a:ext cx="275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442" y="449281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For-Construction Drawings and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41" y="1358904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600" dirty="0"/>
              <a:t>Application provided: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Drawings for marine laydown area shoreline pad extension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Maps of areas for winter ice road subbase upgrade and realignment</a:t>
            </a:r>
          </a:p>
          <a:p>
            <a:pPr marL="0" indent="0">
              <a:spcAft>
                <a:spcPts val="300"/>
              </a:spcAft>
              <a:buNone/>
            </a:pPr>
            <a:endParaRPr lang="en-CA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600" dirty="0">
                <a:latin typeface="Arial" panose="020B0604020202020204" pitchFamily="34" charset="0"/>
              </a:rPr>
              <a:t>CIRNAC submitted 2 comments on design criteria for event ponds, diversion berms &amp; culverts. </a:t>
            </a:r>
          </a:p>
          <a:p>
            <a:pPr marL="0" indent="0">
              <a:spcAft>
                <a:spcPts val="300"/>
              </a:spcAft>
              <a:buNone/>
            </a:pPr>
            <a:endParaRPr lang="en-CA" sz="1600" dirty="0">
              <a:latin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600" dirty="0">
                <a:latin typeface="Arial" panose="020B0604020202020204" pitchFamily="34" charset="0"/>
              </a:rPr>
              <a:t>They are resolved.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7619" y="-614503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634006" y="381003"/>
            <a:ext cx="4256183" cy="42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9</a:t>
            </a:fld>
            <a:endParaRPr lang="en-US">
              <a:latin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96013" y="376711"/>
            <a:ext cx="4040188" cy="762001"/>
          </a:xfrm>
        </p:spPr>
        <p:txBody>
          <a:bodyPr anchor="t">
            <a:noAutofit/>
          </a:bodyPr>
          <a:lstStyle/>
          <a:p>
            <a:pPr>
              <a:spcAft>
                <a:spcPts val="0"/>
              </a:spcAft>
            </a:pPr>
            <a:r>
              <a:rPr lang="iu-Cans-CA" sz="2700" dirty="0"/>
              <a:t>ᐅᑯᓄᖓ</a:t>
            </a:r>
            <a:r>
              <a:rPr lang="en-US" sz="2700" dirty="0"/>
              <a:t>-</a:t>
            </a:r>
            <a:r>
              <a:rPr lang="iu-Cans-CA" sz="2700" dirty="0"/>
              <a:t>ᓴᓇᔭᐅᓂᐊᕐᓂᖓᓐᓄᑦ ᑎᑎᕋᐅᔭᖅᓯᒪᔪᑦ ᐊᒻᒪ ᐅᓂᑉᑳᑦ</a:t>
            </a:r>
            <a:endParaRPr lang="en-au" sz="2700" i="0" u="none" baseline="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596013" y="1305578"/>
            <a:ext cx="3771795" cy="48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iu-Cans-CA" sz="1600" dirty="0"/>
              <a:t>ᑐᒃᓯᕋᐅᒻᒥ ᐊᑐᐃᓐᓇᐅᑎᑕᐅᔪᑦ</a:t>
            </a:r>
            <a:r>
              <a:rPr lang="en-US" sz="1600" dirty="0"/>
              <a:t>:</a:t>
            </a:r>
            <a:endParaRPr lang="en-CA" sz="1600" dirty="0"/>
          </a:p>
          <a:p>
            <a:pPr lvl="0"/>
            <a:r>
              <a:rPr lang="iu-Cans-CA" sz="1600" dirty="0"/>
              <a:t>ᑎᑎᕋᐅᔭᖅᓯᒪᔪᑦ ᐅᒥᐊᕐᔪᐃᑦ ᐅᓯᔭᖏᓐᓂᑦ ᑐᑦᑕᕐᕕᖓᑦᑕ ᐊᒡᓕᒋᐊᕐᓂᖓᓐᓄᑦ </a:t>
            </a:r>
            <a:endParaRPr lang="en-CA" sz="1600" dirty="0"/>
          </a:p>
          <a:p>
            <a:pPr lvl="0"/>
            <a:r>
              <a:rPr lang="iu-Cans-CA" sz="1600" dirty="0"/>
              <a:t>ᓄᓇᖑᐃᑦ ᐅᑭᐅᒻᒥ ᐊᑉᖁᑎᑦ ᖃᓄᐃᓂᖓᓐᓂᒃ ᐊᕿᒋᐊᒐᐅᓂᖓᓐᓂᒡᓗ ᐊᒻᒪ ᑎᑯᖅᓯᓕᒐᐅᓂᖓᓐᓄᑦ </a:t>
            </a:r>
            <a:endParaRPr lang="en-CA" sz="1600" dirty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600" dirty="0" err="1"/>
              <a:t>ᒐᕙᒪᒃᑯᑦ</a:t>
            </a:r>
            <a:r>
              <a:rPr lang="en-CA" sz="1600" dirty="0"/>
              <a:t> </a:t>
            </a:r>
            <a:r>
              <a:rPr lang="en-CA" sz="1600" dirty="0" err="1"/>
              <a:t>ᓄᓇᖃᖅᑳᖅᑐᑦ</a:t>
            </a:r>
            <a:r>
              <a:rPr lang="en-CA" sz="1600" dirty="0"/>
              <a:t> </a:t>
            </a:r>
            <a:r>
              <a:rPr lang="en-CA" sz="1600" dirty="0" err="1"/>
              <a:t>ᐱᓕᕆᖃᑎᒌᖕᓂᖏ</a:t>
            </a:r>
            <a:r>
              <a:rPr lang="en-CA" sz="1600" dirty="0"/>
              <a:t> </a:t>
            </a:r>
            <a:r>
              <a:rPr lang="en-CA" sz="1600" dirty="0" err="1"/>
              <a:t>ᐊᒻᒪᓗ</a:t>
            </a:r>
            <a:r>
              <a:rPr lang="en-CA" sz="1600" dirty="0"/>
              <a:t> </a:t>
            </a:r>
            <a:r>
              <a:rPr lang="en-CA" sz="1600" dirty="0" err="1"/>
              <a:t>ᐅᑭᐅᖅᑕᖅᑐᒥᑦ</a:t>
            </a:r>
            <a:r>
              <a:rPr lang="en-CA" sz="1600" dirty="0"/>
              <a:t> </a:t>
            </a:r>
            <a:r>
              <a:rPr lang="en-CA" sz="1600" dirty="0" err="1"/>
              <a:t>ᐱᓕᕆᐊᖑᔪᑦ</a:t>
            </a:r>
            <a:r>
              <a:rPr lang="en-CA" sz="1600" dirty="0"/>
              <a:t> </a:t>
            </a:r>
            <a:r>
              <a:rPr lang="en-CA" sz="1600" dirty="0" err="1"/>
              <a:t>ᑲᓇᑕᒥ</a:t>
            </a:r>
            <a:r>
              <a:rPr lang="en-CA" sz="1600" dirty="0"/>
              <a:t> </a:t>
            </a:r>
            <a:r>
              <a:rPr lang="iu-Cans-CA" sz="1600" dirty="0"/>
              <a:t>ᑐᓂᓯᓚᐅᕐᒪᑦ ᒪᕈᖕᓂᒃ ᐅᖃᐅᓰᖕᓂᒃ ᐃᓱᒪᓕᐊᖑᓂᖓᓐᓄᑦ ᑭᒡᓕᖃᕐᓂᖓᑕ ᑕᓯᖑᖅᑎᑕᐅᓯᒪᔪᑦ, ᑯᕕᑕᐅᓕᔪᑎᑦ ᐊᒻᒪ ᑰᒡᕖᑦ</a:t>
            </a:r>
            <a:r>
              <a:rPr lang="en-CA" sz="1600" dirty="0"/>
              <a:t>. 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iu-Cans-CA" sz="1600" dirty="0"/>
              <a:t>ᑕᒪᕐᒥᒃ ᐋᕿᒃᑕᐅᓯᒪᓕᖅᑐᑦ</a:t>
            </a:r>
            <a:r>
              <a:rPr lang="en-CA" sz="1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00620-9AFF-D34D-9BEC-6740BDA60881}"/>
              </a:ext>
            </a:extLst>
          </p:cNvPr>
          <p:cNvSpPr txBox="1"/>
          <p:nvPr/>
        </p:nvSpPr>
        <p:spPr>
          <a:xfrm>
            <a:off x="3351893" y="49825"/>
            <a:ext cx="268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ᒐᕙᒪᒃᑯᑦ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ᓄᓇᖃᖅᑳᖅᑐᑦ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ᐱᓕᕆᖃᑎᒌᖕᓂᖏ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ᐊᒻᒪᓗ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ᐅᑭᐅᖅᑕᖅᑐᒥᑦ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ᐱᓕᕆᐊᖑᔪᑦ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ᑲᓇᑕᒥ</a:t>
            </a:r>
            <a:endParaRPr lang="en-CA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00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PSPC&quot;,&quot;Id&quot;:&quot;60e31adf414543348cb1f1f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1630</Words>
  <Application>Microsoft Office PowerPoint</Application>
  <PresentationFormat>On-screen Show (4:3)</PresentationFormat>
  <Paragraphs>308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Euphemia</vt:lpstr>
      <vt:lpstr>Gadugi</vt:lpstr>
      <vt:lpstr>Helvetica</vt:lpstr>
      <vt:lpstr>Helvetica Neue</vt:lpstr>
      <vt:lpstr>Pigiarniq</vt:lpstr>
      <vt:lpstr>Pigiarniq Light</vt:lpstr>
      <vt:lpstr>Verdana</vt:lpstr>
      <vt:lpstr>Office Theme</vt:lpstr>
      <vt:lpstr>1_Standard_white</vt:lpstr>
      <vt:lpstr>PowerPoint Presentation</vt:lpstr>
      <vt:lpstr>Outline</vt:lpstr>
      <vt:lpstr>Roles and responsibilities</vt:lpstr>
      <vt:lpstr>Contributions to Application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RCAANC-CIRNAC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Andrew Keim</cp:lastModifiedBy>
  <cp:revision>39</cp:revision>
  <cp:lastPrinted>2021-06-22T15:06:22Z</cp:lastPrinted>
  <dcterms:created xsi:type="dcterms:W3CDTF">2021-03-16T13:09:58Z</dcterms:created>
  <dcterms:modified xsi:type="dcterms:W3CDTF">2021-07-06T15:20:40Z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