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3"/>
  </p:notesMasterIdLst>
  <p:sldIdLst>
    <p:sldId id="256" r:id="rId5"/>
    <p:sldId id="280" r:id="rId6"/>
    <p:sldId id="289" r:id="rId7"/>
    <p:sldId id="284" r:id="rId8"/>
    <p:sldId id="285" r:id="rId9"/>
    <p:sldId id="286" r:id="rId10"/>
    <p:sldId id="287" r:id="rId11"/>
    <p:sldId id="288"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eoff Clark" initials="GC" lastIdx="1" clrIdx="0">
    <p:extLst>
      <p:ext uri="{19B8F6BF-5375-455C-9EA6-DF929625EA0E}">
        <p15:presenceInfo xmlns:p15="http://schemas.microsoft.com/office/powerpoint/2012/main" userId="S::dirlands@kitiaca.onmicrosoft.com::c1d1ed38-3fe6-4119-b986-620355a37b2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CBFF"/>
    <a:srgbClr val="DCF0C6"/>
    <a:srgbClr val="8F45C7"/>
    <a:srgbClr val="D8BE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45" autoAdjust="0"/>
    <p:restoredTop sz="85194" autoAdjust="0"/>
  </p:normalViewPr>
  <p:slideViewPr>
    <p:cSldViewPr snapToGrid="0">
      <p:cViewPr varScale="1">
        <p:scale>
          <a:sx n="111" d="100"/>
          <a:sy n="111" d="100"/>
        </p:scale>
        <p:origin x="1212"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Nesbitt" userId="44893b61-f974-41af-84f3-719ae9a39a27" providerId="ADAL" clId="{F86F1C63-10A1-48AA-B497-B27E163CF655}"/>
    <pc:docChg chg="custSel modSld">
      <pc:chgData name="Richard Nesbitt" userId="44893b61-f974-41af-84f3-719ae9a39a27" providerId="ADAL" clId="{F86F1C63-10A1-48AA-B497-B27E163CF655}" dt="2021-03-17T14:18:54.888" v="53" actId="20577"/>
      <pc:docMkLst>
        <pc:docMk/>
      </pc:docMkLst>
      <pc:sldChg chg="modSp mod">
        <pc:chgData name="Richard Nesbitt" userId="44893b61-f974-41af-84f3-719ae9a39a27" providerId="ADAL" clId="{F86F1C63-10A1-48AA-B497-B27E163CF655}" dt="2021-03-17T14:18:54.888" v="53" actId="20577"/>
        <pc:sldMkLst>
          <pc:docMk/>
          <pc:sldMk cId="2555403511" sldId="283"/>
        </pc:sldMkLst>
        <pc:spChg chg="mod">
          <ac:chgData name="Richard Nesbitt" userId="44893b61-f974-41af-84f3-719ae9a39a27" providerId="ADAL" clId="{F86F1C63-10A1-48AA-B497-B27E163CF655}" dt="2021-03-17T14:18:54.888" v="53" actId="20577"/>
          <ac:spMkLst>
            <pc:docMk/>
            <pc:sldMk cId="2555403511" sldId="283"/>
            <ac:spMk id="9" creationId="{ECFFD6A2-0E1F-4006-9902-27E5F2B923E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C568FC-8459-431C-BF2F-E47F034957A4}" type="datetimeFigureOut">
              <a:rPr lang="en-CA" smtClean="0"/>
              <a:t>2021-07-06</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68E26A-2B43-4F64-97C7-F9F3D40D5C75}" type="slidenum">
              <a:rPr lang="en-CA" smtClean="0"/>
              <a:t>‹#›</a:t>
            </a:fld>
            <a:endParaRPr lang="en-CA"/>
          </a:p>
        </p:txBody>
      </p:sp>
    </p:spTree>
    <p:extLst>
      <p:ext uri="{BB962C8B-B14F-4D97-AF65-F5344CB8AC3E}">
        <p14:creationId xmlns:p14="http://schemas.microsoft.com/office/powerpoint/2010/main" val="4115222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Hello everyone, I am John Roesch, the Senior Hope Bay Project Officer for the Department of Lands and Environment for the Kitikmeot Inuit Association. I am responsible for project oversite for the KIA and provide input into the regulatory process on the Back River Project to both the NWB and NIRB.  In performing this role, I make use of KIA’s consultants who are subject matter experts in the areas of hydrology, hydrogeology, fisheries, aquatic environment, and geotechnical engineering. </a:t>
            </a:r>
            <a:endParaRPr lang="en-CA" dirty="0"/>
          </a:p>
        </p:txBody>
      </p:sp>
      <p:sp>
        <p:nvSpPr>
          <p:cNvPr id="4" name="Slide Number Placeholder 3"/>
          <p:cNvSpPr>
            <a:spLocks noGrp="1"/>
          </p:cNvSpPr>
          <p:nvPr>
            <p:ph type="sldNum" sz="quarter" idx="5"/>
          </p:nvPr>
        </p:nvSpPr>
        <p:spPr/>
        <p:txBody>
          <a:bodyPr/>
          <a:lstStyle/>
          <a:p>
            <a:fld id="{7268E26A-2B43-4F64-97C7-F9F3D40D5C75}" type="slidenum">
              <a:rPr lang="en-CA" smtClean="0"/>
              <a:t>1</a:t>
            </a:fld>
            <a:endParaRPr lang="en-CA"/>
          </a:p>
        </p:txBody>
      </p:sp>
    </p:spTree>
    <p:extLst>
      <p:ext uri="{BB962C8B-B14F-4D97-AF65-F5344CB8AC3E}">
        <p14:creationId xmlns:p14="http://schemas.microsoft.com/office/powerpoint/2010/main" val="2688118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The purpose of this presentation is to provide a brief summary of our final submission on the modifications for Back River Project Type A water license application. Our review covered hydrology, hydrogeology, fisheries, aquatic environments, water quality, and monitoring. KIA conducted the review in a collaborative manner with Sabina Gold &amp; Silver out of which we brought forward 17 issues in our information requests which were addressed by Sabina in their response.  Our review of the hydrodynamic model of Goose Lake produced six issues and recommendations of which four are resolved prior to the Technical Meeting in March. The two outstanding issues were  tentatively resolved upon reviewing the updated hydrodynamic model and through discussions with Sabina.</a:t>
            </a:r>
          </a:p>
          <a:p>
            <a:endParaRPr lang="en-CA" dirty="0"/>
          </a:p>
        </p:txBody>
      </p:sp>
      <p:sp>
        <p:nvSpPr>
          <p:cNvPr id="4" name="Slide Number Placeholder 3"/>
          <p:cNvSpPr>
            <a:spLocks noGrp="1"/>
          </p:cNvSpPr>
          <p:nvPr>
            <p:ph type="sldNum" sz="quarter" idx="5"/>
          </p:nvPr>
        </p:nvSpPr>
        <p:spPr/>
        <p:txBody>
          <a:bodyPr/>
          <a:lstStyle/>
          <a:p>
            <a:fld id="{7268E26A-2B43-4F64-97C7-F9F3D40D5C75}" type="slidenum">
              <a:rPr lang="en-CA" smtClean="0"/>
              <a:t>2</a:t>
            </a:fld>
            <a:endParaRPr lang="en-CA"/>
          </a:p>
        </p:txBody>
      </p:sp>
    </p:spTree>
    <p:extLst>
      <p:ext uri="{BB962C8B-B14F-4D97-AF65-F5344CB8AC3E}">
        <p14:creationId xmlns:p14="http://schemas.microsoft.com/office/powerpoint/2010/main" val="32628925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two outstanding issues and recommendations that were resolved are: Divergence from FEIS predicted impacts to Goose Lake, and Water quality predictions and defining the mixing zone. </a:t>
            </a:r>
          </a:p>
          <a:p>
            <a:endParaRPr lang="en-US" dirty="0"/>
          </a:p>
          <a:p>
            <a:r>
              <a:rPr lang="en-US" dirty="0"/>
              <a:t>Sabina will provide the Site-Specific Water Quality Objectives (SSWQO) document and the basis for nitrate SSWQO for Goose Lake. Sabina will also provide the Total Phosphorus Equilibrium Criterion Model (EQC) incorporating nitrogen as a contributor to the eutrophication of Goose Lake as per KIA’s and ECC’C’s requests.</a:t>
            </a:r>
          </a:p>
          <a:p>
            <a:endParaRPr lang="en-US" dirty="0"/>
          </a:p>
          <a:p>
            <a:r>
              <a:rPr lang="en-US" dirty="0"/>
              <a:t>There will only be one discharge location for Goose Lake which is location B in the modelling and only one discharge rate of 1,900 m</a:t>
            </a:r>
            <a:r>
              <a:rPr lang="en-US" baseline="30000" dirty="0"/>
              <a:t>3</a:t>
            </a:r>
            <a:r>
              <a:rPr lang="en-US" baseline="0" dirty="0"/>
              <a:t>/day. Location A and the discharge of 2,500 m</a:t>
            </a:r>
            <a:r>
              <a:rPr lang="en-US" baseline="30000" dirty="0"/>
              <a:t>3</a:t>
            </a:r>
            <a:r>
              <a:rPr lang="en-US" baseline="0" dirty="0"/>
              <a:t>/day has been eliminated. Additional monitoring of cryoconcentrated conditions in the shallow area of the neck of Goose Lake will be undertaken. Additional monitoring will also be undertaken of the discharge location B in Goose Lake. The AEMP will be updated to reflect this additional monitoring.</a:t>
            </a:r>
          </a:p>
          <a:p>
            <a:endParaRPr lang="en-US" baseline="0" dirty="0"/>
          </a:p>
          <a:p>
            <a:r>
              <a:rPr lang="en-US" baseline="0" dirty="0"/>
              <a:t>An assessment of toxicity of total ammonia effluent quality will be provide for the full Metal and Diamond Mining Effluent Regulations (MDMER) range of pH to support the MDMER pH </a:t>
            </a:r>
            <a:r>
              <a:rPr lang="en-US" dirty="0"/>
              <a:t>Equilibrium Criterion Model (</a:t>
            </a:r>
            <a:r>
              <a:rPr lang="en-US" baseline="0" dirty="0"/>
              <a:t>EQC) model predictions.</a:t>
            </a: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268E26A-2B43-4F64-97C7-F9F3D40D5C75}"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06169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The KIA has agreed with Sabina on a total security of $48.5 million for the Back River Project. KIA has proposed a split of 31% and 69% for IOL and Crown Land and Water reclamation security, respectively, to CIRNAC and Sabina. Our review of reclamation security was conducted by our geotechnical engineering consultant.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The KIA is open to the receipt of staged security from Sabina subject to particular water license conditions. The KIA , CIRNAC, and currently discussing a proposed staged split of security for the Back River Project. </a:t>
            </a:r>
            <a:endParaRPr lang="en-CA" dirty="0"/>
          </a:p>
        </p:txBody>
      </p:sp>
      <p:sp>
        <p:nvSpPr>
          <p:cNvPr id="4" name="Slide Number Placeholder 3"/>
          <p:cNvSpPr>
            <a:spLocks noGrp="1"/>
          </p:cNvSpPr>
          <p:nvPr>
            <p:ph type="sldNum" sz="quarter" idx="5"/>
          </p:nvPr>
        </p:nvSpPr>
        <p:spPr/>
        <p:txBody>
          <a:bodyPr/>
          <a:lstStyle/>
          <a:p>
            <a:fld id="{7268E26A-2B43-4F64-97C7-F9F3D40D5C75}" type="slidenum">
              <a:rPr lang="en-CA" smtClean="0"/>
              <a:t>4</a:t>
            </a:fld>
            <a:endParaRPr lang="en-CA"/>
          </a:p>
        </p:txBody>
      </p:sp>
    </p:spTree>
    <p:extLst>
      <p:ext uri="{BB962C8B-B14F-4D97-AF65-F5344CB8AC3E}">
        <p14:creationId xmlns:p14="http://schemas.microsoft.com/office/powerpoint/2010/main" val="104427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As with the previous plan, Sabina’s mine site construction phases start on IOL in the first and second phases, which are Initial Infrastructure</a:t>
            </a:r>
            <a:r>
              <a:rPr kumimoji="0" lang="en-CA" sz="1200" b="0" i="1" u="none" strike="noStrike" kern="1200" cap="none" spc="0" normalizeH="0" baseline="0" noProof="0" dirty="0">
                <a:ln>
                  <a:noFill/>
                </a:ln>
                <a:solidFill>
                  <a:prstClr val="black"/>
                </a:solidFill>
                <a:effectLst/>
                <a:uLnTx/>
                <a:uFillTx/>
                <a:latin typeface="Calibri" panose="020F0502020204030204"/>
                <a:ea typeface="+mn-ea"/>
                <a:cs typeface="+mn-cs"/>
              </a:rPr>
              <a:t> (year -3)</a:t>
            </a: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 Umwelt UG </a:t>
            </a:r>
            <a:r>
              <a:rPr kumimoji="0" lang="en-CA" sz="1200" b="0" i="1" u="none" strike="noStrike" kern="1200" cap="none" spc="0" normalizeH="0" baseline="0" noProof="0" dirty="0">
                <a:ln>
                  <a:noFill/>
                </a:ln>
                <a:solidFill>
                  <a:prstClr val="black"/>
                </a:solidFill>
                <a:effectLst/>
                <a:uLnTx/>
                <a:uFillTx/>
                <a:latin typeface="Calibri" panose="020F0502020204030204"/>
                <a:ea typeface="+mn-ea"/>
                <a:cs typeface="+mn-cs"/>
              </a:rPr>
              <a:t>(year -2</a:t>
            </a: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 and Umwelt OP </a:t>
            </a:r>
            <a:r>
              <a:rPr kumimoji="0" lang="en-CA" sz="1200" b="0" i="1" u="none" strike="noStrike" kern="1200" cap="none" spc="0" normalizeH="0" baseline="0" noProof="0" dirty="0">
                <a:ln>
                  <a:noFill/>
                </a:ln>
                <a:solidFill>
                  <a:prstClr val="black"/>
                </a:solidFill>
                <a:effectLst/>
                <a:uLnTx/>
                <a:uFillTx/>
                <a:latin typeface="Calibri" panose="020F0502020204030204"/>
                <a:ea typeface="+mn-ea"/>
                <a:cs typeface="+mn-cs"/>
              </a:rPr>
              <a:t>(year -2), </a:t>
            </a: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the KIA is exposed to considerable risk and liability immediately. For this reason, the KIA will receive a higher level of security at the start of construction for major mine site components and infrastructure being built on IOL.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In this proposed staged split of security, as construction phases progress, the KIA’s proportion of the allotted staged security is reduced. By the time of the Llama OP phase, KIA will have received 93% of our required security. By the time of the Goose Main UG phase, both KIA and CIRNAC would have received 99% and 89%, respectively, of their required reclamation security for the project.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The KIA believes that this proposed staged security is equitable in meeting both KIA’s and CIRNAC’s security requirements given the relative risk exposure in each of the construction phases.</a:t>
            </a:r>
          </a:p>
        </p:txBody>
      </p:sp>
      <p:sp>
        <p:nvSpPr>
          <p:cNvPr id="4" name="Slide Number Placeholder 3"/>
          <p:cNvSpPr>
            <a:spLocks noGrp="1"/>
          </p:cNvSpPr>
          <p:nvPr>
            <p:ph type="sldNum" sz="quarter" idx="5"/>
          </p:nvPr>
        </p:nvSpPr>
        <p:spPr/>
        <p:txBody>
          <a:bodyPr/>
          <a:lstStyle/>
          <a:p>
            <a:fld id="{7268E26A-2B43-4F64-97C7-F9F3D40D5C75}" type="slidenum">
              <a:rPr lang="en-CA" smtClean="0"/>
              <a:t>5</a:t>
            </a:fld>
            <a:endParaRPr lang="en-CA"/>
          </a:p>
        </p:txBody>
      </p:sp>
    </p:spTree>
    <p:extLst>
      <p:ext uri="{BB962C8B-B14F-4D97-AF65-F5344CB8AC3E}">
        <p14:creationId xmlns:p14="http://schemas.microsoft.com/office/powerpoint/2010/main" val="34287552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KIA still needs to work with Sabina and CIRNAC to update the reclamation security for the Back River Project for the proposed modifications. This will result in an adjustment in the overall  amount of security required, split, and staging given the proposed modifications and change in construction schedule.</a:t>
            </a:r>
          </a:p>
          <a:p>
            <a:endParaRPr lang="en-US" dirty="0"/>
          </a:p>
          <a:p>
            <a:r>
              <a:rPr lang="en-US" dirty="0"/>
              <a:t>The KIA anticipates little or no change in the split of land and water security with these proposed modifications.</a:t>
            </a:r>
            <a:endParaRPr lang="en-CA" dirty="0"/>
          </a:p>
        </p:txBody>
      </p:sp>
      <p:sp>
        <p:nvSpPr>
          <p:cNvPr id="4" name="Slide Number Placeholder 3"/>
          <p:cNvSpPr>
            <a:spLocks noGrp="1"/>
          </p:cNvSpPr>
          <p:nvPr>
            <p:ph type="sldNum" sz="quarter" idx="5"/>
          </p:nvPr>
        </p:nvSpPr>
        <p:spPr/>
        <p:txBody>
          <a:bodyPr/>
          <a:lstStyle/>
          <a:p>
            <a:fld id="{7268E26A-2B43-4F64-97C7-F9F3D40D5C75}" type="slidenum">
              <a:rPr lang="en-CA" smtClean="0"/>
              <a:t>6</a:t>
            </a:fld>
            <a:endParaRPr lang="en-CA"/>
          </a:p>
        </p:txBody>
      </p:sp>
    </p:spTree>
    <p:extLst>
      <p:ext uri="{BB962C8B-B14F-4D97-AF65-F5344CB8AC3E}">
        <p14:creationId xmlns:p14="http://schemas.microsoft.com/office/powerpoint/2010/main" val="10100712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The KIA is still open to receiving security using the proposed staged split under particular water license conditions. These conditions are the same as presented to the NWB in August 2018.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These being the receipt of security sixty days prior to construction, staged security is subject to the NWB process, Sabina provides quarterly summary reports on construction progress, reclamation costs are updated and reviewed periodically, and additional security is provided within sixty days of review and determination by NWB.</a:t>
            </a:r>
          </a:p>
          <a:p>
            <a:endParaRPr lang="en-CA" dirty="0"/>
          </a:p>
        </p:txBody>
      </p:sp>
      <p:sp>
        <p:nvSpPr>
          <p:cNvPr id="4" name="Slide Number Placeholder 3"/>
          <p:cNvSpPr>
            <a:spLocks noGrp="1"/>
          </p:cNvSpPr>
          <p:nvPr>
            <p:ph type="sldNum" sz="quarter" idx="5"/>
          </p:nvPr>
        </p:nvSpPr>
        <p:spPr/>
        <p:txBody>
          <a:bodyPr/>
          <a:lstStyle/>
          <a:p>
            <a:fld id="{7268E26A-2B43-4F64-97C7-F9F3D40D5C75}" type="slidenum">
              <a:rPr lang="en-CA" smtClean="0"/>
              <a:t>7</a:t>
            </a:fld>
            <a:endParaRPr lang="en-CA"/>
          </a:p>
        </p:txBody>
      </p:sp>
    </p:spTree>
    <p:extLst>
      <p:ext uri="{BB962C8B-B14F-4D97-AF65-F5344CB8AC3E}">
        <p14:creationId xmlns:p14="http://schemas.microsoft.com/office/powerpoint/2010/main" val="21850039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The KIA believes that having resolved the two remaining technical issues of the hydrodynamic model, the issue of updating the staged security can be concluded with both Sabina and CIRNAC through further cooperation.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We thank you for listening and we are open to any questions.</a:t>
            </a:r>
          </a:p>
          <a:p>
            <a:endParaRPr lang="en-CA" dirty="0"/>
          </a:p>
        </p:txBody>
      </p:sp>
      <p:sp>
        <p:nvSpPr>
          <p:cNvPr id="4" name="Slide Number Placeholder 3"/>
          <p:cNvSpPr>
            <a:spLocks noGrp="1"/>
          </p:cNvSpPr>
          <p:nvPr>
            <p:ph type="sldNum" sz="quarter" idx="5"/>
          </p:nvPr>
        </p:nvSpPr>
        <p:spPr/>
        <p:txBody>
          <a:bodyPr/>
          <a:lstStyle/>
          <a:p>
            <a:fld id="{7268E26A-2B43-4F64-97C7-F9F3D40D5C75}" type="slidenum">
              <a:rPr lang="en-CA" smtClean="0"/>
              <a:t>8</a:t>
            </a:fld>
            <a:endParaRPr lang="en-CA"/>
          </a:p>
        </p:txBody>
      </p:sp>
    </p:spTree>
    <p:extLst>
      <p:ext uri="{BB962C8B-B14F-4D97-AF65-F5344CB8AC3E}">
        <p14:creationId xmlns:p14="http://schemas.microsoft.com/office/powerpoint/2010/main" val="4122062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D115AAC9-99E6-4758-B4B8-AC5B3FD5C271}" type="datetimeFigureOut">
              <a:rPr lang="en-CA" smtClean="0"/>
              <a:t>2021-07-06</a:t>
            </a:fld>
            <a:endParaRPr lang="en-CA"/>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CA"/>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7063654E-C4B0-4539-808C-6B9067B6660F}" type="slidenum">
              <a:rPr lang="en-CA" smtClean="0"/>
              <a:t>‹#›</a:t>
            </a:fld>
            <a:endParaRPr lang="en-CA"/>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80256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5AAC9-99E6-4758-B4B8-AC5B3FD5C271}" type="datetimeFigureOut">
              <a:rPr lang="en-CA" smtClean="0"/>
              <a:t>2021-07-06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063654E-C4B0-4539-808C-6B9067B6660F}" type="slidenum">
              <a:rPr lang="en-CA" smtClean="0"/>
              <a:t>‹#›</a:t>
            </a:fld>
            <a:endParaRPr lang="en-CA"/>
          </a:p>
        </p:txBody>
      </p:sp>
    </p:spTree>
    <p:extLst>
      <p:ext uri="{BB962C8B-B14F-4D97-AF65-F5344CB8AC3E}">
        <p14:creationId xmlns:p14="http://schemas.microsoft.com/office/powerpoint/2010/main" val="2701841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5AAC9-99E6-4758-B4B8-AC5B3FD5C271}" type="datetimeFigureOut">
              <a:rPr lang="en-CA" smtClean="0"/>
              <a:t>2021-07-06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063654E-C4B0-4539-808C-6B9067B6660F}" type="slidenum">
              <a:rPr lang="en-CA" smtClean="0"/>
              <a:t>‹#›</a:t>
            </a:fld>
            <a:endParaRPr lang="en-CA"/>
          </a:p>
        </p:txBody>
      </p:sp>
    </p:spTree>
    <p:extLst>
      <p:ext uri="{BB962C8B-B14F-4D97-AF65-F5344CB8AC3E}">
        <p14:creationId xmlns:p14="http://schemas.microsoft.com/office/powerpoint/2010/main" val="3825276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5AAC9-99E6-4758-B4B8-AC5B3FD5C271}" type="datetimeFigureOut">
              <a:rPr lang="en-CA" smtClean="0"/>
              <a:t>2021-07-06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7063654E-C4B0-4539-808C-6B9067B6660F}" type="slidenum">
              <a:rPr lang="en-CA" smtClean="0"/>
              <a:t>‹#›</a:t>
            </a:fld>
            <a:endParaRPr lang="en-CA"/>
          </a:p>
        </p:txBody>
      </p:sp>
    </p:spTree>
    <p:extLst>
      <p:ext uri="{BB962C8B-B14F-4D97-AF65-F5344CB8AC3E}">
        <p14:creationId xmlns:p14="http://schemas.microsoft.com/office/powerpoint/2010/main" val="234273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D115AAC9-99E6-4758-B4B8-AC5B3FD5C271}" type="datetimeFigureOut">
              <a:rPr lang="en-CA" smtClean="0"/>
              <a:t>2021-07-06</a:t>
            </a:fld>
            <a:endParaRPr lang="en-CA"/>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CA"/>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7063654E-C4B0-4539-808C-6B9067B6660F}" type="slidenum">
              <a:rPr lang="en-CA" smtClean="0"/>
              <a:t>‹#›</a:t>
            </a:fld>
            <a:endParaRPr lang="en-CA"/>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401866642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115AAC9-99E6-4758-B4B8-AC5B3FD5C271}" type="datetimeFigureOut">
              <a:rPr lang="en-CA" smtClean="0"/>
              <a:t>2021-07-06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7063654E-C4B0-4539-808C-6B9067B6660F}" type="slidenum">
              <a:rPr lang="en-CA" smtClean="0"/>
              <a:t>‹#›</a:t>
            </a:fld>
            <a:endParaRPr lang="en-CA"/>
          </a:p>
        </p:txBody>
      </p:sp>
    </p:spTree>
    <p:extLst>
      <p:ext uri="{BB962C8B-B14F-4D97-AF65-F5344CB8AC3E}">
        <p14:creationId xmlns:p14="http://schemas.microsoft.com/office/powerpoint/2010/main" val="2592869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115AAC9-99E6-4758-B4B8-AC5B3FD5C271}" type="datetimeFigureOut">
              <a:rPr lang="en-CA" smtClean="0"/>
              <a:t>2021-07-06</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7063654E-C4B0-4539-808C-6B9067B6660F}" type="slidenum">
              <a:rPr lang="en-CA" smtClean="0"/>
              <a:t>‹#›</a:t>
            </a:fld>
            <a:endParaRPr lang="en-CA"/>
          </a:p>
        </p:txBody>
      </p:sp>
    </p:spTree>
    <p:extLst>
      <p:ext uri="{BB962C8B-B14F-4D97-AF65-F5344CB8AC3E}">
        <p14:creationId xmlns:p14="http://schemas.microsoft.com/office/powerpoint/2010/main" val="873215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115AAC9-99E6-4758-B4B8-AC5B3FD5C271}" type="datetimeFigureOut">
              <a:rPr lang="en-CA" smtClean="0"/>
              <a:t>2021-07-06</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7063654E-C4B0-4539-808C-6B9067B6660F}" type="slidenum">
              <a:rPr lang="en-CA" smtClean="0"/>
              <a:t>‹#›</a:t>
            </a:fld>
            <a:endParaRPr lang="en-CA"/>
          </a:p>
        </p:txBody>
      </p:sp>
    </p:spTree>
    <p:extLst>
      <p:ext uri="{BB962C8B-B14F-4D97-AF65-F5344CB8AC3E}">
        <p14:creationId xmlns:p14="http://schemas.microsoft.com/office/powerpoint/2010/main" val="3264957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15AAC9-99E6-4758-B4B8-AC5B3FD5C271}" type="datetimeFigureOut">
              <a:rPr lang="en-CA" smtClean="0"/>
              <a:t>2021-07-06</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7063654E-C4B0-4539-808C-6B9067B6660F}" type="slidenum">
              <a:rPr lang="en-CA" smtClean="0"/>
              <a:t>‹#›</a:t>
            </a:fld>
            <a:endParaRPr lang="en-CA"/>
          </a:p>
        </p:txBody>
      </p:sp>
    </p:spTree>
    <p:extLst>
      <p:ext uri="{BB962C8B-B14F-4D97-AF65-F5344CB8AC3E}">
        <p14:creationId xmlns:p14="http://schemas.microsoft.com/office/powerpoint/2010/main" val="620618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D115AAC9-99E6-4758-B4B8-AC5B3FD5C271}" type="datetimeFigureOut">
              <a:rPr lang="en-CA" smtClean="0"/>
              <a:t>2021-07-06</a:t>
            </a:fld>
            <a:endParaRPr lang="en-CA"/>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CA"/>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7063654E-C4B0-4539-808C-6B9067B6660F}" type="slidenum">
              <a:rPr lang="en-CA" smtClean="0"/>
              <a:t>‹#›</a:t>
            </a:fld>
            <a:endParaRPr lang="en-CA"/>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20852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D115AAC9-99E6-4758-B4B8-AC5B3FD5C271}" type="datetimeFigureOut">
              <a:rPr lang="en-CA" smtClean="0"/>
              <a:t>2021-07-06</a:t>
            </a:fld>
            <a:endParaRPr lang="en-CA"/>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CA"/>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7063654E-C4B0-4539-808C-6B9067B6660F}" type="slidenum">
              <a:rPr lang="en-CA" smtClean="0"/>
              <a:t>‹#›</a:t>
            </a:fld>
            <a:endParaRPr lang="en-CA"/>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932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D115AAC9-99E6-4758-B4B8-AC5B3FD5C271}" type="datetimeFigureOut">
              <a:rPr lang="en-CA" smtClean="0"/>
              <a:t>2021-07-06</a:t>
            </a:fld>
            <a:endParaRPr lang="en-CA"/>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en-CA"/>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7063654E-C4B0-4539-808C-6B9067B6660F}" type="slidenum">
              <a:rPr lang="en-CA" smtClean="0"/>
              <a:t>‹#›</a:t>
            </a:fld>
            <a:endParaRPr lang="en-CA"/>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15289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1368">
          <p15:clr>
            <a:srgbClr val="F26B43"/>
          </p15:clr>
        </p15:guide>
        <p15:guide id="1" pos="6912">
          <p15:clr>
            <a:srgbClr val="F26B43"/>
          </p15:clr>
        </p15:guide>
        <p15:guide id="2" pos="936">
          <p15:clr>
            <a:srgbClr val="F26B43"/>
          </p15:clr>
        </p15:guide>
        <p15:guide id="3" pos="864">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2BFAA-E0AB-4752-9C5A-DA43E7FD44C6}"/>
              </a:ext>
            </a:extLst>
          </p:cNvPr>
          <p:cNvSpPr>
            <a:spLocks noGrp="1"/>
          </p:cNvSpPr>
          <p:nvPr>
            <p:ph type="ctrTitle"/>
          </p:nvPr>
        </p:nvSpPr>
        <p:spPr>
          <a:xfrm>
            <a:off x="1143000" y="2647334"/>
            <a:ext cx="6858000" cy="1469193"/>
          </a:xfrm>
        </p:spPr>
        <p:txBody>
          <a:bodyPr>
            <a:normAutofit/>
          </a:bodyPr>
          <a:lstStyle/>
          <a:p>
            <a:r>
              <a:rPr lang="en-CA" sz="4800" dirty="0"/>
              <a:t>Kitikmeot Inuit Association</a:t>
            </a:r>
          </a:p>
        </p:txBody>
      </p:sp>
      <p:sp>
        <p:nvSpPr>
          <p:cNvPr id="3" name="Subtitle 2">
            <a:extLst>
              <a:ext uri="{FF2B5EF4-FFF2-40B4-BE49-F238E27FC236}">
                <a16:creationId xmlns:a16="http://schemas.microsoft.com/office/drawing/2014/main" id="{810A4F2D-FAB0-4D4D-B856-B3EA93C703EE}"/>
              </a:ext>
            </a:extLst>
          </p:cNvPr>
          <p:cNvSpPr>
            <a:spLocks noGrp="1"/>
          </p:cNvSpPr>
          <p:nvPr>
            <p:ph type="subTitle" idx="1"/>
          </p:nvPr>
        </p:nvSpPr>
        <p:spPr>
          <a:xfrm>
            <a:off x="1143000" y="4228843"/>
            <a:ext cx="6858000" cy="1655762"/>
          </a:xfrm>
        </p:spPr>
        <p:txBody>
          <a:bodyPr>
            <a:normAutofit/>
          </a:bodyPr>
          <a:lstStyle/>
          <a:p>
            <a:r>
              <a:rPr lang="en-CA" sz="2000" dirty="0"/>
              <a:t>Presentation of Sabina Gold &amp; Silver Corp’s</a:t>
            </a:r>
          </a:p>
          <a:p>
            <a:r>
              <a:rPr lang="en-CA" sz="2000" dirty="0"/>
              <a:t>Modifications of the Back River Project</a:t>
            </a:r>
          </a:p>
          <a:p>
            <a:r>
              <a:rPr lang="en-CA" sz="2000" dirty="0"/>
              <a:t>July 13, 2021</a:t>
            </a:r>
          </a:p>
        </p:txBody>
      </p:sp>
      <p:pic>
        <p:nvPicPr>
          <p:cNvPr id="5" name="Picture 3">
            <a:extLst>
              <a:ext uri="{FF2B5EF4-FFF2-40B4-BE49-F238E27FC236}">
                <a16:creationId xmlns:a16="http://schemas.microsoft.com/office/drawing/2014/main" id="{20069084-D02B-4F63-BCCA-ADFD64A1201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316082" y="494333"/>
            <a:ext cx="2511835" cy="215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13268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85769-A0FB-4447-B6A0-CAF8D6DA9BF2}"/>
              </a:ext>
            </a:extLst>
          </p:cNvPr>
          <p:cNvSpPr>
            <a:spLocks noGrp="1"/>
          </p:cNvSpPr>
          <p:nvPr>
            <p:ph type="title"/>
          </p:nvPr>
        </p:nvSpPr>
        <p:spPr>
          <a:xfrm>
            <a:off x="971550" y="727169"/>
            <a:ext cx="7200900" cy="869012"/>
          </a:xfrm>
        </p:spPr>
        <p:txBody>
          <a:bodyPr>
            <a:normAutofit fontScale="90000"/>
          </a:bodyPr>
          <a:lstStyle/>
          <a:p>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Purpose of Presentation</a:t>
            </a:r>
            <a:endParaRPr lang="en-CA" sz="3600" dirty="0"/>
          </a:p>
        </p:txBody>
      </p:sp>
      <p:pic>
        <p:nvPicPr>
          <p:cNvPr id="21" name="Picture 3">
            <a:extLst>
              <a:ext uri="{FF2B5EF4-FFF2-40B4-BE49-F238E27FC236}">
                <a16:creationId xmlns:a16="http://schemas.microsoft.com/office/drawing/2014/main" id="{281EEF0F-F375-45E3-8EAF-A1F0C643C7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31028" y="5989739"/>
            <a:ext cx="1012973" cy="86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Content Placeholder 8">
            <a:extLst>
              <a:ext uri="{FF2B5EF4-FFF2-40B4-BE49-F238E27FC236}">
                <a16:creationId xmlns:a16="http://schemas.microsoft.com/office/drawing/2014/main" id="{ECFFD6A2-0E1F-4006-9902-27E5F2B923E3}"/>
              </a:ext>
            </a:extLst>
          </p:cNvPr>
          <p:cNvSpPr>
            <a:spLocks noGrp="1"/>
          </p:cNvSpPr>
          <p:nvPr>
            <p:ph idx="1"/>
          </p:nvPr>
        </p:nvSpPr>
        <p:spPr>
          <a:xfrm>
            <a:off x="1028700" y="1866899"/>
            <a:ext cx="7200900" cy="4263931"/>
          </a:xfrm>
        </p:spPr>
        <p:txBody>
          <a:bodyPr>
            <a:normAutofit fontScale="92500" lnSpcReduction="2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Present a summary of KIA’s Final Submission on the Sabina Gold &amp; Silver Corp’s Back River Project modifications to its Type A Water license application to the NWB.</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KIA had conducted a thorough review in the areas of hydrology, hydrogeology, fisheries, aquatic environments, water quality and monitoring.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17 issues from our IRs have been satisfactorily answered</a:t>
            </a:r>
            <a:r>
              <a:rPr lang="en-CA" sz="2800" dirty="0">
                <a:solidFill>
                  <a:prstClr val="black"/>
                </a:solidFill>
                <a:latin typeface="Calibri" panose="020F0502020204030204"/>
              </a:rPr>
              <a:t> by Sabina in their response</a:t>
            </a: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CA" sz="2800" dirty="0">
                <a:solidFill>
                  <a:prstClr val="black"/>
                </a:solidFill>
                <a:latin typeface="Calibri" panose="020F0502020204030204"/>
              </a:rPr>
              <a:t>Two outstanding issues from our technical review of the hydrodynamic model were tentatively resolved.</a:t>
            </a:r>
            <a:endPar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CA" dirty="0"/>
          </a:p>
        </p:txBody>
      </p:sp>
    </p:spTree>
    <p:extLst>
      <p:ext uri="{BB962C8B-B14F-4D97-AF65-F5344CB8AC3E}">
        <p14:creationId xmlns:p14="http://schemas.microsoft.com/office/powerpoint/2010/main" val="3071228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85769-A0FB-4447-B6A0-CAF8D6DA9BF2}"/>
              </a:ext>
            </a:extLst>
          </p:cNvPr>
          <p:cNvSpPr>
            <a:spLocks noGrp="1"/>
          </p:cNvSpPr>
          <p:nvPr>
            <p:ph type="title"/>
          </p:nvPr>
        </p:nvSpPr>
        <p:spPr>
          <a:xfrm>
            <a:off x="971550" y="594102"/>
            <a:ext cx="7200900" cy="626136"/>
          </a:xfrm>
        </p:spPr>
        <p:txBody>
          <a:bodyPr>
            <a:noAutofit/>
          </a:bodyPr>
          <a:lstStyle/>
          <a:p>
            <a:r>
              <a:rPr lang="en-US" sz="2500" b="1" dirty="0">
                <a:latin typeface="Arial Black" panose="020B0A04020102020204" pitchFamily="34" charset="0"/>
                <a:cs typeface="Arial" panose="020B0604020202020204" pitchFamily="34" charset="0"/>
              </a:rPr>
              <a:t>Hydrodynamic Model Technical Issues</a:t>
            </a:r>
            <a:endParaRPr lang="en-CA" sz="2500" b="1" dirty="0">
              <a:latin typeface="Arial Black" panose="020B0A04020102020204" pitchFamily="34" charset="0"/>
              <a:cs typeface="Arial" panose="020B0604020202020204" pitchFamily="34" charset="0"/>
            </a:endParaRPr>
          </a:p>
        </p:txBody>
      </p:sp>
      <p:pic>
        <p:nvPicPr>
          <p:cNvPr id="21" name="Picture 3">
            <a:extLst>
              <a:ext uri="{FF2B5EF4-FFF2-40B4-BE49-F238E27FC236}">
                <a16:creationId xmlns:a16="http://schemas.microsoft.com/office/drawing/2014/main" id="{281EEF0F-F375-45E3-8EAF-A1F0C643C7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76939" y="6286233"/>
            <a:ext cx="667062" cy="571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Content Placeholder 8">
            <a:extLst>
              <a:ext uri="{FF2B5EF4-FFF2-40B4-BE49-F238E27FC236}">
                <a16:creationId xmlns:a16="http://schemas.microsoft.com/office/drawing/2014/main" id="{ECFFD6A2-0E1F-4006-9902-27E5F2B923E3}"/>
              </a:ext>
            </a:extLst>
          </p:cNvPr>
          <p:cNvSpPr>
            <a:spLocks noGrp="1"/>
          </p:cNvSpPr>
          <p:nvPr>
            <p:ph idx="1"/>
          </p:nvPr>
        </p:nvSpPr>
        <p:spPr>
          <a:xfrm>
            <a:off x="1045953" y="1220238"/>
            <a:ext cx="7200900" cy="5043660"/>
          </a:xfrm>
        </p:spPr>
        <p:txBody>
          <a:bodyPr>
            <a:normAutofit lnSpcReduction="10000"/>
          </a:bodyPr>
          <a:lstStyle/>
          <a:p>
            <a:r>
              <a:rPr lang="en-US" dirty="0"/>
              <a:t>The two issues and recommendations from the hydrodynamic model review that were resolved are:</a:t>
            </a:r>
          </a:p>
          <a:p>
            <a:pPr lvl="1"/>
            <a:r>
              <a:rPr lang="en-US" dirty="0"/>
              <a:t>Divergence from FEIS predicted impacts to Goose Lake, and</a:t>
            </a:r>
          </a:p>
          <a:p>
            <a:pPr lvl="1"/>
            <a:r>
              <a:rPr lang="en-US" dirty="0"/>
              <a:t>Water quality predictions and defining the mixing zone.</a:t>
            </a:r>
          </a:p>
          <a:p>
            <a:r>
              <a:rPr lang="en-US" dirty="0"/>
              <a:t>SSWQO document and basis for nitrate to be provided for Goose Lake.</a:t>
            </a:r>
          </a:p>
          <a:p>
            <a:r>
              <a:rPr lang="en-US" dirty="0"/>
              <a:t>One discharge location and one discharge rate of 1,900 m</a:t>
            </a:r>
            <a:r>
              <a:rPr lang="en-US" baseline="30000" dirty="0"/>
              <a:t>3</a:t>
            </a:r>
            <a:r>
              <a:rPr lang="en-US" dirty="0"/>
              <a:t>/day.</a:t>
            </a:r>
          </a:p>
          <a:p>
            <a:r>
              <a:rPr lang="en-US" dirty="0"/>
              <a:t>Sensitivity analysis will be provided for hydrodynamic model.</a:t>
            </a:r>
          </a:p>
          <a:p>
            <a:r>
              <a:rPr lang="en-US" dirty="0"/>
              <a:t>Additional monitoring of cryoconcentrated conditions in shallow area of neck and discharge location in body of Goose Lake.</a:t>
            </a:r>
          </a:p>
          <a:p>
            <a:r>
              <a:rPr lang="en-US" dirty="0"/>
              <a:t>Assessment of ammonia toxicity in effluent will be provided for the full MDMER range of pH.</a:t>
            </a:r>
          </a:p>
        </p:txBody>
      </p:sp>
    </p:spTree>
    <p:extLst>
      <p:ext uri="{BB962C8B-B14F-4D97-AF65-F5344CB8AC3E}">
        <p14:creationId xmlns:p14="http://schemas.microsoft.com/office/powerpoint/2010/main" val="1600608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85769-A0FB-4447-B6A0-CAF8D6DA9BF2}"/>
              </a:ext>
            </a:extLst>
          </p:cNvPr>
          <p:cNvSpPr>
            <a:spLocks noGrp="1"/>
          </p:cNvSpPr>
          <p:nvPr>
            <p:ph type="title"/>
          </p:nvPr>
        </p:nvSpPr>
        <p:spPr>
          <a:xfrm>
            <a:off x="971550" y="677532"/>
            <a:ext cx="7200900" cy="626136"/>
          </a:xfrm>
        </p:spPr>
        <p:txBody>
          <a:bodyPr>
            <a:normAutofit fontScale="90000"/>
          </a:bodyPr>
          <a:lstStyle/>
          <a:p>
            <a:r>
              <a:rPr kumimoji="0" lang="en-CA" sz="28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Proposed Split of IOL and Crown Land &amp; Water Security</a:t>
            </a:r>
            <a:endParaRPr lang="en-CA" sz="3600" dirty="0"/>
          </a:p>
        </p:txBody>
      </p:sp>
      <p:pic>
        <p:nvPicPr>
          <p:cNvPr id="21" name="Picture 3">
            <a:extLst>
              <a:ext uri="{FF2B5EF4-FFF2-40B4-BE49-F238E27FC236}">
                <a16:creationId xmlns:a16="http://schemas.microsoft.com/office/drawing/2014/main" id="{281EEF0F-F375-45E3-8EAF-A1F0C643C7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76939" y="6286233"/>
            <a:ext cx="667062" cy="571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Content Placeholder 8">
            <a:extLst>
              <a:ext uri="{FF2B5EF4-FFF2-40B4-BE49-F238E27FC236}">
                <a16:creationId xmlns:a16="http://schemas.microsoft.com/office/drawing/2014/main" id="{ECFFD6A2-0E1F-4006-9902-27E5F2B923E3}"/>
              </a:ext>
            </a:extLst>
          </p:cNvPr>
          <p:cNvSpPr>
            <a:spLocks noGrp="1"/>
          </p:cNvSpPr>
          <p:nvPr>
            <p:ph idx="1"/>
          </p:nvPr>
        </p:nvSpPr>
        <p:spPr>
          <a:xfrm>
            <a:off x="971550" y="1892710"/>
            <a:ext cx="7200900" cy="3581400"/>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Calibri"/>
                <a:ea typeface="+mn-ea"/>
                <a:cs typeface="+mn-cs"/>
              </a:rPr>
              <a:t>KIA has agreed with Sabina on total security of </a:t>
            </a:r>
            <a:r>
              <a:rPr kumimoji="0" lang="en-CA" sz="2800" b="0" i="0" u="none" strike="noStrike" kern="1200" cap="none" spc="0" normalizeH="0" baseline="0" noProof="0" dirty="0">
                <a:ln>
                  <a:noFill/>
                </a:ln>
                <a:solidFill>
                  <a:srgbClr val="FF0000"/>
                </a:solidFill>
                <a:effectLst/>
                <a:uLnTx/>
                <a:uFillTx/>
                <a:latin typeface="Calibri"/>
                <a:ea typeface="+mn-ea"/>
                <a:cs typeface="+mn-cs"/>
              </a:rPr>
              <a:t>$48,592,11 </a:t>
            </a:r>
            <a:r>
              <a:rPr kumimoji="0" lang="en-CA" sz="2800" b="0" i="0" u="none" strike="noStrike" kern="1200" cap="none" spc="0" normalizeH="0" baseline="0" noProof="0" dirty="0">
                <a:ln>
                  <a:noFill/>
                </a:ln>
                <a:solidFill>
                  <a:prstClr val="black"/>
                </a:solidFill>
                <a:effectLst/>
                <a:uLnTx/>
                <a:uFillTx/>
                <a:latin typeface="Calibri"/>
                <a:ea typeface="+mn-ea"/>
                <a:cs typeface="+mn-cs"/>
              </a:rPr>
              <a:t>for the Back River Project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Calibri"/>
                <a:ea typeface="+mn-ea"/>
                <a:cs typeface="+mn-cs"/>
              </a:rPr>
              <a:t>KIA has proposed to CIRNAC and Sabina a security split of </a:t>
            </a:r>
            <a:r>
              <a:rPr kumimoji="0" lang="en-CA" sz="2800" b="0" i="0" u="none" strike="noStrike" kern="1200" cap="none" spc="0" normalizeH="0" baseline="0" noProof="0" dirty="0">
                <a:ln>
                  <a:noFill/>
                </a:ln>
                <a:solidFill>
                  <a:srgbClr val="FF0000"/>
                </a:solidFill>
                <a:effectLst/>
                <a:uLnTx/>
                <a:uFillTx/>
                <a:latin typeface="Calibri"/>
                <a:ea typeface="+mn-ea"/>
                <a:cs typeface="+mn-cs"/>
              </a:rPr>
              <a:t>31%</a:t>
            </a:r>
            <a:r>
              <a:rPr kumimoji="0" lang="en-CA" sz="2800" b="0" i="0" u="none" strike="noStrike" kern="1200" cap="none" spc="0" normalizeH="0" baseline="0" noProof="0" dirty="0">
                <a:ln>
                  <a:noFill/>
                </a:ln>
                <a:solidFill>
                  <a:prstClr val="black"/>
                </a:solidFill>
                <a:effectLst/>
                <a:uLnTx/>
                <a:uFillTx/>
                <a:latin typeface="Calibri"/>
                <a:ea typeface="+mn-ea"/>
                <a:cs typeface="+mn-cs"/>
              </a:rPr>
              <a:t> IOL and </a:t>
            </a:r>
            <a:r>
              <a:rPr kumimoji="0" lang="en-CA" sz="2800" b="0" i="0" u="none" strike="noStrike" kern="1200" cap="none" spc="0" normalizeH="0" baseline="0" noProof="0" dirty="0">
                <a:ln>
                  <a:noFill/>
                </a:ln>
                <a:solidFill>
                  <a:srgbClr val="FF0000"/>
                </a:solidFill>
                <a:effectLst/>
                <a:uLnTx/>
                <a:uFillTx/>
                <a:latin typeface="Calibri"/>
                <a:ea typeface="+mn-ea"/>
                <a:cs typeface="+mn-cs"/>
              </a:rPr>
              <a:t>69%</a:t>
            </a:r>
            <a:r>
              <a:rPr kumimoji="0" lang="en-CA" sz="2800" b="0" i="0" u="none" strike="noStrike" kern="1200" cap="none" spc="0" normalizeH="0" baseline="0" noProof="0" dirty="0">
                <a:ln>
                  <a:noFill/>
                </a:ln>
                <a:solidFill>
                  <a:prstClr val="black"/>
                </a:solidFill>
                <a:effectLst/>
                <a:uLnTx/>
                <a:uFillTx/>
                <a:latin typeface="Calibri"/>
                <a:ea typeface="+mn-ea"/>
                <a:cs typeface="+mn-cs"/>
              </a:rPr>
              <a:t> Crown Land &amp; Water.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Calibri"/>
                <a:ea typeface="+mn-ea"/>
                <a:cs typeface="+mn-cs"/>
              </a:rPr>
              <a:t>KIA, CIRNAC, and Sabina currently discussing proposed staging and split of security.</a:t>
            </a:r>
          </a:p>
          <a:p>
            <a:endParaRPr lang="en-CA" dirty="0"/>
          </a:p>
        </p:txBody>
      </p:sp>
    </p:spTree>
    <p:extLst>
      <p:ext uri="{BB962C8B-B14F-4D97-AF65-F5344CB8AC3E}">
        <p14:creationId xmlns:p14="http://schemas.microsoft.com/office/powerpoint/2010/main" val="512671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85769-A0FB-4447-B6A0-CAF8D6DA9BF2}"/>
              </a:ext>
            </a:extLst>
          </p:cNvPr>
          <p:cNvSpPr>
            <a:spLocks noGrp="1"/>
          </p:cNvSpPr>
          <p:nvPr>
            <p:ph type="title"/>
          </p:nvPr>
        </p:nvSpPr>
        <p:spPr>
          <a:xfrm>
            <a:off x="971550" y="751417"/>
            <a:ext cx="7200900" cy="626136"/>
          </a:xfrm>
        </p:spPr>
        <p:txBody>
          <a:bodyPr>
            <a:normAutofit fontScale="90000"/>
          </a:bodyPr>
          <a:lstStyle/>
          <a:p>
            <a:r>
              <a:rPr kumimoji="0" lang="en-CA" sz="28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KIA Proposed Staged Split of IOL and Crown Land &amp; Water Security</a:t>
            </a:r>
            <a:endParaRPr lang="en-CA" sz="3600" dirty="0"/>
          </a:p>
        </p:txBody>
      </p:sp>
      <p:pic>
        <p:nvPicPr>
          <p:cNvPr id="21" name="Picture 3">
            <a:extLst>
              <a:ext uri="{FF2B5EF4-FFF2-40B4-BE49-F238E27FC236}">
                <a16:creationId xmlns:a16="http://schemas.microsoft.com/office/drawing/2014/main" id="{281EEF0F-F375-45E3-8EAF-A1F0C643C7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76939" y="6286233"/>
            <a:ext cx="667062" cy="571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Content Placeholder 4">
            <a:extLst>
              <a:ext uri="{FF2B5EF4-FFF2-40B4-BE49-F238E27FC236}">
                <a16:creationId xmlns:a16="http://schemas.microsoft.com/office/drawing/2014/main" id="{595ACAA4-312A-4430-AC60-66DE7A1D89D4}"/>
              </a:ext>
            </a:extLst>
          </p:cNvPr>
          <p:cNvPicPr>
            <a:picLocks noGrp="1" noChangeAspect="1"/>
          </p:cNvPicPr>
          <p:nvPr>
            <p:ph idx="1"/>
          </p:nvPr>
        </p:nvPicPr>
        <p:blipFill>
          <a:blip r:embed="rId4"/>
          <a:stretch>
            <a:fillRect/>
          </a:stretch>
        </p:blipFill>
        <p:spPr>
          <a:xfrm>
            <a:off x="1352505" y="1747301"/>
            <a:ext cx="6925011" cy="4538932"/>
          </a:xfrm>
          <a:prstGeom prst="rect">
            <a:avLst/>
          </a:prstGeom>
        </p:spPr>
      </p:pic>
    </p:spTree>
    <p:extLst>
      <p:ext uri="{BB962C8B-B14F-4D97-AF65-F5344CB8AC3E}">
        <p14:creationId xmlns:p14="http://schemas.microsoft.com/office/powerpoint/2010/main" val="466260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85769-A0FB-4447-B6A0-CAF8D6DA9BF2}"/>
              </a:ext>
            </a:extLst>
          </p:cNvPr>
          <p:cNvSpPr>
            <a:spLocks noGrp="1"/>
          </p:cNvSpPr>
          <p:nvPr>
            <p:ph type="title"/>
          </p:nvPr>
        </p:nvSpPr>
        <p:spPr>
          <a:xfrm>
            <a:off x="971550" y="677532"/>
            <a:ext cx="7200900" cy="626136"/>
          </a:xfrm>
        </p:spPr>
        <p:txBody>
          <a:bodyPr>
            <a:normAutofit fontScale="90000"/>
          </a:bodyPr>
          <a:lstStyle/>
          <a:p>
            <a:r>
              <a:rPr lang="en-US" sz="3600" dirty="0">
                <a:latin typeface="Arial Black" panose="020B0A04020102020204" pitchFamily="34" charset="0"/>
              </a:rPr>
              <a:t>Updated Reclamation Security</a:t>
            </a:r>
            <a:endParaRPr lang="en-CA" sz="3600" dirty="0">
              <a:latin typeface="Arial Black" panose="020B0A04020102020204" pitchFamily="34" charset="0"/>
            </a:endParaRPr>
          </a:p>
        </p:txBody>
      </p:sp>
      <p:pic>
        <p:nvPicPr>
          <p:cNvPr id="21" name="Picture 3">
            <a:extLst>
              <a:ext uri="{FF2B5EF4-FFF2-40B4-BE49-F238E27FC236}">
                <a16:creationId xmlns:a16="http://schemas.microsoft.com/office/drawing/2014/main" id="{281EEF0F-F375-45E3-8EAF-A1F0C643C7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76939" y="6286233"/>
            <a:ext cx="667062" cy="571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Content Placeholder 8">
            <a:extLst>
              <a:ext uri="{FF2B5EF4-FFF2-40B4-BE49-F238E27FC236}">
                <a16:creationId xmlns:a16="http://schemas.microsoft.com/office/drawing/2014/main" id="{ECFFD6A2-0E1F-4006-9902-27E5F2B923E3}"/>
              </a:ext>
            </a:extLst>
          </p:cNvPr>
          <p:cNvSpPr>
            <a:spLocks noGrp="1"/>
          </p:cNvSpPr>
          <p:nvPr>
            <p:ph idx="1"/>
          </p:nvPr>
        </p:nvSpPr>
        <p:spPr>
          <a:xfrm>
            <a:off x="1048365" y="1892710"/>
            <a:ext cx="7200900" cy="3581400"/>
          </a:xfrm>
        </p:spPr>
        <p:txBody>
          <a:bodyPr/>
          <a:lstStyle/>
          <a:p>
            <a:r>
              <a:rPr lang="en-US" dirty="0"/>
              <a:t>KIA still needs to work with Sabina and CIRNAC to update the Reclamation Security for the Back River Project for the proposed modifications.</a:t>
            </a:r>
          </a:p>
          <a:p>
            <a:r>
              <a:rPr lang="en-US" dirty="0"/>
              <a:t>This will result in an adjustment in the overall amount of security required, split, and staging given the proposed modifications and change in construction schedule.</a:t>
            </a:r>
          </a:p>
          <a:p>
            <a:r>
              <a:rPr lang="en-US" dirty="0"/>
              <a:t>KIA anticipates little or no change in the split of land and water security with these proposed modifications.</a:t>
            </a:r>
            <a:endParaRPr lang="en-CA" dirty="0"/>
          </a:p>
        </p:txBody>
      </p:sp>
    </p:spTree>
    <p:extLst>
      <p:ext uri="{BB962C8B-B14F-4D97-AF65-F5344CB8AC3E}">
        <p14:creationId xmlns:p14="http://schemas.microsoft.com/office/powerpoint/2010/main" val="1894432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85769-A0FB-4447-B6A0-CAF8D6DA9BF2}"/>
              </a:ext>
            </a:extLst>
          </p:cNvPr>
          <p:cNvSpPr>
            <a:spLocks noGrp="1"/>
          </p:cNvSpPr>
          <p:nvPr>
            <p:ph type="title"/>
          </p:nvPr>
        </p:nvSpPr>
        <p:spPr>
          <a:xfrm>
            <a:off x="971550" y="751418"/>
            <a:ext cx="7200900" cy="626136"/>
          </a:xfrm>
        </p:spPr>
        <p:txBody>
          <a:bodyPr>
            <a:normAutofit fontScale="90000"/>
          </a:bodyPr>
          <a:lstStyle/>
          <a:p>
            <a:r>
              <a:rPr kumimoji="0" lang="en-CA" sz="28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Conditions for Stage Security at Back River</a:t>
            </a:r>
            <a:endParaRPr lang="en-CA" sz="3600" dirty="0"/>
          </a:p>
        </p:txBody>
      </p:sp>
      <p:pic>
        <p:nvPicPr>
          <p:cNvPr id="21" name="Picture 3">
            <a:extLst>
              <a:ext uri="{FF2B5EF4-FFF2-40B4-BE49-F238E27FC236}">
                <a16:creationId xmlns:a16="http://schemas.microsoft.com/office/drawing/2014/main" id="{281EEF0F-F375-45E3-8EAF-A1F0C643C7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76939" y="6286233"/>
            <a:ext cx="667062" cy="571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Content Placeholder 8">
            <a:extLst>
              <a:ext uri="{FF2B5EF4-FFF2-40B4-BE49-F238E27FC236}">
                <a16:creationId xmlns:a16="http://schemas.microsoft.com/office/drawing/2014/main" id="{ECFFD6A2-0E1F-4006-9902-27E5F2B923E3}"/>
              </a:ext>
            </a:extLst>
          </p:cNvPr>
          <p:cNvSpPr>
            <a:spLocks noGrp="1"/>
          </p:cNvSpPr>
          <p:nvPr>
            <p:ph idx="1"/>
          </p:nvPr>
        </p:nvSpPr>
        <p:spPr>
          <a:xfrm>
            <a:off x="971550" y="1961535"/>
            <a:ext cx="7200900" cy="3581400"/>
          </a:xfrm>
        </p:spPr>
        <p:txBody>
          <a:bodyPr>
            <a:normAutofit fontScale="77500" lnSpcReduction="2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Calibri"/>
                <a:ea typeface="+mn-ea"/>
                <a:cs typeface="+mn-cs"/>
              </a:rPr>
              <a:t>KIA is still open to receiving staged security under particular water license conditions.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3200" b="0" i="0" u="none" strike="noStrike" kern="1200" cap="none" spc="0" normalizeH="0" baseline="0" noProof="0" dirty="0">
              <a:ln>
                <a:noFill/>
              </a:ln>
              <a:solidFill>
                <a:prstClr val="black"/>
              </a:solidFill>
              <a:effectLst/>
              <a:uLnTx/>
              <a:uFillTx/>
              <a:latin typeface="Calibri"/>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KIA must receive security for construction phases 60 days prior to construction.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Staged security is subject to NWB process.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Sabina provides quarterly summary reports on construction progress.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Reclamation costs be updated periodically and reviewed.</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Additional security provided within 60 days of review and determination by NWB.</a:t>
            </a:r>
          </a:p>
          <a:p>
            <a:endParaRPr lang="en-CA" dirty="0"/>
          </a:p>
        </p:txBody>
      </p:sp>
    </p:spTree>
    <p:extLst>
      <p:ext uri="{BB962C8B-B14F-4D97-AF65-F5344CB8AC3E}">
        <p14:creationId xmlns:p14="http://schemas.microsoft.com/office/powerpoint/2010/main" val="2898047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85769-A0FB-4447-B6A0-CAF8D6DA9BF2}"/>
              </a:ext>
            </a:extLst>
          </p:cNvPr>
          <p:cNvSpPr>
            <a:spLocks noGrp="1"/>
          </p:cNvSpPr>
          <p:nvPr>
            <p:ph type="title"/>
          </p:nvPr>
        </p:nvSpPr>
        <p:spPr>
          <a:xfrm>
            <a:off x="1028700" y="677532"/>
            <a:ext cx="7200900" cy="626136"/>
          </a:xfrm>
        </p:spPr>
        <p:txBody>
          <a:bodyPr>
            <a:normAutofit fontScale="90000"/>
          </a:bodyPr>
          <a:lstStyle/>
          <a:p>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Conclusion</a:t>
            </a:r>
            <a:endParaRPr lang="en-CA" sz="3600" dirty="0"/>
          </a:p>
        </p:txBody>
      </p:sp>
      <p:pic>
        <p:nvPicPr>
          <p:cNvPr id="21" name="Picture 3">
            <a:extLst>
              <a:ext uri="{FF2B5EF4-FFF2-40B4-BE49-F238E27FC236}">
                <a16:creationId xmlns:a16="http://schemas.microsoft.com/office/drawing/2014/main" id="{281EEF0F-F375-45E3-8EAF-A1F0C643C7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76939" y="6286233"/>
            <a:ext cx="667062" cy="571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Content Placeholder 8">
            <a:extLst>
              <a:ext uri="{FF2B5EF4-FFF2-40B4-BE49-F238E27FC236}">
                <a16:creationId xmlns:a16="http://schemas.microsoft.com/office/drawing/2014/main" id="{ECFFD6A2-0E1F-4006-9902-27E5F2B923E3}"/>
              </a:ext>
            </a:extLst>
          </p:cNvPr>
          <p:cNvSpPr>
            <a:spLocks noGrp="1"/>
          </p:cNvSpPr>
          <p:nvPr>
            <p:ph idx="1"/>
          </p:nvPr>
        </p:nvSpPr>
        <p:spPr>
          <a:xfrm>
            <a:off x="1028700" y="1882878"/>
            <a:ext cx="7200900" cy="3581400"/>
          </a:xfrm>
        </p:spPr>
        <p:txBody>
          <a:bodyPr>
            <a:normAutofit fontScale="925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Calibri"/>
                <a:ea typeface="+mn-ea"/>
                <a:cs typeface="+mn-cs"/>
              </a:rPr>
              <a:t>KIA believes that having resolved the two remaining technical issues of the Hydrodynamic Model, the updating of the stage security can also be concluded with Sabina and CIRNAC.</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CA" sz="2800" b="0" i="0" u="none" strike="noStrike" kern="1200" cap="none" spc="0" normalizeH="0" baseline="0" noProof="0" dirty="0">
              <a:ln>
                <a:noFill/>
              </a:ln>
              <a:solidFill>
                <a:prstClr val="black"/>
              </a:solidFill>
              <a:effectLst/>
              <a:uLnTx/>
              <a:uFillTx/>
              <a:latin typeface="Calibri"/>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Calibri"/>
                <a:ea typeface="+mn-ea"/>
                <a:cs typeface="+mn-cs"/>
              </a:rPr>
              <a:t>Thank You</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CA" sz="2800" b="0" i="0" u="none" strike="noStrike" kern="1200" cap="none" spc="0" normalizeH="0" baseline="0" noProof="0" dirty="0">
              <a:ln>
                <a:noFill/>
              </a:ln>
              <a:solidFill>
                <a:prstClr val="black"/>
              </a:solidFill>
              <a:effectLst/>
              <a:uLnTx/>
              <a:uFillTx/>
              <a:latin typeface="Calibri"/>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Calibri"/>
                <a:ea typeface="+mn-ea"/>
                <a:cs typeface="+mn-cs"/>
              </a:rPr>
              <a:t>Questions?</a:t>
            </a:r>
          </a:p>
          <a:p>
            <a:endParaRPr lang="en-CA" dirty="0"/>
          </a:p>
        </p:txBody>
      </p:sp>
    </p:spTree>
    <p:extLst>
      <p:ext uri="{BB962C8B-B14F-4D97-AF65-F5344CB8AC3E}">
        <p14:creationId xmlns:p14="http://schemas.microsoft.com/office/powerpoint/2010/main" val="3784871525"/>
      </p:ext>
    </p:extLst>
  </p:cSld>
  <p:clrMapOvr>
    <a:masterClrMapping/>
  </p:clrMapOvr>
</p:sld>
</file>

<file path=ppt/theme/theme1.xml><?xml version="1.0" encoding="utf-8"?>
<a:theme xmlns:a="http://schemas.openxmlformats.org/drawingml/2006/main" name="Crop">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E84F4D16FF6645B0E603D6BE6C57A6" ma:contentTypeVersion="4" ma:contentTypeDescription="Create a new document." ma:contentTypeScope="" ma:versionID="d164b22f268d2b15a499ce124a295832">
  <xsd:schema xmlns:xsd="http://www.w3.org/2001/XMLSchema" xmlns:xs="http://www.w3.org/2001/XMLSchema" xmlns:p="http://schemas.microsoft.com/office/2006/metadata/properties" xmlns:ns2="d511e685-f4de-4b8f-86a7-300880eb2aae" targetNamespace="http://schemas.microsoft.com/office/2006/metadata/properties" ma:root="true" ma:fieldsID="19e99dd669bb1f690dbb06e7b8898c74" ns2:_="">
    <xsd:import namespace="d511e685-f4de-4b8f-86a7-300880eb2aa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11e685-f4de-4b8f-86a7-300880eb2a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A2EE215-AF86-4010-A769-90380568FF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11e685-f4de-4b8f-86a7-300880eb2a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A4556EC-89F9-424D-A5BF-173376D380C1}">
  <ds:schemaRefs>
    <ds:schemaRef ds:uri="http://schemas.microsoft.com/sharepoint/v3/contenttype/forms"/>
  </ds:schemaRefs>
</ds:datastoreItem>
</file>

<file path=customXml/itemProps3.xml><?xml version="1.0" encoding="utf-8"?>
<ds:datastoreItem xmlns:ds="http://schemas.openxmlformats.org/officeDocument/2006/customXml" ds:itemID="{7D6220B8-FA29-43AD-BFBD-B7C963E9CB9F}">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TM10001105[[fn=Crop]]</Template>
  <TotalTime>6698</TotalTime>
  <Words>1403</Words>
  <Application>Microsoft Office PowerPoint</Application>
  <PresentationFormat>On-screen Show (4:3)</PresentationFormat>
  <Paragraphs>75</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Black</vt:lpstr>
      <vt:lpstr>Calibri</vt:lpstr>
      <vt:lpstr>Franklin Gothic Book</vt:lpstr>
      <vt:lpstr>Crop</vt:lpstr>
      <vt:lpstr>Kitikmeot Inuit Association</vt:lpstr>
      <vt:lpstr>Purpose of Presentation</vt:lpstr>
      <vt:lpstr>Hydrodynamic Model Technical Issues</vt:lpstr>
      <vt:lpstr>Proposed Split of IOL and Crown Land &amp; Water Security</vt:lpstr>
      <vt:lpstr>KIA Proposed Staged Split of IOL and Crown Land &amp; Water Security</vt:lpstr>
      <vt:lpstr>Updated Reclamation Security</vt:lpstr>
      <vt:lpstr>Conditions for Stage Security at Back River</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Kitikmeot Inuit Association</dc:title>
  <dc:creator>SrLandsOfficer</dc:creator>
  <cp:lastModifiedBy>John Roesch</cp:lastModifiedBy>
  <cp:revision>154</cp:revision>
  <dcterms:created xsi:type="dcterms:W3CDTF">2020-09-28T15:49:53Z</dcterms:created>
  <dcterms:modified xsi:type="dcterms:W3CDTF">2021-07-06T18:13:42Z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0x010100C9E84F4D16FF6645B0E603D6BE6C57A6</vt:lpwstr>
  </property>
</Properties>
</file>