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557" r:id="rId2"/>
    <p:sldId id="558" r:id="rId3"/>
    <p:sldId id="559" r:id="rId4"/>
    <p:sldId id="584" r:id="rId5"/>
    <p:sldId id="604" r:id="rId6"/>
    <p:sldId id="597" r:id="rId7"/>
    <p:sldId id="605" r:id="rId8"/>
    <p:sldId id="606" r:id="rId9"/>
    <p:sldId id="607" r:id="rId10"/>
    <p:sldId id="608" r:id="rId11"/>
    <p:sldId id="609" r:id="rId12"/>
    <p:sldId id="610" r:id="rId13"/>
    <p:sldId id="611" r:id="rId14"/>
    <p:sldId id="612" r:id="rId15"/>
    <p:sldId id="613" r:id="rId16"/>
    <p:sldId id="614" r:id="rId17"/>
    <p:sldId id="615" r:id="rId18"/>
    <p:sldId id="616" r:id="rId19"/>
    <p:sldId id="617" r:id="rId20"/>
    <p:sldId id="618" r:id="rId21"/>
    <p:sldId id="619" r:id="rId22"/>
    <p:sldId id="620" r:id="rId23"/>
    <p:sldId id="621" r:id="rId24"/>
    <p:sldId id="622" r:id="rId25"/>
    <p:sldId id="623" r:id="rId26"/>
    <p:sldId id="624" r:id="rId27"/>
    <p:sldId id="625" r:id="rId28"/>
    <p:sldId id="578" r:id="rId29"/>
    <p:sldId id="579" r:id="rId30"/>
    <p:sldId id="58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AD3E03-87CC-9304-3C22-95E26D7AD0D3}" name="Firmin, Pauline (elle-she)" initials="PF" userId="S::Pauline.Firmin@rcaanc-cirnac.gc.ca::ffdcf27f-5957-4b37-b3af-c80096c1cee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10" autoAdjust="0"/>
  </p:normalViewPr>
  <p:slideViewPr>
    <p:cSldViewPr snapToGrid="0">
      <p:cViewPr>
        <p:scale>
          <a:sx n="77" d="100"/>
          <a:sy n="77" d="100"/>
        </p:scale>
        <p:origin x="883"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C29E66-A93D-4F92-A2F6-CCF8E534B40C}"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E609F3-381A-4D4E-A449-A90DA87D2568}" type="slidenum">
              <a:rPr lang="en-US" smtClean="0"/>
              <a:t>‹N°›</a:t>
            </a:fld>
            <a:endParaRPr lang="en-US"/>
          </a:p>
        </p:txBody>
      </p:sp>
    </p:spTree>
    <p:extLst>
      <p:ext uri="{BB962C8B-B14F-4D97-AF65-F5344CB8AC3E}">
        <p14:creationId xmlns:p14="http://schemas.microsoft.com/office/powerpoint/2010/main" val="228787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6354" eaLnBrk="0" hangingPunct="0">
              <a:defRPr>
                <a:solidFill>
                  <a:schemeClr val="tx1"/>
                </a:solidFill>
                <a:latin typeface="Verdana" pitchFamily="34" charset="0"/>
              </a:defRPr>
            </a:lvl1pPr>
            <a:lvl2pPr marL="736862" indent="-283407" defTabSz="916354" eaLnBrk="0" hangingPunct="0">
              <a:defRPr>
                <a:solidFill>
                  <a:schemeClr val="tx1"/>
                </a:solidFill>
                <a:latin typeface="Verdana" pitchFamily="34" charset="0"/>
              </a:defRPr>
            </a:lvl2pPr>
            <a:lvl3pPr marL="1133634" indent="-226728" defTabSz="916354" eaLnBrk="0" hangingPunct="0">
              <a:defRPr>
                <a:solidFill>
                  <a:schemeClr val="tx1"/>
                </a:solidFill>
                <a:latin typeface="Verdana" pitchFamily="34" charset="0"/>
              </a:defRPr>
            </a:lvl3pPr>
            <a:lvl4pPr marL="1587088" indent="-226728" defTabSz="916354" eaLnBrk="0" hangingPunct="0">
              <a:defRPr>
                <a:solidFill>
                  <a:schemeClr val="tx1"/>
                </a:solidFill>
                <a:latin typeface="Verdana" pitchFamily="34" charset="0"/>
              </a:defRPr>
            </a:lvl4pPr>
            <a:lvl5pPr marL="2040541" indent="-226728" defTabSz="916354" eaLnBrk="0" hangingPunct="0">
              <a:defRPr>
                <a:solidFill>
                  <a:schemeClr val="tx1"/>
                </a:solidFill>
                <a:latin typeface="Verdana" pitchFamily="34" charset="0"/>
              </a:defRPr>
            </a:lvl5pPr>
            <a:lvl6pPr marL="2493994" indent="-226728" defTabSz="916354" eaLnBrk="0" fontAlgn="base" hangingPunct="0">
              <a:lnSpc>
                <a:spcPct val="90000"/>
              </a:lnSpc>
              <a:spcBef>
                <a:spcPct val="0"/>
              </a:spcBef>
              <a:spcAft>
                <a:spcPct val="37000"/>
              </a:spcAft>
              <a:defRPr>
                <a:solidFill>
                  <a:schemeClr val="tx1"/>
                </a:solidFill>
                <a:latin typeface="Verdana" pitchFamily="34" charset="0"/>
              </a:defRPr>
            </a:lvl6pPr>
            <a:lvl7pPr marL="2947448" indent="-226728" defTabSz="916354" eaLnBrk="0" fontAlgn="base" hangingPunct="0">
              <a:lnSpc>
                <a:spcPct val="90000"/>
              </a:lnSpc>
              <a:spcBef>
                <a:spcPct val="0"/>
              </a:spcBef>
              <a:spcAft>
                <a:spcPct val="37000"/>
              </a:spcAft>
              <a:defRPr>
                <a:solidFill>
                  <a:schemeClr val="tx1"/>
                </a:solidFill>
                <a:latin typeface="Verdana" pitchFamily="34" charset="0"/>
              </a:defRPr>
            </a:lvl7pPr>
            <a:lvl8pPr marL="3400902" indent="-226728" defTabSz="916354" eaLnBrk="0" fontAlgn="base" hangingPunct="0">
              <a:lnSpc>
                <a:spcPct val="90000"/>
              </a:lnSpc>
              <a:spcBef>
                <a:spcPct val="0"/>
              </a:spcBef>
              <a:spcAft>
                <a:spcPct val="37000"/>
              </a:spcAft>
              <a:defRPr>
                <a:solidFill>
                  <a:schemeClr val="tx1"/>
                </a:solidFill>
                <a:latin typeface="Verdana" pitchFamily="34" charset="0"/>
              </a:defRPr>
            </a:lvl8pPr>
            <a:lvl9pPr marL="3854355" indent="-226728" defTabSz="916354" eaLnBrk="0" fontAlgn="base" hangingPunct="0">
              <a:lnSpc>
                <a:spcPct val="90000"/>
              </a:lnSpc>
              <a:spcBef>
                <a:spcPct val="0"/>
              </a:spcBef>
              <a:spcAft>
                <a:spcPct val="37000"/>
              </a:spcAft>
              <a:defRPr>
                <a:solidFill>
                  <a:schemeClr val="tx1"/>
                </a:solidFill>
                <a:latin typeface="Verdana" pitchFamily="34" charset="0"/>
              </a:defRPr>
            </a:lvl9pPr>
          </a:lstStyle>
          <a:p>
            <a:pPr eaLnBrk="1" hangingPunct="1"/>
            <a:fld id="{124F3551-6772-4ED3-AD12-7448C81BF950}" type="slidenum">
              <a:rPr lang="en-CA" altLang="en-US" smtClean="0">
                <a:latin typeface="Arial" charset="0"/>
              </a:rPr>
              <a:pPr eaLnBrk="1" hangingPunct="1"/>
              <a:t>1</a:t>
            </a:fld>
            <a:endParaRPr lang="en-CA" altLang="en-US">
              <a:latin typeface="Arial"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324" eaLnBrk="1" hangingPunct="1">
              <a:defRPr/>
            </a:pPr>
            <a:endParaRPr lang="en-US" altLang="en-US" sz="1200" dirty="0"/>
          </a:p>
        </p:txBody>
      </p:sp>
    </p:spTree>
    <p:extLst>
      <p:ext uri="{BB962C8B-B14F-4D97-AF65-F5344CB8AC3E}">
        <p14:creationId xmlns:p14="http://schemas.microsoft.com/office/powerpoint/2010/main" val="2365407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224C-E79F-BC1B-981F-9D56A2C6C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B68C51-D888-B224-F98A-EBECA51AF8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2A0D1-02B9-5EA6-2599-4F17C8E992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6B1755-D6AE-37A6-CB84-5180B98935CC}"/>
              </a:ext>
            </a:extLst>
          </p:cNvPr>
          <p:cNvSpPr>
            <a:spLocks noGrp="1"/>
          </p:cNvSpPr>
          <p:nvPr>
            <p:ph type="sldNum" sz="quarter" idx="5"/>
          </p:nvPr>
        </p:nvSpPr>
        <p:spPr/>
        <p:txBody>
          <a:bodyPr/>
          <a:lstStyle/>
          <a:p>
            <a:pPr>
              <a:defRPr/>
            </a:pPr>
            <a:fld id="{FE284EBD-CBB1-4A99-ABB1-E39FD7904359}" type="slidenum">
              <a:rPr lang="en-CA" smtClean="0"/>
              <a:pPr>
                <a:defRPr/>
              </a:pPr>
              <a:t>10</a:t>
            </a:fld>
            <a:endParaRPr lang="en-CA"/>
          </a:p>
        </p:txBody>
      </p:sp>
    </p:spTree>
    <p:extLst>
      <p:ext uri="{BB962C8B-B14F-4D97-AF65-F5344CB8AC3E}">
        <p14:creationId xmlns:p14="http://schemas.microsoft.com/office/powerpoint/2010/main" val="1762637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E2E1B-7329-8DC9-2363-358EA6FCD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CF7B8-1C59-5C2B-DF91-FB70F9915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DDC82-A6D5-C1F5-3F69-F248B4671D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958C95-2A74-F9F2-0D90-87D2108B0F9C}"/>
              </a:ext>
            </a:extLst>
          </p:cNvPr>
          <p:cNvSpPr>
            <a:spLocks noGrp="1"/>
          </p:cNvSpPr>
          <p:nvPr>
            <p:ph type="sldNum" sz="quarter" idx="5"/>
          </p:nvPr>
        </p:nvSpPr>
        <p:spPr/>
        <p:txBody>
          <a:bodyPr/>
          <a:lstStyle/>
          <a:p>
            <a:pPr>
              <a:defRPr/>
            </a:pPr>
            <a:fld id="{FE284EBD-CBB1-4A99-ABB1-E39FD7904359}" type="slidenum">
              <a:rPr lang="en-CA" smtClean="0"/>
              <a:pPr>
                <a:defRPr/>
              </a:pPr>
              <a:t>11</a:t>
            </a:fld>
            <a:endParaRPr lang="en-CA"/>
          </a:p>
        </p:txBody>
      </p:sp>
    </p:spTree>
    <p:extLst>
      <p:ext uri="{BB962C8B-B14F-4D97-AF65-F5344CB8AC3E}">
        <p14:creationId xmlns:p14="http://schemas.microsoft.com/office/powerpoint/2010/main" val="1987212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34910-B394-D000-479F-27D55792C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A70C1-5684-16DA-7164-B08E0D40B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CF55A-6B16-EED7-32EF-7282E618F0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64CEEA-94B5-4504-CA60-C480026ECB23}"/>
              </a:ext>
            </a:extLst>
          </p:cNvPr>
          <p:cNvSpPr>
            <a:spLocks noGrp="1"/>
          </p:cNvSpPr>
          <p:nvPr>
            <p:ph type="sldNum" sz="quarter" idx="5"/>
          </p:nvPr>
        </p:nvSpPr>
        <p:spPr/>
        <p:txBody>
          <a:bodyPr/>
          <a:lstStyle/>
          <a:p>
            <a:pPr>
              <a:defRPr/>
            </a:pPr>
            <a:fld id="{FE284EBD-CBB1-4A99-ABB1-E39FD7904359}" type="slidenum">
              <a:rPr lang="en-CA" smtClean="0"/>
              <a:pPr>
                <a:defRPr/>
              </a:pPr>
              <a:t>12</a:t>
            </a:fld>
            <a:endParaRPr lang="en-CA"/>
          </a:p>
        </p:txBody>
      </p:sp>
    </p:spTree>
    <p:extLst>
      <p:ext uri="{BB962C8B-B14F-4D97-AF65-F5344CB8AC3E}">
        <p14:creationId xmlns:p14="http://schemas.microsoft.com/office/powerpoint/2010/main" val="2015158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7F448-FC38-191C-459F-15DDCD298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10991-F63F-8E97-789E-30D4B9077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4B2B3D-CAEC-2EB7-5385-A0750C87A8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7FC19D-2432-8D53-BB9E-D236677BDBEF}"/>
              </a:ext>
            </a:extLst>
          </p:cNvPr>
          <p:cNvSpPr>
            <a:spLocks noGrp="1"/>
          </p:cNvSpPr>
          <p:nvPr>
            <p:ph type="sldNum" sz="quarter" idx="5"/>
          </p:nvPr>
        </p:nvSpPr>
        <p:spPr/>
        <p:txBody>
          <a:bodyPr/>
          <a:lstStyle/>
          <a:p>
            <a:pPr>
              <a:defRPr/>
            </a:pPr>
            <a:fld id="{FE284EBD-CBB1-4A99-ABB1-E39FD7904359}" type="slidenum">
              <a:rPr lang="en-CA" smtClean="0"/>
              <a:pPr>
                <a:defRPr/>
              </a:pPr>
              <a:t>13</a:t>
            </a:fld>
            <a:endParaRPr lang="en-CA"/>
          </a:p>
        </p:txBody>
      </p:sp>
    </p:spTree>
    <p:extLst>
      <p:ext uri="{BB962C8B-B14F-4D97-AF65-F5344CB8AC3E}">
        <p14:creationId xmlns:p14="http://schemas.microsoft.com/office/powerpoint/2010/main" val="3683381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D79AB-CDB5-22BC-ACBB-52E5B28B0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E69316-96A9-1C88-6028-0C4D8B5F3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4BB36-EE9F-0486-2C7D-1409A03453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BF67D-B06B-A6AD-7B40-9A7F8D8D7BF7}"/>
              </a:ext>
            </a:extLst>
          </p:cNvPr>
          <p:cNvSpPr>
            <a:spLocks noGrp="1"/>
          </p:cNvSpPr>
          <p:nvPr>
            <p:ph type="sldNum" sz="quarter" idx="5"/>
          </p:nvPr>
        </p:nvSpPr>
        <p:spPr/>
        <p:txBody>
          <a:bodyPr/>
          <a:lstStyle/>
          <a:p>
            <a:pPr>
              <a:defRPr/>
            </a:pPr>
            <a:fld id="{FE284EBD-CBB1-4A99-ABB1-E39FD7904359}" type="slidenum">
              <a:rPr lang="en-CA" smtClean="0"/>
              <a:pPr>
                <a:defRPr/>
              </a:pPr>
              <a:t>14</a:t>
            </a:fld>
            <a:endParaRPr lang="en-CA"/>
          </a:p>
        </p:txBody>
      </p:sp>
    </p:spTree>
    <p:extLst>
      <p:ext uri="{BB962C8B-B14F-4D97-AF65-F5344CB8AC3E}">
        <p14:creationId xmlns:p14="http://schemas.microsoft.com/office/powerpoint/2010/main" val="4233084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4550-84E6-BA89-4AF3-EA193ABFA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FD555-C079-79EA-C5F1-F34E0297A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1A627A-00BB-0587-233F-C75993EC8A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5939DE-9044-5752-45E1-A108B6DA380E}"/>
              </a:ext>
            </a:extLst>
          </p:cNvPr>
          <p:cNvSpPr>
            <a:spLocks noGrp="1"/>
          </p:cNvSpPr>
          <p:nvPr>
            <p:ph type="sldNum" sz="quarter" idx="5"/>
          </p:nvPr>
        </p:nvSpPr>
        <p:spPr/>
        <p:txBody>
          <a:bodyPr/>
          <a:lstStyle/>
          <a:p>
            <a:pPr>
              <a:defRPr/>
            </a:pPr>
            <a:fld id="{FE284EBD-CBB1-4A99-ABB1-E39FD7904359}" type="slidenum">
              <a:rPr lang="en-CA" smtClean="0"/>
              <a:pPr>
                <a:defRPr/>
              </a:pPr>
              <a:t>15</a:t>
            </a:fld>
            <a:endParaRPr lang="en-CA"/>
          </a:p>
        </p:txBody>
      </p:sp>
    </p:spTree>
    <p:extLst>
      <p:ext uri="{BB962C8B-B14F-4D97-AF65-F5344CB8AC3E}">
        <p14:creationId xmlns:p14="http://schemas.microsoft.com/office/powerpoint/2010/main" val="2947638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B2893-F9E2-B6AB-A420-CAD5B5B469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B753B-BA7C-78D0-910B-C59972F7F4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3EFB9-C1F2-3854-ADE5-B92E7BDF78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C0D66A-33A4-6284-E947-BB90F68C26CB}"/>
              </a:ext>
            </a:extLst>
          </p:cNvPr>
          <p:cNvSpPr>
            <a:spLocks noGrp="1"/>
          </p:cNvSpPr>
          <p:nvPr>
            <p:ph type="sldNum" sz="quarter" idx="5"/>
          </p:nvPr>
        </p:nvSpPr>
        <p:spPr/>
        <p:txBody>
          <a:bodyPr/>
          <a:lstStyle/>
          <a:p>
            <a:pPr>
              <a:defRPr/>
            </a:pPr>
            <a:fld id="{FE284EBD-CBB1-4A99-ABB1-E39FD7904359}" type="slidenum">
              <a:rPr lang="en-CA" smtClean="0"/>
              <a:pPr>
                <a:defRPr/>
              </a:pPr>
              <a:t>16</a:t>
            </a:fld>
            <a:endParaRPr lang="en-CA"/>
          </a:p>
        </p:txBody>
      </p:sp>
    </p:spTree>
    <p:extLst>
      <p:ext uri="{BB962C8B-B14F-4D97-AF65-F5344CB8AC3E}">
        <p14:creationId xmlns:p14="http://schemas.microsoft.com/office/powerpoint/2010/main" val="1126858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66BD6-82FB-5956-CD6D-D9F6963DD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17D8E-4A52-522C-1F58-6B01C5513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C036E-7150-C0B3-167F-96AFF57360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1FE05F-5643-8ABF-A485-5E21653A65CF}"/>
              </a:ext>
            </a:extLst>
          </p:cNvPr>
          <p:cNvSpPr>
            <a:spLocks noGrp="1"/>
          </p:cNvSpPr>
          <p:nvPr>
            <p:ph type="sldNum" sz="quarter" idx="5"/>
          </p:nvPr>
        </p:nvSpPr>
        <p:spPr/>
        <p:txBody>
          <a:bodyPr/>
          <a:lstStyle/>
          <a:p>
            <a:pPr>
              <a:defRPr/>
            </a:pPr>
            <a:fld id="{FE284EBD-CBB1-4A99-ABB1-E39FD7904359}" type="slidenum">
              <a:rPr lang="en-CA" smtClean="0"/>
              <a:pPr>
                <a:defRPr/>
              </a:pPr>
              <a:t>17</a:t>
            </a:fld>
            <a:endParaRPr lang="en-CA"/>
          </a:p>
        </p:txBody>
      </p:sp>
    </p:spTree>
    <p:extLst>
      <p:ext uri="{BB962C8B-B14F-4D97-AF65-F5344CB8AC3E}">
        <p14:creationId xmlns:p14="http://schemas.microsoft.com/office/powerpoint/2010/main" val="1846397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25FF8-31F8-5325-1342-40668EE80D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CEF95B-4B87-B778-9D5C-A28F247EB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44E486-4B61-10D6-A203-A8297CDDDB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820C20-F109-D29A-762F-C0BDDE5BA89C}"/>
              </a:ext>
            </a:extLst>
          </p:cNvPr>
          <p:cNvSpPr>
            <a:spLocks noGrp="1"/>
          </p:cNvSpPr>
          <p:nvPr>
            <p:ph type="sldNum" sz="quarter" idx="5"/>
          </p:nvPr>
        </p:nvSpPr>
        <p:spPr/>
        <p:txBody>
          <a:bodyPr/>
          <a:lstStyle/>
          <a:p>
            <a:pPr>
              <a:defRPr/>
            </a:pPr>
            <a:fld id="{FE284EBD-CBB1-4A99-ABB1-E39FD7904359}" type="slidenum">
              <a:rPr lang="en-CA" smtClean="0"/>
              <a:pPr>
                <a:defRPr/>
              </a:pPr>
              <a:t>18</a:t>
            </a:fld>
            <a:endParaRPr lang="en-CA"/>
          </a:p>
        </p:txBody>
      </p:sp>
    </p:spTree>
    <p:extLst>
      <p:ext uri="{BB962C8B-B14F-4D97-AF65-F5344CB8AC3E}">
        <p14:creationId xmlns:p14="http://schemas.microsoft.com/office/powerpoint/2010/main" val="1325080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4FFF1-CB6E-15D7-FB97-AC262CDF3E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44A0E-67EB-31D2-1D7B-8D3ABC7F0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9A6BA7-BD20-E786-D06E-A6B092870D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C8E294-DB9C-06B2-25F6-1A3F7D11C185}"/>
              </a:ext>
            </a:extLst>
          </p:cNvPr>
          <p:cNvSpPr>
            <a:spLocks noGrp="1"/>
          </p:cNvSpPr>
          <p:nvPr>
            <p:ph type="sldNum" sz="quarter" idx="5"/>
          </p:nvPr>
        </p:nvSpPr>
        <p:spPr/>
        <p:txBody>
          <a:bodyPr/>
          <a:lstStyle/>
          <a:p>
            <a:pPr>
              <a:defRPr/>
            </a:pPr>
            <a:fld id="{FE284EBD-CBB1-4A99-ABB1-E39FD7904359}" type="slidenum">
              <a:rPr lang="en-CA" smtClean="0"/>
              <a:pPr>
                <a:defRPr/>
              </a:pPr>
              <a:t>19</a:t>
            </a:fld>
            <a:endParaRPr lang="en-CA"/>
          </a:p>
        </p:txBody>
      </p:sp>
    </p:spTree>
    <p:extLst>
      <p:ext uri="{BB962C8B-B14F-4D97-AF65-F5344CB8AC3E}">
        <p14:creationId xmlns:p14="http://schemas.microsoft.com/office/powerpoint/2010/main" val="610781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FE284EBD-CBB1-4A99-ABB1-E39FD7904359}" type="slidenum">
              <a:rPr lang="en-CA" smtClean="0"/>
              <a:pPr>
                <a:defRPr/>
              </a:pPr>
              <a:t>2</a:t>
            </a:fld>
            <a:endParaRPr lang="en-CA"/>
          </a:p>
        </p:txBody>
      </p:sp>
    </p:spTree>
    <p:extLst>
      <p:ext uri="{BB962C8B-B14F-4D97-AF65-F5344CB8AC3E}">
        <p14:creationId xmlns:p14="http://schemas.microsoft.com/office/powerpoint/2010/main" val="1533053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6A116-35F4-9462-2E77-36F67D01F6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5B71AC-8386-1268-338C-785FEEB027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E8FA78-00C9-5A86-F2EC-DB6F4965CB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196466-896D-8A93-DF0A-0AEF0D9DFF10}"/>
              </a:ext>
            </a:extLst>
          </p:cNvPr>
          <p:cNvSpPr>
            <a:spLocks noGrp="1"/>
          </p:cNvSpPr>
          <p:nvPr>
            <p:ph type="sldNum" sz="quarter" idx="5"/>
          </p:nvPr>
        </p:nvSpPr>
        <p:spPr/>
        <p:txBody>
          <a:bodyPr/>
          <a:lstStyle/>
          <a:p>
            <a:pPr>
              <a:defRPr/>
            </a:pPr>
            <a:fld id="{FE284EBD-CBB1-4A99-ABB1-E39FD7904359}" type="slidenum">
              <a:rPr lang="en-CA" smtClean="0"/>
              <a:pPr>
                <a:defRPr/>
              </a:pPr>
              <a:t>20</a:t>
            </a:fld>
            <a:endParaRPr lang="en-CA"/>
          </a:p>
        </p:txBody>
      </p:sp>
    </p:spTree>
    <p:extLst>
      <p:ext uri="{BB962C8B-B14F-4D97-AF65-F5344CB8AC3E}">
        <p14:creationId xmlns:p14="http://schemas.microsoft.com/office/powerpoint/2010/main" val="56688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0A438-95FD-6ABB-DCA8-7C1AFBBEA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D2C5E-573D-243F-7AF6-3CC4A3D3A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59DE8-E523-C2D1-166E-0FF27B33EEB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FA8CE9-E103-2066-7974-039EA1E414B1}"/>
              </a:ext>
            </a:extLst>
          </p:cNvPr>
          <p:cNvSpPr>
            <a:spLocks noGrp="1"/>
          </p:cNvSpPr>
          <p:nvPr>
            <p:ph type="sldNum" sz="quarter" idx="5"/>
          </p:nvPr>
        </p:nvSpPr>
        <p:spPr/>
        <p:txBody>
          <a:bodyPr/>
          <a:lstStyle/>
          <a:p>
            <a:pPr>
              <a:defRPr/>
            </a:pPr>
            <a:fld id="{FE284EBD-CBB1-4A99-ABB1-E39FD7904359}" type="slidenum">
              <a:rPr lang="en-CA" smtClean="0"/>
              <a:pPr>
                <a:defRPr/>
              </a:pPr>
              <a:t>21</a:t>
            </a:fld>
            <a:endParaRPr lang="en-CA"/>
          </a:p>
        </p:txBody>
      </p:sp>
    </p:spTree>
    <p:extLst>
      <p:ext uri="{BB962C8B-B14F-4D97-AF65-F5344CB8AC3E}">
        <p14:creationId xmlns:p14="http://schemas.microsoft.com/office/powerpoint/2010/main" val="2437169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5CF55-1413-E285-9796-2090E17B6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9DAD8-C924-CCF9-3BD5-E6EDA3BFF0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4ECB9-095D-EA1A-43D2-4190BBA4A3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0E96ED-894A-41BD-8F3C-7F034CDDEC74}"/>
              </a:ext>
            </a:extLst>
          </p:cNvPr>
          <p:cNvSpPr>
            <a:spLocks noGrp="1"/>
          </p:cNvSpPr>
          <p:nvPr>
            <p:ph type="sldNum" sz="quarter" idx="5"/>
          </p:nvPr>
        </p:nvSpPr>
        <p:spPr/>
        <p:txBody>
          <a:bodyPr/>
          <a:lstStyle/>
          <a:p>
            <a:pPr>
              <a:defRPr/>
            </a:pPr>
            <a:fld id="{FE284EBD-CBB1-4A99-ABB1-E39FD7904359}" type="slidenum">
              <a:rPr lang="en-CA" smtClean="0"/>
              <a:pPr>
                <a:defRPr/>
              </a:pPr>
              <a:t>22</a:t>
            </a:fld>
            <a:endParaRPr lang="en-CA"/>
          </a:p>
        </p:txBody>
      </p:sp>
    </p:spTree>
    <p:extLst>
      <p:ext uri="{BB962C8B-B14F-4D97-AF65-F5344CB8AC3E}">
        <p14:creationId xmlns:p14="http://schemas.microsoft.com/office/powerpoint/2010/main" val="2783566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1CCB2-951A-9D83-7CE5-0E11CBEAD5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1DB321-5BEB-CBD0-B5BC-18C6BE6CB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E8C8B-CE10-81D5-784B-60BBB2D2A1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F4B87-8856-00A7-294D-4EF4EB591F98}"/>
              </a:ext>
            </a:extLst>
          </p:cNvPr>
          <p:cNvSpPr>
            <a:spLocks noGrp="1"/>
          </p:cNvSpPr>
          <p:nvPr>
            <p:ph type="sldNum" sz="quarter" idx="5"/>
          </p:nvPr>
        </p:nvSpPr>
        <p:spPr/>
        <p:txBody>
          <a:bodyPr/>
          <a:lstStyle/>
          <a:p>
            <a:pPr>
              <a:defRPr/>
            </a:pPr>
            <a:fld id="{FE284EBD-CBB1-4A99-ABB1-E39FD7904359}" type="slidenum">
              <a:rPr lang="en-CA" smtClean="0"/>
              <a:pPr>
                <a:defRPr/>
              </a:pPr>
              <a:t>23</a:t>
            </a:fld>
            <a:endParaRPr lang="en-CA"/>
          </a:p>
        </p:txBody>
      </p:sp>
    </p:spTree>
    <p:extLst>
      <p:ext uri="{BB962C8B-B14F-4D97-AF65-F5344CB8AC3E}">
        <p14:creationId xmlns:p14="http://schemas.microsoft.com/office/powerpoint/2010/main" val="2136391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EFEA0-0B43-6AA8-1417-8EA7855156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254B8A-22E4-3EB2-A705-8BF97B715A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FAAABC-6CAC-0519-3B8D-97A734B493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0D5E13-C215-D57D-5F5E-512F4BB7824F}"/>
              </a:ext>
            </a:extLst>
          </p:cNvPr>
          <p:cNvSpPr>
            <a:spLocks noGrp="1"/>
          </p:cNvSpPr>
          <p:nvPr>
            <p:ph type="sldNum" sz="quarter" idx="5"/>
          </p:nvPr>
        </p:nvSpPr>
        <p:spPr/>
        <p:txBody>
          <a:bodyPr/>
          <a:lstStyle/>
          <a:p>
            <a:pPr>
              <a:defRPr/>
            </a:pPr>
            <a:fld id="{FE284EBD-CBB1-4A99-ABB1-E39FD7904359}" type="slidenum">
              <a:rPr lang="en-CA" smtClean="0"/>
              <a:pPr>
                <a:defRPr/>
              </a:pPr>
              <a:t>24</a:t>
            </a:fld>
            <a:endParaRPr lang="en-CA"/>
          </a:p>
        </p:txBody>
      </p:sp>
    </p:spTree>
    <p:extLst>
      <p:ext uri="{BB962C8B-B14F-4D97-AF65-F5344CB8AC3E}">
        <p14:creationId xmlns:p14="http://schemas.microsoft.com/office/powerpoint/2010/main" val="2578288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3F577-551A-A04D-AC46-A92C51B7A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7FD1E-801E-A580-4CDE-4478BFBE2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379DB-FC52-9026-80D4-8B9C4039A3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087688-4AC1-F612-3774-39A6AB6948E8}"/>
              </a:ext>
            </a:extLst>
          </p:cNvPr>
          <p:cNvSpPr>
            <a:spLocks noGrp="1"/>
          </p:cNvSpPr>
          <p:nvPr>
            <p:ph type="sldNum" sz="quarter" idx="5"/>
          </p:nvPr>
        </p:nvSpPr>
        <p:spPr/>
        <p:txBody>
          <a:bodyPr/>
          <a:lstStyle/>
          <a:p>
            <a:pPr>
              <a:defRPr/>
            </a:pPr>
            <a:fld id="{FE284EBD-CBB1-4A99-ABB1-E39FD7904359}" type="slidenum">
              <a:rPr lang="en-CA" smtClean="0"/>
              <a:pPr>
                <a:defRPr/>
              </a:pPr>
              <a:t>25</a:t>
            </a:fld>
            <a:endParaRPr lang="en-CA"/>
          </a:p>
        </p:txBody>
      </p:sp>
    </p:spTree>
    <p:extLst>
      <p:ext uri="{BB962C8B-B14F-4D97-AF65-F5344CB8AC3E}">
        <p14:creationId xmlns:p14="http://schemas.microsoft.com/office/powerpoint/2010/main" val="35000938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D5359-1EC9-0DD2-FECF-55942188E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AAF1C-A50A-A5EE-4624-C010C0A124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C1AC0-1D13-D073-7F93-773CD6CA55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27B8DE-50AB-A38D-9665-210976047E71}"/>
              </a:ext>
            </a:extLst>
          </p:cNvPr>
          <p:cNvSpPr>
            <a:spLocks noGrp="1"/>
          </p:cNvSpPr>
          <p:nvPr>
            <p:ph type="sldNum" sz="quarter" idx="5"/>
          </p:nvPr>
        </p:nvSpPr>
        <p:spPr/>
        <p:txBody>
          <a:bodyPr/>
          <a:lstStyle/>
          <a:p>
            <a:pPr>
              <a:defRPr/>
            </a:pPr>
            <a:fld id="{FE284EBD-CBB1-4A99-ABB1-E39FD7904359}" type="slidenum">
              <a:rPr lang="en-CA" smtClean="0"/>
              <a:pPr>
                <a:defRPr/>
              </a:pPr>
              <a:t>26</a:t>
            </a:fld>
            <a:endParaRPr lang="en-CA"/>
          </a:p>
        </p:txBody>
      </p:sp>
    </p:spTree>
    <p:extLst>
      <p:ext uri="{BB962C8B-B14F-4D97-AF65-F5344CB8AC3E}">
        <p14:creationId xmlns:p14="http://schemas.microsoft.com/office/powerpoint/2010/main" val="32024417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48BF5-E590-0FB0-5E75-8BE97C20C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AF2FA8-5BA6-8A69-65F0-4FCEF31B15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95CAE-2F1A-051A-EB74-6C16808ED6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AE6C0C-72AA-BC4C-B185-C02958ADAD62}"/>
              </a:ext>
            </a:extLst>
          </p:cNvPr>
          <p:cNvSpPr>
            <a:spLocks noGrp="1"/>
          </p:cNvSpPr>
          <p:nvPr>
            <p:ph type="sldNum" sz="quarter" idx="5"/>
          </p:nvPr>
        </p:nvSpPr>
        <p:spPr/>
        <p:txBody>
          <a:bodyPr/>
          <a:lstStyle/>
          <a:p>
            <a:pPr>
              <a:defRPr/>
            </a:pPr>
            <a:fld id="{FE284EBD-CBB1-4A99-ABB1-E39FD7904359}" type="slidenum">
              <a:rPr lang="en-CA" smtClean="0"/>
              <a:pPr>
                <a:defRPr/>
              </a:pPr>
              <a:t>27</a:t>
            </a:fld>
            <a:endParaRPr lang="en-CA"/>
          </a:p>
        </p:txBody>
      </p:sp>
    </p:spTree>
    <p:extLst>
      <p:ext uri="{BB962C8B-B14F-4D97-AF65-F5344CB8AC3E}">
        <p14:creationId xmlns:p14="http://schemas.microsoft.com/office/powerpoint/2010/main" val="2367537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FE284EBD-CBB1-4A99-ABB1-E39FD7904359}" type="slidenum">
              <a:rPr lang="en-CA" smtClean="0"/>
              <a:pPr>
                <a:defRPr/>
              </a:pPr>
              <a:t>28</a:t>
            </a:fld>
            <a:endParaRPr lang="en-CA"/>
          </a:p>
        </p:txBody>
      </p:sp>
    </p:spTree>
    <p:extLst>
      <p:ext uri="{BB962C8B-B14F-4D97-AF65-F5344CB8AC3E}">
        <p14:creationId xmlns:p14="http://schemas.microsoft.com/office/powerpoint/2010/main" val="40778275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FE284EBD-CBB1-4A99-ABB1-E39FD7904359}" type="slidenum">
              <a:rPr lang="en-CA" smtClean="0"/>
              <a:pPr>
                <a:defRPr/>
              </a:pPr>
              <a:t>29</a:t>
            </a:fld>
            <a:endParaRPr lang="en-CA"/>
          </a:p>
        </p:txBody>
      </p:sp>
    </p:spTree>
    <p:extLst>
      <p:ext uri="{BB962C8B-B14F-4D97-AF65-F5344CB8AC3E}">
        <p14:creationId xmlns:p14="http://schemas.microsoft.com/office/powerpoint/2010/main" val="4161797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a:defRPr/>
            </a:pPr>
            <a:fld id="{FE284EBD-CBB1-4A99-ABB1-E39FD7904359}" type="slidenum">
              <a:rPr lang="en-CA" smtClean="0"/>
              <a:pPr>
                <a:defRPr/>
              </a:pPr>
              <a:t>3</a:t>
            </a:fld>
            <a:endParaRPr lang="en-CA"/>
          </a:p>
        </p:txBody>
      </p:sp>
    </p:spTree>
    <p:extLst>
      <p:ext uri="{BB962C8B-B14F-4D97-AF65-F5344CB8AC3E}">
        <p14:creationId xmlns:p14="http://schemas.microsoft.com/office/powerpoint/2010/main" val="22718826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24">
              <a:defRPr/>
            </a:pPr>
            <a:endParaRPr lang="en-CA" dirty="0"/>
          </a:p>
        </p:txBody>
      </p:sp>
      <p:sp>
        <p:nvSpPr>
          <p:cNvPr id="4" name="Slide Number Placeholder 3"/>
          <p:cNvSpPr>
            <a:spLocks noGrp="1"/>
          </p:cNvSpPr>
          <p:nvPr>
            <p:ph type="sldNum" sz="quarter" idx="10"/>
          </p:nvPr>
        </p:nvSpPr>
        <p:spPr/>
        <p:txBody>
          <a:bodyPr/>
          <a:lstStyle/>
          <a:p>
            <a:pPr>
              <a:defRPr/>
            </a:pPr>
            <a:fld id="{FE284EBD-CBB1-4A99-ABB1-E39FD7904359}" type="slidenum">
              <a:rPr lang="en-CA" smtClean="0"/>
              <a:pPr>
                <a:defRPr/>
              </a:pPr>
              <a:t>30</a:t>
            </a:fld>
            <a:endParaRPr lang="en-CA"/>
          </a:p>
        </p:txBody>
      </p:sp>
    </p:spTree>
    <p:extLst>
      <p:ext uri="{BB962C8B-B14F-4D97-AF65-F5344CB8AC3E}">
        <p14:creationId xmlns:p14="http://schemas.microsoft.com/office/powerpoint/2010/main" val="4029108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24" rtl="0" eaLnBrk="0" fontAlgn="base" latinLnBrk="0" hangingPunct="0">
              <a:lnSpc>
                <a:spcPct val="100000"/>
              </a:lnSpc>
              <a:spcBef>
                <a:spcPct val="30000"/>
              </a:spcBef>
              <a:spcAft>
                <a:spcPct val="0"/>
              </a:spcAft>
              <a:buClrTx/>
              <a:buSzTx/>
              <a:buFontTx/>
              <a:buNone/>
              <a:tabLst/>
              <a:defRPr/>
            </a:pPr>
            <a:endParaRPr lang="en-US" sz="1200" b="0" i="1" u="sng" dirty="0">
              <a:solidFill>
                <a:srgbClr val="FF0000"/>
              </a:solidFill>
            </a:endParaRPr>
          </a:p>
          <a:p>
            <a:pPr marL="0" indent="0" defTabSz="914324">
              <a:buFont typeface="Arial" panose="020B0604020202020204" pitchFamily="34" charset="0"/>
              <a:buNone/>
              <a:defRPr/>
            </a:pPr>
            <a:endParaRPr lang="en-US" sz="1200" b="0" baseline="0" dirty="0">
              <a:solidFill>
                <a:srgbClr val="000000"/>
              </a:solidFill>
            </a:endParaRPr>
          </a:p>
          <a:p>
            <a:pPr marL="0" indent="0" defTabSz="914324">
              <a:buFont typeface="Arial" panose="020B0604020202020204" pitchFamily="34" charset="0"/>
              <a:buNone/>
              <a:defRPr/>
            </a:pPr>
            <a:endParaRPr lang="en-US" sz="1200" i="1" u="sng" kern="1200" baseline="0" dirty="0">
              <a:solidFill>
                <a:schemeClr val="tx1"/>
              </a:solidFill>
              <a:effectLst/>
              <a:latin typeface="Arial" charset="0"/>
              <a:ea typeface="+mn-ea"/>
              <a:cs typeface="+mn-cs"/>
            </a:endParaRPr>
          </a:p>
          <a:p>
            <a:pPr marL="0" indent="0" defTabSz="914324">
              <a:buFont typeface="Arial" panose="020B0604020202020204" pitchFamily="34" charset="0"/>
              <a:buNone/>
              <a:defRPr/>
            </a:pPr>
            <a:endParaRPr lang="en-US" sz="1200" b="0" i="1" u="sng" dirty="0">
              <a:solidFill>
                <a:srgbClr val="000000"/>
              </a:solidFill>
              <a:effectLst>
                <a:outerShdw blurRad="38100" dist="38100" dir="2700000" algn="tl">
                  <a:srgbClr val="000000">
                    <a:alpha val="43137"/>
                  </a:srgbClr>
                </a:outerShdw>
              </a:effectLst>
            </a:endParaRPr>
          </a:p>
          <a:p>
            <a:pPr marL="0" indent="0" defTabSz="914324">
              <a:buFont typeface="Arial" panose="020B0604020202020204" pitchFamily="34" charset="0"/>
              <a:buNone/>
              <a:defRPr/>
            </a:pPr>
            <a:endParaRPr lang="en-US" sz="1200" b="0" baseline="0" dirty="0">
              <a:solidFill>
                <a:srgbClr val="000000"/>
              </a:solidFill>
            </a:endParaRPr>
          </a:p>
        </p:txBody>
      </p:sp>
      <p:sp>
        <p:nvSpPr>
          <p:cNvPr id="4" name="Slide Number Placeholder 3"/>
          <p:cNvSpPr>
            <a:spLocks noGrp="1"/>
          </p:cNvSpPr>
          <p:nvPr>
            <p:ph type="sldNum" sz="quarter" idx="10"/>
          </p:nvPr>
        </p:nvSpPr>
        <p:spPr/>
        <p:txBody>
          <a:bodyPr/>
          <a:lstStyle/>
          <a:p>
            <a:pPr>
              <a:defRPr/>
            </a:pPr>
            <a:fld id="{FE284EBD-CBB1-4A99-ABB1-E39FD7904359}" type="slidenum">
              <a:rPr lang="en-CA" smtClean="0"/>
              <a:pPr>
                <a:defRPr/>
              </a:pPr>
              <a:t>4</a:t>
            </a:fld>
            <a:endParaRPr lang="en-CA"/>
          </a:p>
        </p:txBody>
      </p:sp>
    </p:spTree>
    <p:extLst>
      <p:ext uri="{BB962C8B-B14F-4D97-AF65-F5344CB8AC3E}">
        <p14:creationId xmlns:p14="http://schemas.microsoft.com/office/powerpoint/2010/main" val="659089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FE284EBD-CBB1-4A99-ABB1-E39FD7904359}" type="slidenum">
              <a:rPr lang="en-CA" smtClean="0"/>
              <a:pPr>
                <a:defRPr/>
              </a:pPr>
              <a:t>5</a:t>
            </a:fld>
            <a:endParaRPr lang="en-CA"/>
          </a:p>
        </p:txBody>
      </p:sp>
    </p:spTree>
    <p:extLst>
      <p:ext uri="{BB962C8B-B14F-4D97-AF65-F5344CB8AC3E}">
        <p14:creationId xmlns:p14="http://schemas.microsoft.com/office/powerpoint/2010/main" val="3029696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E284EBD-CBB1-4A99-ABB1-E39FD7904359}" type="slidenum">
              <a:rPr lang="en-CA" smtClean="0"/>
              <a:pPr>
                <a:defRPr/>
              </a:pPr>
              <a:t>6</a:t>
            </a:fld>
            <a:endParaRPr lang="en-CA"/>
          </a:p>
        </p:txBody>
      </p:sp>
    </p:spTree>
    <p:extLst>
      <p:ext uri="{BB962C8B-B14F-4D97-AF65-F5344CB8AC3E}">
        <p14:creationId xmlns:p14="http://schemas.microsoft.com/office/powerpoint/2010/main" val="1958701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E284EBD-CBB1-4A99-ABB1-E39FD7904359}" type="slidenum">
              <a:rPr lang="en-CA" smtClean="0"/>
              <a:pPr>
                <a:defRPr/>
              </a:pPr>
              <a:t>7</a:t>
            </a:fld>
            <a:endParaRPr lang="en-CA"/>
          </a:p>
        </p:txBody>
      </p:sp>
    </p:spTree>
    <p:extLst>
      <p:ext uri="{BB962C8B-B14F-4D97-AF65-F5344CB8AC3E}">
        <p14:creationId xmlns:p14="http://schemas.microsoft.com/office/powerpoint/2010/main" val="200005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01321-9EE7-5BEA-4C4F-34A24461E1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10B55-C4D5-29D0-4018-234C51BA4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AA053C-D916-9A5A-87B8-07297F8D9B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692312-7345-31EE-4039-930FD7F56867}"/>
              </a:ext>
            </a:extLst>
          </p:cNvPr>
          <p:cNvSpPr>
            <a:spLocks noGrp="1"/>
          </p:cNvSpPr>
          <p:nvPr>
            <p:ph type="sldNum" sz="quarter" idx="5"/>
          </p:nvPr>
        </p:nvSpPr>
        <p:spPr/>
        <p:txBody>
          <a:bodyPr/>
          <a:lstStyle/>
          <a:p>
            <a:pPr>
              <a:defRPr/>
            </a:pPr>
            <a:fld id="{FE284EBD-CBB1-4A99-ABB1-E39FD7904359}" type="slidenum">
              <a:rPr lang="en-CA" smtClean="0"/>
              <a:pPr>
                <a:defRPr/>
              </a:pPr>
              <a:t>8</a:t>
            </a:fld>
            <a:endParaRPr lang="en-CA"/>
          </a:p>
        </p:txBody>
      </p:sp>
    </p:spTree>
    <p:extLst>
      <p:ext uri="{BB962C8B-B14F-4D97-AF65-F5344CB8AC3E}">
        <p14:creationId xmlns:p14="http://schemas.microsoft.com/office/powerpoint/2010/main" val="950939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E4F58-D36F-0DCB-1D46-745DAC5705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16EE6-2283-E079-145C-06A467D511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DEC1F0-77D2-3D49-5B8F-1C8FC02DC2D5}"/>
              </a:ext>
            </a:extLst>
          </p:cNvPr>
          <p:cNvSpPr>
            <a:spLocks noGrp="1"/>
          </p:cNvSpPr>
          <p:nvPr>
            <p:ph type="body" idx="1"/>
          </p:nvPr>
        </p:nvSpPr>
        <p:spPr/>
        <p:txBody>
          <a:bodyPr/>
          <a:lstStyle/>
          <a:p>
            <a:pPr marL="0" marR="0">
              <a:lnSpc>
                <a:spcPct val="115000"/>
              </a:lnSpc>
              <a:spcBef>
                <a:spcPts val="0"/>
              </a:spcBef>
              <a:spcAft>
                <a:spcPts val="1000"/>
              </a:spcAft>
            </a:pPr>
            <a:endParaRPr lang="en-CA"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C28B3CA-115F-4085-0153-8C587128DFB4}"/>
              </a:ext>
            </a:extLst>
          </p:cNvPr>
          <p:cNvSpPr>
            <a:spLocks noGrp="1"/>
          </p:cNvSpPr>
          <p:nvPr>
            <p:ph type="sldNum" sz="quarter" idx="5"/>
          </p:nvPr>
        </p:nvSpPr>
        <p:spPr/>
        <p:txBody>
          <a:bodyPr/>
          <a:lstStyle/>
          <a:p>
            <a:pPr>
              <a:defRPr/>
            </a:pPr>
            <a:fld id="{FE284EBD-CBB1-4A99-ABB1-E39FD7904359}" type="slidenum">
              <a:rPr lang="en-CA" smtClean="0"/>
              <a:pPr>
                <a:defRPr/>
              </a:pPr>
              <a:t>9</a:t>
            </a:fld>
            <a:endParaRPr lang="en-CA"/>
          </a:p>
        </p:txBody>
      </p:sp>
    </p:spTree>
    <p:extLst>
      <p:ext uri="{BB962C8B-B14F-4D97-AF65-F5344CB8AC3E}">
        <p14:creationId xmlns:p14="http://schemas.microsoft.com/office/powerpoint/2010/main" val="565294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3006F-49BD-793A-4337-A014BBE6F6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00269C-1EBA-28D9-6FE6-1FC360907C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FDDBE2-5927-1D79-1216-9008FD0D8C04}"/>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5" name="Footer Placeholder 4">
            <a:extLst>
              <a:ext uri="{FF2B5EF4-FFF2-40B4-BE49-F238E27FC236}">
                <a16:creationId xmlns:a16="http://schemas.microsoft.com/office/drawing/2014/main" id="{990E0596-B2F6-0C5F-34C8-91B2AAA666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DCD896-BAA7-6E41-C78E-BD6EBD58E769}"/>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1658733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DE022-44B8-2C09-0A67-71E8163AAA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47C9B8-0166-33C4-5A41-2A6CDEA59C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946E25-DA6B-5C5D-6A5C-7CE64F3AE58C}"/>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5" name="Footer Placeholder 4">
            <a:extLst>
              <a:ext uri="{FF2B5EF4-FFF2-40B4-BE49-F238E27FC236}">
                <a16:creationId xmlns:a16="http://schemas.microsoft.com/office/drawing/2014/main" id="{2E0A1EB3-0659-AEFE-D6CE-39DD304C97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E16209-A7D8-AF98-05F2-982A2E209625}"/>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266971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4AC124-7FE8-80EC-4CB0-FA5B94CAC7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9144C4-4F46-8DE2-A2C0-F4E2F81F8E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801770-3A80-164C-B032-86BA7CE18CAF}"/>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5" name="Footer Placeholder 4">
            <a:extLst>
              <a:ext uri="{FF2B5EF4-FFF2-40B4-BE49-F238E27FC236}">
                <a16:creationId xmlns:a16="http://schemas.microsoft.com/office/drawing/2014/main" id="{7E2B92F4-D3A9-8176-B984-054A641891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863A3-9600-3EBB-5B3D-AF039233AEC3}"/>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2169229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1026" name="Picture 2" descr="\\creative\media$\GRAPHICS 2018\Corporate Branding - Templates\CIRNAC\PNG\CIRNA-RCAANC-Cover-8x1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699" y="0"/>
            <a:ext cx="12204700" cy="68651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31216" y="209932"/>
            <a:ext cx="5155184" cy="24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329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12BE5-2C9C-EF6B-D6B4-CFDDE940D6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2077CE-8F98-FAAA-1B81-D0F347768A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9B74DC-4055-6B29-381D-7D98D8D5BDAC}"/>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5" name="Footer Placeholder 4">
            <a:extLst>
              <a:ext uri="{FF2B5EF4-FFF2-40B4-BE49-F238E27FC236}">
                <a16:creationId xmlns:a16="http://schemas.microsoft.com/office/drawing/2014/main" id="{08E49BB5-E9D1-851D-86C6-33043FA8D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F07EC-BF29-F739-6600-432622AD2C98}"/>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1701864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40B8F-8F12-6698-4113-F9F0BC2FD0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E811DC-F61C-0146-1173-1A71FDB38E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C00DD5-F223-59F5-2649-D2F8AB59E5B1}"/>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5" name="Footer Placeholder 4">
            <a:extLst>
              <a:ext uri="{FF2B5EF4-FFF2-40B4-BE49-F238E27FC236}">
                <a16:creationId xmlns:a16="http://schemas.microsoft.com/office/drawing/2014/main" id="{BCBEF821-F7AB-C2C9-B903-CF3B8183E9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10120E-0557-939F-4D6B-BE2E44251AA5}"/>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3502642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47D20-D6E8-5EB4-131E-4DDFCE68E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A0FBB-9567-8D01-9CB0-1BDBF0B1DD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26353E-1BDB-D05C-1C8D-273E01958F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56EA7E-7DF1-D1FD-46F1-509AEAC2EE6F}"/>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6" name="Footer Placeholder 5">
            <a:extLst>
              <a:ext uri="{FF2B5EF4-FFF2-40B4-BE49-F238E27FC236}">
                <a16:creationId xmlns:a16="http://schemas.microsoft.com/office/drawing/2014/main" id="{3957935F-CF84-A39A-EA42-81EFF70595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C35A73-4D6A-50B3-EB70-46E29A0B0B64}"/>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2165061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B7660-BA0A-3EDA-54B3-C9A592D5F4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89B3CE9-2B65-C17B-6FD4-7C23728A9D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C6C3B4-E66F-4DF9-39C4-758E223F87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76EE3B-0309-16E2-0B70-4BBBBFAFCF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42BA30-37A6-9584-A4F0-CADE84844B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83E82A-28CA-F8D4-FFC0-C63211207A52}"/>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8" name="Footer Placeholder 7">
            <a:extLst>
              <a:ext uri="{FF2B5EF4-FFF2-40B4-BE49-F238E27FC236}">
                <a16:creationId xmlns:a16="http://schemas.microsoft.com/office/drawing/2014/main" id="{BB0F2911-7814-C666-416B-965252EACE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BB52CA-F047-4A08-A4D9-160DE9A5B15C}"/>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3129212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166D2-9F3E-14BD-7AEF-BC39F94004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01F4E4-F6A5-3F71-0334-14D07C8D67E4}"/>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4" name="Footer Placeholder 3">
            <a:extLst>
              <a:ext uri="{FF2B5EF4-FFF2-40B4-BE49-F238E27FC236}">
                <a16:creationId xmlns:a16="http://schemas.microsoft.com/office/drawing/2014/main" id="{E64B64BD-D672-D2FF-A1EB-27813A5B1A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B97153-FBA7-91C7-0DDD-9761424EA502}"/>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2316941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077EE3-C0C9-1BF6-C3A6-5CE1EA67AE65}"/>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3" name="Footer Placeholder 2">
            <a:extLst>
              <a:ext uri="{FF2B5EF4-FFF2-40B4-BE49-F238E27FC236}">
                <a16:creationId xmlns:a16="http://schemas.microsoft.com/office/drawing/2014/main" id="{434B705D-61C8-F994-3ACF-34588CEBE8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E241DD-1426-F4E3-03DB-F7DFCD9AFE49}"/>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2076665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F3812-CF0A-DCEF-FFFF-0EDA1F403E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9DC84C-4BD3-05B5-B6A8-587450B535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1D0A42-E7D0-6103-8E51-C01660FE72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48060-89B9-FE07-00DB-EA2B9D3483F8}"/>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6" name="Footer Placeholder 5">
            <a:extLst>
              <a:ext uri="{FF2B5EF4-FFF2-40B4-BE49-F238E27FC236}">
                <a16:creationId xmlns:a16="http://schemas.microsoft.com/office/drawing/2014/main" id="{F1F82DF3-052D-F104-E945-9EAD628D3A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1B222F-3AB9-DBB6-19CB-9F0A50AD0CFE}"/>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1720455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0D01-317B-27B1-9C9D-8C125931B6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8ED0CB-A903-EBE1-771B-B31B64B2F2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D89F1D-51AF-41DF-6AD0-8CA11D90FB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600866-96F6-C022-8A64-D0AF6C557727}"/>
              </a:ext>
            </a:extLst>
          </p:cNvPr>
          <p:cNvSpPr>
            <a:spLocks noGrp="1"/>
          </p:cNvSpPr>
          <p:nvPr>
            <p:ph type="dt" sz="half" idx="10"/>
          </p:nvPr>
        </p:nvSpPr>
        <p:spPr/>
        <p:txBody>
          <a:bodyPr/>
          <a:lstStyle/>
          <a:p>
            <a:fld id="{C325CB39-18C0-4E32-8B54-384A8631671E}" type="datetimeFigureOut">
              <a:rPr lang="en-US" smtClean="0"/>
              <a:t>7/13/2026</a:t>
            </a:fld>
            <a:endParaRPr lang="en-US"/>
          </a:p>
        </p:txBody>
      </p:sp>
      <p:sp>
        <p:nvSpPr>
          <p:cNvPr id="6" name="Footer Placeholder 5">
            <a:extLst>
              <a:ext uri="{FF2B5EF4-FFF2-40B4-BE49-F238E27FC236}">
                <a16:creationId xmlns:a16="http://schemas.microsoft.com/office/drawing/2014/main" id="{0061D001-2EBF-40BB-49DC-9CCBCF4D9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235250-2494-8701-B20F-CACCA9702243}"/>
              </a:ext>
            </a:extLst>
          </p:cNvPr>
          <p:cNvSpPr>
            <a:spLocks noGrp="1"/>
          </p:cNvSpPr>
          <p:nvPr>
            <p:ph type="sldNum" sz="quarter" idx="12"/>
          </p:nvPr>
        </p:nvSpPr>
        <p:spPr/>
        <p:txBody>
          <a:bodyPr/>
          <a:lstStyle/>
          <a:p>
            <a:fld id="{80C3F207-C8EC-4935-8566-E4505826437F}" type="slidenum">
              <a:rPr lang="en-US" smtClean="0"/>
              <a:t>‹N°›</a:t>
            </a:fld>
            <a:endParaRPr lang="en-US"/>
          </a:p>
        </p:txBody>
      </p:sp>
    </p:spTree>
    <p:extLst>
      <p:ext uri="{BB962C8B-B14F-4D97-AF65-F5344CB8AC3E}">
        <p14:creationId xmlns:p14="http://schemas.microsoft.com/office/powerpoint/2010/main" val="53503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519ABA-3DE8-DEC3-647B-0748794EC6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E22E8D-9B81-6B42-5CC3-FD9DA26212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B8803-444B-FADD-0B0D-45A0A54587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25CB39-18C0-4E32-8B54-384A8631671E}" type="datetimeFigureOut">
              <a:rPr lang="en-US" smtClean="0"/>
              <a:t>7/13/2026</a:t>
            </a:fld>
            <a:endParaRPr lang="en-US"/>
          </a:p>
        </p:txBody>
      </p:sp>
      <p:sp>
        <p:nvSpPr>
          <p:cNvPr id="5" name="Footer Placeholder 4">
            <a:extLst>
              <a:ext uri="{FF2B5EF4-FFF2-40B4-BE49-F238E27FC236}">
                <a16:creationId xmlns:a16="http://schemas.microsoft.com/office/drawing/2014/main" id="{37145440-E7C9-6EF2-56FE-2BBD2D6F15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76B329-9842-0A7C-F6D3-A22C259F07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3F207-C8EC-4935-8566-E4505826437F}" type="slidenum">
              <a:rPr lang="en-US" smtClean="0"/>
              <a:t>‹N°›</a:t>
            </a:fld>
            <a:endParaRPr lang="en-US"/>
          </a:p>
        </p:txBody>
      </p:sp>
      <p:sp>
        <p:nvSpPr>
          <p:cNvPr id="8" name="ZoneTexte 7">
            <a:extLst>
              <a:ext uri="{FF2B5EF4-FFF2-40B4-BE49-F238E27FC236}">
                <a16:creationId xmlns:a16="http://schemas.microsoft.com/office/drawing/2014/main" id="{54907F31-2FC6-B77F-CEE9-8B9EFEF345F8}"/>
              </a:ext>
            </a:extLst>
          </p:cNvPr>
          <p:cNvSpPr txBox="1"/>
          <p:nvPr userDrawn="1">
            <p:extLst>
              <p:ext uri="{1162E1C5-73C7-4A58-AE30-91384D911F3F}">
                <p184:classification xmlns:p184="http://schemas.microsoft.com/office/powerpoint/2018/4/main" val="hdr"/>
              </p:ext>
            </p:extLst>
          </p:nvPr>
        </p:nvSpPr>
        <p:spPr>
          <a:xfrm>
            <a:off x="9966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257194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87821" y="692425"/>
            <a:ext cx="6074979" cy="3201517"/>
          </a:xfrm>
          <a:prstGeom prst="rect">
            <a:avLst/>
          </a:prstGeom>
          <a:noFill/>
        </p:spPr>
        <p:txBody>
          <a:bodyPr wrap="square" rtlCol="0">
            <a:spAutoFit/>
          </a:bodyPr>
          <a:lstStyle/>
          <a:p>
            <a:pPr algn="ctr">
              <a:lnSpc>
                <a:spcPct val="107000"/>
              </a:lnSpc>
              <a:spcAft>
                <a:spcPct val="0"/>
              </a:spcAft>
            </a:pPr>
            <a:endParaRPr lang="en-CA" altLang="en-US" sz="2000" b="1" dirty="0">
              <a:latin typeface="Arial" panose="020B0604020202020204" pitchFamily="34" charset="0"/>
              <a:cs typeface="Arial" panose="020B0604020202020204" pitchFamily="34" charset="0"/>
            </a:endParaRPr>
          </a:p>
          <a:p>
            <a:pPr algn="ctr">
              <a:lnSpc>
                <a:spcPct val="107000"/>
              </a:lnSpc>
              <a:spcAft>
                <a:spcPct val="0"/>
              </a:spcAft>
            </a:pPr>
            <a:r>
              <a:rPr lang="en-CA" altLang="en-US" sz="2000" b="1" dirty="0">
                <a:latin typeface="Arial" panose="020B0604020202020204" pitchFamily="34" charset="0"/>
                <a:cs typeface="Arial" panose="020B0604020202020204" pitchFamily="34" charset="0"/>
              </a:rPr>
              <a:t>Water Licence Amendment And Renewal Application from  Type “A” Water Licence</a:t>
            </a:r>
            <a:r>
              <a:rPr lang="en-US" altLang="en-US" sz="2000" b="1" dirty="0">
                <a:latin typeface="Arial" panose="020B0604020202020204" pitchFamily="34" charset="0"/>
                <a:cs typeface="Arial" panose="020B0604020202020204" pitchFamily="34" charset="0"/>
              </a:rPr>
              <a:t> </a:t>
            </a:r>
            <a:r>
              <a:rPr lang="en-CA" altLang="en-US" sz="2000" b="1" dirty="0">
                <a:latin typeface="Arial" panose="020B0604020202020204" pitchFamily="34" charset="0"/>
                <a:cs typeface="Arial" panose="020B0604020202020204" pitchFamily="34" charset="0"/>
              </a:rPr>
              <a:t>2 AM-DOH1335</a:t>
            </a:r>
          </a:p>
          <a:p>
            <a:pPr algn="ctr">
              <a:lnSpc>
                <a:spcPct val="107000"/>
              </a:lnSpc>
              <a:spcAft>
                <a:spcPct val="0"/>
              </a:spcAft>
            </a:pPr>
            <a:endParaRPr lang="en-CA" altLang="en-US" sz="2000" b="1" dirty="0">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r>
              <a:rPr lang="en-US" altLang="en-US" sz="1600" dirty="0">
                <a:solidFill>
                  <a:prstClr val="black"/>
                </a:solidFill>
                <a:latin typeface="Arial" panose="020B0604020202020204" pitchFamily="34" charset="0"/>
                <a:cs typeface="Arial" panose="020B0604020202020204" pitchFamily="34" charset="0"/>
              </a:rPr>
              <a:t>Nunavut Water Board Technical Meeting and Pre-hearing Conference</a:t>
            </a:r>
            <a:endParaRPr lang="en-CA" altLang="en-US" sz="1600"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r>
              <a:rPr lang="en-CA" altLang="en-US" sz="1400" dirty="0">
                <a:solidFill>
                  <a:prstClr val="black"/>
                </a:solidFill>
                <a:latin typeface="Arial" panose="020B0604020202020204" pitchFamily="34" charset="0"/>
                <a:cs typeface="Arial" panose="020B0604020202020204" pitchFamily="34" charset="0"/>
              </a:rPr>
              <a:t>July 16-17, 2026</a:t>
            </a:r>
          </a:p>
          <a:p>
            <a:pPr algn="ctr">
              <a:lnSpc>
                <a:spcPct val="107000"/>
              </a:lnSpc>
              <a:spcAft>
                <a:spcPct val="0"/>
              </a:spcAft>
            </a:pPr>
            <a:r>
              <a:rPr lang="en-CA" altLang="en-US" sz="1200" dirty="0">
                <a:solidFill>
                  <a:prstClr val="black"/>
                </a:solidFill>
                <a:latin typeface="Arial" panose="020B0604020202020204" pitchFamily="34" charset="0"/>
                <a:cs typeface="Arial" panose="020B0604020202020204" pitchFamily="34" charset="0"/>
              </a:rPr>
              <a:t> </a:t>
            </a:r>
          </a:p>
          <a:p>
            <a:endParaRPr lang="en-CA" dirty="0"/>
          </a:p>
        </p:txBody>
      </p:sp>
    </p:spTree>
    <p:extLst>
      <p:ext uri="{BB962C8B-B14F-4D97-AF65-F5344CB8AC3E}">
        <p14:creationId xmlns:p14="http://schemas.microsoft.com/office/powerpoint/2010/main" val="753462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E58DB-CFCF-FA43-97E6-E78E4E35C9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7F4AE2-2200-041E-5BBC-CAED9F068415}"/>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EC8DDDD1-BF2A-B0DC-ECBA-7938A4462309}"/>
              </a:ext>
            </a:extLst>
          </p:cNvPr>
          <p:cNvSpPr>
            <a:spLocks noGrp="1"/>
          </p:cNvSpPr>
          <p:nvPr>
            <p:ph idx="1"/>
          </p:nvPr>
        </p:nvSpPr>
        <p:spPr/>
        <p:txBody>
          <a:bodyPr>
            <a:normAutofit/>
          </a:bodyPr>
          <a:lstStyle/>
          <a:p>
            <a:pPr marL="457200" lvl="1" indent="0">
              <a:buNone/>
            </a:pPr>
            <a:r>
              <a:rPr lang="en-US" b="1" dirty="0">
                <a:solidFill>
                  <a:srgbClr val="000000"/>
                </a:solidFill>
              </a:rPr>
              <a:t>R-06 </a:t>
            </a:r>
            <a:r>
              <a:rPr lang="en-US" i="1" dirty="0"/>
              <a:t> </a:t>
            </a:r>
            <a:r>
              <a:rPr lang="en-CA" b="1" dirty="0"/>
              <a:t>Prediction Of Climate Trends </a:t>
            </a:r>
            <a:endParaRPr lang="en-US" dirty="0"/>
          </a:p>
          <a:p>
            <a:pPr marL="457200" lvl="1" indent="0">
              <a:buNone/>
            </a:pPr>
            <a:endParaRPr lang="en-US" dirty="0">
              <a:solidFill>
                <a:srgbClr val="000000"/>
              </a:solidFill>
            </a:endParaRPr>
          </a:p>
          <a:p>
            <a:pPr marL="0" indent="0" algn="just">
              <a:buNone/>
            </a:pPr>
            <a:r>
              <a:rPr lang="en-CA" sz="2400" dirty="0"/>
              <a:t>CIRNAC recommends that the Nunavut Water Board ensure that the</a:t>
            </a:r>
            <a:r>
              <a:rPr lang="en-CA" sz="2400" i="1" dirty="0"/>
              <a:t> </a:t>
            </a:r>
            <a:r>
              <a:rPr lang="en-US" sz="2400" dirty="0"/>
              <a:t>proponent provides a description of the predicted future climate trends at the project site, including worst-case scenario projections using the Intergovernmental Panel on Climate Change’s Shared Socioeconomic Pathway – Representative Concentration Pathway 5-8.5.</a:t>
            </a:r>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BFD57F35-4870-A3CA-2DBA-6985413935E8}"/>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10</a:t>
            </a:fld>
            <a:endParaRPr lang="en-CA" dirty="0"/>
          </a:p>
        </p:txBody>
      </p:sp>
    </p:spTree>
    <p:extLst>
      <p:ext uri="{BB962C8B-B14F-4D97-AF65-F5344CB8AC3E}">
        <p14:creationId xmlns:p14="http://schemas.microsoft.com/office/powerpoint/2010/main" val="223077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54189-FB67-0860-2AF0-DB4DDFB36B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318F4-8E62-D0CF-AF94-EB9B75A6E642}"/>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718DE258-7F39-3945-3390-602006F9306E}"/>
              </a:ext>
            </a:extLst>
          </p:cNvPr>
          <p:cNvSpPr>
            <a:spLocks noGrp="1"/>
          </p:cNvSpPr>
          <p:nvPr>
            <p:ph idx="1"/>
          </p:nvPr>
        </p:nvSpPr>
        <p:spPr/>
        <p:txBody>
          <a:bodyPr>
            <a:normAutofit/>
          </a:bodyPr>
          <a:lstStyle/>
          <a:p>
            <a:pPr marL="457200" lvl="1" indent="0">
              <a:buNone/>
            </a:pPr>
            <a:r>
              <a:rPr lang="en-US" b="1" dirty="0">
                <a:solidFill>
                  <a:srgbClr val="000000"/>
                </a:solidFill>
              </a:rPr>
              <a:t>R-07 </a:t>
            </a:r>
            <a:r>
              <a:rPr lang="en-US" i="1" dirty="0"/>
              <a:t> </a:t>
            </a:r>
            <a:r>
              <a:rPr lang="en-CA" b="1" dirty="0"/>
              <a:t>Ice Road </a:t>
            </a:r>
            <a:endParaRPr lang="en-US" dirty="0"/>
          </a:p>
          <a:p>
            <a:pPr marL="457200" lvl="1" indent="0">
              <a:buNone/>
            </a:pPr>
            <a:endParaRPr lang="en-US" dirty="0">
              <a:solidFill>
                <a:srgbClr val="000000"/>
              </a:solidFill>
              <a:latin typeface="Arial" panose="020B0604020202020204" pitchFamily="34" charset="0"/>
            </a:endParaRPr>
          </a:p>
          <a:p>
            <a:pPr marL="0" indent="0" algn="just">
              <a:buNone/>
            </a:pPr>
            <a:r>
              <a:rPr lang="en-CA" sz="2400" dirty="0"/>
              <a:t>CIRNAC recommends that the Nunavut Water Board ensure that the</a:t>
            </a:r>
            <a:r>
              <a:rPr lang="en-CA" sz="2400" i="1" dirty="0"/>
              <a:t> </a:t>
            </a:r>
            <a:r>
              <a:rPr lang="en-US" sz="2400" dirty="0"/>
              <a:t>proponent provides a description of the predicted future climate trends at the project site, including worst-case scenario projections using the Intergovernmental Panel on Climate Change’s Shared Socioeconomic Pathway – Representative Concentration Pathway 5-8.5.</a:t>
            </a:r>
          </a:p>
          <a:p>
            <a:pPr marL="0" indent="0" algn="just">
              <a:buNone/>
            </a:pPr>
            <a:endParaRPr lang="en-US" sz="2400" dirty="0">
              <a:solidFill>
                <a:srgbClr val="000000"/>
              </a:solidFill>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B4774366-D2FE-434B-FEFE-08A82A1EBBA4}"/>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11</a:t>
            </a:fld>
            <a:endParaRPr lang="en-CA" dirty="0"/>
          </a:p>
        </p:txBody>
      </p:sp>
    </p:spTree>
    <p:extLst>
      <p:ext uri="{BB962C8B-B14F-4D97-AF65-F5344CB8AC3E}">
        <p14:creationId xmlns:p14="http://schemas.microsoft.com/office/powerpoint/2010/main" val="1511150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D2519-935F-3AFF-C649-302FD2FC9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02EF7-3D50-E469-3ED0-466BF4F94EA1}"/>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4CF17AED-5B73-0FC8-A7B4-18330C81FA4F}"/>
              </a:ext>
            </a:extLst>
          </p:cNvPr>
          <p:cNvSpPr>
            <a:spLocks noGrp="1"/>
          </p:cNvSpPr>
          <p:nvPr>
            <p:ph idx="1"/>
          </p:nvPr>
        </p:nvSpPr>
        <p:spPr/>
        <p:txBody>
          <a:bodyPr>
            <a:normAutofit/>
          </a:bodyPr>
          <a:lstStyle/>
          <a:p>
            <a:pPr marL="457200" lvl="1" indent="0">
              <a:buNone/>
            </a:pPr>
            <a:r>
              <a:rPr lang="en-US" b="1" dirty="0">
                <a:solidFill>
                  <a:srgbClr val="000000"/>
                </a:solidFill>
              </a:rPr>
              <a:t>R-08 </a:t>
            </a:r>
            <a:r>
              <a:rPr lang="en-US" i="1" dirty="0"/>
              <a:t> </a:t>
            </a:r>
            <a:r>
              <a:rPr lang="en-CA" b="1" dirty="0"/>
              <a:t>Management Plans</a:t>
            </a:r>
            <a:endParaRPr lang="en-US" dirty="0"/>
          </a:p>
          <a:p>
            <a:pPr marL="457200" lvl="1" indent="0">
              <a:buNone/>
            </a:pPr>
            <a:endParaRPr lang="en-US" dirty="0">
              <a:solidFill>
                <a:srgbClr val="000000"/>
              </a:solidFill>
              <a:latin typeface="Arial" panose="020B0604020202020204" pitchFamily="34" charset="0"/>
            </a:endParaRPr>
          </a:p>
          <a:p>
            <a:pPr marL="0" indent="0" algn="just">
              <a:buNone/>
            </a:pPr>
            <a:r>
              <a:rPr lang="en-CA" sz="2400" dirty="0"/>
              <a:t>C</a:t>
            </a:r>
            <a:r>
              <a:rPr lang="en-US" sz="2400" dirty="0"/>
              <a:t>IRNAC recommends that the Board ensure that the Proponent provides complete information in accordance with NWB guidelines Guide 7 and Guide 4, to support the assessment of potential impacts to water resources regarding: </a:t>
            </a:r>
          </a:p>
          <a:p>
            <a:pPr lvl="1" algn="just" fontAlgn="ctr"/>
            <a:r>
              <a:rPr lang="en-US" dirty="0"/>
              <a:t>An updated water management plan that demonstrates consistency between the text and its flow diagram;</a:t>
            </a:r>
          </a:p>
          <a:p>
            <a:pPr lvl="1" algn="just" fontAlgn="ctr"/>
            <a:r>
              <a:rPr lang="en-US" dirty="0"/>
              <a:t>A</a:t>
            </a:r>
            <a:r>
              <a:rPr lang="en-CA" dirty="0"/>
              <a:t> Spill Contingency Plan, a Dam Emergency Plan, and an Emergency Response Plan to address all phases of the project including construction, operation, and care &amp; maintenance.</a:t>
            </a: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21111EE7-7B53-FCF4-13E1-4978079C4971}"/>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12</a:t>
            </a:fld>
            <a:endParaRPr lang="en-CA" dirty="0"/>
          </a:p>
        </p:txBody>
      </p:sp>
    </p:spTree>
    <p:extLst>
      <p:ext uri="{BB962C8B-B14F-4D97-AF65-F5344CB8AC3E}">
        <p14:creationId xmlns:p14="http://schemas.microsoft.com/office/powerpoint/2010/main" val="3188809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B0806-932D-5D4F-6A86-C5B843ADF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6DEE6E-99D7-6553-AF57-E623E07E5DCA}"/>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A9E7FE3B-CE36-BB10-206B-DA1B4122200B}"/>
              </a:ext>
            </a:extLst>
          </p:cNvPr>
          <p:cNvSpPr>
            <a:spLocks noGrp="1"/>
          </p:cNvSpPr>
          <p:nvPr>
            <p:ph idx="1"/>
          </p:nvPr>
        </p:nvSpPr>
        <p:spPr/>
        <p:txBody>
          <a:bodyPr>
            <a:normAutofit/>
          </a:bodyPr>
          <a:lstStyle/>
          <a:p>
            <a:pPr marL="457200" lvl="1" indent="0">
              <a:buNone/>
            </a:pPr>
            <a:r>
              <a:rPr lang="en-US" b="1" dirty="0">
                <a:solidFill>
                  <a:srgbClr val="000000"/>
                </a:solidFill>
              </a:rPr>
              <a:t>R-09 </a:t>
            </a:r>
            <a:r>
              <a:rPr lang="en-US" i="1" dirty="0"/>
              <a:t> </a:t>
            </a:r>
            <a:r>
              <a:rPr lang="en-US" b="1" dirty="0"/>
              <a:t>Outstanding Information Requests With Commitment From Proponent</a:t>
            </a:r>
            <a:endParaRPr lang="en-US" dirty="0">
              <a:solidFill>
                <a:srgbClr val="000000"/>
              </a:solidFill>
            </a:endParaRPr>
          </a:p>
          <a:p>
            <a:pPr marL="0" indent="0">
              <a:buNone/>
            </a:pPr>
            <a:endParaRPr lang="en-US" dirty="0"/>
          </a:p>
          <a:p>
            <a:pPr marL="0" indent="0" algn="just">
              <a:buNone/>
            </a:pPr>
            <a:r>
              <a:rPr lang="en-US" sz="2400" dirty="0"/>
              <a:t>CIRNAC recommends that the Nunavut Water Board request clarification from the Proponent on the status of commitments made during the June 4–5 working group and inquire whether responses to IR‑08c, IR‑14, IR‑25, IR‑37a, and IR‑37b will be provided. </a:t>
            </a:r>
          </a:p>
          <a:p>
            <a:pPr algn="just"/>
            <a:endParaRPr lang="en-US" sz="2400" dirty="0"/>
          </a:p>
          <a:p>
            <a:pPr marL="0" indent="0" algn="just">
              <a:buNone/>
            </a:pPr>
            <a:r>
              <a:rPr lang="en-US" sz="2400" dirty="0"/>
              <a:t>Status : Based of information received by the proponent, IR-25 is considered resolved. </a:t>
            </a:r>
          </a:p>
          <a:p>
            <a:pPr marL="0" indent="0">
              <a:buNone/>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0ED222F2-406A-134E-F310-E233B03A195D}"/>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13</a:t>
            </a:fld>
            <a:endParaRPr lang="en-CA" dirty="0"/>
          </a:p>
        </p:txBody>
      </p:sp>
    </p:spTree>
    <p:extLst>
      <p:ext uri="{BB962C8B-B14F-4D97-AF65-F5344CB8AC3E}">
        <p14:creationId xmlns:p14="http://schemas.microsoft.com/office/powerpoint/2010/main" val="1887603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449FB-49CC-9F4C-D79C-2472920652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1B214-655D-0EE7-6E7B-E9A25BE45CAC}"/>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5A94A7AF-2628-073E-72DF-24AC7FC09619}"/>
              </a:ext>
            </a:extLst>
          </p:cNvPr>
          <p:cNvSpPr>
            <a:spLocks noGrp="1"/>
          </p:cNvSpPr>
          <p:nvPr>
            <p:ph idx="1"/>
          </p:nvPr>
        </p:nvSpPr>
        <p:spPr/>
        <p:txBody>
          <a:bodyPr>
            <a:normAutofit/>
          </a:bodyPr>
          <a:lstStyle/>
          <a:p>
            <a:pPr marL="457200" lvl="1" indent="0">
              <a:buNone/>
            </a:pPr>
            <a:r>
              <a:rPr lang="en-US" b="1" dirty="0">
                <a:solidFill>
                  <a:srgbClr val="000000"/>
                </a:solidFill>
              </a:rPr>
              <a:t>R-10 </a:t>
            </a:r>
            <a:r>
              <a:rPr lang="en-US" i="1" dirty="0"/>
              <a:t> </a:t>
            </a:r>
            <a:r>
              <a:rPr lang="en-CA" b="1" dirty="0"/>
              <a:t>Tailing Volume Comparison and Reconciliation to FEIS</a:t>
            </a:r>
            <a:endParaRPr lang="en-US" dirty="0">
              <a:solidFill>
                <a:srgbClr val="000000"/>
              </a:solidFill>
            </a:endParaRPr>
          </a:p>
          <a:p>
            <a:pPr marL="0" indent="0" algn="just">
              <a:buNone/>
            </a:pPr>
            <a:r>
              <a:rPr lang="en-CA" sz="2400" dirty="0"/>
              <a:t>CIRNAC recommends </a:t>
            </a:r>
            <a:r>
              <a:rPr lang="en-US" sz="2400" dirty="0"/>
              <a:t>that the Board ensure</a:t>
            </a:r>
            <a:r>
              <a:rPr lang="en-CA" sz="2400" dirty="0"/>
              <a:t> that the Proponent:</a:t>
            </a:r>
            <a:endParaRPr lang="en-US" sz="2400" dirty="0"/>
          </a:p>
          <a:p>
            <a:pPr marL="914400" lvl="1" indent="-457200" algn="just">
              <a:buFont typeface="+mj-lt"/>
              <a:buAutoNum type="alphaLcParenR"/>
            </a:pPr>
            <a:r>
              <a:rPr lang="en-CA" dirty="0"/>
              <a:t>Provide a clear comparison of previously assessed/authorized maximum mined quantities and tailings quantities in comparison to the proposed amendment;</a:t>
            </a:r>
            <a:endParaRPr lang="en-US" dirty="0"/>
          </a:p>
          <a:p>
            <a:pPr marL="914400" lvl="1" indent="-457200" algn="just">
              <a:buFont typeface="+mj-lt"/>
              <a:buAutoNum type="alphaLcParenR"/>
            </a:pPr>
            <a:r>
              <a:rPr lang="en-CA" dirty="0"/>
              <a:t>Provide a technical analysis supporting the conclusion that the 90% increase in mining and tailings quantities relative to the assessed and approved project remains within the previously assessed envelope.</a:t>
            </a:r>
            <a:endParaRPr lang="en-US" dirty="0"/>
          </a:p>
          <a:p>
            <a:pPr marL="514350" indent="-514350" algn="just">
              <a:buFont typeface="+mj-lt"/>
              <a:buAutoNum type="alphaLcParenR"/>
            </a:pPr>
            <a:endParaRPr lang="en-US" sz="2400"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410A8DD4-1B5C-D467-8060-1CB0A52A568A}"/>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14</a:t>
            </a:fld>
            <a:endParaRPr lang="en-CA" dirty="0"/>
          </a:p>
        </p:txBody>
      </p:sp>
    </p:spTree>
    <p:extLst>
      <p:ext uri="{BB962C8B-B14F-4D97-AF65-F5344CB8AC3E}">
        <p14:creationId xmlns:p14="http://schemas.microsoft.com/office/powerpoint/2010/main" val="774521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7C80B-CB89-8727-633D-5DE3F4063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3A8D6E-404B-95DA-3ED3-E17DD0D99C45}"/>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189E25FD-1CAD-FA28-BCFE-53DE835F6BCB}"/>
              </a:ext>
            </a:extLst>
          </p:cNvPr>
          <p:cNvSpPr>
            <a:spLocks noGrp="1"/>
          </p:cNvSpPr>
          <p:nvPr>
            <p:ph idx="1"/>
          </p:nvPr>
        </p:nvSpPr>
        <p:spPr/>
        <p:txBody>
          <a:bodyPr>
            <a:normAutofit/>
          </a:bodyPr>
          <a:lstStyle/>
          <a:p>
            <a:pPr marL="457200" lvl="1" indent="0">
              <a:buNone/>
            </a:pPr>
            <a:r>
              <a:rPr lang="en-US" b="1" dirty="0">
                <a:solidFill>
                  <a:srgbClr val="000000"/>
                </a:solidFill>
              </a:rPr>
              <a:t>R-11 </a:t>
            </a:r>
            <a:r>
              <a:rPr lang="en-US" i="1" dirty="0"/>
              <a:t> </a:t>
            </a:r>
            <a:r>
              <a:rPr lang="en-CA" b="1" dirty="0"/>
              <a:t>Waste Rock Quantities and Mining Area Reconciliation to FEIS</a:t>
            </a:r>
            <a:endParaRPr lang="en-US" dirty="0"/>
          </a:p>
          <a:p>
            <a:pPr marL="0" indent="0" algn="just">
              <a:buNone/>
            </a:pPr>
            <a:endParaRPr lang="en-CA" sz="2400" dirty="0"/>
          </a:p>
          <a:p>
            <a:pPr marL="0" indent="0" algn="just">
              <a:buNone/>
            </a:pPr>
            <a:r>
              <a:rPr lang="en-CA" sz="2400" dirty="0"/>
              <a:t>CIRNAC recommends </a:t>
            </a:r>
            <a:r>
              <a:rPr lang="en-US" sz="2400" dirty="0"/>
              <a:t>that the Board ensure that</a:t>
            </a:r>
            <a:r>
              <a:rPr lang="en-CA" sz="2400" dirty="0"/>
              <a:t> the Proponent:</a:t>
            </a:r>
            <a:endParaRPr lang="en-US" sz="2400" dirty="0"/>
          </a:p>
          <a:p>
            <a:pPr marL="971550" lvl="1" indent="-514350" algn="just">
              <a:buFont typeface="+mj-lt"/>
              <a:buAutoNum type="alphaLcParenR"/>
            </a:pPr>
            <a:r>
              <a:rPr lang="en-CA" dirty="0"/>
              <a:t>Provide a reconciliation of total mined tonnes and waste rock volumes relative to FEIS assumptions;</a:t>
            </a:r>
            <a:endParaRPr lang="en-US" dirty="0"/>
          </a:p>
          <a:p>
            <a:pPr marL="971550" lvl="1" indent="-514350" algn="just">
              <a:buFont typeface="+mj-lt"/>
              <a:buAutoNum type="alphaLcParenR"/>
            </a:pPr>
            <a:r>
              <a:rPr lang="en-CA" dirty="0"/>
              <a:t>Confirm that all mining areas remain within previously assessed spatial limits or quantify expansions;</a:t>
            </a:r>
            <a:endParaRPr lang="en-US" dirty="0"/>
          </a:p>
          <a:p>
            <a:pPr marL="971550" lvl="1" indent="-514350" algn="just">
              <a:buFont typeface="+mj-lt"/>
              <a:buAutoNum type="alphaLcParenR"/>
            </a:pPr>
            <a:r>
              <a:rPr lang="en-CA" dirty="0"/>
              <a:t>Identify whether the amendment represents an increase in total material mined or a change in sequencing/throughput only; and</a:t>
            </a:r>
            <a:endParaRPr lang="en-US" dirty="0"/>
          </a:p>
          <a:p>
            <a:pPr marL="971550" lvl="1" indent="-514350" algn="just">
              <a:buFont typeface="+mj-lt"/>
              <a:buAutoNum type="alphaLcParenR"/>
            </a:pPr>
            <a:r>
              <a:rPr lang="en-CA" dirty="0"/>
              <a:t>Demonstrate that associated geochemical and water management impacts remain within previously assessed bounds.</a:t>
            </a:r>
            <a:endParaRPr lang="en-US" dirty="0"/>
          </a:p>
          <a:p>
            <a:pPr marL="0" indent="0">
              <a:buNone/>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DEF7E782-7B14-9E6B-25FF-F26DBE0B6930}"/>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15</a:t>
            </a:fld>
            <a:endParaRPr lang="en-CA" dirty="0"/>
          </a:p>
        </p:txBody>
      </p:sp>
    </p:spTree>
    <p:extLst>
      <p:ext uri="{BB962C8B-B14F-4D97-AF65-F5344CB8AC3E}">
        <p14:creationId xmlns:p14="http://schemas.microsoft.com/office/powerpoint/2010/main" val="2454020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2C67D-6703-C98E-360E-A7C38BEA5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010BA-F44D-505C-8E0B-25302275EB60}"/>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55361DD7-5202-74DD-A8BA-B3E95AAA4FFB}"/>
              </a:ext>
            </a:extLst>
          </p:cNvPr>
          <p:cNvSpPr>
            <a:spLocks noGrp="1"/>
          </p:cNvSpPr>
          <p:nvPr>
            <p:ph idx="1"/>
          </p:nvPr>
        </p:nvSpPr>
        <p:spPr/>
        <p:txBody>
          <a:bodyPr>
            <a:normAutofit/>
          </a:bodyPr>
          <a:lstStyle/>
          <a:p>
            <a:pPr marL="457200" lvl="1" indent="0">
              <a:buNone/>
            </a:pPr>
            <a:r>
              <a:rPr lang="en-US" b="1" dirty="0">
                <a:solidFill>
                  <a:srgbClr val="000000"/>
                </a:solidFill>
              </a:rPr>
              <a:t>R-12 </a:t>
            </a:r>
            <a:r>
              <a:rPr lang="en-US" i="1" dirty="0"/>
              <a:t> </a:t>
            </a:r>
            <a:r>
              <a:rPr lang="en-CA" b="1" dirty="0"/>
              <a:t>Life of Mine (LOM) Reconciliation with Increased Throughput</a:t>
            </a:r>
            <a:endParaRPr lang="en-US" dirty="0"/>
          </a:p>
          <a:p>
            <a:pPr marL="0" indent="0" algn="just">
              <a:buNone/>
            </a:pPr>
            <a:endParaRPr lang="en-CA" sz="2400" dirty="0"/>
          </a:p>
          <a:p>
            <a:pPr marL="0" indent="0" algn="just">
              <a:buNone/>
            </a:pPr>
            <a:r>
              <a:rPr lang="en-CA" sz="2400" dirty="0"/>
              <a:t>CIRNAC recommends </a:t>
            </a:r>
            <a:r>
              <a:rPr lang="en-US" sz="2400" dirty="0"/>
              <a:t>that the Board ensure</a:t>
            </a:r>
            <a:r>
              <a:rPr lang="en-CA" sz="2400" dirty="0"/>
              <a:t> that the Proponent:</a:t>
            </a:r>
            <a:endParaRPr lang="en-US" sz="2400" dirty="0"/>
          </a:p>
          <a:p>
            <a:pPr marL="971550" lvl="1" indent="-514350" algn="just">
              <a:buFont typeface="+mj-lt"/>
              <a:buAutoNum type="alphaLcParenR"/>
            </a:pPr>
            <a:r>
              <a:rPr lang="en-CA" dirty="0"/>
              <a:t>Provide the LOM (years) associated with the amended mine plan;</a:t>
            </a:r>
            <a:endParaRPr lang="en-US" dirty="0"/>
          </a:p>
          <a:p>
            <a:pPr marL="971550" lvl="1" indent="-514350" algn="just">
              <a:buFont typeface="+mj-lt"/>
              <a:buAutoNum type="alphaLcParenR"/>
            </a:pPr>
            <a:r>
              <a:rPr lang="en-CA" dirty="0"/>
              <a:t>Provide a comparison to the LOM assessed in the FEIS;</a:t>
            </a:r>
            <a:endParaRPr lang="en-US" dirty="0"/>
          </a:p>
          <a:p>
            <a:pPr marL="971550" lvl="1" indent="-514350" algn="just">
              <a:buFont typeface="+mj-lt"/>
              <a:buAutoNum type="alphaLcParenR"/>
            </a:pPr>
            <a:r>
              <a:rPr lang="en-CA" dirty="0"/>
              <a:t>Reconcile total tonnes mined under the amended plan with FEIS assumptions; and</a:t>
            </a:r>
            <a:endParaRPr lang="en-US" dirty="0"/>
          </a:p>
          <a:p>
            <a:pPr marL="971550" lvl="1" indent="-514350" algn="just">
              <a:buFont typeface="+mj-lt"/>
              <a:buAutoNum type="alphaLcParenR"/>
            </a:pPr>
            <a:r>
              <a:rPr lang="en-CA" dirty="0"/>
              <a:t>Describe implications for cumulative water use and discharge volumes over the full LOM.</a:t>
            </a:r>
            <a:endParaRPr lang="en-US" dirty="0"/>
          </a:p>
          <a:p>
            <a:pPr marL="0" indent="0">
              <a:buNone/>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1CB12881-AAC0-2CEC-A9E6-8529537F2722}"/>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16</a:t>
            </a:fld>
            <a:endParaRPr lang="en-CA" dirty="0"/>
          </a:p>
        </p:txBody>
      </p:sp>
    </p:spTree>
    <p:extLst>
      <p:ext uri="{BB962C8B-B14F-4D97-AF65-F5344CB8AC3E}">
        <p14:creationId xmlns:p14="http://schemas.microsoft.com/office/powerpoint/2010/main" val="2093562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E4FCA-5DF4-0749-EEDF-56249F1037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B85A03-9059-F175-883E-F39AC80DAB19}"/>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8B4ED2AB-6A79-89F1-C78F-DAD5EA966E07}"/>
              </a:ext>
            </a:extLst>
          </p:cNvPr>
          <p:cNvSpPr>
            <a:spLocks noGrp="1"/>
          </p:cNvSpPr>
          <p:nvPr>
            <p:ph idx="1"/>
          </p:nvPr>
        </p:nvSpPr>
        <p:spPr/>
        <p:txBody>
          <a:bodyPr>
            <a:normAutofit/>
          </a:bodyPr>
          <a:lstStyle/>
          <a:p>
            <a:pPr marL="457200" lvl="1" indent="0">
              <a:buNone/>
            </a:pPr>
            <a:r>
              <a:rPr lang="en-US" b="1" dirty="0">
                <a:solidFill>
                  <a:srgbClr val="000000"/>
                </a:solidFill>
              </a:rPr>
              <a:t>R-13 </a:t>
            </a:r>
            <a:r>
              <a:rPr lang="en-CA" b="1" dirty="0"/>
              <a:t>Multiple-Accounts Analysis (MAA) – Tailings Management Strategy Selection</a:t>
            </a:r>
            <a:endParaRPr lang="en-US" dirty="0"/>
          </a:p>
          <a:p>
            <a:pPr marL="0" indent="0" algn="just">
              <a:buNone/>
            </a:pPr>
            <a:r>
              <a:rPr lang="en-CA" sz="2400" dirty="0"/>
              <a:t>CIRNAC recommends </a:t>
            </a:r>
            <a:r>
              <a:rPr lang="en-US" sz="2400" dirty="0"/>
              <a:t>that the Board ensure</a:t>
            </a:r>
            <a:r>
              <a:rPr lang="en-CA" sz="2400" dirty="0"/>
              <a:t> that the Proponent:</a:t>
            </a:r>
            <a:endParaRPr lang="en-US" sz="2400" dirty="0"/>
          </a:p>
          <a:p>
            <a:pPr marL="971550" lvl="1" indent="-514350" algn="just">
              <a:buFont typeface="+mj-lt"/>
              <a:buAutoNum type="alphaLcParenR"/>
            </a:pPr>
            <a:r>
              <a:rPr lang="en-CA" dirty="0"/>
              <a:t>Provide the results of the Multiple-Accounts Analysis supporting selection of the filtered tailings option, including criteria, weightings, scoring, and sensitivity analysis; or</a:t>
            </a:r>
            <a:endParaRPr lang="en-US" dirty="0"/>
          </a:p>
          <a:p>
            <a:pPr marL="971550" lvl="1" indent="-514350" algn="just">
              <a:buFont typeface="+mj-lt"/>
              <a:buAutoNum type="alphaLcParenR"/>
            </a:pPr>
            <a:r>
              <a:rPr lang="en-CA" dirty="0"/>
              <a:t>If there is financially sensitive information in the MAA, provide a redacted version or a detailed technical summary that is sufficient to demonstrate that the selected tailings management option is preferred with respect to water-related environmental outcomes.</a:t>
            </a:r>
            <a:endParaRPr lang="en-US" dirty="0"/>
          </a:p>
          <a:p>
            <a:pPr marL="0" indent="0">
              <a:buNone/>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546EC41A-B2B6-21DD-089E-9772354F1A7E}"/>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17</a:t>
            </a:fld>
            <a:endParaRPr lang="en-CA" dirty="0"/>
          </a:p>
        </p:txBody>
      </p:sp>
    </p:spTree>
    <p:extLst>
      <p:ext uri="{BB962C8B-B14F-4D97-AF65-F5344CB8AC3E}">
        <p14:creationId xmlns:p14="http://schemas.microsoft.com/office/powerpoint/2010/main" val="2443559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EEF6C-038C-2668-EC3A-079A94751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85B790-CDD8-6033-F1C7-C56E4B71BE95}"/>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3C8E1224-A960-5BD4-E0E2-399A31762BB8}"/>
              </a:ext>
            </a:extLst>
          </p:cNvPr>
          <p:cNvSpPr>
            <a:spLocks noGrp="1"/>
          </p:cNvSpPr>
          <p:nvPr>
            <p:ph idx="1"/>
          </p:nvPr>
        </p:nvSpPr>
        <p:spPr/>
        <p:txBody>
          <a:bodyPr>
            <a:normAutofit fontScale="85000" lnSpcReduction="20000"/>
          </a:bodyPr>
          <a:lstStyle/>
          <a:p>
            <a:pPr marL="457200" lvl="1" indent="0">
              <a:buNone/>
            </a:pPr>
            <a:r>
              <a:rPr lang="en-US" sz="2600" b="1" dirty="0">
                <a:solidFill>
                  <a:srgbClr val="000000"/>
                </a:solidFill>
              </a:rPr>
              <a:t>R-14 </a:t>
            </a:r>
            <a:r>
              <a:rPr lang="en-CA" sz="2600" b="1" dirty="0"/>
              <a:t>Dry Stack Tailings Closure Strategy</a:t>
            </a:r>
            <a:endParaRPr lang="en-US" sz="2600" dirty="0"/>
          </a:p>
          <a:p>
            <a:pPr marL="0" indent="0" algn="just">
              <a:buNone/>
            </a:pPr>
            <a:r>
              <a:rPr lang="en-CA" sz="2600" dirty="0"/>
              <a:t>CIRNAC recommends </a:t>
            </a:r>
            <a:r>
              <a:rPr lang="en-US" sz="2600" dirty="0"/>
              <a:t>that the Board ensure</a:t>
            </a:r>
            <a:r>
              <a:rPr lang="en-CA" sz="2600" dirty="0"/>
              <a:t> that the Proponent:</a:t>
            </a:r>
            <a:endParaRPr lang="en-US" sz="2600" dirty="0"/>
          </a:p>
          <a:p>
            <a:pPr marL="971550" lvl="1" indent="-514350" algn="just">
              <a:buFont typeface="+mj-lt"/>
              <a:buAutoNum type="alphaLcParenR"/>
            </a:pPr>
            <a:r>
              <a:rPr lang="en-CA" sz="2600" dirty="0"/>
              <a:t>Provide a conceptual dry stack closure design, including cover system, infiltration control, and water management approach;</a:t>
            </a:r>
            <a:endParaRPr lang="en-US" sz="2600" dirty="0"/>
          </a:p>
          <a:p>
            <a:pPr marL="971550" lvl="1" indent="-514350" algn="just">
              <a:buFont typeface="+mj-lt"/>
              <a:buAutoNum type="alphaLcParenR"/>
            </a:pPr>
            <a:r>
              <a:rPr lang="en-CA" sz="2600" dirty="0"/>
              <a:t>Confirm that the source term predictions (Appendix 4E) and water quality and load balance mode predictions (Appendix 4F) are based on the placement of a complex, low-permeability geomembrane cover over the dry-stack and slurry tailings;</a:t>
            </a:r>
            <a:endParaRPr lang="en-US" sz="2600" dirty="0"/>
          </a:p>
          <a:p>
            <a:pPr marL="971550" lvl="1" indent="-514350" algn="just">
              <a:buFont typeface="+mj-lt"/>
              <a:buAutoNum type="alphaLcParenR"/>
            </a:pPr>
            <a:r>
              <a:rPr lang="en-CA" sz="2600" dirty="0"/>
              <a:t>Provide the incremental closure costs associated with construction of a complex, low-permeability geomembrane cover relative to the previously proposed cover strategy;</a:t>
            </a:r>
            <a:endParaRPr lang="en-US" sz="2600" dirty="0"/>
          </a:p>
          <a:p>
            <a:pPr marL="971550" lvl="1" indent="-514350" algn="just">
              <a:buFont typeface="+mj-lt"/>
              <a:buAutoNum type="alphaLcParenR"/>
            </a:pPr>
            <a:r>
              <a:rPr lang="en-CA" sz="2600" dirty="0"/>
              <a:t>Model post-closure seepage quality and quantity under baseline and climate change scenarios; and</a:t>
            </a:r>
            <a:endParaRPr lang="en-US" sz="2600" dirty="0"/>
          </a:p>
          <a:p>
            <a:pPr marL="971550" lvl="1" indent="-514350" algn="just">
              <a:buFont typeface="+mj-lt"/>
              <a:buAutoNum type="alphaLcParenR"/>
            </a:pPr>
            <a:r>
              <a:rPr lang="en-CA" sz="2600" dirty="0"/>
              <a:t>Demonstrate that closure water quality objectives can be achieved without reliance on long-term active treatment.</a:t>
            </a:r>
            <a:endParaRPr lang="en-US" sz="2600" dirty="0"/>
          </a:p>
          <a:p>
            <a:pPr marL="0" indent="0">
              <a:buNone/>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D040E995-4E67-26A5-3F3A-DD8F572E5A47}"/>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18</a:t>
            </a:fld>
            <a:endParaRPr lang="en-CA" dirty="0"/>
          </a:p>
        </p:txBody>
      </p:sp>
    </p:spTree>
    <p:extLst>
      <p:ext uri="{BB962C8B-B14F-4D97-AF65-F5344CB8AC3E}">
        <p14:creationId xmlns:p14="http://schemas.microsoft.com/office/powerpoint/2010/main" val="3154250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9167-103F-8CC4-5CD7-067BDC33C4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1E594-0D0A-3AC1-1AB7-861CA7C4DF6E}"/>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30AF01F2-D403-4166-81A5-15DF9D5AEDE1}"/>
              </a:ext>
            </a:extLst>
          </p:cNvPr>
          <p:cNvSpPr>
            <a:spLocks noGrp="1"/>
          </p:cNvSpPr>
          <p:nvPr>
            <p:ph idx="1"/>
          </p:nvPr>
        </p:nvSpPr>
        <p:spPr/>
        <p:txBody>
          <a:bodyPr>
            <a:normAutofit/>
          </a:bodyPr>
          <a:lstStyle/>
          <a:p>
            <a:pPr marL="457200" lvl="1" indent="0" algn="just">
              <a:buNone/>
            </a:pPr>
            <a:r>
              <a:rPr lang="en-US" b="1" dirty="0">
                <a:solidFill>
                  <a:srgbClr val="000000"/>
                </a:solidFill>
              </a:rPr>
              <a:t>R-15 </a:t>
            </a:r>
            <a:r>
              <a:rPr lang="en-CA" b="1" dirty="0"/>
              <a:t>Fugitive Dust and Air Quality – Dry Stack Tailings (Operational Phase)</a:t>
            </a:r>
            <a:endParaRPr lang="en-US" dirty="0"/>
          </a:p>
          <a:p>
            <a:pPr marL="0" indent="0" algn="just">
              <a:buNone/>
            </a:pPr>
            <a:r>
              <a:rPr lang="en-CA" sz="2400" dirty="0"/>
              <a:t>CIRNAC recommends </a:t>
            </a:r>
            <a:r>
              <a:rPr lang="en-US" sz="2400" dirty="0"/>
              <a:t>that the Board ensure </a:t>
            </a:r>
            <a:r>
              <a:rPr lang="en-CA" sz="2400" dirty="0"/>
              <a:t>that the Proponent:</a:t>
            </a:r>
            <a:endParaRPr lang="en-US" sz="2400" dirty="0"/>
          </a:p>
          <a:p>
            <a:pPr marL="971550" lvl="1" indent="-514350" algn="just">
              <a:buFont typeface="+mj-lt"/>
              <a:buAutoNum type="alphaLcParenR"/>
            </a:pPr>
            <a:r>
              <a:rPr lang="en-CA" dirty="0"/>
              <a:t>Provide a quantitative assessment of fugitive dust generation from the dry stack tailings during operations;</a:t>
            </a:r>
            <a:endParaRPr lang="en-US" dirty="0"/>
          </a:p>
          <a:p>
            <a:pPr marL="971550" lvl="1" indent="-514350" algn="just">
              <a:buFont typeface="+mj-lt"/>
              <a:buAutoNum type="alphaLcParenR"/>
            </a:pPr>
            <a:r>
              <a:rPr lang="en-CA" dirty="0"/>
              <a:t>Characterize the expected composition of dust, including key parameters such as arsenic;</a:t>
            </a:r>
            <a:endParaRPr lang="en-US" dirty="0"/>
          </a:p>
          <a:p>
            <a:pPr marL="971550" lvl="1" indent="-514350" algn="just">
              <a:buFont typeface="+mj-lt"/>
              <a:buAutoNum type="alphaLcParenR"/>
            </a:pPr>
            <a:r>
              <a:rPr lang="en-CA" dirty="0"/>
              <a:t>Describe dust mitigation and monitoring measures; and</a:t>
            </a:r>
            <a:endParaRPr lang="en-US" dirty="0"/>
          </a:p>
          <a:p>
            <a:pPr marL="971550" lvl="1" indent="-514350" algn="just">
              <a:buFont typeface="+mj-lt"/>
              <a:buAutoNum type="alphaLcParenR"/>
            </a:pPr>
            <a:r>
              <a:rPr lang="en-CA" dirty="0"/>
              <a:t>Confirm that dust deposition will not result in measurable adverse effects on environmental quality, including surface water.</a:t>
            </a:r>
            <a:endParaRPr lang="en-US" dirty="0"/>
          </a:p>
          <a:p>
            <a:pPr marL="514350" indent="-514350">
              <a:buFont typeface="+mj-lt"/>
              <a:buAutoNum type="alphaLcParenR"/>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F3FABE06-1D18-D4CF-0BC9-9D1530F72FB6}"/>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19</a:t>
            </a:fld>
            <a:endParaRPr lang="en-CA" dirty="0"/>
          </a:p>
        </p:txBody>
      </p:sp>
    </p:spTree>
    <p:extLst>
      <p:ext uri="{BB962C8B-B14F-4D97-AF65-F5344CB8AC3E}">
        <p14:creationId xmlns:p14="http://schemas.microsoft.com/office/powerpoint/2010/main" val="3954886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94781" y="507999"/>
            <a:ext cx="5529072" cy="812800"/>
          </a:xfrm>
        </p:spPr>
        <p:txBody>
          <a:bodyPr>
            <a:noAutofit/>
          </a:bodyPr>
          <a:lstStyle/>
          <a:p>
            <a:pPr algn="ctr"/>
            <a:br>
              <a:rPr lang="en-US" sz="2800" b="1" dirty="0">
                <a:latin typeface="Arial" panose="020B0604020202020204" pitchFamily="34" charset="0"/>
                <a:cs typeface="Arial" panose="020B0604020202020204" pitchFamily="34" charset="0"/>
              </a:rPr>
            </a:br>
            <a:r>
              <a:rPr lang="en-US" dirty="0">
                <a:cs typeface="Arial" panose="020B0604020202020204" pitchFamily="34" charset="0"/>
              </a:rPr>
              <a:t>Presentation Outline</a:t>
            </a:r>
          </a:p>
        </p:txBody>
      </p:sp>
      <p:sp>
        <p:nvSpPr>
          <p:cNvPr id="5" name="Content Placeholder 4"/>
          <p:cNvSpPr>
            <a:spLocks noGrp="1"/>
          </p:cNvSpPr>
          <p:nvPr>
            <p:ph sz="half" idx="1"/>
          </p:nvPr>
        </p:nvSpPr>
        <p:spPr>
          <a:xfrm>
            <a:off x="3352800" y="1400487"/>
            <a:ext cx="6248400" cy="4953000"/>
          </a:xfrm>
        </p:spPr>
        <p:txBody>
          <a:bodyPr>
            <a:normAutofit/>
          </a:bodyPr>
          <a:lstStyle/>
          <a:p>
            <a:pPr marL="0" indent="0">
              <a:spcAft>
                <a:spcPts val="1200"/>
              </a:spcAft>
              <a:buNone/>
            </a:pPr>
            <a:r>
              <a:rPr lang="en-US" altLang="en-US" sz="2400" dirty="0"/>
              <a:t> </a:t>
            </a:r>
          </a:p>
          <a:p>
            <a:pPr>
              <a:spcAft>
                <a:spcPts val="1200"/>
              </a:spcAft>
              <a:buFont typeface="Wingdings" panose="05000000000000000000" pitchFamily="2" charset="2"/>
              <a:buChar char="Ø"/>
            </a:pPr>
            <a:r>
              <a:rPr lang="en-US" altLang="en-US" sz="2400" dirty="0"/>
              <a:t>Role and Responsibilities</a:t>
            </a:r>
          </a:p>
          <a:p>
            <a:pPr>
              <a:spcAft>
                <a:spcPts val="1200"/>
              </a:spcAft>
              <a:buFont typeface="Wingdings" panose="05000000000000000000" pitchFamily="2" charset="2"/>
              <a:buChar char="Ø"/>
            </a:pPr>
            <a:r>
              <a:rPr lang="en-US" altLang="en-US" sz="2400" dirty="0"/>
              <a:t>Contributions to the Water Licence Application Review</a:t>
            </a:r>
          </a:p>
          <a:p>
            <a:pPr>
              <a:spcAft>
                <a:spcPts val="1200"/>
              </a:spcAft>
              <a:buFont typeface="Wingdings" panose="05000000000000000000" pitchFamily="2" charset="2"/>
              <a:buChar char="Ø"/>
            </a:pPr>
            <a:r>
              <a:rPr lang="en-US" altLang="en-US" sz="2400" dirty="0"/>
              <a:t>Technical Review Comments   </a:t>
            </a:r>
            <a:endParaRPr lang="en-US" altLang="en-US" sz="1800" dirty="0"/>
          </a:p>
          <a:p>
            <a:pPr>
              <a:spcAft>
                <a:spcPts val="1200"/>
              </a:spcAft>
              <a:buFont typeface="Wingdings" panose="05000000000000000000" pitchFamily="2" charset="2"/>
              <a:buChar char="Ø"/>
            </a:pPr>
            <a:r>
              <a:rPr lang="en-US" altLang="en-US" sz="2400" dirty="0"/>
              <a:t>Summary of Next Steps</a:t>
            </a:r>
          </a:p>
          <a:p>
            <a:pPr>
              <a:spcAft>
                <a:spcPts val="1200"/>
              </a:spcAft>
              <a:buFont typeface="Wingdings" panose="05000000000000000000" pitchFamily="2" charset="2"/>
              <a:buChar char="Ø"/>
            </a:pPr>
            <a:r>
              <a:rPr lang="en-US" altLang="en-US" sz="2400" dirty="0"/>
              <a:t>Conclusion</a:t>
            </a:r>
          </a:p>
        </p:txBody>
      </p:sp>
      <p:sp>
        <p:nvSpPr>
          <p:cNvPr id="3" name="Slide Number Placeholder 2"/>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defRPr/>
            </a:pPr>
            <a:fld id="{E00B6E52-F07A-44C8-B7AE-D6EEC3D50429}" type="slidenum">
              <a:rPr lang="en-CA" smtClean="0"/>
              <a:pPr algn="r">
                <a:defRPr/>
              </a:pPr>
              <a:t>2</a:t>
            </a:fld>
            <a:endParaRPr lang="en-CA" sz="1600" dirty="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3498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0EB06-A246-EA66-3CDD-DF47D0769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75BDD-D4FC-043A-2AC9-B528AC2CA87F}"/>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A02BF4DA-7C7E-EA08-423E-813D39F34D69}"/>
              </a:ext>
            </a:extLst>
          </p:cNvPr>
          <p:cNvSpPr>
            <a:spLocks noGrp="1"/>
          </p:cNvSpPr>
          <p:nvPr>
            <p:ph idx="1"/>
          </p:nvPr>
        </p:nvSpPr>
        <p:spPr/>
        <p:txBody>
          <a:bodyPr>
            <a:normAutofit/>
          </a:bodyPr>
          <a:lstStyle/>
          <a:p>
            <a:pPr marL="457200" lvl="1" indent="0" algn="just">
              <a:buNone/>
            </a:pPr>
            <a:r>
              <a:rPr lang="en-US" b="1" dirty="0">
                <a:solidFill>
                  <a:srgbClr val="000000"/>
                </a:solidFill>
              </a:rPr>
              <a:t>R-16 </a:t>
            </a:r>
            <a:r>
              <a:rPr lang="en-CA" b="1" dirty="0"/>
              <a:t>Updated Tailings Facility Design and Operation</a:t>
            </a:r>
            <a:endParaRPr lang="en-US" dirty="0"/>
          </a:p>
          <a:p>
            <a:pPr marL="0" indent="0" algn="just">
              <a:buNone/>
            </a:pPr>
            <a:endParaRPr lang="en-CA" dirty="0"/>
          </a:p>
          <a:p>
            <a:pPr marL="0" indent="0" algn="just">
              <a:buNone/>
            </a:pPr>
            <a:r>
              <a:rPr lang="en-CA" sz="2400" dirty="0"/>
              <a:t>CIRNAC recommends </a:t>
            </a:r>
            <a:r>
              <a:rPr lang="en-US" sz="2400" dirty="0"/>
              <a:t>that the Board ensure</a:t>
            </a:r>
            <a:r>
              <a:rPr lang="en-CA" sz="2400" dirty="0"/>
              <a:t> that the Proponent provide clarity on what is meant by its references to “</a:t>
            </a:r>
            <a:r>
              <a:rPr lang="en-CA" sz="2400" i="1" dirty="0"/>
              <a:t>within the existing TIA footprint</a:t>
            </a:r>
            <a:r>
              <a:rPr lang="en-CA" sz="2400" dirty="0"/>
              <a:t>” and provide additional discussion and details to support the statement that all tailings generated under the amended operations will in fact fall within the existing TIA footprint.</a:t>
            </a:r>
            <a:endParaRPr lang="en-US" sz="2400" dirty="0"/>
          </a:p>
          <a:p>
            <a:pPr marL="514350" indent="-514350">
              <a:buFont typeface="+mj-lt"/>
              <a:buAutoNum type="alphaLcParenR"/>
            </a:pPr>
            <a:endParaRPr lang="en-US" sz="2400"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D93A65E7-680A-C86E-BB27-B8387DF6CDA4}"/>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20</a:t>
            </a:fld>
            <a:endParaRPr lang="en-CA" dirty="0"/>
          </a:p>
        </p:txBody>
      </p:sp>
    </p:spTree>
    <p:extLst>
      <p:ext uri="{BB962C8B-B14F-4D97-AF65-F5344CB8AC3E}">
        <p14:creationId xmlns:p14="http://schemas.microsoft.com/office/powerpoint/2010/main" val="1923129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0F032-6F65-B474-6C7A-E0E326FCA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13FC2-5331-116B-78E2-E759FE52C9CB}"/>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D94E7123-64A3-2844-5D3E-09ED7B1AFA4E}"/>
              </a:ext>
            </a:extLst>
          </p:cNvPr>
          <p:cNvSpPr>
            <a:spLocks noGrp="1"/>
          </p:cNvSpPr>
          <p:nvPr>
            <p:ph idx="1"/>
          </p:nvPr>
        </p:nvSpPr>
        <p:spPr/>
        <p:txBody>
          <a:bodyPr>
            <a:normAutofit fontScale="92500" lnSpcReduction="10000"/>
          </a:bodyPr>
          <a:lstStyle/>
          <a:p>
            <a:pPr marL="457200" lvl="1" indent="0">
              <a:buNone/>
            </a:pPr>
            <a:r>
              <a:rPr lang="en-US" sz="2600" b="1" dirty="0">
                <a:solidFill>
                  <a:srgbClr val="000000"/>
                </a:solidFill>
              </a:rPr>
              <a:t>R-17 </a:t>
            </a:r>
            <a:r>
              <a:rPr lang="en-CA" sz="2600" b="1" dirty="0"/>
              <a:t>Justification of Maximum Water Withdrawal Rates (Dry Stack Transition)</a:t>
            </a:r>
            <a:endParaRPr lang="en-US" sz="2600" dirty="0"/>
          </a:p>
          <a:p>
            <a:pPr marL="0" indent="0">
              <a:buNone/>
            </a:pPr>
            <a:r>
              <a:rPr lang="en-CA" sz="2600" dirty="0"/>
              <a:t>CIRNAC recommends </a:t>
            </a:r>
            <a:r>
              <a:rPr lang="en-US" sz="2600" dirty="0"/>
              <a:t>that the Board ensure</a:t>
            </a:r>
            <a:r>
              <a:rPr lang="en-CA" sz="2600" dirty="0"/>
              <a:t> that the Proponent:</a:t>
            </a:r>
            <a:endParaRPr lang="en-US" sz="2600" dirty="0"/>
          </a:p>
          <a:p>
            <a:pPr marL="971550" lvl="1" indent="-514350">
              <a:buFont typeface="+mj-lt"/>
              <a:buAutoNum type="alphaLcParenR"/>
            </a:pPr>
            <a:r>
              <a:rPr lang="en-CA" sz="2600" dirty="0"/>
              <a:t>Provide a comparison of water withdrawal requirements for slurry versus dry stack tailings at equivalent throughput;</a:t>
            </a:r>
            <a:endParaRPr lang="en-US" sz="2600" dirty="0"/>
          </a:p>
          <a:p>
            <a:pPr marL="971550" lvl="1" indent="-514350">
              <a:buFont typeface="+mj-lt"/>
              <a:buAutoNum type="alphaLcParenR"/>
            </a:pPr>
            <a:r>
              <a:rPr lang="en-CA" sz="2600" dirty="0"/>
              <a:t>Quantify expected reductions in make-up water demand resulting from filtration;</a:t>
            </a:r>
            <a:endParaRPr lang="en-US" sz="2600" dirty="0"/>
          </a:p>
          <a:p>
            <a:pPr marL="971550" lvl="1" indent="-514350">
              <a:buFont typeface="+mj-lt"/>
              <a:buAutoNum type="alphaLcParenR"/>
            </a:pPr>
            <a:r>
              <a:rPr lang="en-CA" sz="2600" dirty="0"/>
              <a:t>Demonstrate how these reductions have been incorporated into the requested maximum withdrawal limits;</a:t>
            </a:r>
            <a:endParaRPr lang="en-US" sz="2600" dirty="0"/>
          </a:p>
          <a:p>
            <a:pPr marL="971550" lvl="1" indent="-514350">
              <a:buFont typeface="+mj-lt"/>
              <a:buAutoNum type="alphaLcParenR"/>
            </a:pPr>
            <a:r>
              <a:rPr lang="en-CA" sz="2600" dirty="0"/>
              <a:t>Identify the conditions under which maximum withdrawal rates would be required (e.g., low-flow conditions, reduced recycle efficiency); and</a:t>
            </a:r>
            <a:endParaRPr lang="en-US" sz="2600" dirty="0"/>
          </a:p>
          <a:p>
            <a:pPr marL="971550" lvl="1" indent="-514350">
              <a:buFont typeface="+mj-lt"/>
              <a:buAutoNum type="alphaLcParenR"/>
            </a:pPr>
            <a:r>
              <a:rPr lang="en-CA" sz="2600" dirty="0"/>
              <a:t>Confirm that requested limits do not exceed those necessary to support the amended mine plan.</a:t>
            </a:r>
            <a:endParaRPr lang="en-US" sz="2600" dirty="0"/>
          </a:p>
          <a:p>
            <a:pPr marL="514350" indent="-514350">
              <a:buFont typeface="+mj-lt"/>
              <a:buAutoNum type="alphaLcParenR"/>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273D972E-FA9D-2709-065E-CACFC6B3287C}"/>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21</a:t>
            </a:fld>
            <a:endParaRPr lang="en-CA" dirty="0"/>
          </a:p>
        </p:txBody>
      </p:sp>
    </p:spTree>
    <p:extLst>
      <p:ext uri="{BB962C8B-B14F-4D97-AF65-F5344CB8AC3E}">
        <p14:creationId xmlns:p14="http://schemas.microsoft.com/office/powerpoint/2010/main" val="2266136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CFE2D-3BF0-22DB-8E6D-C4459F4BB3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AC8B84-B9BB-0B87-C998-9EA97FCBD0C2}"/>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62875058-8022-987D-5F3A-FF3AEE75A149}"/>
              </a:ext>
            </a:extLst>
          </p:cNvPr>
          <p:cNvSpPr>
            <a:spLocks noGrp="1"/>
          </p:cNvSpPr>
          <p:nvPr>
            <p:ph idx="1"/>
          </p:nvPr>
        </p:nvSpPr>
        <p:spPr/>
        <p:txBody>
          <a:bodyPr>
            <a:normAutofit/>
          </a:bodyPr>
          <a:lstStyle/>
          <a:p>
            <a:pPr marL="457200" lvl="1" indent="0">
              <a:buNone/>
            </a:pPr>
            <a:r>
              <a:rPr lang="en-US" b="1" dirty="0">
                <a:solidFill>
                  <a:srgbClr val="000000"/>
                </a:solidFill>
                <a:latin typeface="Arial" panose="020B0604020202020204" pitchFamily="34" charset="0"/>
              </a:rPr>
              <a:t>R-18 </a:t>
            </a:r>
            <a:r>
              <a:rPr lang="en-CA" b="1" dirty="0"/>
              <a:t>Water Balance Stress Test (Non-Average Conditions)</a:t>
            </a:r>
            <a:endParaRPr lang="en-US" dirty="0"/>
          </a:p>
          <a:p>
            <a:pPr marL="0" indent="0" algn="just">
              <a:buNone/>
            </a:pPr>
            <a:r>
              <a:rPr lang="en-CA" dirty="0"/>
              <a:t>CIRNAC recommends </a:t>
            </a:r>
            <a:r>
              <a:rPr lang="en-US" dirty="0"/>
              <a:t>that the Board ensure</a:t>
            </a:r>
            <a:r>
              <a:rPr lang="en-CA" dirty="0"/>
              <a:t> that the Proponent:</a:t>
            </a:r>
            <a:endParaRPr lang="en-US" dirty="0"/>
          </a:p>
          <a:p>
            <a:pPr marL="971550" lvl="1" indent="-514350" algn="just">
              <a:buFont typeface="+mj-lt"/>
              <a:buAutoNum type="alphaLcParenR"/>
            </a:pPr>
            <a:r>
              <a:rPr lang="en-CA" dirty="0"/>
              <a:t>CIRNAC recommends </a:t>
            </a:r>
            <a:r>
              <a:rPr lang="en-US" dirty="0"/>
              <a:t>that the Board ensure </a:t>
            </a:r>
            <a:r>
              <a:rPr lang="en-CA" dirty="0"/>
              <a:t>that the Proponent:</a:t>
            </a:r>
            <a:endParaRPr lang="en-US" sz="2000" dirty="0"/>
          </a:p>
          <a:p>
            <a:pPr marL="971550" lvl="1" indent="-514350" algn="just">
              <a:buFont typeface="+mj-lt"/>
              <a:buAutoNum type="alphaLcParenR"/>
            </a:pPr>
            <a:r>
              <a:rPr lang="en-CA" dirty="0"/>
              <a:t>Provide water balance stress test scenarios representing low-flow and extreme inflow conditions;</a:t>
            </a:r>
            <a:endParaRPr lang="en-US" sz="2000" dirty="0"/>
          </a:p>
          <a:p>
            <a:pPr marL="971550" lvl="1" indent="-514350" algn="just">
              <a:buFont typeface="+mj-lt"/>
              <a:buAutoNum type="alphaLcParenR"/>
            </a:pPr>
            <a:r>
              <a:rPr lang="en-CA" dirty="0"/>
              <a:t>Demonstrate that the water management system can operate without uncontrolled discharge under these scenarios; and</a:t>
            </a:r>
            <a:endParaRPr lang="en-US" sz="2000" dirty="0"/>
          </a:p>
          <a:p>
            <a:pPr marL="971550" lvl="1" indent="-514350" algn="just">
              <a:buFont typeface="+mj-lt"/>
              <a:buAutoNum type="alphaLcParenR"/>
            </a:pPr>
            <a:r>
              <a:rPr lang="en-CA" dirty="0"/>
              <a:t>Confirm that storage, pumping, and treatment capacity are sufficient to maintain compliance under extreme conditions.</a:t>
            </a:r>
            <a:endParaRPr lang="en-US" sz="2000" dirty="0"/>
          </a:p>
          <a:p>
            <a:pPr marL="514350" indent="-514350">
              <a:buFont typeface="+mj-lt"/>
              <a:buAutoNum type="alphaLcParenR"/>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6BB7ADA3-9854-F60B-C7C8-3F74CDF2F588}"/>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22</a:t>
            </a:fld>
            <a:endParaRPr lang="en-CA" dirty="0"/>
          </a:p>
        </p:txBody>
      </p:sp>
    </p:spTree>
    <p:extLst>
      <p:ext uri="{BB962C8B-B14F-4D97-AF65-F5344CB8AC3E}">
        <p14:creationId xmlns:p14="http://schemas.microsoft.com/office/powerpoint/2010/main" val="3539869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89CA2-1D9B-8215-6096-78C63A172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624A21-3C0D-CA5C-4C57-0D93BBA494DF}"/>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4051D1CD-BEC2-DCF7-E5F1-B54BEFED626D}"/>
              </a:ext>
            </a:extLst>
          </p:cNvPr>
          <p:cNvSpPr>
            <a:spLocks noGrp="1"/>
          </p:cNvSpPr>
          <p:nvPr>
            <p:ph idx="1"/>
          </p:nvPr>
        </p:nvSpPr>
        <p:spPr/>
        <p:txBody>
          <a:bodyPr>
            <a:normAutofit/>
          </a:bodyPr>
          <a:lstStyle/>
          <a:p>
            <a:pPr marL="457200" lvl="1" indent="0">
              <a:buNone/>
            </a:pPr>
            <a:r>
              <a:rPr lang="en-US" b="1" dirty="0">
                <a:solidFill>
                  <a:srgbClr val="000000"/>
                </a:solidFill>
              </a:rPr>
              <a:t>R-19 </a:t>
            </a:r>
            <a:r>
              <a:rPr lang="en-CA" b="1" dirty="0"/>
              <a:t>No Freshwater Discharge Commitment</a:t>
            </a:r>
          </a:p>
          <a:p>
            <a:pPr marL="0" indent="0" algn="just">
              <a:buNone/>
            </a:pPr>
            <a:r>
              <a:rPr lang="en-CA" sz="2400" dirty="0"/>
              <a:t>CIRNAC recommends </a:t>
            </a:r>
            <a:r>
              <a:rPr lang="en-US" sz="2400" dirty="0"/>
              <a:t>that the Board ensure </a:t>
            </a:r>
            <a:r>
              <a:rPr lang="en-CA" sz="2400" dirty="0"/>
              <a:t>that the Proponent:</a:t>
            </a:r>
            <a:endParaRPr lang="en-US" sz="2400" dirty="0"/>
          </a:p>
          <a:p>
            <a:pPr marL="971550" lvl="1" indent="-514350" algn="just">
              <a:buFont typeface="+mj-lt"/>
              <a:buAutoNum type="alphaLcParenR"/>
            </a:pPr>
            <a:r>
              <a:rPr lang="en-CA" dirty="0"/>
              <a:t>Confirm whether any discharge to freshwater will occur under any operating condition;</a:t>
            </a:r>
            <a:endParaRPr lang="en-US" dirty="0"/>
          </a:p>
          <a:p>
            <a:pPr marL="971550" lvl="1" indent="-514350" algn="just">
              <a:buFont typeface="+mj-lt"/>
              <a:buAutoNum type="alphaLcParenR"/>
            </a:pPr>
            <a:r>
              <a:rPr lang="en-CA" dirty="0"/>
              <a:t>If no discharge is proposed, provide an explicit commitment to this effect; and</a:t>
            </a:r>
            <a:endParaRPr lang="en-US" dirty="0"/>
          </a:p>
          <a:p>
            <a:pPr marL="971550" lvl="1" indent="-514350" algn="just">
              <a:buFont typeface="+mj-lt"/>
              <a:buAutoNum type="alphaLcParenR"/>
            </a:pPr>
            <a:r>
              <a:rPr lang="en-CA" dirty="0"/>
              <a:t>Describe contingency measures that ensure freshwater systems are protected under upset and extreme conditions.</a:t>
            </a:r>
            <a:endParaRPr lang="en-US" dirty="0"/>
          </a:p>
          <a:p>
            <a:pPr marL="514350" indent="-514350" algn="just">
              <a:buFont typeface="+mj-lt"/>
              <a:buAutoNum type="alphaLcParenR"/>
            </a:pPr>
            <a:endParaRPr lang="en-US" sz="2400"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3DE28E37-AA63-5124-6CA2-0FB70174648E}"/>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23</a:t>
            </a:fld>
            <a:endParaRPr lang="en-CA" dirty="0"/>
          </a:p>
        </p:txBody>
      </p:sp>
    </p:spTree>
    <p:extLst>
      <p:ext uri="{BB962C8B-B14F-4D97-AF65-F5344CB8AC3E}">
        <p14:creationId xmlns:p14="http://schemas.microsoft.com/office/powerpoint/2010/main" val="3629702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45F48-26F3-0E8D-5A04-9CE17F07AD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9C231-D2B3-CF14-564B-CF79D46047E2}"/>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546D9735-CD3C-6A6C-4B86-5A4D6E6F3F21}"/>
              </a:ext>
            </a:extLst>
          </p:cNvPr>
          <p:cNvSpPr>
            <a:spLocks noGrp="1"/>
          </p:cNvSpPr>
          <p:nvPr>
            <p:ph idx="1"/>
          </p:nvPr>
        </p:nvSpPr>
        <p:spPr/>
        <p:txBody>
          <a:bodyPr>
            <a:normAutofit/>
          </a:bodyPr>
          <a:lstStyle/>
          <a:p>
            <a:pPr marL="457200" lvl="1" indent="0">
              <a:buNone/>
            </a:pPr>
            <a:r>
              <a:rPr lang="en-US" b="1" dirty="0">
                <a:solidFill>
                  <a:srgbClr val="000000"/>
                </a:solidFill>
              </a:rPr>
              <a:t>R-20 </a:t>
            </a:r>
            <a:r>
              <a:rPr lang="en-CA" b="1" dirty="0"/>
              <a:t>Source Term Conservatism and Sensitivity</a:t>
            </a:r>
            <a:endParaRPr lang="en-US" dirty="0"/>
          </a:p>
          <a:p>
            <a:pPr marL="0" indent="0" algn="just">
              <a:buNone/>
            </a:pPr>
            <a:r>
              <a:rPr lang="en-CA" sz="2400" dirty="0"/>
              <a:t>CIRNAC recommends </a:t>
            </a:r>
            <a:r>
              <a:rPr lang="en-US" sz="2400" dirty="0"/>
              <a:t>that the Board ensure</a:t>
            </a:r>
            <a:r>
              <a:rPr lang="en-CA" sz="2400" dirty="0"/>
              <a:t> that the Proponent:</a:t>
            </a:r>
            <a:endParaRPr lang="en-US" sz="2400" dirty="0"/>
          </a:p>
          <a:p>
            <a:pPr marL="971550" lvl="1" indent="-514350" algn="just">
              <a:buFont typeface="+mj-lt"/>
              <a:buAutoNum type="alphaLcParenR"/>
            </a:pPr>
            <a:r>
              <a:rPr lang="en-CA" dirty="0"/>
              <a:t>Identify conservative assumptions used in the source term development;</a:t>
            </a:r>
            <a:endParaRPr lang="en-US" dirty="0"/>
          </a:p>
          <a:p>
            <a:pPr marL="971550" lvl="1" indent="-514350" algn="just">
              <a:buFont typeface="+mj-lt"/>
              <a:buAutoNum type="alphaLcParenR"/>
            </a:pPr>
            <a:r>
              <a:rPr lang="en-CA" dirty="0"/>
              <a:t>Provide sensitivity analysis for key parameters (e.g., arsenic, sulphate, nitrogen); and</a:t>
            </a:r>
            <a:endParaRPr lang="en-US" dirty="0"/>
          </a:p>
          <a:p>
            <a:pPr marL="971550" lvl="1" indent="-514350" algn="just">
              <a:buFont typeface="+mj-lt"/>
              <a:buAutoNum type="alphaLcParenR"/>
            </a:pPr>
            <a:r>
              <a:rPr lang="en-CA" dirty="0"/>
              <a:t>Demonstrate that predicted effluent quality remains within acceptable limits under a range of plausible conditions.</a:t>
            </a:r>
            <a:endParaRPr lang="en-US" dirty="0"/>
          </a:p>
          <a:p>
            <a:pPr marL="514350" indent="-514350">
              <a:buFont typeface="+mj-lt"/>
              <a:buAutoNum type="alphaLcParenR"/>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B657B95C-C398-C7A8-6278-9B947713DCB0}"/>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24</a:t>
            </a:fld>
            <a:endParaRPr lang="en-CA" dirty="0"/>
          </a:p>
        </p:txBody>
      </p:sp>
    </p:spTree>
    <p:extLst>
      <p:ext uri="{BB962C8B-B14F-4D97-AF65-F5344CB8AC3E}">
        <p14:creationId xmlns:p14="http://schemas.microsoft.com/office/powerpoint/2010/main" val="4033259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B0B1E-8083-C895-0EF9-ABE612978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02B321-02C6-B42C-B1E3-7640A8F02295}"/>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6DE7AB74-1186-6BE4-920C-626E7B66AA42}"/>
              </a:ext>
            </a:extLst>
          </p:cNvPr>
          <p:cNvSpPr>
            <a:spLocks noGrp="1"/>
          </p:cNvSpPr>
          <p:nvPr>
            <p:ph idx="1"/>
          </p:nvPr>
        </p:nvSpPr>
        <p:spPr/>
        <p:txBody>
          <a:bodyPr>
            <a:normAutofit/>
          </a:bodyPr>
          <a:lstStyle/>
          <a:p>
            <a:pPr marL="457200" lvl="1" indent="0">
              <a:buNone/>
            </a:pPr>
            <a:r>
              <a:rPr lang="en-US" b="1" dirty="0">
                <a:solidFill>
                  <a:srgbClr val="000000"/>
                </a:solidFill>
              </a:rPr>
              <a:t>R-21 </a:t>
            </a:r>
            <a:r>
              <a:rPr lang="en-CA" b="1" dirty="0"/>
              <a:t>Under-Ice/Seasonal Operations Constraint</a:t>
            </a:r>
            <a:endParaRPr lang="en-US" dirty="0"/>
          </a:p>
          <a:p>
            <a:pPr marL="0" indent="0" algn="just">
              <a:buNone/>
            </a:pPr>
            <a:r>
              <a:rPr lang="en-CA" sz="2400" dirty="0"/>
              <a:t>CIRNAC recommends </a:t>
            </a:r>
            <a:r>
              <a:rPr lang="en-US" sz="2400" dirty="0"/>
              <a:t>that the Board ensure</a:t>
            </a:r>
            <a:r>
              <a:rPr lang="en-CA" sz="2400" dirty="0"/>
              <a:t> that the Proponent:</a:t>
            </a:r>
            <a:endParaRPr lang="en-US" sz="2400" dirty="0"/>
          </a:p>
          <a:p>
            <a:pPr marL="971550" lvl="1" indent="-514350" algn="just">
              <a:buFont typeface="+mj-lt"/>
              <a:buAutoNum type="alphaLcParenR"/>
            </a:pPr>
            <a:r>
              <a:rPr lang="en-CA" dirty="0"/>
              <a:t>Define operational constraints under winter and under-ice conditions;</a:t>
            </a:r>
            <a:endParaRPr lang="en-US" dirty="0"/>
          </a:p>
          <a:p>
            <a:pPr marL="971550" lvl="1" indent="-514350" algn="just">
              <a:buFont typeface="+mj-lt"/>
              <a:buAutoNum type="alphaLcParenR"/>
            </a:pPr>
            <a:r>
              <a:rPr lang="en-CA" dirty="0"/>
              <a:t>Describe how water withdrawals, storage, and discharge will be managed during these periods; and</a:t>
            </a:r>
            <a:endParaRPr lang="en-US" dirty="0"/>
          </a:p>
          <a:p>
            <a:pPr marL="971550" lvl="1" indent="-514350" algn="just">
              <a:buFont typeface="+mj-lt"/>
              <a:buAutoNum type="alphaLcParenR"/>
            </a:pPr>
            <a:r>
              <a:rPr lang="en-CA" dirty="0"/>
              <a:t>Demonstrate that the water management system will operate without adverse impacts under seasonal conditions.</a:t>
            </a:r>
            <a:endParaRPr lang="en-US" dirty="0"/>
          </a:p>
          <a:p>
            <a:pPr marL="514350" indent="-514350">
              <a:buFont typeface="+mj-lt"/>
              <a:buAutoNum type="alphaLcParenR"/>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61590CB5-8EFF-29C2-B920-D647C23CFA6D}"/>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25</a:t>
            </a:fld>
            <a:endParaRPr lang="en-CA" dirty="0"/>
          </a:p>
        </p:txBody>
      </p:sp>
    </p:spTree>
    <p:extLst>
      <p:ext uri="{BB962C8B-B14F-4D97-AF65-F5344CB8AC3E}">
        <p14:creationId xmlns:p14="http://schemas.microsoft.com/office/powerpoint/2010/main" val="2229643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D66B1-00AA-466E-8A3A-E089DA1940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073E66-7270-93A6-2F21-807FBD5E1C2F}"/>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AED3C328-542B-DBB6-5E94-E3EBB10CB861}"/>
              </a:ext>
            </a:extLst>
          </p:cNvPr>
          <p:cNvSpPr>
            <a:spLocks noGrp="1"/>
          </p:cNvSpPr>
          <p:nvPr>
            <p:ph idx="1"/>
          </p:nvPr>
        </p:nvSpPr>
        <p:spPr/>
        <p:txBody>
          <a:bodyPr>
            <a:normAutofit/>
          </a:bodyPr>
          <a:lstStyle/>
          <a:p>
            <a:pPr marL="457200" lvl="1" indent="0">
              <a:buNone/>
            </a:pPr>
            <a:r>
              <a:rPr lang="en-US" b="1" dirty="0">
                <a:solidFill>
                  <a:srgbClr val="000000"/>
                </a:solidFill>
              </a:rPr>
              <a:t>R-22 </a:t>
            </a:r>
            <a:r>
              <a:rPr lang="en-CA" b="1" dirty="0"/>
              <a:t>Uncertainty Register And Commitments</a:t>
            </a:r>
            <a:endParaRPr lang="en-US" dirty="0"/>
          </a:p>
          <a:p>
            <a:pPr marL="0" indent="0" algn="just">
              <a:buNone/>
            </a:pPr>
            <a:r>
              <a:rPr lang="en-CA" sz="2400" dirty="0"/>
              <a:t>CIRNAC recommends </a:t>
            </a:r>
            <a:r>
              <a:rPr lang="en-US" sz="2400" dirty="0"/>
              <a:t>that the Board ensure</a:t>
            </a:r>
            <a:r>
              <a:rPr lang="en-CA" sz="2400" dirty="0"/>
              <a:t> that the Proponent:</a:t>
            </a:r>
            <a:endParaRPr lang="en-US" sz="2400" dirty="0"/>
          </a:p>
          <a:p>
            <a:pPr marL="971550" lvl="1" indent="-514350" algn="just">
              <a:buFont typeface="+mj-lt"/>
              <a:buAutoNum type="alphaLcParenR"/>
            </a:pPr>
            <a:r>
              <a:rPr lang="en-CA" dirty="0"/>
              <a:t>Provide an uncertainty register identifying key uncertainties across all components of the project;</a:t>
            </a:r>
            <a:endParaRPr lang="en-US" dirty="0"/>
          </a:p>
          <a:p>
            <a:pPr marL="971550" lvl="1" indent="-514350" algn="just">
              <a:buFont typeface="+mj-lt"/>
              <a:buAutoNum type="alphaLcParenR"/>
            </a:pPr>
            <a:r>
              <a:rPr lang="en-CA" dirty="0"/>
              <a:t>Identify associated risks and potential environmental implications;</a:t>
            </a:r>
            <a:endParaRPr lang="en-US" dirty="0"/>
          </a:p>
          <a:p>
            <a:pPr marL="971550" lvl="1" indent="-514350" algn="just">
              <a:buFont typeface="+mj-lt"/>
              <a:buAutoNum type="alphaLcParenR"/>
            </a:pPr>
            <a:r>
              <a:rPr lang="en-CA" dirty="0"/>
              <a:t>Define mitigation measures, monitoring requirements, and actions to address each uncertainty;</a:t>
            </a:r>
            <a:endParaRPr lang="en-US" dirty="0"/>
          </a:p>
          <a:p>
            <a:pPr marL="971550" lvl="1" indent="-514350" algn="just">
              <a:buFont typeface="+mj-lt"/>
              <a:buAutoNum type="alphaLcParenR"/>
            </a:pPr>
            <a:r>
              <a:rPr lang="en-CA" dirty="0"/>
              <a:t>Provide timelines for resolution; and</a:t>
            </a:r>
            <a:endParaRPr lang="en-US" dirty="0"/>
          </a:p>
          <a:p>
            <a:pPr marL="971550" lvl="1" indent="-514350" algn="just">
              <a:buFont typeface="+mj-lt"/>
              <a:buAutoNum type="alphaLcParenR"/>
            </a:pPr>
            <a:r>
              <a:rPr lang="en-CA" dirty="0"/>
              <a:t>Link these commitments to future plan submissions and licence conditions where appropriate.</a:t>
            </a:r>
            <a:endParaRPr lang="en-US" dirty="0"/>
          </a:p>
          <a:p>
            <a:pPr marL="514350" indent="-514350">
              <a:buFont typeface="+mj-lt"/>
              <a:buAutoNum type="alphaLcParenR"/>
            </a:pPr>
            <a:endParaRPr lang="en-US"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C5BB0CC8-83AF-15FD-5F3D-731600494879}"/>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26</a:t>
            </a:fld>
            <a:endParaRPr lang="en-CA" dirty="0"/>
          </a:p>
        </p:txBody>
      </p:sp>
    </p:spTree>
    <p:extLst>
      <p:ext uri="{BB962C8B-B14F-4D97-AF65-F5344CB8AC3E}">
        <p14:creationId xmlns:p14="http://schemas.microsoft.com/office/powerpoint/2010/main" val="2514718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A4C3-7B48-2466-7E5C-A2352BCDE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4D7E3C-7616-7CEF-6FB8-DAA37AACD45A}"/>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E07F3C62-2045-09E5-9949-7C89F70109EA}"/>
              </a:ext>
            </a:extLst>
          </p:cNvPr>
          <p:cNvSpPr>
            <a:spLocks noGrp="1"/>
          </p:cNvSpPr>
          <p:nvPr>
            <p:ph idx="1"/>
          </p:nvPr>
        </p:nvSpPr>
        <p:spPr/>
        <p:txBody>
          <a:bodyPr>
            <a:normAutofit/>
          </a:bodyPr>
          <a:lstStyle/>
          <a:p>
            <a:pPr marL="457200" lvl="1" indent="0">
              <a:buNone/>
            </a:pPr>
            <a:r>
              <a:rPr lang="en-US" b="1" dirty="0">
                <a:solidFill>
                  <a:srgbClr val="000000"/>
                </a:solidFill>
              </a:rPr>
              <a:t>R-23 </a:t>
            </a:r>
            <a:r>
              <a:rPr lang="en-CA" b="1" dirty="0"/>
              <a:t>Interim Closure And Reclamation Plan (ICRP) And Security</a:t>
            </a:r>
            <a:endParaRPr lang="en-US" dirty="0"/>
          </a:p>
          <a:p>
            <a:pPr marL="0" indent="0" algn="just">
              <a:buNone/>
            </a:pPr>
            <a:r>
              <a:rPr lang="en-CA" sz="2400" dirty="0"/>
              <a:t>CIRNAC recommends </a:t>
            </a:r>
            <a:r>
              <a:rPr lang="en-US" sz="2400" dirty="0"/>
              <a:t>that the Board ensure </a:t>
            </a:r>
            <a:r>
              <a:rPr lang="en-CA" sz="2400" dirty="0"/>
              <a:t>that the Proponent provide a detailed technical ICRP update that includes the following technical information:</a:t>
            </a:r>
            <a:endParaRPr lang="en-US" sz="2400" dirty="0"/>
          </a:p>
          <a:p>
            <a:pPr marL="914400" lvl="1" indent="-457200" algn="just">
              <a:buFont typeface="+mj-lt"/>
              <a:buAutoNum type="alphaLcParenR"/>
            </a:pPr>
            <a:r>
              <a:rPr lang="en-CA" dirty="0"/>
              <a:t>details on all relevant closure elements, activities, quantities and schedules; </a:t>
            </a:r>
            <a:endParaRPr lang="en-US" dirty="0"/>
          </a:p>
          <a:p>
            <a:pPr marL="914400" lvl="1" indent="-457200" algn="just">
              <a:buFont typeface="+mj-lt"/>
              <a:buAutoNum type="alphaLcParenR"/>
            </a:pPr>
            <a:r>
              <a:rPr lang="en-CA" dirty="0"/>
              <a:t>details that support the selected closure approach for each closure element; and </a:t>
            </a:r>
            <a:endParaRPr lang="en-US" dirty="0"/>
          </a:p>
          <a:p>
            <a:pPr marL="914400" lvl="1" indent="-457200" algn="just">
              <a:buFont typeface="+mj-lt"/>
              <a:buAutoNum type="alphaLcParenR"/>
            </a:pPr>
            <a:r>
              <a:rPr lang="en-CA" dirty="0"/>
              <a:t>details on performance objectives and criteria to support acceptance of the closure works.</a:t>
            </a:r>
            <a:endParaRPr lang="en-US" dirty="0"/>
          </a:p>
          <a:p>
            <a:pPr marL="914400" lvl="1" indent="-457200" algn="just">
              <a:buFont typeface="+mj-lt"/>
              <a:buAutoNum type="alphaLcParenR"/>
            </a:pPr>
            <a:r>
              <a:rPr lang="en-CA" dirty="0"/>
              <a:t>a conceptual closure security estimate that identifies and includes costs for closure of all aspects of the proposed Operational Update including the proposed dry stack tailings facilities.</a:t>
            </a:r>
            <a:endParaRPr lang="en-US" dirty="0"/>
          </a:p>
          <a:p>
            <a:pPr marL="514350" indent="-514350" algn="just">
              <a:buFont typeface="+mj-lt"/>
              <a:buAutoNum type="alphaLcParenR"/>
            </a:pPr>
            <a:endParaRPr lang="en-US" sz="2400"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D740D2E8-36A6-D35E-CC26-3E281B85A11A}"/>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27</a:t>
            </a:fld>
            <a:endParaRPr lang="en-CA" dirty="0"/>
          </a:p>
        </p:txBody>
      </p:sp>
    </p:spTree>
    <p:extLst>
      <p:ext uri="{BB962C8B-B14F-4D97-AF65-F5344CB8AC3E}">
        <p14:creationId xmlns:p14="http://schemas.microsoft.com/office/powerpoint/2010/main" val="1506390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4999" y="1069428"/>
            <a:ext cx="8077200" cy="685800"/>
          </a:xfrm>
        </p:spPr>
        <p:txBody>
          <a:bodyPr>
            <a:normAutofit fontScale="90000"/>
          </a:bodyPr>
          <a:lstStyle/>
          <a:p>
            <a:pPr algn="ctr"/>
            <a:r>
              <a:rPr lang="en-US" sz="4900" dirty="0"/>
              <a:t>Summary of Next Steps</a:t>
            </a:r>
            <a:br>
              <a:rPr lang="en-US" dirty="0"/>
            </a:br>
            <a:endParaRPr lang="en-US" dirty="0"/>
          </a:p>
        </p:txBody>
      </p:sp>
      <p:sp>
        <p:nvSpPr>
          <p:cNvPr id="3" name="Content Placeholder 2"/>
          <p:cNvSpPr>
            <a:spLocks noGrp="1"/>
          </p:cNvSpPr>
          <p:nvPr>
            <p:ph sz="half" idx="1"/>
          </p:nvPr>
        </p:nvSpPr>
        <p:spPr>
          <a:xfrm>
            <a:off x="1745672" y="1907628"/>
            <a:ext cx="8236527" cy="4645572"/>
          </a:xfrm>
        </p:spPr>
        <p:txBody>
          <a:bodyPr/>
          <a:lstStyle/>
          <a:p>
            <a:pPr marL="192088" lvl="1" indent="0" algn="just">
              <a:spcAft>
                <a:spcPts val="200"/>
              </a:spcAft>
              <a:buNone/>
            </a:pPr>
            <a:endParaRPr lang="en-US" dirty="0"/>
          </a:p>
          <a:p>
            <a:pPr marL="0" marR="0" indent="0" algn="ctr">
              <a:lnSpc>
                <a:spcPct val="115000"/>
              </a:lnSpc>
              <a:spcBef>
                <a:spcPts val="0"/>
              </a:spcBef>
              <a:spcAft>
                <a:spcPts val="1000"/>
              </a:spcAft>
              <a:buNone/>
            </a:pPr>
            <a:r>
              <a:rPr lang="fr-CA" dirty="0">
                <a:solidFill>
                  <a:srgbClr val="000000"/>
                </a:solidFill>
                <a:ea typeface="Calibri" panose="020F0502020204030204" pitchFamily="34" charset="0"/>
                <a:cs typeface="Times New Roman" panose="02020603050405020304" pitchFamily="18" charset="0"/>
              </a:rPr>
              <a:t>As CIRNAC </a:t>
            </a:r>
            <a:r>
              <a:rPr lang="fr-CA" dirty="0" err="1">
                <a:solidFill>
                  <a:srgbClr val="000000"/>
                </a:solidFill>
                <a:ea typeface="Calibri" panose="020F0502020204030204" pitchFamily="34" charset="0"/>
                <a:cs typeface="Times New Roman" panose="02020603050405020304" pitchFamily="18" charset="0"/>
              </a:rPr>
              <a:t>did</a:t>
            </a:r>
            <a:r>
              <a:rPr lang="fr-CA" dirty="0">
                <a:solidFill>
                  <a:srgbClr val="000000"/>
                </a:solidFill>
                <a:ea typeface="Calibri" panose="020F0502020204030204" pitchFamily="34" charset="0"/>
                <a:cs typeface="Times New Roman" panose="02020603050405020304" pitchFamily="18" charset="0"/>
              </a:rPr>
              <a:t> not </a:t>
            </a:r>
            <a:r>
              <a:rPr lang="fr-CA" dirty="0" err="1">
                <a:solidFill>
                  <a:srgbClr val="000000"/>
                </a:solidFill>
                <a:ea typeface="Calibri" panose="020F0502020204030204" pitchFamily="34" charset="0"/>
                <a:cs typeface="Times New Roman" panose="02020603050405020304" pitchFamily="18" charset="0"/>
              </a:rPr>
              <a:t>receive</a:t>
            </a:r>
            <a:r>
              <a:rPr lang="fr-CA" dirty="0">
                <a:solidFill>
                  <a:srgbClr val="000000"/>
                </a:solidFill>
                <a:ea typeface="Calibri" panose="020F0502020204030204" pitchFamily="34" charset="0"/>
                <a:cs typeface="Times New Roman" panose="02020603050405020304" pitchFamily="18" charset="0"/>
              </a:rPr>
              <a:t> the </a:t>
            </a:r>
            <a:r>
              <a:rPr lang="fr-CA" dirty="0" err="1">
                <a:solidFill>
                  <a:srgbClr val="000000"/>
                </a:solidFill>
                <a:ea typeface="Calibri" panose="020F0502020204030204" pitchFamily="34" charset="0"/>
                <a:cs typeface="Times New Roman" panose="02020603050405020304" pitchFamily="18" charset="0"/>
              </a:rPr>
              <a:t>proponent’s</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reply</a:t>
            </a:r>
            <a:r>
              <a:rPr lang="fr-CA" dirty="0">
                <a:solidFill>
                  <a:srgbClr val="000000"/>
                </a:solidFill>
                <a:ea typeface="Calibri" panose="020F0502020204030204" pitchFamily="34" charset="0"/>
                <a:cs typeface="Times New Roman" panose="02020603050405020304" pitchFamily="18" charset="0"/>
              </a:rPr>
              <a:t> to </a:t>
            </a:r>
            <a:r>
              <a:rPr lang="fr-CA" dirty="0" err="1">
                <a:solidFill>
                  <a:srgbClr val="000000"/>
                </a:solidFill>
                <a:ea typeface="Calibri" panose="020F0502020204030204" pitchFamily="34" charset="0"/>
                <a:cs typeface="Times New Roman" panose="02020603050405020304" pitchFamily="18" charset="0"/>
              </a:rPr>
              <a:t>technical</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comments</a:t>
            </a:r>
            <a:r>
              <a:rPr lang="fr-CA" dirty="0">
                <a:solidFill>
                  <a:srgbClr val="000000"/>
                </a:solidFill>
                <a:ea typeface="Calibri" panose="020F0502020204030204" pitchFamily="34" charset="0"/>
                <a:cs typeface="Times New Roman" panose="02020603050405020304" pitchFamily="18" charset="0"/>
              </a:rPr>
              <a:t> at the time of </a:t>
            </a:r>
            <a:r>
              <a:rPr lang="fr-CA" dirty="0" err="1">
                <a:solidFill>
                  <a:srgbClr val="000000"/>
                </a:solidFill>
                <a:ea typeface="Calibri" panose="020F0502020204030204" pitchFamily="34" charset="0"/>
                <a:cs typeface="Times New Roman" panose="02020603050405020304" pitchFamily="18" charset="0"/>
              </a:rPr>
              <a:t>preparing</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this</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presentation</a:t>
            </a:r>
            <a:r>
              <a:rPr lang="fr-CA" dirty="0">
                <a:solidFill>
                  <a:srgbClr val="000000"/>
                </a:solidFill>
                <a:ea typeface="Calibri" panose="020F0502020204030204" pitchFamily="34" charset="0"/>
                <a:cs typeface="Times New Roman" panose="02020603050405020304" pitchFamily="18" charset="0"/>
              </a:rPr>
              <a:t>, all </a:t>
            </a:r>
            <a:r>
              <a:rPr lang="fr-CA" dirty="0" err="1">
                <a:solidFill>
                  <a:srgbClr val="000000"/>
                </a:solidFill>
                <a:ea typeface="Calibri" panose="020F0502020204030204" pitchFamily="34" charset="0"/>
                <a:cs typeface="Times New Roman" panose="02020603050405020304" pitchFamily="18" charset="0"/>
              </a:rPr>
              <a:t>technical</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comments</a:t>
            </a:r>
            <a:r>
              <a:rPr lang="fr-CA" dirty="0">
                <a:solidFill>
                  <a:srgbClr val="000000"/>
                </a:solidFill>
                <a:ea typeface="Calibri" panose="020F0502020204030204" pitchFamily="34" charset="0"/>
                <a:cs typeface="Times New Roman" panose="02020603050405020304" pitchFamily="18" charset="0"/>
              </a:rPr>
              <a:t> are </a:t>
            </a:r>
            <a:r>
              <a:rPr lang="fr-CA" dirty="0" err="1">
                <a:solidFill>
                  <a:srgbClr val="000000"/>
                </a:solidFill>
                <a:ea typeface="Calibri" panose="020F0502020204030204" pitchFamily="34" charset="0"/>
                <a:cs typeface="Times New Roman" panose="02020603050405020304" pitchFamily="18" charset="0"/>
              </a:rPr>
              <a:t>considered</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unresolved</a:t>
            </a:r>
            <a:r>
              <a:rPr lang="fr-CA" dirty="0">
                <a:solidFill>
                  <a:srgbClr val="000000"/>
                </a:solidFill>
                <a:ea typeface="Calibri" panose="020F0502020204030204" pitchFamily="34" charset="0"/>
                <a:cs typeface="Times New Roman" panose="02020603050405020304" pitchFamily="18" charset="0"/>
              </a:rPr>
              <a:t> at </a:t>
            </a:r>
            <a:r>
              <a:rPr lang="fr-CA" dirty="0" err="1">
                <a:solidFill>
                  <a:srgbClr val="000000"/>
                </a:solidFill>
                <a:ea typeface="Calibri" panose="020F0502020204030204" pitchFamily="34" charset="0"/>
                <a:cs typeface="Times New Roman" panose="02020603050405020304" pitchFamily="18" charset="0"/>
              </a:rPr>
              <a:t>this</a:t>
            </a:r>
            <a:r>
              <a:rPr lang="fr-CA" dirty="0">
                <a:solidFill>
                  <a:srgbClr val="000000"/>
                </a:solidFill>
                <a:ea typeface="Calibri" panose="020F0502020204030204" pitchFamily="34" charset="0"/>
                <a:cs typeface="Times New Roman" panose="02020603050405020304" pitchFamily="18" charset="0"/>
              </a:rPr>
              <a:t> time </a:t>
            </a:r>
            <a:r>
              <a:rPr lang="fr-CA" dirty="0" err="1">
                <a:solidFill>
                  <a:srgbClr val="000000"/>
                </a:solidFill>
                <a:ea typeface="Calibri" panose="020F0502020204030204" pitchFamily="34" charset="0"/>
                <a:cs typeface="Times New Roman" panose="02020603050405020304" pitchFamily="18" charset="0"/>
              </a:rPr>
              <a:t>with</a:t>
            </a:r>
            <a:r>
              <a:rPr lang="fr-CA" dirty="0">
                <a:solidFill>
                  <a:srgbClr val="000000"/>
                </a:solidFill>
                <a:ea typeface="Calibri" panose="020F0502020204030204" pitchFamily="34" charset="0"/>
                <a:cs typeface="Times New Roman" panose="02020603050405020304" pitchFamily="18" charset="0"/>
              </a:rPr>
              <a:t> the exception of R-09 </a:t>
            </a:r>
            <a:r>
              <a:rPr lang="fr-CA" dirty="0" err="1">
                <a:solidFill>
                  <a:srgbClr val="000000"/>
                </a:solidFill>
                <a:ea typeface="Calibri" panose="020F0502020204030204" pitchFamily="34" charset="0"/>
                <a:cs typeface="Times New Roman" panose="02020603050405020304" pitchFamily="18" charset="0"/>
              </a:rPr>
              <a:t>which</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is</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partially</a:t>
            </a:r>
            <a:r>
              <a:rPr lang="fr-CA" dirty="0">
                <a:solidFill>
                  <a:srgbClr val="000000"/>
                </a:solidFill>
                <a:ea typeface="Calibri" panose="020F0502020204030204" pitchFamily="34" charset="0"/>
                <a:cs typeface="Times New Roman" panose="02020603050405020304" pitchFamily="18" charset="0"/>
              </a:rPr>
              <a:t> </a:t>
            </a:r>
            <a:r>
              <a:rPr lang="fr-CA" dirty="0" err="1">
                <a:solidFill>
                  <a:srgbClr val="000000"/>
                </a:solidFill>
                <a:ea typeface="Calibri" panose="020F0502020204030204" pitchFamily="34" charset="0"/>
                <a:cs typeface="Times New Roman" panose="02020603050405020304" pitchFamily="18" charset="0"/>
              </a:rPr>
              <a:t>resolved</a:t>
            </a:r>
            <a:r>
              <a:rPr lang="fr-CA" dirty="0">
                <a:solidFill>
                  <a:srgbClr val="000000"/>
                </a:solidFill>
                <a:ea typeface="Calibri" panose="020F0502020204030204" pitchFamily="34" charset="0"/>
                <a:cs typeface="Times New Roman" panose="02020603050405020304" pitchFamily="18" charset="0"/>
              </a:rPr>
              <a:t>. </a:t>
            </a:r>
            <a:endParaRPr lang="en-US" dirty="0">
              <a:effectLs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28</a:t>
            </a:fld>
            <a:endParaRPr lang="en-CA" dirty="0"/>
          </a:p>
        </p:txBody>
      </p:sp>
    </p:spTree>
    <p:extLst>
      <p:ext uri="{BB962C8B-B14F-4D97-AF65-F5344CB8AC3E}">
        <p14:creationId xmlns:p14="http://schemas.microsoft.com/office/powerpoint/2010/main" val="3611616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971550"/>
          </a:xfrm>
        </p:spPr>
        <p:txBody>
          <a:bodyPr>
            <a:normAutofit/>
          </a:bodyPr>
          <a:lstStyle/>
          <a:p>
            <a:pPr algn="ctr"/>
            <a:r>
              <a:rPr lang="en-US" dirty="0"/>
              <a:t>Conclusion</a:t>
            </a:r>
          </a:p>
        </p:txBody>
      </p:sp>
      <p:sp>
        <p:nvSpPr>
          <p:cNvPr id="3" name="Content Placeholder 2"/>
          <p:cNvSpPr>
            <a:spLocks noGrp="1"/>
          </p:cNvSpPr>
          <p:nvPr>
            <p:ph sz="half" idx="1"/>
          </p:nvPr>
        </p:nvSpPr>
        <p:spPr>
          <a:xfrm>
            <a:off x="1981200" y="2577549"/>
            <a:ext cx="8001000" cy="4144963"/>
          </a:xfrm>
        </p:spPr>
        <p:txBody>
          <a:bodyPr>
            <a:normAutofit/>
          </a:bodyPr>
          <a:lstStyle/>
          <a:p>
            <a:pPr marL="0" indent="0" algn="ctr">
              <a:spcAft>
                <a:spcPts val="1200"/>
              </a:spcAft>
              <a:buNone/>
            </a:pPr>
            <a:r>
              <a:rPr lang="en-US" altLang="en-US" dirty="0"/>
              <a:t>CIRNAC will continue to work through the water </a:t>
            </a:r>
            <a:r>
              <a:rPr lang="en-US" altLang="en-US" dirty="0" err="1"/>
              <a:t>licence</a:t>
            </a:r>
            <a:r>
              <a:rPr lang="en-US" altLang="en-US" dirty="0"/>
              <a:t> application review process with the aim of protecting Nunavut’s inland water resources while promoting sustainable development.</a:t>
            </a:r>
          </a:p>
        </p:txBody>
      </p:sp>
      <p:sp>
        <p:nvSpPr>
          <p:cNvPr id="7" name="Slide Number Placeholder 2"/>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defRPr/>
            </a:pPr>
            <a:fld id="{E00B6E52-F07A-44C8-B7AE-D6EEC3D50429}" type="slidenum">
              <a:rPr lang="en-CA" smtClean="0"/>
              <a:pPr algn="r">
                <a:defRPr/>
              </a:pPr>
              <a:t>29</a:t>
            </a:fld>
            <a:endParaRPr lang="en-CA" sz="1600" dirty="0">
              <a:solidFill>
                <a:prstClr val="black">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0835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0" y="609600"/>
            <a:ext cx="8001000" cy="533400"/>
          </a:xfrm>
        </p:spPr>
        <p:txBody>
          <a:bodyPr>
            <a:noAutofit/>
          </a:bodyPr>
          <a:lstStyle/>
          <a:p>
            <a:pPr algn="ctr"/>
            <a:br>
              <a:rPr lang="en-CA" altLang="en-US" sz="2800" b="1" dirty="0">
                <a:latin typeface="Arial" panose="020B0604020202020204" pitchFamily="34" charset="0"/>
                <a:cs typeface="Arial" panose="020B0604020202020204" pitchFamily="34" charset="0"/>
              </a:rPr>
            </a:br>
            <a:r>
              <a:rPr lang="en-CA" altLang="en-US" dirty="0">
                <a:cs typeface="Arial" panose="020B0604020202020204" pitchFamily="34" charset="0"/>
              </a:rPr>
              <a:t>Roles and Responsibilities</a:t>
            </a:r>
            <a:endParaRPr lang="en-US" dirty="0">
              <a:cs typeface="Arial" panose="020B0604020202020204" pitchFamily="34" charset="0"/>
            </a:endParaRPr>
          </a:p>
        </p:txBody>
      </p:sp>
      <p:sp>
        <p:nvSpPr>
          <p:cNvPr id="5" name="Content Placeholder 4"/>
          <p:cNvSpPr>
            <a:spLocks noGrp="1"/>
          </p:cNvSpPr>
          <p:nvPr>
            <p:ph sz="half" idx="1"/>
          </p:nvPr>
        </p:nvSpPr>
        <p:spPr>
          <a:xfrm>
            <a:off x="2590800" y="1497496"/>
            <a:ext cx="7315200" cy="5181600"/>
          </a:xfrm>
        </p:spPr>
        <p:txBody>
          <a:bodyPr>
            <a:normAutofit/>
          </a:bodyPr>
          <a:lstStyle/>
          <a:p>
            <a:pPr marL="0" indent="0">
              <a:buNone/>
              <a:defRPr/>
            </a:pPr>
            <a:r>
              <a:rPr lang="en-CA" sz="2400" dirty="0">
                <a:cs typeface="Arial" panose="020B0604020202020204" pitchFamily="34" charset="0"/>
              </a:rPr>
              <a:t>Crown-Indigenous Relations and Northern Affairs Canada’s (CIRNAC) responsibilities, mandate, and obligations are in alignment with the following:</a:t>
            </a:r>
          </a:p>
          <a:p>
            <a:pPr marL="0" indent="0">
              <a:buNone/>
              <a:defRPr/>
            </a:pPr>
            <a:endParaRPr lang="en-CA" sz="1400" dirty="0">
              <a:cs typeface="Arial" panose="020B0604020202020204" pitchFamily="34" charset="0"/>
            </a:endParaRPr>
          </a:p>
          <a:p>
            <a:pPr marL="512763" indent="-277813">
              <a:defRPr/>
            </a:pPr>
            <a:r>
              <a:rPr lang="en-CA" sz="2000" i="1" dirty="0">
                <a:cs typeface="Arial" panose="020B0604020202020204" pitchFamily="34" charset="0"/>
              </a:rPr>
              <a:t>Crown-Indigenous Relations and Northern Affairs Act</a:t>
            </a:r>
            <a:endParaRPr lang="en-CA" sz="2000" dirty="0">
              <a:cs typeface="Arial" panose="020B0604020202020204" pitchFamily="34" charset="0"/>
            </a:endParaRPr>
          </a:p>
          <a:p>
            <a:pPr marL="512763" indent="-277813">
              <a:defRPr/>
            </a:pPr>
            <a:r>
              <a:rPr lang="en-CA" sz="2000" dirty="0">
                <a:cs typeface="Arial" panose="020B0604020202020204" pitchFamily="34" charset="0"/>
              </a:rPr>
              <a:t>Nunavut Agreement</a:t>
            </a:r>
          </a:p>
          <a:p>
            <a:pPr marL="512763" indent="-277813">
              <a:defRPr/>
            </a:pPr>
            <a:r>
              <a:rPr lang="en-CA" sz="2000" i="1" dirty="0">
                <a:cs typeface="Arial" panose="020B0604020202020204" pitchFamily="34" charset="0"/>
              </a:rPr>
              <a:t>Nunavut Land Claims Agreement Act</a:t>
            </a:r>
          </a:p>
          <a:p>
            <a:pPr marL="512763" indent="-277813">
              <a:defRPr/>
            </a:pPr>
            <a:r>
              <a:rPr lang="en-CA" sz="2000" i="1" dirty="0">
                <a:cs typeface="Arial" panose="020B0604020202020204" pitchFamily="34" charset="0"/>
              </a:rPr>
              <a:t>Nunavut Waters and Nunavut Surface Rights Tribunal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Nunavut Planning and Project Assessment Act</a:t>
            </a:r>
          </a:p>
          <a:p>
            <a:pPr marL="512763" indent="-277813">
              <a:defRPr/>
            </a:pPr>
            <a:r>
              <a:rPr lang="en-CA" sz="2000" i="1" dirty="0">
                <a:cs typeface="Arial" panose="020B0604020202020204" pitchFamily="34" charset="0"/>
              </a:rPr>
              <a:t>Territorial Lands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Arctic Waters Pollution Prevention Act</a:t>
            </a:r>
          </a:p>
          <a:p>
            <a:pPr marL="0" indent="0">
              <a:buNone/>
            </a:pPr>
            <a:endParaRPr lang="en-US" sz="2400" dirty="0"/>
          </a:p>
        </p:txBody>
      </p:sp>
      <p:sp>
        <p:nvSpPr>
          <p:cNvPr id="7" name="Slide Number Placeholder 2"/>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defRPr/>
            </a:pPr>
            <a:fld id="{E00B6E52-F07A-44C8-B7AE-D6EEC3D50429}" type="slidenum">
              <a:rPr lang="en-CA" smtClean="0"/>
              <a:pPr algn="r">
                <a:defRPr/>
              </a:pPr>
              <a:t>3</a:t>
            </a:fld>
            <a:endParaRPr lang="en-CA" sz="1600" dirty="0">
              <a:solidFill>
                <a:prstClr val="black">
                  <a:tint val="75000"/>
                </a:prstClr>
              </a:solidFill>
              <a:latin typeface="Arial" panose="020B0604020202020204" pitchFamily="34" charset="0"/>
              <a:cs typeface="Arial" panose="020B0604020202020204" pitchFamily="34" charset="0"/>
            </a:endParaRPr>
          </a:p>
        </p:txBody>
      </p:sp>
      <p:sp>
        <p:nvSpPr>
          <p:cNvPr id="8" name="Title 3"/>
          <p:cNvSpPr txBox="1">
            <a:spLocks/>
          </p:cNvSpPr>
          <p:nvPr/>
        </p:nvSpPr>
        <p:spPr>
          <a:xfrm>
            <a:off x="6172200" y="838200"/>
            <a:ext cx="4038600" cy="30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778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30</a:t>
            </a:fld>
            <a:endParaRPr lang="en-CA" dirty="0"/>
          </a:p>
        </p:txBody>
      </p:sp>
      <p:sp>
        <p:nvSpPr>
          <p:cNvPr id="5" name="Slide Number Placeholder 2"/>
          <p:cNvSpPr>
            <a:spLocks noGrp="1"/>
          </p:cNvSpPr>
          <p:nvPr>
            <p:ph type="sldNum" sz="quarter" idx="4294967295"/>
          </p:nvPr>
        </p:nvSpPr>
        <p:spPr>
          <a:xfrm>
            <a:off x="8534400" y="6248401"/>
            <a:ext cx="2133600" cy="365125"/>
          </a:xfrm>
          <a:prstGeom prst="rect">
            <a:avLst/>
          </a:prstGeom>
        </p:spPr>
        <p:txBody>
          <a:bodyPr/>
          <a:lstStyle/>
          <a:p>
            <a:pPr algn="r">
              <a:defRPr/>
            </a:pPr>
            <a:fld id="{E00B6E52-F07A-44C8-B7AE-D6EEC3D50429}" type="slidenum">
              <a:rPr lang="en-CA" sz="1600">
                <a:latin typeface="Arial" panose="020B0604020202020204" pitchFamily="34" charset="0"/>
                <a:cs typeface="Arial" panose="020B0604020202020204" pitchFamily="34" charset="0"/>
              </a:rPr>
              <a:pPr algn="r">
                <a:defRPr/>
              </a:pPr>
              <a:t>30</a:t>
            </a:fld>
            <a:endParaRPr lang="en-CA" sz="1600" dirty="0">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FF21849B-4814-4A3E-99E7-0243B0D8072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4" name="Rectangle 3"/>
          <p:cNvSpPr/>
          <p:nvPr/>
        </p:nvSpPr>
        <p:spPr>
          <a:xfrm>
            <a:off x="5638800" y="1143001"/>
            <a:ext cx="4572000" cy="646331"/>
          </a:xfrm>
          <a:prstGeom prst="rect">
            <a:avLst/>
          </a:prstGeom>
        </p:spPr>
        <p:txBody>
          <a:bodyPr>
            <a:spAutoFit/>
          </a:bodyPr>
          <a:lstStyle/>
          <a:p>
            <a:pPr marL="190500" indent="-190500" algn="ctr">
              <a:tabLst>
                <a:tab pos="5715000" algn="l"/>
              </a:tabLst>
              <a:defRPr/>
            </a:pPr>
            <a:endParaRPr lang="en-CA" sz="3600" b="1" kern="0" dirty="0">
              <a:solidFill>
                <a:srgbClr val="FFCC00"/>
              </a:solidFill>
              <a:latin typeface="Arial"/>
            </a:endParaRPr>
          </a:p>
        </p:txBody>
      </p:sp>
      <p:sp>
        <p:nvSpPr>
          <p:cNvPr id="6" name="Rectangle 5"/>
          <p:cNvSpPr/>
          <p:nvPr/>
        </p:nvSpPr>
        <p:spPr>
          <a:xfrm>
            <a:off x="1524000" y="990601"/>
            <a:ext cx="4572000" cy="646331"/>
          </a:xfrm>
          <a:prstGeom prst="rect">
            <a:avLst/>
          </a:prstGeom>
        </p:spPr>
        <p:txBody>
          <a:bodyPr>
            <a:spAutoFit/>
          </a:bodyPr>
          <a:lstStyle/>
          <a:p>
            <a:pPr algn="ctr">
              <a:defRPr/>
            </a:pPr>
            <a:r>
              <a:rPr lang="en-US" sz="3600" b="1" dirty="0">
                <a:solidFill>
                  <a:srgbClr val="FFCC00"/>
                </a:solidFill>
                <a:latin typeface="Arial" panose="020B0604020202020204" pitchFamily="34" charset="0"/>
                <a:cs typeface="Arial" panose="020B0604020202020204" pitchFamily="34" charset="0"/>
              </a:rPr>
              <a:t> </a:t>
            </a:r>
            <a:endParaRPr lang="en-CA" sz="3600" b="1" dirty="0">
              <a:solidFill>
                <a:srgbClr val="FFCC00"/>
              </a:solidFill>
              <a:latin typeface="Arial" panose="020B0604020202020204" pitchFamily="34" charset="0"/>
              <a:cs typeface="Arial" panose="020B0604020202020204" pitchFamily="34" charset="0"/>
            </a:endParaRPr>
          </a:p>
        </p:txBody>
      </p:sp>
      <p:sp>
        <p:nvSpPr>
          <p:cNvPr id="7" name="Rectangle 6"/>
          <p:cNvSpPr/>
          <p:nvPr/>
        </p:nvSpPr>
        <p:spPr>
          <a:xfrm>
            <a:off x="1600200" y="914401"/>
            <a:ext cx="4191000" cy="2800767"/>
          </a:xfrm>
          <a:prstGeom prst="rect">
            <a:avLst/>
          </a:prstGeom>
        </p:spPr>
        <p:txBody>
          <a:bodyPr wrap="square">
            <a:spAutoFit/>
          </a:bodyPr>
          <a:lstStyle/>
          <a:p>
            <a:pPr algn="ctr">
              <a:buNone/>
            </a:pPr>
            <a:r>
              <a:rPr lang="en-US" altLang="en-US" sz="4400" b="1" dirty="0" err="1">
                <a:solidFill>
                  <a:schemeClr val="accent6">
                    <a:lumMod val="60000"/>
                    <a:lumOff val="40000"/>
                  </a:schemeClr>
                </a:solidFill>
              </a:rPr>
              <a:t>Qujannamiik</a:t>
            </a:r>
            <a:endParaRPr lang="en-US" altLang="en-US" sz="4400" b="1" dirty="0">
              <a:solidFill>
                <a:schemeClr val="accent6">
                  <a:lumMod val="60000"/>
                  <a:lumOff val="40000"/>
                </a:schemeClr>
              </a:solidFill>
            </a:endParaRPr>
          </a:p>
          <a:p>
            <a:pPr algn="ctr">
              <a:buNone/>
            </a:pPr>
            <a:r>
              <a:rPr lang="en-US" altLang="en-US" sz="4400" b="1" dirty="0">
                <a:solidFill>
                  <a:schemeClr val="accent6">
                    <a:lumMod val="60000"/>
                    <a:lumOff val="40000"/>
                  </a:schemeClr>
                </a:solidFill>
              </a:rPr>
              <a:t>Thank you</a:t>
            </a:r>
          </a:p>
          <a:p>
            <a:pPr algn="ctr">
              <a:buNone/>
            </a:pPr>
            <a:r>
              <a:rPr lang="en-US" altLang="en-US" sz="4400" b="1" dirty="0">
                <a:solidFill>
                  <a:schemeClr val="accent6">
                    <a:lumMod val="60000"/>
                    <a:lumOff val="40000"/>
                  </a:schemeClr>
                </a:solidFill>
              </a:rPr>
              <a:t>Merci</a:t>
            </a:r>
          </a:p>
          <a:p>
            <a:pPr algn="ctr">
              <a:buNone/>
            </a:pPr>
            <a:r>
              <a:rPr lang="en-CA" altLang="en-US" sz="4400" b="1" dirty="0" err="1">
                <a:solidFill>
                  <a:schemeClr val="accent6">
                    <a:lumMod val="60000"/>
                    <a:lumOff val="40000"/>
                  </a:schemeClr>
                </a:solidFill>
                <a:latin typeface="Pigiarniq Light" pitchFamily="2" charset="0"/>
              </a:rPr>
              <a:t>ᖁᔭᓐᓇᒦᒃ</a:t>
            </a:r>
            <a:endParaRPr lang="en-CA" altLang="en-US" sz="4400" dirty="0">
              <a:solidFill>
                <a:schemeClr val="accent6">
                  <a:lumMod val="60000"/>
                  <a:lumOff val="40000"/>
                </a:schemeClr>
              </a:solidFill>
            </a:endParaRPr>
          </a:p>
        </p:txBody>
      </p:sp>
    </p:spTree>
    <p:extLst>
      <p:ext uri="{BB962C8B-B14F-4D97-AF65-F5344CB8AC3E}">
        <p14:creationId xmlns:p14="http://schemas.microsoft.com/office/powerpoint/2010/main" val="1402584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0" y="381000"/>
            <a:ext cx="8077200" cy="1295400"/>
          </a:xfrm>
        </p:spPr>
        <p:txBody>
          <a:bodyPr>
            <a:noAutofit/>
          </a:bodyPr>
          <a:lstStyle/>
          <a:p>
            <a:pPr algn="ctr"/>
            <a:br>
              <a:rPr lang="en-CA" altLang="en-US" sz="2800" b="1" dirty="0">
                <a:cs typeface="Arial" panose="020B0604020202020204" pitchFamily="34" charset="0"/>
              </a:rPr>
            </a:br>
            <a:r>
              <a:rPr lang="en-CA" altLang="en-US" dirty="0">
                <a:cs typeface="Arial" panose="020B0604020202020204" pitchFamily="34" charset="0"/>
              </a:rPr>
              <a:t>Contributions to Water Licence </a:t>
            </a:r>
            <a:br>
              <a:rPr lang="en-CA" altLang="en-US" dirty="0">
                <a:cs typeface="Arial" panose="020B0604020202020204" pitchFamily="34" charset="0"/>
              </a:rPr>
            </a:br>
            <a:r>
              <a:rPr lang="en-CA" altLang="en-US" dirty="0">
                <a:cs typeface="Arial" panose="020B0604020202020204" pitchFamily="34" charset="0"/>
              </a:rPr>
              <a:t>Application Review</a:t>
            </a:r>
            <a:endParaRPr lang="en-US" dirty="0">
              <a:cs typeface="Arial" panose="020B0604020202020204" pitchFamily="34" charset="0"/>
            </a:endParaRPr>
          </a:p>
        </p:txBody>
      </p:sp>
      <p:sp>
        <p:nvSpPr>
          <p:cNvPr id="5" name="Content Placeholder 4"/>
          <p:cNvSpPr>
            <a:spLocks noGrp="1"/>
          </p:cNvSpPr>
          <p:nvPr>
            <p:ph sz="half" idx="1"/>
          </p:nvPr>
        </p:nvSpPr>
        <p:spPr>
          <a:xfrm>
            <a:off x="1070811" y="1856521"/>
            <a:ext cx="9063789" cy="4660234"/>
          </a:xfrm>
        </p:spPr>
        <p:txBody>
          <a:bodyPr>
            <a:normAutofit/>
          </a:bodyPr>
          <a:lstStyle/>
          <a:p>
            <a:pPr marL="0" indent="0">
              <a:spcAft>
                <a:spcPts val="1800"/>
              </a:spcAft>
              <a:buNone/>
              <a:defRPr/>
            </a:pPr>
            <a:r>
              <a:rPr lang="en-CA" altLang="en-US" sz="2400" dirty="0">
                <a:latin typeface="Arial" panose="020B0604020202020204" pitchFamily="34" charset="0"/>
                <a:cs typeface="Arial" panose="020B0604020202020204" pitchFamily="34" charset="0"/>
              </a:rPr>
              <a:t>CIRNAC made the following submissions to the Nunavut Water Board regarding</a:t>
            </a:r>
            <a:endParaRPr lang="en-US" altLang="en-US" sz="12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rPr>
              <a:t>March 19 2026 – First Round of the </a:t>
            </a:r>
            <a:r>
              <a:rPr lang="en-US" sz="2000" dirty="0">
                <a:latin typeface="Arial" panose="020B0604020202020204" pitchFamily="34" charset="0"/>
                <a:cs typeface="Arial" panose="020B0604020202020204" pitchFamily="34" charset="0"/>
              </a:rPr>
              <a:t>Review of the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Completeness Check </a:t>
            </a:r>
          </a:p>
          <a:p>
            <a:r>
              <a:rPr lang="en-US" sz="2000" dirty="0">
                <a:latin typeface="Arial" panose="020B0604020202020204" pitchFamily="34" charset="0"/>
                <a:cs typeface="Arial" panose="020B0604020202020204" pitchFamily="34" charset="0"/>
              </a:rPr>
              <a:t>April 20, 2026 – </a:t>
            </a:r>
            <a:r>
              <a:rPr lang="en-CA" sz="2000" dirty="0">
                <a:latin typeface="Arial" panose="020B0604020202020204" pitchFamily="34" charset="0"/>
                <a:cs typeface="Arial" panose="020B0604020202020204" pitchFamily="34" charset="0"/>
              </a:rPr>
              <a:t>Second Round of the </a:t>
            </a:r>
            <a:r>
              <a:rPr lang="en-US" sz="2000" dirty="0">
                <a:latin typeface="Arial" panose="020B0604020202020204" pitchFamily="34" charset="0"/>
                <a:cs typeface="Arial" panose="020B0604020202020204" pitchFamily="34" charset="0"/>
              </a:rPr>
              <a:t>Review of the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Completeness Check </a:t>
            </a:r>
          </a:p>
          <a:p>
            <a:r>
              <a:rPr lang="en-US" sz="2000" dirty="0">
                <a:latin typeface="Arial" panose="020B0604020202020204" pitchFamily="34" charset="0"/>
                <a:cs typeface="Arial" panose="020B0604020202020204" pitchFamily="34" charset="0"/>
              </a:rPr>
              <a:t>May 1, 2026 – CIRNAC’s Response to Round 2 of the Information Request Responses to the NWB</a:t>
            </a:r>
          </a:p>
          <a:p>
            <a:r>
              <a:rPr lang="en-US" sz="2000" dirty="0">
                <a:latin typeface="Arial" panose="020B0604020202020204" pitchFamily="34" charset="0"/>
                <a:cs typeface="Arial" panose="020B0604020202020204" pitchFamily="34" charset="0"/>
              </a:rPr>
              <a:t>May 14, 2026 - Participation in a Working group with Agnico </a:t>
            </a:r>
            <a:r>
              <a:rPr lang="en-US" sz="2000" dirty="0" err="1">
                <a:latin typeface="Arial" panose="020B0604020202020204" pitchFamily="34" charset="0"/>
                <a:cs typeface="Arial" panose="020B0604020202020204" pitchFamily="34" charset="0"/>
              </a:rPr>
              <a:t>Eagleand</a:t>
            </a:r>
            <a:r>
              <a:rPr lang="en-US" sz="2000" dirty="0">
                <a:latin typeface="Arial" panose="020B0604020202020204" pitchFamily="34" charset="0"/>
                <a:cs typeface="Arial" panose="020B0604020202020204" pitchFamily="34" charset="0"/>
              </a:rPr>
              <a:t> the Kitikmeot Inuit Association</a:t>
            </a:r>
          </a:p>
          <a:p>
            <a:r>
              <a:rPr lang="en-US" sz="2000" dirty="0">
                <a:latin typeface="Arial" panose="020B0604020202020204" pitchFamily="34" charset="0"/>
                <a:cs typeface="Arial" panose="020B0604020202020204" pitchFamily="34" charset="0"/>
              </a:rPr>
              <a:t>June 4 and 5, 2026 – Participation in a Working group with Agnico Eagle, ECCC, DFO and the Kitikmeot Inuit Association</a:t>
            </a:r>
          </a:p>
          <a:p>
            <a:pPr marL="0" indent="0">
              <a:buNone/>
            </a:pPr>
            <a:endParaRPr lang="en-US" sz="2000" dirty="0"/>
          </a:p>
        </p:txBody>
      </p:sp>
      <p:sp>
        <p:nvSpPr>
          <p:cNvPr id="7" name="Slide Number Placeholder 2"/>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r">
              <a:defRPr/>
            </a:pPr>
            <a:fld id="{E00B6E52-F07A-44C8-B7AE-D6EEC3D50429}" type="slidenum">
              <a:rPr lang="en-CA" smtClean="0"/>
              <a:pPr algn="r">
                <a:defRPr/>
              </a:pPr>
              <a:t>4</a:t>
            </a:fld>
            <a:endParaRPr lang="en-CA" sz="1600" dirty="0">
              <a:solidFill>
                <a:prstClr val="black">
                  <a:tint val="75000"/>
                </a:prstClr>
              </a:solidFill>
              <a:latin typeface="Arial" panose="020B0604020202020204" pitchFamily="34" charset="0"/>
              <a:cs typeface="Arial" panose="020B0604020202020204" pitchFamily="34" charset="0"/>
            </a:endParaRPr>
          </a:p>
        </p:txBody>
      </p:sp>
      <p:sp>
        <p:nvSpPr>
          <p:cNvPr id="8" name="Title 3"/>
          <p:cNvSpPr txBox="1">
            <a:spLocks/>
          </p:cNvSpPr>
          <p:nvPr/>
        </p:nvSpPr>
        <p:spPr>
          <a:xfrm>
            <a:off x="6096000"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28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27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E06F5FE-491C-7CA7-DED0-A13D4CD8356B}"/>
              </a:ext>
            </a:extLst>
          </p:cNvPr>
          <p:cNvSpPr>
            <a:spLocks noGrp="1"/>
          </p:cNvSpPr>
          <p:nvPr>
            <p:ph type="title"/>
          </p:nvPr>
        </p:nvSpPr>
        <p:spPr/>
        <p:txBody>
          <a:bodyPr/>
          <a:lstStyle/>
          <a:p>
            <a:pPr algn="ctr"/>
            <a:r>
              <a:rPr lang="en-US" dirty="0"/>
              <a:t>Technical Review Comments</a:t>
            </a:r>
          </a:p>
        </p:txBody>
      </p:sp>
      <p:sp>
        <p:nvSpPr>
          <p:cNvPr id="7" name="Content Placeholder 6">
            <a:extLst>
              <a:ext uri="{FF2B5EF4-FFF2-40B4-BE49-F238E27FC236}">
                <a16:creationId xmlns:a16="http://schemas.microsoft.com/office/drawing/2014/main" id="{15A773B8-47EC-DAC2-6081-0B75C49DA868}"/>
              </a:ext>
            </a:extLst>
          </p:cNvPr>
          <p:cNvSpPr>
            <a:spLocks noGrp="1"/>
          </p:cNvSpPr>
          <p:nvPr>
            <p:ph idx="1"/>
          </p:nvPr>
        </p:nvSpPr>
        <p:spPr/>
        <p:txBody>
          <a:bodyPr>
            <a:normAutofit fontScale="92500" lnSpcReduction="10000"/>
          </a:bodyPr>
          <a:lstStyle/>
          <a:p>
            <a:pPr marL="0" indent="0">
              <a:buNone/>
            </a:pPr>
            <a:r>
              <a:rPr lang="en-US" sz="2600" b="1" dirty="0">
                <a:solidFill>
                  <a:srgbClr val="000000"/>
                </a:solidFill>
              </a:rPr>
              <a:t>R-01 </a:t>
            </a:r>
            <a:r>
              <a:rPr lang="en-CA" sz="2600" b="1" dirty="0"/>
              <a:t>Quality Of Water Sources </a:t>
            </a:r>
            <a:br>
              <a:rPr lang="en-US" dirty="0"/>
            </a:br>
            <a:endParaRPr lang="en-US" dirty="0"/>
          </a:p>
          <a:p>
            <a:pPr marL="0" indent="0" algn="just">
              <a:buNone/>
            </a:pPr>
            <a:r>
              <a:rPr lang="en-US" sz="2600" dirty="0"/>
              <a:t>CIRNAC recommends that the Nunavut Water Board ensure that the proponent provide a description of the quality of water source(s) and the available capacity, and provide </a:t>
            </a:r>
            <a:r>
              <a:rPr lang="en-CA" sz="2600" dirty="0"/>
              <a:t>a description of the quality of the water from each of Windy Lake, Patch Lake, and Doris Lake for each season (summer, fall winter, spring)</a:t>
            </a:r>
            <a:r>
              <a:rPr lang="en-US" sz="2600" dirty="0"/>
              <a:t>, in the format prescribed by the NWB guidelines, to support assessment of baseline conditions and potential project effects. </a:t>
            </a:r>
          </a:p>
          <a:p>
            <a:pPr marL="0" indent="0" algn="just">
              <a:buNone/>
            </a:pPr>
            <a:r>
              <a:rPr lang="en-US" sz="2600" dirty="0"/>
              <a:t>CIRNAC also recommends that the Nunavut Water Board ensure the </a:t>
            </a:r>
            <a:r>
              <a:rPr lang="en-US" sz="2600" dirty="0" err="1"/>
              <a:t>licence</a:t>
            </a:r>
            <a:r>
              <a:rPr lang="en-US" sz="2600" dirty="0"/>
              <a:t> conditions require long-term, seasonally representative water quality monitoring of freshwater sources impacted by project activity over the life of mine—including construction, operations, and the full term of the </a:t>
            </a:r>
            <a:r>
              <a:rPr lang="en-US" sz="2600" dirty="0" err="1"/>
              <a:t>licence</a:t>
            </a:r>
            <a:r>
              <a:rPr lang="en-US" sz="2600" dirty="0"/>
              <a:t>—to support ongoing evaluation of baseline conditions and potential project-related effects.</a:t>
            </a:r>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0EE81BFB-CB51-B7D5-D99B-3759C35A8945}"/>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5</a:t>
            </a:fld>
            <a:endParaRPr lang="en-CA" dirty="0"/>
          </a:p>
        </p:txBody>
      </p:sp>
    </p:spTree>
    <p:extLst>
      <p:ext uri="{BB962C8B-B14F-4D97-AF65-F5344CB8AC3E}">
        <p14:creationId xmlns:p14="http://schemas.microsoft.com/office/powerpoint/2010/main" val="3948770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6B25E-D110-5071-977B-C457BA1A20E3}"/>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DFE58C5C-5A9F-F5FB-7B08-4AE3D86D626D}"/>
              </a:ext>
            </a:extLst>
          </p:cNvPr>
          <p:cNvSpPr>
            <a:spLocks noGrp="1"/>
          </p:cNvSpPr>
          <p:nvPr>
            <p:ph idx="1"/>
          </p:nvPr>
        </p:nvSpPr>
        <p:spPr/>
        <p:txBody>
          <a:bodyPr>
            <a:normAutofit/>
          </a:bodyPr>
          <a:lstStyle/>
          <a:p>
            <a:pPr marL="0" indent="0">
              <a:buNone/>
            </a:pPr>
            <a:r>
              <a:rPr lang="en-US" sz="2400" b="1" dirty="0">
                <a:solidFill>
                  <a:srgbClr val="000000"/>
                </a:solidFill>
              </a:rPr>
              <a:t>R-02 </a:t>
            </a:r>
            <a:r>
              <a:rPr lang="en-CA" sz="2400" b="1" dirty="0"/>
              <a:t>Discharge Criteria </a:t>
            </a:r>
            <a:br>
              <a:rPr lang="en-US" dirty="0"/>
            </a:br>
            <a:endParaRPr lang="en-US" dirty="0"/>
          </a:p>
          <a:p>
            <a:pPr marL="0" indent="0" algn="just">
              <a:buNone/>
            </a:pPr>
            <a:r>
              <a:rPr lang="en-CA" sz="2400" dirty="0"/>
              <a:t>CIRNAC recommends that the Nunavut Water Board include within the Licence the full suite of relevant and current CCME freshwater quality guidelines applicable to project discharges to ensure continued protection of the receiving environment under the proposed amendment and renewal conditions.</a:t>
            </a:r>
            <a:endParaRPr lang="en-US" sz="2400" dirty="0"/>
          </a:p>
          <a:p>
            <a:pPr marL="0" indent="0" algn="just">
              <a:buNone/>
            </a:pPr>
            <a:endParaRPr lang="en-US" sz="2400" dirty="0"/>
          </a:p>
          <a:p>
            <a:pPr marL="0" indent="0">
              <a:buNone/>
            </a:pPr>
            <a:endParaRPr lang="en-US" dirty="0"/>
          </a:p>
        </p:txBody>
      </p:sp>
      <p:sp>
        <p:nvSpPr>
          <p:cNvPr id="5" name="Slide Number Placeholder 4">
            <a:extLst>
              <a:ext uri="{FF2B5EF4-FFF2-40B4-BE49-F238E27FC236}">
                <a16:creationId xmlns:a16="http://schemas.microsoft.com/office/drawing/2014/main" id="{E8D7A1E8-E71B-4B4D-0206-F7BB886D16B1}"/>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6</a:t>
            </a:fld>
            <a:endParaRPr lang="en-CA" dirty="0"/>
          </a:p>
        </p:txBody>
      </p:sp>
    </p:spTree>
    <p:extLst>
      <p:ext uri="{BB962C8B-B14F-4D97-AF65-F5344CB8AC3E}">
        <p14:creationId xmlns:p14="http://schemas.microsoft.com/office/powerpoint/2010/main" val="195295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6B25E-D110-5071-977B-C457BA1A20E3}"/>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DFE58C5C-5A9F-F5FB-7B08-4AE3D86D626D}"/>
              </a:ext>
            </a:extLst>
          </p:cNvPr>
          <p:cNvSpPr>
            <a:spLocks noGrp="1"/>
          </p:cNvSpPr>
          <p:nvPr>
            <p:ph idx="1"/>
          </p:nvPr>
        </p:nvSpPr>
        <p:spPr/>
        <p:txBody>
          <a:bodyPr>
            <a:normAutofit/>
          </a:bodyPr>
          <a:lstStyle/>
          <a:p>
            <a:pPr marL="457200" lvl="1" indent="0">
              <a:buNone/>
            </a:pPr>
            <a:r>
              <a:rPr lang="en-US" b="1" dirty="0">
                <a:solidFill>
                  <a:srgbClr val="000000"/>
                </a:solidFill>
              </a:rPr>
              <a:t>R-03 </a:t>
            </a:r>
            <a:r>
              <a:rPr lang="en-US" b="1" dirty="0"/>
              <a:t>Summary Table Of Expected Quality And Quantity Of Water And Adaptative Management Criteria </a:t>
            </a:r>
            <a:r>
              <a:rPr lang="en-US" dirty="0"/>
              <a:t> </a:t>
            </a:r>
          </a:p>
          <a:p>
            <a:pPr marL="457200" lvl="1" indent="0">
              <a:buNone/>
            </a:pPr>
            <a:endParaRPr lang="en-US" dirty="0">
              <a:solidFill>
                <a:srgbClr val="000000"/>
              </a:solidFill>
              <a:latin typeface="Arial" panose="020B0604020202020204" pitchFamily="34" charset="0"/>
            </a:endParaRPr>
          </a:p>
          <a:p>
            <a:pPr marL="0" indent="0" algn="just">
              <a:buNone/>
            </a:pPr>
            <a:r>
              <a:rPr lang="en-US" sz="2400" dirty="0"/>
              <a:t>CIRNAC recommends that the Nunavut Water Board ensure that the proponent </a:t>
            </a:r>
            <a:r>
              <a:rPr lang="en-CA" sz="2400" dirty="0"/>
              <a:t>provides a summary table of the expected quality and quantity of waters, over time in all sumps, monitoring stations, and discharge points (including tundra discharge points), along with </a:t>
            </a:r>
            <a:r>
              <a:rPr lang="en-CA" sz="2400" dirty="0" err="1"/>
              <a:t>i</a:t>
            </a:r>
            <a:r>
              <a:rPr lang="en-CA" sz="2400" dirty="0"/>
              <a:t>) if applicable, adaptive management criteria to benchmark if mitigation/contingency are to be implemented, ii) if applicable, water quality criteria, and iii) management action, in the format required by NWB Guidelines.</a:t>
            </a:r>
            <a:endParaRPr lang="en-US" sz="2400" dirty="0"/>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E8D7A1E8-E71B-4B4D-0206-F7BB886D16B1}"/>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7</a:t>
            </a:fld>
            <a:endParaRPr lang="en-CA" dirty="0"/>
          </a:p>
        </p:txBody>
      </p:sp>
    </p:spTree>
    <p:extLst>
      <p:ext uri="{BB962C8B-B14F-4D97-AF65-F5344CB8AC3E}">
        <p14:creationId xmlns:p14="http://schemas.microsoft.com/office/powerpoint/2010/main" val="273794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3EC6-72E7-3E0A-660B-124512444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2E395C-8C6B-2BAB-59AF-CA65BFAC6CA2}"/>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425C3A97-A277-F4B2-6C44-91C47EF08827}"/>
              </a:ext>
            </a:extLst>
          </p:cNvPr>
          <p:cNvSpPr>
            <a:spLocks noGrp="1"/>
          </p:cNvSpPr>
          <p:nvPr>
            <p:ph idx="1"/>
          </p:nvPr>
        </p:nvSpPr>
        <p:spPr/>
        <p:txBody>
          <a:bodyPr>
            <a:normAutofit/>
          </a:bodyPr>
          <a:lstStyle/>
          <a:p>
            <a:pPr marL="457200" lvl="1" indent="0">
              <a:buNone/>
            </a:pPr>
            <a:r>
              <a:rPr lang="en-US" b="1" dirty="0">
                <a:solidFill>
                  <a:srgbClr val="000000"/>
                </a:solidFill>
              </a:rPr>
              <a:t>R-04 </a:t>
            </a:r>
            <a:r>
              <a:rPr lang="en-CA" b="1" dirty="0"/>
              <a:t>Method(s) Of Extraction And Operating Of Pump(s) </a:t>
            </a:r>
          </a:p>
          <a:p>
            <a:pPr marL="457200" lvl="1" indent="0">
              <a:buNone/>
            </a:pPr>
            <a:endParaRPr lang="en-US" dirty="0">
              <a:solidFill>
                <a:srgbClr val="000000"/>
              </a:solidFill>
            </a:endParaRPr>
          </a:p>
          <a:p>
            <a:pPr marL="0" indent="0" algn="just">
              <a:buNone/>
            </a:pPr>
            <a:r>
              <a:rPr lang="en-US" sz="2400" dirty="0"/>
              <a:t>CIRNAC recommends that the Nunavut Water Board ensure that the proponent provides a description of the method(s) of extraction and a description of the operating capacity of the pump(s) used to support assessment of potential impacts associated with increased water withdrawals and evolving operational conditions.</a:t>
            </a:r>
          </a:p>
          <a:p>
            <a:pPr marL="0" indent="0">
              <a:buNone/>
            </a:pPr>
            <a:endParaRPr lang="en-US" sz="2400"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31F6820C-82D3-2AD0-C294-0E1C525C88A3}"/>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8</a:t>
            </a:fld>
            <a:endParaRPr lang="en-CA" dirty="0"/>
          </a:p>
        </p:txBody>
      </p:sp>
    </p:spTree>
    <p:extLst>
      <p:ext uri="{BB962C8B-B14F-4D97-AF65-F5344CB8AC3E}">
        <p14:creationId xmlns:p14="http://schemas.microsoft.com/office/powerpoint/2010/main" val="1782870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CBB43-373F-5F70-36FF-EA0D565381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6E54AA-24A0-57EB-300B-DCDC3A0A1574}"/>
              </a:ext>
            </a:extLst>
          </p:cNvPr>
          <p:cNvSpPr>
            <a:spLocks noGrp="1"/>
          </p:cNvSpPr>
          <p:nvPr>
            <p:ph type="title"/>
          </p:nvPr>
        </p:nvSpPr>
        <p:spPr/>
        <p:txBody>
          <a:bodyPr/>
          <a:lstStyle/>
          <a:p>
            <a:pPr algn="ctr"/>
            <a:r>
              <a:rPr lang="en-US" dirty="0"/>
              <a:t>Technical Review Comments</a:t>
            </a:r>
          </a:p>
        </p:txBody>
      </p:sp>
      <p:sp>
        <p:nvSpPr>
          <p:cNvPr id="3" name="Content Placeholder 2">
            <a:extLst>
              <a:ext uri="{FF2B5EF4-FFF2-40B4-BE49-F238E27FC236}">
                <a16:creationId xmlns:a16="http://schemas.microsoft.com/office/drawing/2014/main" id="{5D9E1105-C349-7256-4635-F6513EDE4E06}"/>
              </a:ext>
            </a:extLst>
          </p:cNvPr>
          <p:cNvSpPr>
            <a:spLocks noGrp="1"/>
          </p:cNvSpPr>
          <p:nvPr>
            <p:ph idx="1"/>
          </p:nvPr>
        </p:nvSpPr>
        <p:spPr/>
        <p:txBody>
          <a:bodyPr>
            <a:normAutofit/>
          </a:bodyPr>
          <a:lstStyle/>
          <a:p>
            <a:pPr marL="0" indent="0">
              <a:buNone/>
            </a:pPr>
            <a:r>
              <a:rPr lang="en-US" sz="2400" b="1" dirty="0">
                <a:solidFill>
                  <a:srgbClr val="000000"/>
                </a:solidFill>
              </a:rPr>
              <a:t>R-05 </a:t>
            </a:r>
            <a:r>
              <a:rPr lang="en-US" sz="2400" i="1" dirty="0"/>
              <a:t> </a:t>
            </a:r>
            <a:r>
              <a:rPr lang="fr-CA" sz="2400" b="1" dirty="0"/>
              <a:t>Water Management Infrastructure Information </a:t>
            </a:r>
            <a:endParaRPr lang="en-US" sz="2400" dirty="0"/>
          </a:p>
          <a:p>
            <a:pPr marL="457200" lvl="1" indent="0">
              <a:buNone/>
            </a:pPr>
            <a:endParaRPr lang="en-US" dirty="0">
              <a:solidFill>
                <a:srgbClr val="000000"/>
              </a:solidFill>
              <a:latin typeface="Arial" panose="020B0604020202020204" pitchFamily="34" charset="0"/>
            </a:endParaRPr>
          </a:p>
          <a:p>
            <a:pPr marL="0" indent="0" algn="just">
              <a:buNone/>
            </a:pPr>
            <a:r>
              <a:rPr lang="en-US" sz="2400" dirty="0"/>
              <a:t>CIRNAC recommends that the Board ensure that the Proponent provide complete information regarding </a:t>
            </a:r>
            <a:r>
              <a:rPr lang="en-US" dirty="0"/>
              <a:t>:</a:t>
            </a:r>
          </a:p>
          <a:p>
            <a:pPr lvl="1" algn="just"/>
            <a:r>
              <a:rPr lang="en-US" dirty="0"/>
              <a:t>Existing storage reservoirs;</a:t>
            </a:r>
          </a:p>
          <a:p>
            <a:pPr lvl="1" algn="just"/>
            <a:r>
              <a:rPr lang="en-US" dirty="0"/>
              <a:t>W</a:t>
            </a:r>
            <a:r>
              <a:rPr lang="en-CA" dirty="0" err="1"/>
              <a:t>atercourse</a:t>
            </a:r>
            <a:r>
              <a:rPr lang="en-CA" dirty="0"/>
              <a:t> crossings including pipelines, bridges, culverts or roads; </a:t>
            </a:r>
            <a:endParaRPr lang="en-US" dirty="0"/>
          </a:p>
          <a:p>
            <a:pPr lvl="1" algn="just"/>
            <a:r>
              <a:rPr lang="en-CA" dirty="0"/>
              <a:t>Watercourse trainings including channel and bank alterations, culverts, spurs, erosion control, and artificial accretion</a:t>
            </a:r>
            <a:r>
              <a:rPr lang="en-US" dirty="0"/>
              <a:t>;</a:t>
            </a:r>
          </a:p>
          <a:p>
            <a:pPr lvl="1" algn="just"/>
            <a:r>
              <a:rPr lang="en-CA" dirty="0"/>
              <a:t>D</a:t>
            </a:r>
            <a:r>
              <a:rPr lang="en-US" dirty="0" err="1"/>
              <a:t>iversions</a:t>
            </a:r>
            <a:r>
              <a:rPr lang="en-US" dirty="0"/>
              <a:t> including ditches and dikes and their purposes.</a:t>
            </a:r>
          </a:p>
          <a:p>
            <a:pPr marL="0" indent="0">
              <a:buNone/>
            </a:pPr>
            <a:endParaRPr lang="en-US" dirty="0">
              <a:solidFill>
                <a:srgbClr val="000000"/>
              </a:solidFill>
              <a:latin typeface="Arial" panose="020B0604020202020204" pitchFamily="34" charset="0"/>
            </a:endParaRPr>
          </a:p>
          <a:p>
            <a:pPr marL="0" indent="0">
              <a:buNone/>
            </a:pPr>
            <a:endParaRPr 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07AC46F0-BF20-EA56-91DB-298AB508C81A}"/>
              </a:ext>
            </a:extLst>
          </p:cNvPr>
          <p:cNvSpPr>
            <a:spLocks noGrp="1"/>
          </p:cNvSpPr>
          <p:nvPr>
            <p:ph type="sldNum" sz="quarter" idx="4"/>
          </p:nvPr>
        </p:nvSpPr>
        <p:spPr>
          <a:xfrm>
            <a:off x="8077200" y="6400800"/>
            <a:ext cx="762000" cy="304800"/>
          </a:xfrm>
          <a:prstGeom prst="rect">
            <a:avLst/>
          </a:prstGeom>
          <a:ln/>
        </p:spPr>
        <p:txBody>
          <a:bodyPr/>
          <a:lstStyle>
            <a:defPPr>
              <a:defRPr lang="en-CA"/>
            </a:defPPr>
            <a:lvl1pPr algn="r" rtl="0" fontAlgn="base">
              <a:lnSpc>
                <a:spcPct val="90000"/>
              </a:lnSpc>
              <a:spcBef>
                <a:spcPct val="0"/>
              </a:spcBef>
              <a:spcAft>
                <a:spcPct val="37000"/>
              </a:spcAft>
              <a:defRPr sz="1200" kern="1200">
                <a:solidFill>
                  <a:srgbClr val="969696"/>
                </a:solidFill>
                <a:latin typeface="+mj-lt"/>
                <a:ea typeface="+mn-ea"/>
                <a:cs typeface="+mn-cs"/>
              </a:defRPr>
            </a:lvl1pPr>
            <a:lvl2pPr marL="457200" algn="l" rtl="0" fontAlgn="base">
              <a:lnSpc>
                <a:spcPct val="90000"/>
              </a:lnSpc>
              <a:spcBef>
                <a:spcPct val="0"/>
              </a:spcBef>
              <a:spcAft>
                <a:spcPct val="37000"/>
              </a:spcAft>
              <a:defRPr kern="1200">
                <a:solidFill>
                  <a:schemeClr val="tx1"/>
                </a:solidFill>
                <a:latin typeface="Verdana" pitchFamily="34" charset="0"/>
                <a:ea typeface="+mn-ea"/>
                <a:cs typeface="+mn-cs"/>
              </a:defRPr>
            </a:lvl2pPr>
            <a:lvl3pPr marL="914400" algn="l" rtl="0" fontAlgn="base">
              <a:lnSpc>
                <a:spcPct val="90000"/>
              </a:lnSpc>
              <a:spcBef>
                <a:spcPct val="0"/>
              </a:spcBef>
              <a:spcAft>
                <a:spcPct val="37000"/>
              </a:spcAft>
              <a:defRPr kern="1200">
                <a:solidFill>
                  <a:schemeClr val="tx1"/>
                </a:solidFill>
                <a:latin typeface="Verdana" pitchFamily="34" charset="0"/>
                <a:ea typeface="+mn-ea"/>
                <a:cs typeface="+mn-cs"/>
              </a:defRPr>
            </a:lvl3pPr>
            <a:lvl4pPr marL="1371600" algn="l" rtl="0" fontAlgn="base">
              <a:lnSpc>
                <a:spcPct val="90000"/>
              </a:lnSpc>
              <a:spcBef>
                <a:spcPct val="0"/>
              </a:spcBef>
              <a:spcAft>
                <a:spcPct val="37000"/>
              </a:spcAft>
              <a:defRPr kern="1200">
                <a:solidFill>
                  <a:schemeClr val="tx1"/>
                </a:solidFill>
                <a:latin typeface="Verdana" pitchFamily="34" charset="0"/>
                <a:ea typeface="+mn-ea"/>
                <a:cs typeface="+mn-cs"/>
              </a:defRPr>
            </a:lvl4pPr>
            <a:lvl5pPr marL="1828800" algn="l" rtl="0" fontAlgn="base">
              <a:lnSpc>
                <a:spcPct val="90000"/>
              </a:lnSpc>
              <a:spcBef>
                <a:spcPct val="0"/>
              </a:spcBef>
              <a:spcAft>
                <a:spcPct val="3700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defRPr/>
            </a:pPr>
            <a:fld id="{E00B6E52-F07A-44C8-B7AE-D6EEC3D50429}" type="slidenum">
              <a:rPr lang="en-CA" smtClean="0"/>
              <a:pPr>
                <a:defRPr/>
              </a:pPr>
              <a:t>9</a:t>
            </a:fld>
            <a:endParaRPr lang="en-CA" dirty="0"/>
          </a:p>
        </p:txBody>
      </p:sp>
    </p:spTree>
    <p:extLst>
      <p:ext uri="{BB962C8B-B14F-4D97-AF65-F5344CB8AC3E}">
        <p14:creationId xmlns:p14="http://schemas.microsoft.com/office/powerpoint/2010/main" val="2598379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9023</TotalTime>
  <Words>2228</Words>
  <Application>Microsoft Office PowerPoint</Application>
  <PresentationFormat>Grand écran</PresentationFormat>
  <Paragraphs>255</Paragraphs>
  <Slides>30</Slides>
  <Notes>30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30</vt:i4>
      </vt:variant>
    </vt:vector>
  </HeadingPairs>
  <TitlesOfParts>
    <vt:vector size="37" baseType="lpstr">
      <vt:lpstr>Aptos</vt:lpstr>
      <vt:lpstr>Arial</vt:lpstr>
      <vt:lpstr>Calibri</vt:lpstr>
      <vt:lpstr>Calibri Light</vt:lpstr>
      <vt:lpstr>Pigiarniq Light</vt:lpstr>
      <vt:lpstr>Wingdings</vt:lpstr>
      <vt:lpstr>Office Theme</vt:lpstr>
      <vt:lpstr>Présentation PowerPoint</vt:lpstr>
      <vt:lpstr> Presentation Outline</vt:lpstr>
      <vt:lpstr> Roles and Responsibilities</vt:lpstr>
      <vt:lpstr> Contributions to Water Licence  Application Review</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Technical Review Comments</vt:lpstr>
      <vt:lpstr>Summary of Next Steps </vt:lpstr>
      <vt:lpstr>Conclusion</vt:lpstr>
      <vt:lpstr>Présentation PowerPoint</vt:lpstr>
    </vt:vector>
  </TitlesOfParts>
  <Company>ISC - CIRNAC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Keim, Andrew</dc:creator>
  <cp:lastModifiedBy>Firmin, Pauline (elle-she)</cp:lastModifiedBy>
  <cp:revision>27</cp:revision>
  <dcterms:created xsi:type="dcterms:W3CDTF">2023-07-13T18:59:49Z</dcterms:created>
  <dcterms:modified xsi:type="dcterms:W3CDTF">2026-07-13T17:30:15Z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ef1a19-62e6-4f20-a595-1dd5a44a927f_Enabled">
    <vt:lpwstr>true</vt:lpwstr>
  </property>
  <property fmtid="{D5CDD505-2E9C-101B-9397-08002B2CF9AE}" pid="3" name="MSIP_Label_2fef1a19-62e6-4f20-a595-1dd5a44a927f_SetDate">
    <vt:lpwstr>2026-06-24T14:34:47Z</vt:lpwstr>
  </property>
  <property fmtid="{D5CDD505-2E9C-101B-9397-08002B2CF9AE}" pid="4" name="MSIP_Label_2fef1a19-62e6-4f20-a595-1dd5a44a927f_Method">
    <vt:lpwstr>Privileged</vt:lpwstr>
  </property>
  <property fmtid="{D5CDD505-2E9C-101B-9397-08002B2CF9AE}" pid="5" name="MSIP_Label_2fef1a19-62e6-4f20-a595-1dd5a44a927f_Name">
    <vt:lpwstr>UNCLASSIFIED</vt:lpwstr>
  </property>
  <property fmtid="{D5CDD505-2E9C-101B-9397-08002B2CF9AE}" pid="6" name="MSIP_Label_2fef1a19-62e6-4f20-a595-1dd5a44a927f_SiteId">
    <vt:lpwstr>727ce8f2-a756-412e-a4c6-95204ad68d84</vt:lpwstr>
  </property>
  <property fmtid="{D5CDD505-2E9C-101B-9397-08002B2CF9AE}" pid="7" name="MSIP_Label_2fef1a19-62e6-4f20-a595-1dd5a44a927f_ActionId">
    <vt:lpwstr>476094ad-1d21-4bf2-b276-38797e662dca</vt:lpwstr>
  </property>
  <property fmtid="{D5CDD505-2E9C-101B-9397-08002B2CF9AE}" pid="8" name="MSIP_Label_2fef1a19-62e6-4f20-a595-1dd5a44a927f_ContentBits">
    <vt:lpwstr>1</vt:lpwstr>
  </property>
  <property fmtid="{D5CDD505-2E9C-101B-9397-08002B2CF9AE}" pid="9" name="MSIP_Label_2fef1a19-62e6-4f20-a595-1dd5a44a927f_Tag">
    <vt:lpwstr>10, 0, 1, 1</vt:lpwstr>
  </property>
  <property fmtid="{D5CDD505-2E9C-101B-9397-08002B2CF9AE}" pid="10" name="ClassificationContentMarkingHeaderLocations">
    <vt:lpwstr>Office Theme:8</vt:lpwstr>
  </property>
  <property fmtid="{D5CDD505-2E9C-101B-9397-08002B2CF9AE}" pid="11" name="ClassificationContentMarkingHeaderText">
    <vt:lpwstr>NON CLASSIFIÉ / UNCLASSIFIED</vt:lpwstr>
  </property>
</Properties>
</file>