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4" r:id="rId3"/>
    <p:sldMasterId id="2147483696" r:id="rId4"/>
  </p:sldMasterIdLst>
  <p:notesMasterIdLst>
    <p:notesMasterId r:id="rId15"/>
  </p:notesMasterIdLst>
  <p:sldIdLst>
    <p:sldId id="256" r:id="rId5"/>
    <p:sldId id="257" r:id="rId6"/>
    <p:sldId id="271" r:id="rId7"/>
    <p:sldId id="272" r:id="rId8"/>
    <p:sldId id="273" r:id="rId9"/>
    <p:sldId id="268" r:id="rId10"/>
    <p:sldId id="269" r:id="rId11"/>
    <p:sldId id="261" r:id="rId12"/>
    <p:sldId id="267" r:id="rId13"/>
    <p:sldId id="266" r:id="rId14"/>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5B9BD5"/>
    <a:srgbClr val="B779B3"/>
    <a:srgbClr val="CF61C7"/>
    <a:srgbClr val="B878B3"/>
    <a:srgbClr val="CA74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34587" autoAdjust="0"/>
    <p:restoredTop sz="86477" autoAdjust="0"/>
  </p:normalViewPr>
  <p:slideViewPr>
    <p:cSldViewPr snapToGrid="0">
      <p:cViewPr varScale="1">
        <p:scale>
          <a:sx n="95" d="100"/>
          <a:sy n="95" d="100"/>
        </p:scale>
        <p:origin x="1662" y="72"/>
      </p:cViewPr>
      <p:guideLst>
        <p:guide orient="horz" pos="2160"/>
        <p:guide pos="2880"/>
      </p:guideLst>
    </p:cSldViewPr>
  </p:slideViewPr>
  <p:outlineViewPr>
    <p:cViewPr>
      <p:scale>
        <a:sx n="33" d="100"/>
        <a:sy n="33" d="100"/>
      </p:scale>
      <p:origin x="0" y="1308"/>
    </p:cViewPr>
  </p:outlineViewPr>
  <p:notesTextViewPr>
    <p:cViewPr>
      <p:scale>
        <a:sx n="3" d="2"/>
        <a:sy n="3" d="2"/>
      </p:scale>
      <p:origin x="0" y="0"/>
    </p:cViewPr>
  </p:notesTextViewPr>
  <p:notesViewPr>
    <p:cSldViewPr snapToGrid="0">
      <p:cViewPr varScale="1">
        <p:scale>
          <a:sx n="83" d="100"/>
          <a:sy n="83" d="100"/>
        </p:scale>
        <p:origin x="3888" y="8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5D4A0EA4-EEAD-462D-A845-3A6BB38E030B}" type="datetimeFigureOut">
              <a:rPr lang="en-US" smtClean="0"/>
              <a:t>7/10/2026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B1D8E1B6-F1F6-4468-BC62-C008A50C056D}" type="slidenum">
              <a:rPr lang="en-US" smtClean="0"/>
              <a:t>‹#›</a:t>
            </a:fld>
            <a:endParaRPr lang="en-US"/>
          </a:p>
        </p:txBody>
      </p:sp>
    </p:spTree>
    <p:extLst>
      <p:ext uri="{BB962C8B-B14F-4D97-AF65-F5344CB8AC3E}">
        <p14:creationId xmlns:p14="http://schemas.microsoft.com/office/powerpoint/2010/main" val="1809054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Hello everyone, I am John</a:t>
            </a:r>
            <a:r>
              <a:rPr lang="en-CA" baseline="0" dirty="0"/>
              <a:t> Roesch, the Senior Project Officer for the Department of Lands, Environment, and Resources for the Kitikmeot Inuit Association. I am responsible for project oversite for the KIA and provide input into the regulatory process on the Hope Bay Project to both the NWB and NIRB. In performing this role, I make use of KIA’s consultants who are subject matter experts in the areas of hydrology, hydrogeology, fisheries, aquatic environment, and geotechnical engineering. </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1</a:t>
            </a:fld>
            <a:endParaRPr lang="en-US"/>
          </a:p>
        </p:txBody>
      </p:sp>
    </p:spTree>
    <p:extLst>
      <p:ext uri="{BB962C8B-B14F-4D97-AF65-F5344CB8AC3E}">
        <p14:creationId xmlns:p14="http://schemas.microsoft.com/office/powerpoint/2010/main" val="3898585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KIA believes that with all technical issues</a:t>
            </a:r>
            <a:r>
              <a:rPr lang="en-CA" baseline="0" dirty="0"/>
              <a:t> being successfully resolved the final issue of staged security and particular water license conditions can be concluded with both AEM and CIRNAC through further discussion and cooperation.</a:t>
            </a:r>
          </a:p>
          <a:p>
            <a:endParaRPr lang="en-CA" baseline="0" dirty="0"/>
          </a:p>
          <a:p>
            <a:r>
              <a:rPr lang="en-US" baseline="0" dirty="0"/>
              <a:t>Given this and the substantial benefits that will be obtained for Inuit from the Hope Bay Project and its IIBA, we believe that the amendment of the Type A Water licences for Doris-Madrid is in the best interest of the Inuit people.</a:t>
            </a:r>
          </a:p>
          <a:p>
            <a:endParaRPr lang="en-CA" baseline="0" dirty="0"/>
          </a:p>
          <a:p>
            <a:r>
              <a:rPr lang="en-CA" baseline="0" dirty="0"/>
              <a:t>We thank you for listening and we are open to any questions.</a:t>
            </a:r>
          </a:p>
          <a:p>
            <a:endParaRPr lang="en-CA" baseline="0" dirty="0"/>
          </a:p>
        </p:txBody>
      </p:sp>
      <p:sp>
        <p:nvSpPr>
          <p:cNvPr id="4" name="Slide Number Placeholder 3"/>
          <p:cNvSpPr>
            <a:spLocks noGrp="1"/>
          </p:cNvSpPr>
          <p:nvPr>
            <p:ph type="sldNum" sz="quarter" idx="10"/>
          </p:nvPr>
        </p:nvSpPr>
        <p:spPr/>
        <p:txBody>
          <a:bodyPr/>
          <a:lstStyle/>
          <a:p>
            <a:fld id="{B1D8E1B6-F1F6-4468-BC62-C008A50C056D}" type="slidenum">
              <a:rPr lang="en-US" smtClean="0"/>
              <a:t>10</a:t>
            </a:fld>
            <a:endParaRPr lang="en-US"/>
          </a:p>
        </p:txBody>
      </p:sp>
    </p:spTree>
    <p:extLst>
      <p:ext uri="{BB962C8B-B14F-4D97-AF65-F5344CB8AC3E}">
        <p14:creationId xmlns:p14="http://schemas.microsoft.com/office/powerpoint/2010/main" val="3032115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purpose of this</a:t>
            </a:r>
            <a:r>
              <a:rPr lang="en-CA" baseline="0" dirty="0"/>
              <a:t> presentation is to provide a summary of our technical comments on the amendment to Type A water license for Doris-Madrid. Beginning in 2024 and throughout 2025 KIA has been providing Agnico Eagle input into the operational update of the Doris-Madrid mine site. KIA’s consultants in hydrology, hydrogeology, fisheries, aquatic environments, water quality, and monitoring were involved in this collaborative process. During the 2026 NWB process our consultants provided 21 technical issues for consideration. KIA has reviewed AEM’s response to these issues and is satisfied with the response and considers all issues to be resolved.</a:t>
            </a:r>
          </a:p>
        </p:txBody>
      </p:sp>
      <p:sp>
        <p:nvSpPr>
          <p:cNvPr id="4" name="Slide Number Placeholder 3"/>
          <p:cNvSpPr>
            <a:spLocks noGrp="1"/>
          </p:cNvSpPr>
          <p:nvPr>
            <p:ph type="sldNum" sz="quarter" idx="10"/>
          </p:nvPr>
        </p:nvSpPr>
        <p:spPr/>
        <p:txBody>
          <a:bodyPr/>
          <a:lstStyle/>
          <a:p>
            <a:fld id="{B1D8E1B6-F1F6-4468-BC62-C008A50C056D}" type="slidenum">
              <a:rPr lang="en-US" smtClean="0"/>
              <a:t>2</a:t>
            </a:fld>
            <a:endParaRPr lang="en-US"/>
          </a:p>
        </p:txBody>
      </p:sp>
    </p:spTree>
    <p:extLst>
      <p:ext uri="{BB962C8B-B14F-4D97-AF65-F5344CB8AC3E}">
        <p14:creationId xmlns:p14="http://schemas.microsoft.com/office/powerpoint/2010/main" val="3910091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F2D9-C053-9CDD-B936-4E5E7F899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C971-2B20-187C-7827-9067A26DF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96BDE-5E4E-D393-B605-CA243FA4D401}"/>
              </a:ext>
            </a:extLst>
          </p:cNvPr>
          <p:cNvSpPr>
            <a:spLocks noGrp="1"/>
          </p:cNvSpPr>
          <p:nvPr>
            <p:ph type="body" idx="1"/>
          </p:nvPr>
        </p:nvSpPr>
        <p:spPr/>
        <p:txBody>
          <a:bodyPr/>
          <a:lstStyle/>
          <a:p>
            <a:r>
              <a:rPr lang="en-CA" baseline="0" dirty="0"/>
              <a:t>The issues that were identified were the scope of activities, the additional marine outfall diffuser, avoidance measures for new infrastructure, clarification of maps for new infrastructure, TIA capacity, optimizing freshwater withdrawal, some details of the management plan updates, water withdrawal monitoring and reporting.</a:t>
            </a:r>
          </a:p>
        </p:txBody>
      </p:sp>
      <p:sp>
        <p:nvSpPr>
          <p:cNvPr id="4" name="Slide Number Placeholder 3">
            <a:extLst>
              <a:ext uri="{FF2B5EF4-FFF2-40B4-BE49-F238E27FC236}">
                <a16:creationId xmlns:a16="http://schemas.microsoft.com/office/drawing/2014/main" id="{B8548E9E-781E-96E3-88F8-6EE12EDFA9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342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2917-F618-547C-36EA-237F5AD83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1B416-9813-6B6F-9503-F93DFB67C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BD097-A1FC-FC9E-BF81-74AFE14DA49E}"/>
              </a:ext>
            </a:extLst>
          </p:cNvPr>
          <p:cNvSpPr>
            <a:spLocks noGrp="1"/>
          </p:cNvSpPr>
          <p:nvPr>
            <p:ph type="body" idx="1"/>
          </p:nvPr>
        </p:nvSpPr>
        <p:spPr/>
        <p:txBody>
          <a:bodyPr/>
          <a:lstStyle/>
          <a:p>
            <a:r>
              <a:rPr lang="en-CA" baseline="0" dirty="0"/>
              <a:t>Other issues that were resolved are water balance and water withdrawal, alternate tailings management approach, TIA closure, the Patch 7 contact water pond, saline pond, sediment sample depth, water quality sampling frequency, and Robert’s Bay monitoring.</a:t>
            </a:r>
          </a:p>
        </p:txBody>
      </p:sp>
      <p:sp>
        <p:nvSpPr>
          <p:cNvPr id="4" name="Slide Number Placeholder 3">
            <a:extLst>
              <a:ext uri="{FF2B5EF4-FFF2-40B4-BE49-F238E27FC236}">
                <a16:creationId xmlns:a16="http://schemas.microsoft.com/office/drawing/2014/main" id="{76043481-57EF-19A1-E989-E29603C2BCD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636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5D179-81D0-B5AF-20B4-A3B5F3E0F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8A6B8-6359-93B4-87B4-4B978F90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05401-4C2F-EEA4-EDA5-55D2E00C767E}"/>
              </a:ext>
            </a:extLst>
          </p:cNvPr>
          <p:cNvSpPr>
            <a:spLocks noGrp="1"/>
          </p:cNvSpPr>
          <p:nvPr>
            <p:ph type="body" idx="1"/>
          </p:nvPr>
        </p:nvSpPr>
        <p:spPr/>
        <p:txBody>
          <a:bodyPr/>
          <a:lstStyle/>
          <a:p>
            <a:r>
              <a:rPr lang="en-CA" baseline="0" dirty="0"/>
              <a:t>There were also a few outstanding questions on fish and fish habitat offsetting that have been addressed.</a:t>
            </a:r>
          </a:p>
        </p:txBody>
      </p:sp>
      <p:sp>
        <p:nvSpPr>
          <p:cNvPr id="4" name="Slide Number Placeholder 3">
            <a:extLst>
              <a:ext uri="{FF2B5EF4-FFF2-40B4-BE49-F238E27FC236}">
                <a16:creationId xmlns:a16="http://schemas.microsoft.com/office/drawing/2014/main" id="{97BF629F-C147-D765-7DC3-B92E0FE55A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70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KIA had agreed with AEM on</a:t>
            </a:r>
            <a:r>
              <a:rPr lang="en-CA" baseline="0" dirty="0"/>
              <a:t> $98.4 million for the Doris-Madrid security and the new tranches with a split of 82% and 18% split for IOL and Crown Land and Water, respectively. Our review of reclamation security was conducted by a jointly selected geotechnical engineering consultant (as per the Framework) and the split of IOL and Crown Land and Water was based on prior allocation of specified mine site components to either land or water to facilitate execution of reclamation work.</a:t>
            </a:r>
          </a:p>
          <a:p>
            <a:endParaRPr lang="en-CA" baseline="0" dirty="0"/>
          </a:p>
          <a:p>
            <a:r>
              <a:rPr lang="en-CA" baseline="0" dirty="0"/>
              <a:t>The KIA is open to the receipt of staged security from AEM subject to water license conditions. KIA and AEM jointly provided CIRNAC with the proposed staged split of security for the amended Type A Water Licence for Doris-Madrid. Both KIA and AEM will continue to discuss the reclamation security with CIRNAC.</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6</a:t>
            </a:fld>
            <a:endParaRPr lang="en-US"/>
          </a:p>
        </p:txBody>
      </p:sp>
    </p:spTree>
    <p:extLst>
      <p:ext uri="{BB962C8B-B14F-4D97-AF65-F5344CB8AC3E}">
        <p14:creationId xmlns:p14="http://schemas.microsoft.com/office/powerpoint/2010/main" val="3198457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1275" y="550863"/>
            <a:ext cx="4187825" cy="3141662"/>
          </a:xfrm>
        </p:spPr>
      </p:sp>
      <p:sp>
        <p:nvSpPr>
          <p:cNvPr id="3" name="Notes Placeholder 2"/>
          <p:cNvSpPr>
            <a:spLocks noGrp="1"/>
          </p:cNvSpPr>
          <p:nvPr>
            <p:ph type="body" idx="1"/>
          </p:nvPr>
        </p:nvSpPr>
        <p:spPr>
          <a:xfrm>
            <a:off x="720178" y="3786534"/>
            <a:ext cx="5582743" cy="5150134"/>
          </a:xfrm>
        </p:spPr>
        <p:txBody>
          <a:bodyPr/>
          <a:lstStyle/>
          <a:p>
            <a:r>
              <a:rPr lang="en-CA" baseline="0" dirty="0"/>
              <a:t>CIRNAC proposes $106.8 million in total security for Doris-Madrid. This represents a difference of $10.4 million between CIRNAC’s Doris-Madrid and those put forward by AEM and KIA.</a:t>
            </a:r>
          </a:p>
          <a:p>
            <a:endParaRPr lang="en-CA" baseline="0" dirty="0"/>
          </a:p>
          <a:p>
            <a:r>
              <a:rPr lang="en-CA" baseline="0" dirty="0"/>
              <a:t>CIRNAC’s land and water split of security is about 60.0% and 40.0% for Doris-Madrid which is substantially different from KIA and AEM’s land and water split. The KIA is willing to discuss the land and water split on future tranches such at the TIA area and future accommodations with CIRNAC. The previous agreed upon split for existing infrastructure is presented in Tranche 1 of the table that will be presented next. </a:t>
            </a:r>
          </a:p>
          <a:p>
            <a:endParaRPr lang="en-CA" baseline="0" dirty="0"/>
          </a:p>
          <a:p>
            <a:r>
              <a:rPr lang="en-CA" baseline="0" dirty="0"/>
              <a:t>In 2018, each tranche and its associated infrastructure were reviewed in terms of Chemicals of Potential Concern, pollutants or potential contaminants that may exist, what water bodies and quantity of water existed in proximity to the infrastructure, what possible pathways of contamination from the infrastructure to waterbodies, and the actual level of risk of chemical contamination to the identified water bodies. </a:t>
            </a:r>
          </a:p>
          <a:p>
            <a:endParaRPr lang="en-CA" baseline="0" dirty="0"/>
          </a:p>
          <a:p>
            <a:r>
              <a:rPr lang="en-CA" baseline="0" dirty="0"/>
              <a:t>By discussing COPC, pollutants, contaminants, water bodies, water quantity, proximity and possible pathways, the inherent risk was being identified. Discussion also included technical controls and social controls that exist in the design of infrastructure and operational and monitoring plans which defines control risk. When control risk is applied to inherent risk one is left with the residual risk of water contamination from the infrastructure.</a:t>
            </a:r>
          </a:p>
          <a:p>
            <a:endParaRPr lang="en-CA" baseline="0" dirty="0"/>
          </a:p>
          <a:p>
            <a:r>
              <a:rPr lang="en-CA" baseline="0" dirty="0"/>
              <a:t>In the event of reclamation work being done, social controls may no longer exist, but technical controls built into the infrastructure still exist resulting in a slight increase in the residual risk for water contamination. This slightly elevated residual risk that exists at reclamation is the basis of allocation of security to water with the rest allocated to land.</a:t>
            </a:r>
          </a:p>
          <a:p>
            <a:endParaRPr lang="en-CA" baseline="0" dirty="0"/>
          </a:p>
        </p:txBody>
      </p:sp>
      <p:sp>
        <p:nvSpPr>
          <p:cNvPr id="4" name="Slide Number Placeholder 3"/>
          <p:cNvSpPr>
            <a:spLocks noGrp="1"/>
          </p:cNvSpPr>
          <p:nvPr>
            <p:ph type="sldNum" sz="quarter" idx="10"/>
          </p:nvPr>
        </p:nvSpPr>
        <p:spPr/>
        <p:txBody>
          <a:bodyPr/>
          <a:lstStyle/>
          <a:p>
            <a:fld id="{B1D8E1B6-F1F6-4468-BC62-C008A50C056D}" type="slidenum">
              <a:rPr lang="en-US" smtClean="0"/>
              <a:t>7</a:t>
            </a:fld>
            <a:endParaRPr lang="en-US"/>
          </a:p>
        </p:txBody>
      </p:sp>
    </p:spTree>
    <p:extLst>
      <p:ext uri="{BB962C8B-B14F-4D97-AF65-F5344CB8AC3E}">
        <p14:creationId xmlns:p14="http://schemas.microsoft.com/office/powerpoint/2010/main" val="219364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Depicted here is KIA’s and AEM’s proposed staged security for Doris-Madrid which was jointly provided to CIRNAC.</a:t>
            </a:r>
          </a:p>
          <a:p>
            <a:endParaRPr lang="en-CA" baseline="0" dirty="0"/>
          </a:p>
          <a:p>
            <a:r>
              <a:rPr lang="en-CA" baseline="0" dirty="0"/>
              <a:t>The tailings tranche requires the greatest amount of security for reclamation work. The cost of tailings reclamation is driven by the increased amount of cover required for the tailings surface area and the geomembrane. AEM has proposed to provide tailings security in two letters of credit, one being provided 60 days prior to construction of</a:t>
            </a:r>
            <a:r>
              <a:rPr lang="en-CA" dirty="0"/>
              <a:t> TIA</a:t>
            </a:r>
            <a:r>
              <a:rPr lang="en-CA" baseline="0" dirty="0"/>
              <a:t> infrastructure associated for each tranche. Advanced notice will be given to KIA when AEM is entering a tranche and what infrastructure will be built.</a:t>
            </a:r>
          </a:p>
          <a:p>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AEM has provided KIA sufficient information on the planned expansion of the tailings surface area justifying the receipt of TIA tranche security in two Letters of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All other tranches are to be provided letters of security 60 days prior to construction.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r>
              <a:rPr lang="en-CA" baseline="0" dirty="0"/>
              <a:t>The KIA believes that this proposed staged security is equitable in meeting both KIA’s and CIRNAC’s security requirements given the relative risk exposure in each of the construction and operational stages.</a:t>
            </a:r>
          </a:p>
          <a:p>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8</a:t>
            </a:fld>
            <a:endParaRPr lang="en-US"/>
          </a:p>
        </p:txBody>
      </p:sp>
    </p:spTree>
    <p:extLst>
      <p:ext uri="{BB962C8B-B14F-4D97-AF65-F5344CB8AC3E}">
        <p14:creationId xmlns:p14="http://schemas.microsoft.com/office/powerpoint/2010/main" val="374528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As stated previously, the KIA is open</a:t>
            </a:r>
            <a:r>
              <a:rPr lang="en-CA" baseline="0" dirty="0"/>
              <a:t> to receiving security using the proposed staged split under water license conditions.</a:t>
            </a:r>
          </a:p>
          <a:p>
            <a:endParaRPr lang="en-CA" baseline="0" dirty="0"/>
          </a:p>
          <a:p>
            <a:r>
              <a:rPr lang="en-CA" baseline="0" dirty="0"/>
              <a:t>The KIA must receive security 60 days prior to construction for each phase of construction for a defined set of major mine site components and infrastructure on a geographic basis. The receipt of staged security is subject to the NWB process where AEM is required to provide proof of security being issued.</a:t>
            </a:r>
          </a:p>
          <a:p>
            <a:endParaRPr lang="en-CA" baseline="0" dirty="0"/>
          </a:p>
          <a:p>
            <a:r>
              <a:rPr lang="en-CA" baseline="0" dirty="0"/>
              <a:t>The reclamation costs must be updated periodically and reviewed by KIA and CIRNAC and provided to the NWB. If additional security is determined to be required by the NWB, AEM must provide it within 60 days of the determination.</a:t>
            </a:r>
          </a:p>
          <a:p>
            <a:endParaRPr lang="en-CA" baseline="0" dirty="0"/>
          </a:p>
          <a:p>
            <a:r>
              <a:rPr lang="en-CA" baseline="0" dirty="0"/>
              <a:t>The KIA has discussed these conditions with both AEM and CIRNAC.</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9</a:t>
            </a:fld>
            <a:endParaRPr lang="en-US"/>
          </a:p>
        </p:txBody>
      </p:sp>
    </p:spTree>
    <p:extLst>
      <p:ext uri="{BB962C8B-B14F-4D97-AF65-F5344CB8AC3E}">
        <p14:creationId xmlns:p14="http://schemas.microsoft.com/office/powerpoint/2010/main" val="65782580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668" y="5313457"/>
            <a:ext cx="9156986" cy="1544543"/>
          </a:xfrm>
          <a:prstGeom prst="rect">
            <a:avLst/>
          </a:prstGeom>
          <a:ln>
            <a:solidFill>
              <a:schemeClr val="bg1"/>
            </a:solidFill>
          </a:ln>
        </p:spPr>
      </p:pic>
      <p:sp>
        <p:nvSpPr>
          <p:cNvPr id="2" name="Title 1"/>
          <p:cNvSpPr>
            <a:spLocks noGrp="1"/>
          </p:cNvSpPr>
          <p:nvPr>
            <p:ph type="ctrTitle"/>
          </p:nvPr>
        </p:nvSpPr>
        <p:spPr>
          <a:xfrm>
            <a:off x="1143000" y="1122363"/>
            <a:ext cx="6858000" cy="2387600"/>
          </a:xfrm>
        </p:spPr>
        <p:txBody>
          <a:bodyPr anchor="t">
            <a:normAutofit/>
          </a:bodyPr>
          <a:lstStyle>
            <a:lvl1pPr algn="ctr">
              <a:defRPr sz="5400">
                <a:latin typeface="Arial Rounded MT Bold" panose="020F070403050403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3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1" name="Picture 10"/>
          <p:cNvPicPr>
            <a:picLocks noChangeAspect="1"/>
          </p:cNvPicPr>
          <p:nvPr userDrawn="1"/>
        </p:nvPicPr>
        <p:blipFill>
          <a:blip r:embed="rId4" cstate="email">
            <a:extLst>
              <a:ext uri="{BEBA8EAE-BF5A-486C-A8C5-ECC9F3942E4B}">
                <a14:imgProps xmlns:a14="http://schemas.microsoft.com/office/drawing/2010/main">
                  <a14:imgLayer r:embed="rId3">
                    <a14:imgEffect>
                      <a14:colorTemperature colorTemp="5300"/>
                    </a14:imgEffect>
                    <a14:imgEffect>
                      <a14:saturation sat="0"/>
                    </a14:imgEffect>
                  </a14:imgLayer>
                </a14:imgProps>
              </a:ext>
              <a:ext uri="{28A0092B-C50C-407E-A947-70E740481C1C}">
                <a14:useLocalDpi xmlns:a14="http://schemas.microsoft.com/office/drawing/2010/main"/>
              </a:ext>
            </a:extLst>
          </a:blip>
          <a:stretch>
            <a:fillRect/>
          </a:stretch>
        </p:blipFill>
        <p:spPr>
          <a:xfrm>
            <a:off x="-12986" y="0"/>
            <a:ext cx="9156986" cy="361507"/>
          </a:xfrm>
          <a:prstGeom prst="rect">
            <a:avLst/>
          </a:prstGeom>
          <a:ln>
            <a:solidFill>
              <a:schemeClr val="bg1"/>
            </a:solidFill>
          </a:ln>
        </p:spPr>
      </p:pic>
      <p:pic>
        <p:nvPicPr>
          <p:cNvPr id="12" name="Picture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4095" y="4794666"/>
            <a:ext cx="2160341" cy="1958709"/>
          </a:xfrm>
          <a:prstGeom prst="rect">
            <a:avLst/>
          </a:prstGeom>
          <a:ln>
            <a:noFill/>
          </a:ln>
          <a:effectLst>
            <a:outerShdw blurRad="292100" dist="139700" dir="2700000" algn="tl" rotWithShape="0">
              <a:srgbClr val="333333">
                <a:alpha val="65000"/>
              </a:srgbClr>
            </a:outerShdw>
          </a:effectLst>
        </p:spPr>
      </p:pic>
      <p:sp>
        <p:nvSpPr>
          <p:cNvPr id="4" name="TextBox 3"/>
          <p:cNvSpPr txBox="1"/>
          <p:nvPr userDrawn="1"/>
        </p:nvSpPr>
        <p:spPr>
          <a:xfrm>
            <a:off x="6024284" y="5357303"/>
            <a:ext cx="2936838" cy="1692771"/>
          </a:xfrm>
          <a:prstGeom prst="rect">
            <a:avLst/>
          </a:prstGeom>
          <a:noFill/>
        </p:spPr>
        <p:txBody>
          <a:bodyPr wrap="square" rtlCol="0">
            <a:spAutoFit/>
          </a:bodyPr>
          <a:lstStyle/>
          <a:p>
            <a:pPr algn="r"/>
            <a:r>
              <a:rPr lang="en-US" sz="1800" b="1" dirty="0">
                <a:solidFill>
                  <a:schemeClr val="bg1"/>
                </a:solidFill>
              </a:rPr>
              <a:t>P.O. Box 18</a:t>
            </a:r>
          </a:p>
          <a:p>
            <a:pPr algn="r"/>
            <a:r>
              <a:rPr lang="en-US" sz="1800" b="1" dirty="0">
                <a:solidFill>
                  <a:schemeClr val="bg1"/>
                </a:solidFill>
              </a:rPr>
              <a:t>Cambridge Bay, Nunavut</a:t>
            </a:r>
          </a:p>
          <a:p>
            <a:pPr algn="r"/>
            <a:r>
              <a:rPr lang="en-US" sz="1800" b="1" dirty="0">
                <a:solidFill>
                  <a:schemeClr val="bg1"/>
                </a:solidFill>
              </a:rPr>
              <a:t>X0B 0C0</a:t>
            </a:r>
          </a:p>
          <a:p>
            <a:pPr algn="r"/>
            <a:r>
              <a:rPr lang="en-US" sz="1800" b="1" dirty="0">
                <a:solidFill>
                  <a:schemeClr val="bg1"/>
                </a:solidFill>
              </a:rPr>
              <a:t>Telephone: 1 867 983 2458</a:t>
            </a:r>
          </a:p>
          <a:p>
            <a:pPr algn="r"/>
            <a:r>
              <a:rPr lang="en-US" sz="1800" b="1" dirty="0">
                <a:solidFill>
                  <a:schemeClr val="bg1"/>
                </a:solidFill>
              </a:rPr>
              <a:t>Fax: 1 867 983 2701</a:t>
            </a:r>
          </a:p>
          <a:p>
            <a:pPr algn="r"/>
            <a:endParaRPr lang="en-US" sz="1400" dirty="0"/>
          </a:p>
        </p:txBody>
      </p:sp>
    </p:spTree>
    <p:extLst>
      <p:ext uri="{BB962C8B-B14F-4D97-AF65-F5344CB8AC3E}">
        <p14:creationId xmlns:p14="http://schemas.microsoft.com/office/powerpoint/2010/main" val="3792815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01490" cy="1325563"/>
          </a:xfrm>
        </p:spPr>
        <p:txBody>
          <a:bodyPr/>
          <a:lstStyle/>
          <a:p>
            <a:r>
              <a:rPr lang="en-US"/>
              <a:t>Click to edit Master title style</a:t>
            </a:r>
          </a:p>
        </p:txBody>
      </p:sp>
      <p:sp>
        <p:nvSpPr>
          <p:cNvPr id="3" name="Content Placeholder 2"/>
          <p:cNvSpPr>
            <a:spLocks noGrp="1"/>
          </p:cNvSpPr>
          <p:nvPr>
            <p:ph idx="1"/>
          </p:nvPr>
        </p:nvSpPr>
        <p:spPr>
          <a:xfrm>
            <a:off x="628650" y="151365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03142" y="5377404"/>
            <a:ext cx="3086100" cy="365125"/>
          </a:xfrm>
          <a:prstGeom prst="rect">
            <a:avLst/>
          </a:prstGeom>
        </p:spPr>
        <p:txBody>
          <a:bodyPr/>
          <a:lstStyle/>
          <a:p>
            <a:r>
              <a:rPr lang="en-CA" dirty="0">
                <a:solidFill>
                  <a:prstClr val="black"/>
                </a:solidFill>
              </a:rPr>
              <a:t>kitia.ca/</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3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kitia.ca/</a:t>
            </a:r>
          </a:p>
        </p:txBody>
      </p:sp>
      <p:sp>
        <p:nvSpPr>
          <p:cNvPr id="6" name="Slide Number Placeholder 5"/>
          <p:cNvSpPr>
            <a:spLocks noGrp="1"/>
          </p:cNvSpPr>
          <p:nvPr>
            <p:ph type="sldNum" sz="quarter" idx="12"/>
          </p:nvPr>
        </p:nvSpPr>
        <p:spPr/>
        <p:txBody>
          <a:bodyPr/>
          <a:lstStyle/>
          <a:p>
            <a:fld id="{0F32F33F-7DE4-4B81-B7E5-C9AB6C714333}" type="slidenum">
              <a:rPr lang="en-US" smtClean="0"/>
              <a:t>‹#›</a:t>
            </a:fld>
            <a:endParaRPr lang="en-US"/>
          </a:p>
        </p:txBody>
      </p:sp>
    </p:spTree>
    <p:extLst>
      <p:ext uri="{BB962C8B-B14F-4D97-AF65-F5344CB8AC3E}">
        <p14:creationId xmlns:p14="http://schemas.microsoft.com/office/powerpoint/2010/main" val="2161024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kitia.ca/</a:t>
            </a:r>
          </a:p>
        </p:txBody>
      </p:sp>
      <p:sp>
        <p:nvSpPr>
          <p:cNvPr id="6" name="Slide Number Placeholder 5"/>
          <p:cNvSpPr>
            <a:spLocks noGrp="1"/>
          </p:cNvSpPr>
          <p:nvPr>
            <p:ph type="sldNum" sz="quarter" idx="12"/>
          </p:nvPr>
        </p:nvSpPr>
        <p:spPr/>
        <p:txBody>
          <a:bodyPr/>
          <a:lstStyle/>
          <a:p>
            <a:fld id="{0F32F33F-7DE4-4B81-B7E5-C9AB6C714333}" type="slidenum">
              <a:rPr lang="en-US" smtClean="0"/>
              <a:t>‹#›</a:t>
            </a:fld>
            <a:endParaRPr lang="en-US"/>
          </a:p>
        </p:txBody>
      </p:sp>
      <p:pic>
        <p:nvPicPr>
          <p:cNvPr id="4" name="Picture 3"/>
          <p:cNvPicPr>
            <a:picLocks noChangeAspect="1"/>
          </p:cNvPicPr>
          <p:nvPr userDrawn="1"/>
        </p:nvPicPr>
        <p:blipFill>
          <a:blip r:embed="rId2"/>
          <a:stretch>
            <a:fillRect/>
          </a:stretch>
        </p:blipFill>
        <p:spPr>
          <a:xfrm>
            <a:off x="5354481" y="3640444"/>
            <a:ext cx="3789519" cy="3514156"/>
          </a:xfrm>
          <a:prstGeom prst="rect">
            <a:avLst/>
          </a:prstGeom>
          <a:effectLst>
            <a:glow rad="127000">
              <a:schemeClr val="accent1">
                <a:alpha val="0"/>
              </a:schemeClr>
            </a:glow>
            <a:outerShdw blurRad="50800" dist="50800" dir="5400000" algn="ctr" rotWithShape="0">
              <a:srgbClr val="000000"/>
            </a:outerShdw>
            <a:reflection stA="0" endPos="65000" dist="50800" dir="5400000" sy="-100000" algn="bl" rotWithShape="0"/>
          </a:effectLst>
        </p:spPr>
      </p:pic>
    </p:spTree>
    <p:extLst>
      <p:ext uri="{BB962C8B-B14F-4D97-AF65-F5344CB8AC3E}">
        <p14:creationId xmlns:p14="http://schemas.microsoft.com/office/powerpoint/2010/main" val="2565485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01490" cy="1325563"/>
          </a:xfrm>
        </p:spPr>
        <p:txBody>
          <a:bodyPr/>
          <a:lstStyle/>
          <a:p>
            <a:r>
              <a:rPr lang="en-US"/>
              <a:t>Click to edit Master title style</a:t>
            </a:r>
          </a:p>
        </p:txBody>
      </p:sp>
      <p:sp>
        <p:nvSpPr>
          <p:cNvPr id="3" name="Content Placeholder 2"/>
          <p:cNvSpPr>
            <a:spLocks noGrp="1"/>
          </p:cNvSpPr>
          <p:nvPr>
            <p:ph idx="1"/>
          </p:nvPr>
        </p:nvSpPr>
        <p:spPr>
          <a:xfrm>
            <a:off x="628650" y="151365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03142" y="5377404"/>
            <a:ext cx="3086100" cy="365125"/>
          </a:xfrm>
          <a:prstGeom prst="rect">
            <a:avLst/>
          </a:prstGeom>
        </p:spPr>
        <p:txBody>
          <a:bodyPr/>
          <a:lstStyle/>
          <a:p>
            <a:r>
              <a:rPr lang="en-CA" dirty="0"/>
              <a:t>kitia.ca/</a:t>
            </a:r>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42613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12122" cy="1325563"/>
          </a:xfrm>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636629" y="6356350"/>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928556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6621167" cy="1325563"/>
          </a:xfrm>
        </p:spPr>
        <p:txBody>
          <a:bodyPr/>
          <a:lstStyle/>
          <a:p>
            <a:r>
              <a:rPr lang="en-US" dirty="0"/>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636629" y="6356350"/>
            <a:ext cx="3086100" cy="365125"/>
          </a:xfrm>
          <a:prstGeom prst="rect">
            <a:avLst/>
          </a:prstGeom>
        </p:spPr>
        <p:txBody>
          <a:bodyPr/>
          <a:lstStyle/>
          <a:p>
            <a:r>
              <a:rPr lang="en-CA" dirty="0"/>
              <a:t>kitia.ca/</a:t>
            </a:r>
            <a:endParaRPr lang="en-US" dirty="0"/>
          </a:p>
        </p:txBody>
      </p:sp>
      <p:sp>
        <p:nvSpPr>
          <p:cNvPr id="9" name="Slide Number Placeholder 8"/>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2466462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endParaRPr lang="en-US"/>
          </a:p>
        </p:txBody>
      </p:sp>
      <p:sp>
        <p:nvSpPr>
          <p:cNvPr id="3" name="Footer Placeholder 2"/>
          <p:cNvSpPr>
            <a:spLocks noGrp="1"/>
          </p:cNvSpPr>
          <p:nvPr>
            <p:ph type="ftr" sz="quarter" idx="11"/>
          </p:nvPr>
        </p:nvSpPr>
        <p:spPr>
          <a:xfrm>
            <a:off x="636629" y="6356350"/>
            <a:ext cx="3086100" cy="365125"/>
          </a:xfrm>
          <a:prstGeom prst="rect">
            <a:avLst/>
          </a:prstGeom>
        </p:spPr>
        <p:txBody>
          <a:bodyPr/>
          <a:lstStyle/>
          <a:p>
            <a:r>
              <a:rPr lang="en-US"/>
              <a:t>kitia.ca/</a:t>
            </a:r>
            <a:endParaRPr lang="en-US" dirty="0"/>
          </a:p>
        </p:txBody>
      </p:sp>
      <p:sp>
        <p:nvSpPr>
          <p:cNvPr id="4" name="Slide Number Placeholder 3"/>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172707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562986"/>
            <a:ext cx="4629150" cy="42980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p:cNvSpPr>
            <a:spLocks noGrp="1"/>
          </p:cNvSpPr>
          <p:nvPr>
            <p:ph type="ftr" sz="quarter" idx="11"/>
          </p:nvPr>
        </p:nvSpPr>
        <p:spPr>
          <a:xfrm>
            <a:off x="636629" y="6324451"/>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213267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594884"/>
            <a:ext cx="4629150" cy="42661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636629" y="6356350"/>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15773104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98" y="-297"/>
            <a:ext cx="9144793" cy="6858594"/>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kitia.ca/</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32F33F-7DE4-4B81-B7E5-C9AB6C714333}" type="slidenum">
              <a:rPr lang="en-US" smtClean="0"/>
              <a:t>‹#›</a:t>
            </a:fld>
            <a:endParaRPr lang="en-US"/>
          </a:p>
        </p:txBody>
      </p:sp>
    </p:spTree>
    <p:extLst>
      <p:ext uri="{BB962C8B-B14F-4D97-AF65-F5344CB8AC3E}">
        <p14:creationId xmlns:p14="http://schemas.microsoft.com/office/powerpoint/2010/main" val="32829459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8"/>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t>‹#›</a:t>
            </a:fld>
            <a:endParaRPr lang="en-US"/>
          </a:p>
        </p:txBody>
      </p:sp>
      <p:pic>
        <p:nvPicPr>
          <p:cNvPr id="7" name="Picture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89" r:id="rId3"/>
    <p:sldLayoutId id="2147483691" r:id="rId4"/>
    <p:sldLayoutId id="2147483692" r:id="rId5"/>
    <p:sldLayoutId id="2147483693" r:id="rId6"/>
  </p:sldLayoutIdLst>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solidFill>
                  <a:prstClr val="black"/>
                </a:solidFill>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solidFill>
                  <a:prstClr val="black"/>
                </a:solidFill>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a:t>Kitikmeot Inuit Association</a:t>
            </a:r>
            <a:endParaRPr lang="en-US" dirty="0"/>
          </a:p>
        </p:txBody>
      </p:sp>
      <p:sp>
        <p:nvSpPr>
          <p:cNvPr id="3" name="Subtitle 2"/>
          <p:cNvSpPr>
            <a:spLocks noGrp="1"/>
          </p:cNvSpPr>
          <p:nvPr>
            <p:ph type="subTitle" idx="1"/>
          </p:nvPr>
        </p:nvSpPr>
        <p:spPr/>
        <p:txBody>
          <a:bodyPr>
            <a:normAutofit/>
          </a:bodyPr>
          <a:lstStyle/>
          <a:p>
            <a:r>
              <a:rPr lang="en-US" dirty="0"/>
              <a:t>KIA Presentation on the Amendment to the Type A water License Application for Doris-Madrid</a:t>
            </a:r>
          </a:p>
        </p:txBody>
      </p:sp>
    </p:spTree>
    <p:extLst>
      <p:ext uri="{BB962C8B-B14F-4D97-AF65-F5344CB8AC3E}">
        <p14:creationId xmlns:p14="http://schemas.microsoft.com/office/powerpoint/2010/main" val="242226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dirty="0"/>
              <a:t>Conclusion</a:t>
            </a:r>
            <a:endParaRPr lang="en-US" dirty="0"/>
          </a:p>
        </p:txBody>
      </p:sp>
      <p:sp>
        <p:nvSpPr>
          <p:cNvPr id="5" name="Content Placeholder 4"/>
          <p:cNvSpPr>
            <a:spLocks noGrp="1"/>
          </p:cNvSpPr>
          <p:nvPr>
            <p:ph idx="1"/>
          </p:nvPr>
        </p:nvSpPr>
        <p:spPr/>
        <p:txBody>
          <a:bodyPr>
            <a:normAutofit/>
          </a:bodyPr>
          <a:lstStyle/>
          <a:p>
            <a:r>
              <a:rPr lang="en-CA" dirty="0"/>
              <a:t>KIA believes that with all technical issues being successfully resolved between KIA and Agnico Eagle Mines Ltd. the issue of reclamation security can be fully resolved with all parties.</a:t>
            </a:r>
          </a:p>
          <a:p>
            <a:endParaRPr lang="en-CA" dirty="0"/>
          </a:p>
          <a:p>
            <a:r>
              <a:rPr lang="en-CA" dirty="0"/>
              <a:t>Thank You</a:t>
            </a:r>
          </a:p>
          <a:p>
            <a:endParaRPr lang="en-CA" dirty="0"/>
          </a:p>
          <a:p>
            <a:r>
              <a:rPr lang="en-CA" dirty="0"/>
              <a:t>Questions?</a:t>
            </a:r>
          </a:p>
          <a:p>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10</a:t>
            </a:fld>
            <a:endParaRPr lang="en-US"/>
          </a:p>
        </p:txBody>
      </p:sp>
    </p:spTree>
    <p:extLst>
      <p:ext uri="{BB962C8B-B14F-4D97-AF65-F5344CB8AC3E}">
        <p14:creationId xmlns:p14="http://schemas.microsoft.com/office/powerpoint/2010/main" val="2483019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Purpose of Presentation</a:t>
            </a:r>
            <a:endParaRPr lang="en-US" dirty="0"/>
          </a:p>
        </p:txBody>
      </p:sp>
      <p:sp>
        <p:nvSpPr>
          <p:cNvPr id="5" name="Content Placeholder 4"/>
          <p:cNvSpPr>
            <a:spLocks noGrp="1"/>
          </p:cNvSpPr>
          <p:nvPr>
            <p:ph idx="1"/>
          </p:nvPr>
        </p:nvSpPr>
        <p:spPr/>
        <p:txBody>
          <a:bodyPr>
            <a:normAutofit/>
          </a:bodyPr>
          <a:lstStyle/>
          <a:p>
            <a:endParaRPr lang="en-CA" dirty="0"/>
          </a:p>
          <a:p>
            <a:r>
              <a:rPr lang="en-CA" dirty="0"/>
              <a:t>Present a summary of KIA’s Technical Comments on the Agnico Eagle’s  Doris-North Amendment of the Type A Water license application to the NWB.</a:t>
            </a:r>
          </a:p>
          <a:p>
            <a:r>
              <a:rPr lang="en-CA" dirty="0"/>
              <a:t>KIA had conducted a thorough review in the areas of hydrology, hydrogeology, fisheries, aquatic environments, water quality and monitoring. </a:t>
            </a:r>
          </a:p>
          <a:p>
            <a:r>
              <a:rPr lang="en-CA" dirty="0"/>
              <a:t>21 Issues were and resolved before and at July 2026 Technical Meeting.</a:t>
            </a:r>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2</a:t>
            </a:fld>
            <a:endParaRPr lang="en-US"/>
          </a:p>
        </p:txBody>
      </p:sp>
    </p:spTree>
    <p:extLst>
      <p:ext uri="{BB962C8B-B14F-4D97-AF65-F5344CB8AC3E}">
        <p14:creationId xmlns:p14="http://schemas.microsoft.com/office/powerpoint/2010/main" val="144465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6F1D3-C8F0-6239-C505-661E14C8F9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163499-D932-0782-6E10-6692A76FA5E0}"/>
              </a:ext>
            </a:extLst>
          </p:cNvPr>
          <p:cNvSpPr>
            <a:spLocks noGrp="1"/>
          </p:cNvSpPr>
          <p:nvPr>
            <p:ph type="title"/>
          </p:nvPr>
        </p:nvSpPr>
        <p:spPr/>
        <p:txBody>
          <a:bodyPr/>
          <a:lstStyle/>
          <a:p>
            <a:r>
              <a:rPr lang="en-US" dirty="0"/>
              <a:t>Technical Issues</a:t>
            </a:r>
          </a:p>
        </p:txBody>
      </p:sp>
      <p:sp>
        <p:nvSpPr>
          <p:cNvPr id="5" name="Content Placeholder 4">
            <a:extLst>
              <a:ext uri="{FF2B5EF4-FFF2-40B4-BE49-F238E27FC236}">
                <a16:creationId xmlns:a16="http://schemas.microsoft.com/office/drawing/2014/main" id="{8A204F9F-2CF8-C3BA-7097-4F3A49408702}"/>
              </a:ext>
            </a:extLst>
          </p:cNvPr>
          <p:cNvSpPr>
            <a:spLocks noGrp="1"/>
          </p:cNvSpPr>
          <p:nvPr>
            <p:ph idx="1"/>
          </p:nvPr>
        </p:nvSpPr>
        <p:spPr/>
        <p:txBody>
          <a:bodyPr>
            <a:normAutofit/>
          </a:bodyPr>
          <a:lstStyle/>
          <a:p>
            <a:r>
              <a:rPr lang="en-CA" dirty="0"/>
              <a:t>Hope Bay Operational Update Scope of Activities.</a:t>
            </a:r>
          </a:p>
          <a:p>
            <a:r>
              <a:rPr lang="en-CA" dirty="0"/>
              <a:t>Additional Marine Outfall Diffuser.</a:t>
            </a:r>
          </a:p>
          <a:p>
            <a:r>
              <a:rPr lang="en-CA" dirty="0"/>
              <a:t>Avoidance Measures for New Infrastructure.</a:t>
            </a:r>
          </a:p>
          <a:p>
            <a:r>
              <a:rPr lang="en-CA" dirty="0"/>
              <a:t>Clarity of Maps for New Infrastructure.</a:t>
            </a:r>
          </a:p>
          <a:p>
            <a:r>
              <a:rPr lang="en-CA" dirty="0"/>
              <a:t>Tailings Impoundment Area (TIA) Capacity.</a:t>
            </a:r>
          </a:p>
          <a:p>
            <a:r>
              <a:rPr lang="en-CA" dirty="0"/>
              <a:t>Optimizing Freshwater Withdrawal.</a:t>
            </a:r>
          </a:p>
          <a:p>
            <a:r>
              <a:rPr lang="en-CA" dirty="0"/>
              <a:t>Details on Management Plan Updates.</a:t>
            </a:r>
          </a:p>
          <a:p>
            <a:r>
              <a:rPr lang="en-CA" dirty="0"/>
              <a:t>Water Withdrawal Monitoring &amp; Reporting.</a:t>
            </a:r>
          </a:p>
          <a:p>
            <a:endParaRPr lang="en-CA" dirty="0"/>
          </a:p>
        </p:txBody>
      </p:sp>
      <p:sp>
        <p:nvSpPr>
          <p:cNvPr id="6" name="Slide Number Placeholder 5">
            <a:extLst>
              <a:ext uri="{FF2B5EF4-FFF2-40B4-BE49-F238E27FC236}">
                <a16:creationId xmlns:a16="http://schemas.microsoft.com/office/drawing/2014/main" id="{861CB29D-6FE8-0845-26D6-48CF7970AF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12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5948F-0CD0-5997-2B7E-9FCFE7E5A2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561B8AD-8791-B0C9-B60B-58F74B8163F1}"/>
              </a:ext>
            </a:extLst>
          </p:cNvPr>
          <p:cNvSpPr>
            <a:spLocks noGrp="1"/>
          </p:cNvSpPr>
          <p:nvPr>
            <p:ph type="title"/>
          </p:nvPr>
        </p:nvSpPr>
        <p:spPr/>
        <p:txBody>
          <a:bodyPr/>
          <a:lstStyle/>
          <a:p>
            <a:r>
              <a:rPr lang="en-US" dirty="0"/>
              <a:t>Technical Issues</a:t>
            </a:r>
          </a:p>
        </p:txBody>
      </p:sp>
      <p:sp>
        <p:nvSpPr>
          <p:cNvPr id="5" name="Content Placeholder 4">
            <a:extLst>
              <a:ext uri="{FF2B5EF4-FFF2-40B4-BE49-F238E27FC236}">
                <a16:creationId xmlns:a16="http://schemas.microsoft.com/office/drawing/2014/main" id="{AD69F4CA-A43E-E32B-D8FA-347D47E5A84F}"/>
              </a:ext>
            </a:extLst>
          </p:cNvPr>
          <p:cNvSpPr>
            <a:spLocks noGrp="1"/>
          </p:cNvSpPr>
          <p:nvPr>
            <p:ph idx="1"/>
          </p:nvPr>
        </p:nvSpPr>
        <p:spPr/>
        <p:txBody>
          <a:bodyPr>
            <a:normAutofit/>
          </a:bodyPr>
          <a:lstStyle/>
          <a:p>
            <a:r>
              <a:rPr lang="en-CA" dirty="0"/>
              <a:t>Water Balance vs. Requested Water Withdrawal.</a:t>
            </a:r>
          </a:p>
          <a:p>
            <a:r>
              <a:rPr lang="en-CA" dirty="0"/>
              <a:t>Alternate Tailings Management Approach.</a:t>
            </a:r>
          </a:p>
          <a:p>
            <a:r>
              <a:rPr lang="en-CA" dirty="0"/>
              <a:t>Closure of Doris TIA.</a:t>
            </a:r>
          </a:p>
          <a:p>
            <a:r>
              <a:rPr lang="en-CA" dirty="0"/>
              <a:t>Patch 7 Contact Water Pond. (three issues)</a:t>
            </a:r>
          </a:p>
          <a:p>
            <a:r>
              <a:rPr lang="en-CA" dirty="0"/>
              <a:t>Saline Pond 1.</a:t>
            </a:r>
          </a:p>
          <a:p>
            <a:r>
              <a:rPr lang="en-CA" dirty="0"/>
              <a:t>Sediment Sample Depth.</a:t>
            </a:r>
          </a:p>
          <a:p>
            <a:r>
              <a:rPr lang="en-CA" dirty="0"/>
              <a:t>Water Quality Sampling Frequency.</a:t>
            </a:r>
          </a:p>
          <a:p>
            <a:r>
              <a:rPr lang="en-CA" dirty="0"/>
              <a:t>Robert’s Bay Monitoring.</a:t>
            </a:r>
          </a:p>
          <a:p>
            <a:endParaRPr lang="en-CA" dirty="0"/>
          </a:p>
        </p:txBody>
      </p:sp>
      <p:sp>
        <p:nvSpPr>
          <p:cNvPr id="6" name="Slide Number Placeholder 5">
            <a:extLst>
              <a:ext uri="{FF2B5EF4-FFF2-40B4-BE49-F238E27FC236}">
                <a16:creationId xmlns:a16="http://schemas.microsoft.com/office/drawing/2014/main" id="{42370381-BD53-F767-7F87-F8B8257C3F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62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8421D-E466-9099-378D-DE2BA8E29D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A74DD8-5FB2-C6E9-3D9C-7D22C4929B86}"/>
              </a:ext>
            </a:extLst>
          </p:cNvPr>
          <p:cNvSpPr>
            <a:spLocks noGrp="1"/>
          </p:cNvSpPr>
          <p:nvPr>
            <p:ph type="title"/>
          </p:nvPr>
        </p:nvSpPr>
        <p:spPr/>
        <p:txBody>
          <a:bodyPr/>
          <a:lstStyle/>
          <a:p>
            <a:r>
              <a:rPr lang="en-US" dirty="0"/>
              <a:t>Technical Issues</a:t>
            </a:r>
          </a:p>
        </p:txBody>
      </p:sp>
      <p:sp>
        <p:nvSpPr>
          <p:cNvPr id="5" name="Content Placeholder 4">
            <a:extLst>
              <a:ext uri="{FF2B5EF4-FFF2-40B4-BE49-F238E27FC236}">
                <a16:creationId xmlns:a16="http://schemas.microsoft.com/office/drawing/2014/main" id="{1067355F-411A-07FB-152A-4381D9C428D2}"/>
              </a:ext>
            </a:extLst>
          </p:cNvPr>
          <p:cNvSpPr>
            <a:spLocks noGrp="1"/>
          </p:cNvSpPr>
          <p:nvPr>
            <p:ph idx="1"/>
          </p:nvPr>
        </p:nvSpPr>
        <p:spPr/>
        <p:txBody>
          <a:bodyPr>
            <a:normAutofit/>
          </a:bodyPr>
          <a:lstStyle/>
          <a:p>
            <a:r>
              <a:rPr lang="en-CA" dirty="0"/>
              <a:t>Fish and Fish Habitat Offset.</a:t>
            </a:r>
          </a:p>
          <a:p>
            <a:r>
              <a:rPr lang="en-CA" dirty="0"/>
              <a:t>Fish and Fish Habitat Offsetting for Water Courses.</a:t>
            </a:r>
          </a:p>
          <a:p>
            <a:r>
              <a:rPr lang="en-CA" dirty="0"/>
              <a:t>Fish and Fish Habitat Offsetting for Lake Trout and Slimy Sculpin.</a:t>
            </a:r>
          </a:p>
          <a:p>
            <a:endParaRPr lang="en-CA" dirty="0"/>
          </a:p>
          <a:p>
            <a:endParaRPr lang="en-CA" dirty="0"/>
          </a:p>
          <a:p>
            <a:endParaRPr lang="en-CA" dirty="0"/>
          </a:p>
        </p:txBody>
      </p:sp>
      <p:sp>
        <p:nvSpPr>
          <p:cNvPr id="6" name="Slide Number Placeholder 5">
            <a:extLst>
              <a:ext uri="{FF2B5EF4-FFF2-40B4-BE49-F238E27FC236}">
                <a16:creationId xmlns:a16="http://schemas.microsoft.com/office/drawing/2014/main" id="{49A80C83-F10D-DB7F-BB4B-B1C6F87103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3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dirty="0"/>
              <a:t>Proposed Split of IOL and Crown Land &amp; Water Security</a:t>
            </a:r>
            <a:endParaRPr lang="en-US" sz="2800" dirty="0"/>
          </a:p>
        </p:txBody>
      </p:sp>
      <p:sp>
        <p:nvSpPr>
          <p:cNvPr id="5" name="Content Placeholder 4"/>
          <p:cNvSpPr>
            <a:spLocks noGrp="1"/>
          </p:cNvSpPr>
          <p:nvPr>
            <p:ph idx="1"/>
          </p:nvPr>
        </p:nvSpPr>
        <p:spPr>
          <a:xfrm>
            <a:off x="628650" y="1608992"/>
            <a:ext cx="7886700" cy="4379093"/>
          </a:xfrm>
        </p:spPr>
        <p:txBody>
          <a:bodyPr>
            <a:normAutofit/>
          </a:bodyPr>
          <a:lstStyle/>
          <a:p>
            <a:r>
              <a:rPr lang="en-CA" dirty="0"/>
              <a:t>KIA agreed with AEM on new total security of $98,451,492 for the Doris-Madrid Type A water license.</a:t>
            </a:r>
          </a:p>
          <a:p>
            <a:r>
              <a:rPr lang="en-CA" dirty="0"/>
              <a:t>The KIA also agrees with AEM on the new tranches for paying security and the security split for each tranche.</a:t>
            </a:r>
          </a:p>
          <a:p>
            <a:r>
              <a:rPr lang="en-CA" dirty="0"/>
              <a:t>KIA requested 82% for IOL and 18% for Crown Land &amp; Water for Doris-Madrid security.</a:t>
            </a:r>
          </a:p>
          <a:p>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6</a:t>
            </a:fld>
            <a:endParaRPr lang="en-US"/>
          </a:p>
        </p:txBody>
      </p:sp>
    </p:spTree>
    <p:extLst>
      <p:ext uri="{BB962C8B-B14F-4D97-AF65-F5344CB8AC3E}">
        <p14:creationId xmlns:p14="http://schemas.microsoft.com/office/powerpoint/2010/main" val="414700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dirty="0"/>
              <a:t>Proposed Split of IOL and Crown Land &amp; Water Security</a:t>
            </a:r>
            <a:endParaRPr lang="en-US" sz="2800" dirty="0"/>
          </a:p>
        </p:txBody>
      </p:sp>
      <p:sp>
        <p:nvSpPr>
          <p:cNvPr id="5" name="Content Placeholder 4"/>
          <p:cNvSpPr>
            <a:spLocks noGrp="1"/>
          </p:cNvSpPr>
          <p:nvPr>
            <p:ph idx="1"/>
          </p:nvPr>
        </p:nvSpPr>
        <p:spPr>
          <a:xfrm>
            <a:off x="628650" y="1608992"/>
            <a:ext cx="7886700" cy="4379093"/>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Calibri"/>
                <a:ea typeface="+mn-ea"/>
                <a:cs typeface="+mn-cs"/>
              </a:rPr>
              <a:t>CIRNAC has calculated a total amount of security for Doris-Madrid of $106,819,153.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Calibri"/>
                <a:ea typeface="+mn-ea"/>
                <a:cs typeface="+mn-cs"/>
              </a:rPr>
              <a:t>CIRNAC has wants a security split of about 60.0% land and 40.0% water for Doris-Madrid.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Calibri"/>
                <a:ea typeface="+mn-ea"/>
                <a:cs typeface="+mn-cs"/>
              </a:rPr>
              <a:t>No agreement has been arrived at on security in terms of the total amount or land and water split.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CA" dirty="0">
                <a:solidFill>
                  <a:prstClr val="black"/>
                </a:solidFill>
                <a:latin typeface="Calibri"/>
              </a:rPr>
              <a:t>Parties are close on the total amount of security and need to discuss land and water split on future tranches.</a:t>
            </a:r>
            <a:endParaRPr kumimoji="0" lang="en-CA" sz="2800" b="0" i="0" u="none" strike="noStrike" kern="1200" cap="none" spc="0" normalizeH="0" baseline="0" noProof="0" dirty="0">
              <a:ln>
                <a:noFill/>
              </a:ln>
              <a:solidFill>
                <a:prstClr val="black"/>
              </a:solidFill>
              <a:effectLst/>
              <a:uLnTx/>
              <a:uFillTx/>
              <a:latin typeface="Calibri"/>
              <a:ea typeface="+mn-ea"/>
              <a:cs typeface="+mn-cs"/>
            </a:endParaRPr>
          </a:p>
          <a:p>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7</a:t>
            </a:fld>
            <a:endParaRPr lang="en-US"/>
          </a:p>
        </p:txBody>
      </p:sp>
    </p:spTree>
    <p:extLst>
      <p:ext uri="{BB962C8B-B14F-4D97-AF65-F5344CB8AC3E}">
        <p14:creationId xmlns:p14="http://schemas.microsoft.com/office/powerpoint/2010/main" val="172975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dirty="0"/>
              <a:t>Proposed Staged Split of IOL and Crown Land &amp; Water Security for Doris-Madrid</a:t>
            </a:r>
            <a:endParaRPr lang="en-US" sz="2800" dirty="0"/>
          </a:p>
        </p:txBody>
      </p:sp>
      <p:sp>
        <p:nvSpPr>
          <p:cNvPr id="6" name="Slide Number Placeholder 5"/>
          <p:cNvSpPr>
            <a:spLocks noGrp="1"/>
          </p:cNvSpPr>
          <p:nvPr>
            <p:ph type="sldNum" sz="quarter" idx="12"/>
          </p:nvPr>
        </p:nvSpPr>
        <p:spPr/>
        <p:txBody>
          <a:bodyPr/>
          <a:lstStyle/>
          <a:p>
            <a:fld id="{438B63EE-32D6-41CD-8D0F-F766A6E153A6}" type="slidenum">
              <a:rPr lang="en-US" smtClean="0"/>
              <a:t>8</a:t>
            </a:fld>
            <a:endParaRPr lang="en-US"/>
          </a:p>
        </p:txBody>
      </p:sp>
      <p:pic>
        <p:nvPicPr>
          <p:cNvPr id="7" name="Content Placeholder 6">
            <a:extLst>
              <a:ext uri="{FF2B5EF4-FFF2-40B4-BE49-F238E27FC236}">
                <a16:creationId xmlns:a16="http://schemas.microsoft.com/office/drawing/2014/main" id="{B8A383CC-9561-EACC-6336-4F31C2534ECF}"/>
              </a:ext>
            </a:extLst>
          </p:cNvPr>
          <p:cNvPicPr>
            <a:picLocks noGrp="1" noChangeAspect="1"/>
          </p:cNvPicPr>
          <p:nvPr>
            <p:ph idx="1"/>
          </p:nvPr>
        </p:nvPicPr>
        <p:blipFill>
          <a:blip r:embed="rId3"/>
          <a:stretch>
            <a:fillRect/>
          </a:stretch>
        </p:blipFill>
        <p:spPr>
          <a:xfrm>
            <a:off x="628650" y="1611750"/>
            <a:ext cx="7886700" cy="4153612"/>
          </a:xfrm>
          <a:prstGeom prst="rect">
            <a:avLst/>
          </a:prstGeom>
        </p:spPr>
      </p:pic>
    </p:spTree>
    <p:extLst>
      <p:ext uri="{BB962C8B-B14F-4D97-AF65-F5344CB8AC3E}">
        <p14:creationId xmlns:p14="http://schemas.microsoft.com/office/powerpoint/2010/main" val="60061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dirty="0"/>
              <a:t>Conditions for Stage Security for Doris-Madrid.</a:t>
            </a:r>
            <a:endParaRPr lang="en-US" sz="2800" dirty="0"/>
          </a:p>
        </p:txBody>
      </p:sp>
      <p:sp>
        <p:nvSpPr>
          <p:cNvPr id="5" name="Content Placeholder 4"/>
          <p:cNvSpPr>
            <a:spLocks noGrp="1"/>
          </p:cNvSpPr>
          <p:nvPr>
            <p:ph idx="1"/>
          </p:nvPr>
        </p:nvSpPr>
        <p:spPr/>
        <p:txBody>
          <a:bodyPr>
            <a:normAutofit lnSpcReduction="10000"/>
          </a:bodyPr>
          <a:lstStyle/>
          <a:p>
            <a:r>
              <a:rPr lang="en-US" sz="3200" dirty="0"/>
              <a:t> KIA is open to receiving staged security under the water license conditions.</a:t>
            </a:r>
          </a:p>
          <a:p>
            <a:pPr lvl="1"/>
            <a:r>
              <a:rPr lang="en-US" sz="2800" dirty="0"/>
              <a:t>KIA must receive security for construction phases 60 days prior to construction.</a:t>
            </a:r>
          </a:p>
          <a:p>
            <a:pPr lvl="1"/>
            <a:r>
              <a:rPr lang="en-US" sz="2800" dirty="0"/>
              <a:t>Staged security is subject to NWB process.</a:t>
            </a:r>
          </a:p>
          <a:p>
            <a:pPr lvl="1"/>
            <a:r>
              <a:rPr lang="en-US" sz="2800" dirty="0"/>
              <a:t>AEM provides annual summary reports on construction progress.</a:t>
            </a:r>
          </a:p>
          <a:p>
            <a:pPr lvl="1"/>
            <a:r>
              <a:rPr lang="en-US" sz="2800" dirty="0"/>
              <a:t>Reclamation costs be updated periodically and reviewed.</a:t>
            </a:r>
          </a:p>
          <a:p>
            <a:pPr lvl="1"/>
            <a:r>
              <a:rPr lang="en-US" sz="2800" dirty="0"/>
              <a:t>Any additional security provided within 60 days of review and determination by NWB.</a:t>
            </a:r>
          </a:p>
        </p:txBody>
      </p:sp>
      <p:sp>
        <p:nvSpPr>
          <p:cNvPr id="6" name="Slide Number Placeholder 5"/>
          <p:cNvSpPr>
            <a:spLocks noGrp="1"/>
          </p:cNvSpPr>
          <p:nvPr>
            <p:ph type="sldNum" sz="quarter" idx="12"/>
          </p:nvPr>
        </p:nvSpPr>
        <p:spPr/>
        <p:txBody>
          <a:bodyPr/>
          <a:lstStyle/>
          <a:p>
            <a:fld id="{438B63EE-32D6-41CD-8D0F-F766A6E153A6}" type="slidenum">
              <a:rPr lang="en-US" smtClean="0"/>
              <a:t>9</a:t>
            </a:fld>
            <a:endParaRPr lang="en-US"/>
          </a:p>
        </p:txBody>
      </p:sp>
    </p:spTree>
    <p:extLst>
      <p:ext uri="{BB962C8B-B14F-4D97-AF65-F5344CB8AC3E}">
        <p14:creationId xmlns:p14="http://schemas.microsoft.com/office/powerpoint/2010/main" val="2370693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8523</TotalTime>
  <Words>1667</Words>
  <Application>Microsoft Office PowerPoint</Application>
  <PresentationFormat>On-screen Show (4:3)</PresentationFormat>
  <Paragraphs>110</Paragraphs>
  <Slides>10</Slides>
  <Notes>10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10</vt:i4>
      </vt:variant>
    </vt:vector>
  </HeadingPairs>
  <TitlesOfParts>
    <vt:vector size="19" baseType="lpstr">
      <vt:lpstr>Arial</vt:lpstr>
      <vt:lpstr>Arial Black</vt:lpstr>
      <vt:lpstr>Arial Rounded MT Bold</vt:lpstr>
      <vt:lpstr>Calibri</vt:lpstr>
      <vt:lpstr>Calibri Light</vt:lpstr>
      <vt:lpstr>Office Theme</vt:lpstr>
      <vt:lpstr>Custom Design</vt:lpstr>
      <vt:lpstr>1_Custom Design</vt:lpstr>
      <vt:lpstr>2_Custom Design</vt:lpstr>
      <vt:lpstr>Kitikmeot Inuit Association</vt:lpstr>
      <vt:lpstr>Purpose of Presentation</vt:lpstr>
      <vt:lpstr>Technical Issues</vt:lpstr>
      <vt:lpstr>Technical Issues</vt:lpstr>
      <vt:lpstr>Technical Issues</vt:lpstr>
      <vt:lpstr>Proposed Split of IOL and Crown Land &amp; Water Security</vt:lpstr>
      <vt:lpstr>Proposed Split of IOL and Crown Land &amp; Water Security</vt:lpstr>
      <vt:lpstr>Proposed Staged Split of IOL and Crown Land &amp; Water Security for Doris-Madrid</vt:lpstr>
      <vt:lpstr>Conditions for Stage Security for Doris-Madrid.</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Duxbury</dc:creator>
  <cp:lastModifiedBy>John Roesch</cp:lastModifiedBy>
  <cp:revision>317</cp:revision>
  <cp:lastPrinted>2026-07-10T21:17:33Z</cp:lastPrinted>
  <dcterms:created xsi:type="dcterms:W3CDTF">2013-07-19T15:58:55Z</dcterms:created>
  <dcterms:modified xsi:type="dcterms:W3CDTF">2026-07-10T21:34:38Z</dcterms:modified>
</cp:coreProperties>
</file>