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 id="2147483694" r:id="rId3"/>
    <p:sldMasterId id="2147483696" r:id="rId4"/>
  </p:sldMasterIdLst>
  <p:notesMasterIdLst>
    <p:notesMasterId r:id="rId15"/>
  </p:notesMasterIdLst>
  <p:sldIdLst>
    <p:sldId id="256" r:id="rId5"/>
    <p:sldId id="257" r:id="rId6"/>
    <p:sldId id="271" r:id="rId7"/>
    <p:sldId id="272" r:id="rId8"/>
    <p:sldId id="273" r:id="rId9"/>
    <p:sldId id="268" r:id="rId10"/>
    <p:sldId id="269" r:id="rId11"/>
    <p:sldId id="261" r:id="rId12"/>
    <p:sldId id="267" r:id="rId13"/>
    <p:sldId id="266" r:id="rId14"/>
  </p:sldIdLst>
  <p:sldSz cx="9144000" cy="6858000" type="screen4x3"/>
  <p:notesSz cx="7023100" cy="9309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32" userDrawn="1">
          <p15:clr>
            <a:srgbClr val="A4A3A4"/>
          </p15:clr>
        </p15:guide>
        <p15:guide id="2" pos="221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5B9BD5"/>
    <a:srgbClr val="B779B3"/>
    <a:srgbClr val="CF61C7"/>
    <a:srgbClr val="B878B3"/>
    <a:srgbClr val="CA74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87" autoAdjust="0"/>
    <p:restoredTop sz="86477" autoAdjust="0"/>
  </p:normalViewPr>
  <p:slideViewPr>
    <p:cSldViewPr snapToGrid="0">
      <p:cViewPr varScale="1">
        <p:scale>
          <a:sx n="95" d="100"/>
          <a:sy n="95" d="100"/>
        </p:scale>
        <p:origin x="1662" y="72"/>
      </p:cViewPr>
      <p:guideLst>
        <p:guide orient="horz" pos="2160"/>
        <p:guide pos="2880"/>
      </p:guideLst>
    </p:cSldViewPr>
  </p:slideViewPr>
  <p:outlineViewPr>
    <p:cViewPr>
      <p:scale>
        <a:sx n="33" d="100"/>
        <a:sy n="33" d="100"/>
      </p:scale>
      <p:origin x="0" y="1308"/>
    </p:cViewPr>
  </p:outlineViewPr>
  <p:notesTextViewPr>
    <p:cViewPr>
      <p:scale>
        <a:sx n="3" d="2"/>
        <a:sy n="3" d="2"/>
      </p:scale>
      <p:origin x="0" y="0"/>
    </p:cViewPr>
  </p:notesTextViewPr>
  <p:notesViewPr>
    <p:cSldViewPr snapToGrid="0">
      <p:cViewPr varScale="1">
        <p:scale>
          <a:sx n="56" d="100"/>
          <a:sy n="56" d="100"/>
        </p:scale>
        <p:origin x="-2826" y="-84"/>
      </p:cViewPr>
      <p:guideLst>
        <p:guide orient="horz" pos="2932"/>
        <p:guide pos="2212"/>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43343" cy="467072"/>
          </a:xfrm>
          <a:prstGeom prst="rect">
            <a:avLst/>
          </a:prstGeom>
        </p:spPr>
        <p:txBody>
          <a:bodyPr vert="horz" lIns="93324" tIns="46662" rIns="93324" bIns="46662" rtlCol="0"/>
          <a:lstStyle>
            <a:lvl1pPr algn="l">
              <a:defRPr sz="1200"/>
            </a:lvl1pPr>
          </a:lstStyle>
          <a:p>
            <a:endParaRPr lang="en-US"/>
          </a:p>
        </p:txBody>
      </p:sp>
      <p:sp>
        <p:nvSpPr>
          <p:cNvPr id="3" name="Date Placeholder 2"/>
          <p:cNvSpPr>
            <a:spLocks noGrp="1"/>
          </p:cNvSpPr>
          <p:nvPr>
            <p:ph type="dt" idx="1"/>
          </p:nvPr>
        </p:nvSpPr>
        <p:spPr>
          <a:xfrm>
            <a:off x="3978132" y="0"/>
            <a:ext cx="3043343" cy="467072"/>
          </a:xfrm>
          <a:prstGeom prst="rect">
            <a:avLst/>
          </a:prstGeom>
        </p:spPr>
        <p:txBody>
          <a:bodyPr vert="horz" lIns="93324" tIns="46662" rIns="93324" bIns="46662" rtlCol="0"/>
          <a:lstStyle>
            <a:lvl1pPr algn="r">
              <a:defRPr sz="1200"/>
            </a:lvl1pPr>
          </a:lstStyle>
          <a:p>
            <a:fld id="{5D4A0EA4-EEAD-462D-A845-3A6BB38E030B}" type="datetimeFigureOut">
              <a:rPr lang="en-US" smtClean="0"/>
              <a:t>7/13/2026</a:t>
            </a:fld>
            <a:endParaRPr lang="en-US"/>
          </a:p>
        </p:txBody>
      </p:sp>
      <p:sp>
        <p:nvSpPr>
          <p:cNvPr id="4" name="Slide Image Placeholder 3"/>
          <p:cNvSpPr>
            <a:spLocks noGrp="1" noRot="1" noChangeAspect="1"/>
          </p:cNvSpPr>
          <p:nvPr>
            <p:ph type="sldImg" idx="2"/>
          </p:nvPr>
        </p:nvSpPr>
        <p:spPr>
          <a:xfrm>
            <a:off x="1417638" y="1163638"/>
            <a:ext cx="4187825" cy="3141662"/>
          </a:xfrm>
          <a:prstGeom prst="rect">
            <a:avLst/>
          </a:prstGeom>
          <a:noFill/>
          <a:ln w="12700">
            <a:solidFill>
              <a:prstClr val="black"/>
            </a:solidFill>
          </a:ln>
        </p:spPr>
        <p:txBody>
          <a:bodyPr vert="horz" lIns="93324" tIns="46662" rIns="93324" bIns="46662" rtlCol="0" anchor="ctr"/>
          <a:lstStyle/>
          <a:p>
            <a:endParaRPr lang="en-US"/>
          </a:p>
        </p:txBody>
      </p:sp>
      <p:sp>
        <p:nvSpPr>
          <p:cNvPr id="5" name="Notes Placeholder 4"/>
          <p:cNvSpPr>
            <a:spLocks noGrp="1"/>
          </p:cNvSpPr>
          <p:nvPr>
            <p:ph type="body" sz="quarter" idx="3"/>
          </p:nvPr>
        </p:nvSpPr>
        <p:spPr>
          <a:xfrm>
            <a:off x="702310" y="4480004"/>
            <a:ext cx="5618480" cy="3665458"/>
          </a:xfrm>
          <a:prstGeom prst="rect">
            <a:avLst/>
          </a:prstGeom>
        </p:spPr>
        <p:txBody>
          <a:bodyPr vert="horz" lIns="93324" tIns="46662" rIns="93324" bIns="4666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43343" cy="467071"/>
          </a:xfrm>
          <a:prstGeom prst="rect">
            <a:avLst/>
          </a:prstGeom>
        </p:spPr>
        <p:txBody>
          <a:bodyPr vert="horz" lIns="93324" tIns="46662" rIns="93324" bIns="46662" rtlCol="0" anchor="b"/>
          <a:lstStyle>
            <a:lvl1pPr algn="l">
              <a:defRPr sz="1200"/>
            </a:lvl1pPr>
          </a:lstStyle>
          <a:p>
            <a:endParaRPr lang="en-US"/>
          </a:p>
        </p:txBody>
      </p:sp>
      <p:sp>
        <p:nvSpPr>
          <p:cNvPr id="7" name="Slide Number Placeholder 6"/>
          <p:cNvSpPr>
            <a:spLocks noGrp="1"/>
          </p:cNvSpPr>
          <p:nvPr>
            <p:ph type="sldNum" sz="quarter" idx="5"/>
          </p:nvPr>
        </p:nvSpPr>
        <p:spPr>
          <a:xfrm>
            <a:off x="3978132" y="8842030"/>
            <a:ext cx="3043343" cy="467071"/>
          </a:xfrm>
          <a:prstGeom prst="rect">
            <a:avLst/>
          </a:prstGeom>
        </p:spPr>
        <p:txBody>
          <a:bodyPr vert="horz" lIns="93324" tIns="46662" rIns="93324" bIns="46662" rtlCol="0" anchor="b"/>
          <a:lstStyle>
            <a:lvl1pPr algn="r">
              <a:defRPr sz="1200"/>
            </a:lvl1pPr>
          </a:lstStyle>
          <a:p>
            <a:fld id="{B1D8E1B6-F1F6-4468-BC62-C008A50C056D}" type="slidenum">
              <a:rPr lang="en-US" smtClean="0"/>
              <a:t>‹#›</a:t>
            </a:fld>
            <a:endParaRPr lang="en-US"/>
          </a:p>
        </p:txBody>
      </p:sp>
    </p:spTree>
    <p:extLst>
      <p:ext uri="{BB962C8B-B14F-4D97-AF65-F5344CB8AC3E}">
        <p14:creationId xmlns:p14="http://schemas.microsoft.com/office/powerpoint/2010/main" val="18090545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Hello everyone, I am John</a:t>
            </a:r>
            <a:r>
              <a:rPr lang="en-CA" baseline="0" dirty="0"/>
              <a:t> Roesch, the Senior Project Officer for the Department of Lands, Environment, and Resources for the Kitikmeot Inuit Association. I am responsible for project oversite for the KIA and provide input into the regulatory process on the Hope Bay Project to both the NWB and NIRB. In performing this role, I make use of KIA’s consultants who are subject matter experts in the areas of hydrology, hydrogeology, fisheries, aquatic environment, and geotechnical engineering. </a:t>
            </a:r>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1</a:t>
            </a:fld>
            <a:endParaRPr lang="en-US"/>
          </a:p>
        </p:txBody>
      </p:sp>
    </p:spTree>
    <p:extLst>
      <p:ext uri="{BB962C8B-B14F-4D97-AF65-F5344CB8AC3E}">
        <p14:creationId xmlns:p14="http://schemas.microsoft.com/office/powerpoint/2010/main" val="389858531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KIA believes that with all technical issues</a:t>
            </a:r>
            <a:r>
              <a:rPr lang="en-CA" baseline="0" dirty="0"/>
              <a:t> being successfully resolved the final issue of staged security and particular water license conditions can be concluded with both AEM and CIRNAC through further discussion and cooperation.</a:t>
            </a:r>
          </a:p>
          <a:p>
            <a:endParaRPr lang="en-CA" baseline="0" dirty="0"/>
          </a:p>
          <a:p>
            <a:r>
              <a:rPr lang="en-US" baseline="0" dirty="0"/>
              <a:t>Given this and the substantial benefits that will be obtained for Inuit from the Hope Bay Project and its IIBA, we believe that the amendment of the Type A Water licences for Doris-Madrid is in the best interest of the Inuit people.</a:t>
            </a:r>
          </a:p>
          <a:p>
            <a:endParaRPr lang="en-CA" baseline="0" dirty="0"/>
          </a:p>
          <a:p>
            <a:r>
              <a:rPr lang="en-CA" baseline="0" dirty="0"/>
              <a:t>We thank you for listening and we are open to any questions.</a:t>
            </a:r>
          </a:p>
          <a:p>
            <a:endParaRPr lang="en-CA" baseline="0" dirty="0"/>
          </a:p>
        </p:txBody>
      </p:sp>
      <p:sp>
        <p:nvSpPr>
          <p:cNvPr id="4" name="Slide Number Placeholder 3"/>
          <p:cNvSpPr>
            <a:spLocks noGrp="1"/>
          </p:cNvSpPr>
          <p:nvPr>
            <p:ph type="sldNum" sz="quarter" idx="10"/>
          </p:nvPr>
        </p:nvSpPr>
        <p:spPr/>
        <p:txBody>
          <a:bodyPr/>
          <a:lstStyle/>
          <a:p>
            <a:fld id="{B1D8E1B6-F1F6-4468-BC62-C008A50C056D}" type="slidenum">
              <a:rPr lang="en-US" smtClean="0"/>
              <a:t>10</a:t>
            </a:fld>
            <a:endParaRPr lang="en-US"/>
          </a:p>
        </p:txBody>
      </p:sp>
    </p:spTree>
    <p:extLst>
      <p:ext uri="{BB962C8B-B14F-4D97-AF65-F5344CB8AC3E}">
        <p14:creationId xmlns:p14="http://schemas.microsoft.com/office/powerpoint/2010/main" val="30321156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purpose of this</a:t>
            </a:r>
            <a:r>
              <a:rPr lang="en-CA" baseline="0" dirty="0"/>
              <a:t> presentation is to provide a brief summary of our technical comments on the amendment to Type A water license for Doris-Madrid. Beginning in 2024 and throughout 2025 KIA has been providing Agnico Eagle in put into the operational update of the Doris-Madrid mine site. KIA’s consultants in hydrology, hydrogeology, fisheries, aquatic environments, water quality, and monitoring were involved in this collaborative process. During the 2026 NWB process our consultants provided 21 technical issues for consideration. KIA has reviewed AEM’s response to these issues and is satisfied with the response and considers all issues to be resolved.</a:t>
            </a:r>
          </a:p>
        </p:txBody>
      </p:sp>
      <p:sp>
        <p:nvSpPr>
          <p:cNvPr id="4" name="Slide Number Placeholder 3"/>
          <p:cNvSpPr>
            <a:spLocks noGrp="1"/>
          </p:cNvSpPr>
          <p:nvPr>
            <p:ph type="sldNum" sz="quarter" idx="10"/>
          </p:nvPr>
        </p:nvSpPr>
        <p:spPr/>
        <p:txBody>
          <a:bodyPr/>
          <a:lstStyle/>
          <a:p>
            <a:fld id="{B1D8E1B6-F1F6-4468-BC62-C008A50C056D}" type="slidenum">
              <a:rPr lang="en-US" smtClean="0"/>
              <a:t>2</a:t>
            </a:fld>
            <a:endParaRPr lang="en-US"/>
          </a:p>
        </p:txBody>
      </p:sp>
    </p:spTree>
    <p:extLst>
      <p:ext uri="{BB962C8B-B14F-4D97-AF65-F5344CB8AC3E}">
        <p14:creationId xmlns:p14="http://schemas.microsoft.com/office/powerpoint/2010/main" val="39100911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3F2D9-C053-9CDD-B936-4E5E7F899C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3FC971-2B20-187C-7827-9067A26DF8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596BDE-5E4E-D393-B605-CA243FA4D401}"/>
              </a:ext>
            </a:extLst>
          </p:cNvPr>
          <p:cNvSpPr>
            <a:spLocks noGrp="1"/>
          </p:cNvSpPr>
          <p:nvPr>
            <p:ph type="body" idx="1"/>
          </p:nvPr>
        </p:nvSpPr>
        <p:spPr/>
        <p:txBody>
          <a:bodyPr/>
          <a:lstStyle/>
          <a:p>
            <a:r>
              <a:rPr lang="en-CA" baseline="0" dirty="0"/>
              <a:t>The issues that were identified were the scope of activities, the additional marine outfall diffuser, avoidance measures for new infrastructure, clarification of maps for new infrastructure, TIA capacity, optimizing freshwater withdrawal, some details of the management plan updates, water withdrawal monitoring and reporting.</a:t>
            </a:r>
          </a:p>
        </p:txBody>
      </p:sp>
      <p:sp>
        <p:nvSpPr>
          <p:cNvPr id="4" name="Slide Number Placeholder 3">
            <a:extLst>
              <a:ext uri="{FF2B5EF4-FFF2-40B4-BE49-F238E27FC236}">
                <a16:creationId xmlns:a16="http://schemas.microsoft.com/office/drawing/2014/main" id="{B8548E9E-781E-96E3-88F8-6EE12EDFA91E}"/>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8E1B6-F1F6-4468-BC62-C008A50C05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313429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FE2917-F618-547C-36EA-237F5AD833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411B416-9813-6B6F-9503-F93DFB67C06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2CBD097-A1FC-FC9E-BF81-74AFE14DA49E}"/>
              </a:ext>
            </a:extLst>
          </p:cNvPr>
          <p:cNvSpPr>
            <a:spLocks noGrp="1"/>
          </p:cNvSpPr>
          <p:nvPr>
            <p:ph type="body" idx="1"/>
          </p:nvPr>
        </p:nvSpPr>
        <p:spPr/>
        <p:txBody>
          <a:bodyPr/>
          <a:lstStyle/>
          <a:p>
            <a:r>
              <a:rPr lang="en-CA" baseline="0" dirty="0"/>
              <a:t>Other issues that were resolved are water balance and water withdrawal, alternate tailings management approach, TIA closure, the Patch 7 contact water pond, saline pond, sediment sample depth, water quality sampling frequency, and Robert’s Bay monitoring.</a:t>
            </a:r>
          </a:p>
        </p:txBody>
      </p:sp>
      <p:sp>
        <p:nvSpPr>
          <p:cNvPr id="4" name="Slide Number Placeholder 3">
            <a:extLst>
              <a:ext uri="{FF2B5EF4-FFF2-40B4-BE49-F238E27FC236}">
                <a16:creationId xmlns:a16="http://schemas.microsoft.com/office/drawing/2014/main" id="{76043481-57EF-19A1-E989-E29603C2BCD6}"/>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8E1B6-F1F6-4468-BC62-C008A50C05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56365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35D179-81D0-B5AF-20B4-A3B5F3E0FA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78A6B8-6359-93B4-87B4-4B978F90019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305401-4C2F-EEA4-EDA5-55D2E00C767E}"/>
              </a:ext>
            </a:extLst>
          </p:cNvPr>
          <p:cNvSpPr>
            <a:spLocks noGrp="1"/>
          </p:cNvSpPr>
          <p:nvPr>
            <p:ph type="body" idx="1"/>
          </p:nvPr>
        </p:nvSpPr>
        <p:spPr/>
        <p:txBody>
          <a:bodyPr/>
          <a:lstStyle/>
          <a:p>
            <a:r>
              <a:rPr lang="en-CA" baseline="0" dirty="0"/>
              <a:t>There were also a few outstanding questions on fish and fish habitat offsetting that have been addressed.</a:t>
            </a:r>
          </a:p>
        </p:txBody>
      </p:sp>
      <p:sp>
        <p:nvSpPr>
          <p:cNvPr id="4" name="Slide Number Placeholder 3">
            <a:extLst>
              <a:ext uri="{FF2B5EF4-FFF2-40B4-BE49-F238E27FC236}">
                <a16:creationId xmlns:a16="http://schemas.microsoft.com/office/drawing/2014/main" id="{97BF629F-C147-D765-7DC3-B92E0FE55A3A}"/>
              </a:ext>
            </a:extLst>
          </p:cNvPr>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1D8E1B6-F1F6-4468-BC62-C008A50C056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927068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The KIA had agreed with AEM on</a:t>
            </a:r>
            <a:r>
              <a:rPr lang="en-CA" baseline="0" dirty="0"/>
              <a:t> $98.4 million for the Doris-Madrid security and the new tranches with a split of 82% and 18% split for IOL and Crown Land and Water, respectively. Our review of reclamation security was conducted by a jointly selected geotechnical engineering consultant (as per the Framework) and the split of IOL and Crown Land and Water was based on 100% allocation of specified mine site components to either land or water as per AEM’s request to facilitate execution of reclamation work.</a:t>
            </a:r>
          </a:p>
          <a:p>
            <a:endParaRPr lang="en-CA" baseline="0" dirty="0"/>
          </a:p>
          <a:p>
            <a:r>
              <a:rPr lang="en-CA" baseline="0" dirty="0"/>
              <a:t>The KIA is open to the receipt of staged security from AEM subject to water license conditions. KIA and AEM jointly provided CIRNAC with the proposed staged split of security for the amended Type A Water Licence for Doris-Madrid. Both KIA and AEM will continue to discuss the reclamation security with CIRNAC.</a:t>
            </a:r>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6</a:t>
            </a:fld>
            <a:endParaRPr lang="en-US"/>
          </a:p>
        </p:txBody>
      </p:sp>
    </p:spTree>
    <p:extLst>
      <p:ext uri="{BB962C8B-B14F-4D97-AF65-F5344CB8AC3E}">
        <p14:creationId xmlns:p14="http://schemas.microsoft.com/office/powerpoint/2010/main" val="31984574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CIRNAC proposes $XX.X million in total security for Doris-Madrid. This represents a difference of $X.X million between CIRNAC’s Doris-Madrid and those put forward by TMAC and KIA.</a:t>
            </a:r>
          </a:p>
          <a:p>
            <a:endParaRPr lang="en-CA" baseline="0" dirty="0"/>
          </a:p>
          <a:p>
            <a:r>
              <a:rPr lang="en-CA" baseline="0" dirty="0"/>
              <a:t>CIRNAC’s land and water split of security is XX.X% and XX.X% for Doris-Madrid which is substantially different from KIA and AEM’s land and water split. </a:t>
            </a:r>
          </a:p>
          <a:p>
            <a:endParaRPr lang="en-CA" baseline="0" dirty="0"/>
          </a:p>
        </p:txBody>
      </p:sp>
      <p:sp>
        <p:nvSpPr>
          <p:cNvPr id="4" name="Slide Number Placeholder 3"/>
          <p:cNvSpPr>
            <a:spLocks noGrp="1"/>
          </p:cNvSpPr>
          <p:nvPr>
            <p:ph type="sldNum" sz="quarter" idx="10"/>
          </p:nvPr>
        </p:nvSpPr>
        <p:spPr/>
        <p:txBody>
          <a:bodyPr/>
          <a:lstStyle/>
          <a:p>
            <a:fld id="{B1D8E1B6-F1F6-4468-BC62-C008A50C056D}" type="slidenum">
              <a:rPr lang="en-US" smtClean="0"/>
              <a:t>7</a:t>
            </a:fld>
            <a:endParaRPr lang="en-US"/>
          </a:p>
        </p:txBody>
      </p:sp>
    </p:spTree>
    <p:extLst>
      <p:ext uri="{BB962C8B-B14F-4D97-AF65-F5344CB8AC3E}">
        <p14:creationId xmlns:p14="http://schemas.microsoft.com/office/powerpoint/2010/main" val="219364759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baseline="0" dirty="0"/>
              <a:t>Depicted here is KIA’s the proposed staged security for Doris-Madrid which was provided to CIRNAC by KIA and AEM jointly.</a:t>
            </a:r>
          </a:p>
          <a:p>
            <a:endParaRPr lang="en-CA" baseline="0" dirty="0"/>
          </a:p>
          <a:p>
            <a:r>
              <a:rPr lang="en-CA" baseline="0" dirty="0"/>
              <a:t>The tailings tranche requires the greatest amount of security for reclamation work. The cost of tailings reclamation is driven by the increased amount of cover required for the tailings surface area and the geomembrane. AEM has proposed to provide tailings security in letters of credit, one being provided 60 days prior to construction of infrastructure associated for each tranche. Advanced notice will be given to KIA when AEM is entering a tranche and what infrastructure will be built.</a:t>
            </a:r>
          </a:p>
          <a:p>
            <a:endParaRPr lang="en-CA" baseline="0" dirty="0"/>
          </a:p>
          <a:p>
            <a:pPr marL="0" marR="0" lvl="0" indent="0" algn="l" defTabSz="914400" rtl="0" eaLnBrk="1" fontAlgn="auto" latinLnBrk="0" hangingPunct="1">
              <a:lnSpc>
                <a:spcPct val="100000"/>
              </a:lnSpc>
              <a:spcBef>
                <a:spcPts val="0"/>
              </a:spcBef>
              <a:spcAft>
                <a:spcPts val="0"/>
              </a:spcAft>
              <a:buClrTx/>
              <a:buSzTx/>
              <a:buFontTx/>
              <a:buNone/>
              <a:tabLst/>
              <a:defRPr/>
            </a:pPr>
            <a:r>
              <a:rPr lang="en-CA" baseline="0" dirty="0"/>
              <a:t>AEM has provided KIA sufficient information on the planned expansion of the tailings surface area justifying the receipt of TIA tranche security in two Letters of Credits.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CA" baseline="0" dirty="0"/>
          </a:p>
          <a:p>
            <a:r>
              <a:rPr lang="en-CA" baseline="0" dirty="0"/>
              <a:t>The KIA believes that this proposed staged security is equitable in meeting both KIA’s and CIRNAC’s security requirements given the relative risk exposure in each of the construction and operational stages.</a:t>
            </a:r>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8</a:t>
            </a:fld>
            <a:endParaRPr lang="en-US"/>
          </a:p>
        </p:txBody>
      </p:sp>
    </p:spTree>
    <p:extLst>
      <p:ext uri="{BB962C8B-B14F-4D97-AF65-F5344CB8AC3E}">
        <p14:creationId xmlns:p14="http://schemas.microsoft.com/office/powerpoint/2010/main" val="3745284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As stated previously, the KIA is open</a:t>
            </a:r>
            <a:r>
              <a:rPr lang="en-CA" baseline="0" dirty="0"/>
              <a:t> to receiving security using the proposed staged split under water license conditions.</a:t>
            </a:r>
          </a:p>
          <a:p>
            <a:endParaRPr lang="en-CA" baseline="0" dirty="0"/>
          </a:p>
          <a:p>
            <a:r>
              <a:rPr lang="en-CA" baseline="0" dirty="0"/>
              <a:t>The KIA must receive security 60 days prior to construction for each phase of construction for a defined set of major mine site components and infrastructure on a geographic basis. The receipt of staged security is subject to the NWB process where AEM is required to provide proof of security being issued.</a:t>
            </a:r>
          </a:p>
          <a:p>
            <a:endParaRPr lang="en-CA" baseline="0" dirty="0"/>
          </a:p>
          <a:p>
            <a:r>
              <a:rPr lang="en-CA" baseline="0" dirty="0"/>
              <a:t>The reclamation costs must be updated periodically and reviewed by KIA and CIRNAC and provided to the NWB. If additional security is determined to be required by the NWB, AEM must provide it within 60 days of the determination.</a:t>
            </a:r>
          </a:p>
          <a:p>
            <a:endParaRPr lang="en-CA" baseline="0" dirty="0"/>
          </a:p>
          <a:p>
            <a:r>
              <a:rPr lang="en-CA" baseline="0" dirty="0"/>
              <a:t>The KIA has discussed these conditions with both AEM and CIRNAC.</a:t>
            </a:r>
            <a:endParaRPr lang="en-CA" dirty="0"/>
          </a:p>
        </p:txBody>
      </p:sp>
      <p:sp>
        <p:nvSpPr>
          <p:cNvPr id="4" name="Slide Number Placeholder 3"/>
          <p:cNvSpPr>
            <a:spLocks noGrp="1"/>
          </p:cNvSpPr>
          <p:nvPr>
            <p:ph type="sldNum" sz="quarter" idx="10"/>
          </p:nvPr>
        </p:nvSpPr>
        <p:spPr/>
        <p:txBody>
          <a:bodyPr/>
          <a:lstStyle/>
          <a:p>
            <a:fld id="{B1D8E1B6-F1F6-4468-BC62-C008A50C056D}" type="slidenum">
              <a:rPr lang="en-US" smtClean="0"/>
              <a:t>9</a:t>
            </a:fld>
            <a:endParaRPr lang="en-US"/>
          </a:p>
        </p:txBody>
      </p:sp>
    </p:spTree>
    <p:extLst>
      <p:ext uri="{BB962C8B-B14F-4D97-AF65-F5344CB8AC3E}">
        <p14:creationId xmlns:p14="http://schemas.microsoft.com/office/powerpoint/2010/main" val="657825800"/>
      </p:ext>
    </p:extLst>
  </p:cSld>
  <p:clrMapOvr>
    <a:masterClrMapping/>
  </p:clrMapOvr>
</p:note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BEBA8EAE-BF5A-486C-A8C5-ECC9F3942E4B}">
                <a14:imgProps xmlns:a14="http://schemas.microsoft.com/office/drawing/2010/main">
                  <a14:imgLayer r:embed="rId3">
                    <a14:imgEffect>
                      <a14:colorTemperature colorTemp="5300"/>
                    </a14:imgEffect>
                  </a14:imgLayer>
                </a14:imgProps>
              </a:ext>
            </a:extLst>
          </a:blip>
          <a:stretch>
            <a:fillRect/>
          </a:stretch>
        </p:blipFill>
        <p:spPr>
          <a:xfrm>
            <a:off x="668" y="5313457"/>
            <a:ext cx="9156986" cy="1544543"/>
          </a:xfrm>
          <a:prstGeom prst="rect">
            <a:avLst/>
          </a:prstGeom>
          <a:ln>
            <a:solidFill>
              <a:schemeClr val="bg1"/>
            </a:solidFill>
          </a:ln>
        </p:spPr>
      </p:pic>
      <p:sp>
        <p:nvSpPr>
          <p:cNvPr id="2" name="Title 1"/>
          <p:cNvSpPr>
            <a:spLocks noGrp="1"/>
          </p:cNvSpPr>
          <p:nvPr>
            <p:ph type="ctrTitle"/>
          </p:nvPr>
        </p:nvSpPr>
        <p:spPr>
          <a:xfrm>
            <a:off x="1143000" y="1122363"/>
            <a:ext cx="6858000" cy="2387600"/>
          </a:xfrm>
        </p:spPr>
        <p:txBody>
          <a:bodyPr anchor="t">
            <a:normAutofit/>
          </a:bodyPr>
          <a:lstStyle>
            <a:lvl1pPr algn="ctr">
              <a:defRPr sz="5400">
                <a:latin typeface="Arial Rounded MT Bold" panose="020F0704030504030204" pitchFamily="34" charset="0"/>
              </a:defRPr>
            </a:lvl1pPr>
          </a:lstStyle>
          <a:p>
            <a:r>
              <a:rPr lang="en-US" dirty="0"/>
              <a:t>Click to edit Master title style</a:t>
            </a:r>
          </a:p>
        </p:txBody>
      </p:sp>
      <p:sp>
        <p:nvSpPr>
          <p:cNvPr id="3" name="Subtitle 2"/>
          <p:cNvSpPr>
            <a:spLocks noGrp="1"/>
          </p:cNvSpPr>
          <p:nvPr>
            <p:ph type="subTitle" idx="1"/>
          </p:nvPr>
        </p:nvSpPr>
        <p:spPr>
          <a:xfrm>
            <a:off x="1143000" y="3602038"/>
            <a:ext cx="6858000" cy="1655762"/>
          </a:xfrm>
        </p:spPr>
        <p:txBody>
          <a:bodyPr>
            <a:normAutofit/>
          </a:bodyPr>
          <a:lstStyle>
            <a:lvl1pPr marL="0" indent="0" algn="ctr">
              <a:buNone/>
              <a:defRPr sz="32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dirty="0"/>
              <a:t>Click to edit Master subtitle style</a:t>
            </a:r>
          </a:p>
        </p:txBody>
      </p:sp>
      <p:pic>
        <p:nvPicPr>
          <p:cNvPr id="11" name="Picture 10"/>
          <p:cNvPicPr>
            <a:picLocks noChangeAspect="1"/>
          </p:cNvPicPr>
          <p:nvPr userDrawn="1"/>
        </p:nvPicPr>
        <p:blipFill>
          <a:blip r:embed="rId4" cstate="email">
            <a:extLst>
              <a:ext uri="{BEBA8EAE-BF5A-486C-A8C5-ECC9F3942E4B}">
                <a14:imgProps xmlns:a14="http://schemas.microsoft.com/office/drawing/2010/main">
                  <a14:imgLayer r:embed="rId3">
                    <a14:imgEffect>
                      <a14:colorTemperature colorTemp="5300"/>
                    </a14:imgEffect>
                    <a14:imgEffect>
                      <a14:saturation sat="0"/>
                    </a14:imgEffect>
                  </a14:imgLayer>
                </a14:imgProps>
              </a:ext>
              <a:ext uri="{28A0092B-C50C-407E-A947-70E740481C1C}">
                <a14:useLocalDpi xmlns:a14="http://schemas.microsoft.com/office/drawing/2010/main"/>
              </a:ext>
            </a:extLst>
          </a:blip>
          <a:stretch>
            <a:fillRect/>
          </a:stretch>
        </p:blipFill>
        <p:spPr>
          <a:xfrm>
            <a:off x="-12986" y="0"/>
            <a:ext cx="9156986" cy="361507"/>
          </a:xfrm>
          <a:prstGeom prst="rect">
            <a:avLst/>
          </a:prstGeom>
          <a:ln>
            <a:solidFill>
              <a:schemeClr val="bg1"/>
            </a:solidFill>
          </a:ln>
        </p:spPr>
      </p:pic>
      <p:pic>
        <p:nvPicPr>
          <p:cNvPr id="12" name="Picture 11"/>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84095" y="4794666"/>
            <a:ext cx="2160341" cy="1958709"/>
          </a:xfrm>
          <a:prstGeom prst="rect">
            <a:avLst/>
          </a:prstGeom>
          <a:ln>
            <a:noFill/>
          </a:ln>
          <a:effectLst>
            <a:outerShdw blurRad="292100" dist="139700" dir="2700000" algn="tl" rotWithShape="0">
              <a:srgbClr val="333333">
                <a:alpha val="65000"/>
              </a:srgbClr>
            </a:outerShdw>
          </a:effectLst>
        </p:spPr>
      </p:pic>
      <p:sp>
        <p:nvSpPr>
          <p:cNvPr id="4" name="TextBox 3"/>
          <p:cNvSpPr txBox="1"/>
          <p:nvPr userDrawn="1"/>
        </p:nvSpPr>
        <p:spPr>
          <a:xfrm>
            <a:off x="5663953" y="5357303"/>
            <a:ext cx="3297169" cy="1692771"/>
          </a:xfrm>
          <a:prstGeom prst="rect">
            <a:avLst/>
          </a:prstGeom>
          <a:noFill/>
        </p:spPr>
        <p:txBody>
          <a:bodyPr wrap="square" rtlCol="0">
            <a:spAutoFit/>
          </a:bodyPr>
          <a:lstStyle/>
          <a:p>
            <a:pPr algn="r"/>
            <a:r>
              <a:rPr lang="iu-Latn-CA" sz="1800" b="1" kern="1200" noProof="0" dirty="0">
                <a:solidFill>
                  <a:schemeClr val="bg1"/>
                </a:solidFill>
                <a:effectLst/>
                <a:latin typeface="+mn-lt"/>
                <a:ea typeface="+mn-ea"/>
                <a:cs typeface="+mn-cs"/>
              </a:rPr>
              <a:t>Titiqqiqivia 18</a:t>
            </a:r>
            <a:endParaRPr lang="iu-Latn-CA" sz="1800" kern="1200" noProof="0" dirty="0">
              <a:solidFill>
                <a:schemeClr val="bg1"/>
              </a:solidFill>
              <a:effectLst/>
              <a:latin typeface="+mn-lt"/>
              <a:ea typeface="+mn-ea"/>
              <a:cs typeface="+mn-cs"/>
            </a:endParaRPr>
          </a:p>
          <a:p>
            <a:pPr algn="r"/>
            <a:r>
              <a:rPr lang="iu-Latn-CA" sz="1800" b="1" kern="1200" noProof="0" dirty="0">
                <a:solidFill>
                  <a:schemeClr val="bg1"/>
                </a:solidFill>
                <a:effectLst/>
                <a:latin typeface="+mn-lt"/>
                <a:ea typeface="+mn-ea"/>
                <a:cs typeface="+mn-cs"/>
              </a:rPr>
              <a:t>Ikaluktuttiak, Nunavut</a:t>
            </a:r>
            <a:endParaRPr lang="iu-Latn-CA" sz="1800" kern="1200" noProof="0" dirty="0">
              <a:solidFill>
                <a:schemeClr val="bg1"/>
              </a:solidFill>
              <a:effectLst/>
              <a:latin typeface="+mn-lt"/>
              <a:ea typeface="+mn-ea"/>
              <a:cs typeface="+mn-cs"/>
            </a:endParaRPr>
          </a:p>
          <a:p>
            <a:pPr algn="r"/>
            <a:r>
              <a:rPr lang="iu-Latn-CA" sz="1800" b="1" kern="1200" noProof="0" dirty="0">
                <a:solidFill>
                  <a:schemeClr val="bg1"/>
                </a:solidFill>
                <a:effectLst/>
                <a:latin typeface="+mn-lt"/>
                <a:ea typeface="+mn-ea"/>
                <a:cs typeface="+mn-cs"/>
              </a:rPr>
              <a:t>X0B 0C0</a:t>
            </a:r>
            <a:endParaRPr lang="iu-Latn-CA" sz="1800" kern="1200" noProof="0" dirty="0">
              <a:solidFill>
                <a:schemeClr val="bg1"/>
              </a:solidFill>
              <a:effectLst/>
              <a:latin typeface="+mn-lt"/>
              <a:ea typeface="+mn-ea"/>
              <a:cs typeface="+mn-cs"/>
            </a:endParaRPr>
          </a:p>
          <a:p>
            <a:pPr algn="r"/>
            <a:r>
              <a:rPr lang="iu-Latn-CA" sz="1800" b="1" kern="1200" noProof="0" dirty="0">
                <a:solidFill>
                  <a:schemeClr val="bg1"/>
                </a:solidFill>
                <a:effectLst/>
                <a:latin typeface="+mn-lt"/>
                <a:ea typeface="+mn-ea"/>
                <a:cs typeface="+mn-cs"/>
              </a:rPr>
              <a:t>Hivayautaa: 1 867 983 2458</a:t>
            </a:r>
            <a:endParaRPr lang="iu-Latn-CA" sz="1800" kern="1200" noProof="0" dirty="0">
              <a:solidFill>
                <a:schemeClr val="bg1"/>
              </a:solidFill>
              <a:effectLst/>
              <a:latin typeface="+mn-lt"/>
              <a:ea typeface="+mn-ea"/>
              <a:cs typeface="+mn-cs"/>
            </a:endParaRPr>
          </a:p>
          <a:p>
            <a:pPr algn="r"/>
            <a:r>
              <a:rPr lang="iu-Latn-CA" sz="1800" b="1" kern="1200" noProof="0" dirty="0">
                <a:solidFill>
                  <a:schemeClr val="bg1"/>
                </a:solidFill>
                <a:effectLst/>
                <a:latin typeface="+mn-lt"/>
                <a:ea typeface="+mn-ea"/>
                <a:cs typeface="+mn-cs"/>
              </a:rPr>
              <a:t>Kayumiktukkut: 1 867 983 2701</a:t>
            </a:r>
            <a:endParaRPr lang="iu-Latn-CA" sz="1800" kern="1200" noProof="0" dirty="0">
              <a:solidFill>
                <a:schemeClr val="bg1"/>
              </a:solidFill>
              <a:effectLst/>
              <a:latin typeface="+mn-lt"/>
              <a:ea typeface="+mn-ea"/>
              <a:cs typeface="+mn-cs"/>
            </a:endParaRPr>
          </a:p>
          <a:p>
            <a:pPr algn="r"/>
            <a:endParaRPr lang="iu-Latn-CA" sz="1400" noProof="0" dirty="0"/>
          </a:p>
        </p:txBody>
      </p:sp>
    </p:spTree>
    <p:extLst>
      <p:ext uri="{BB962C8B-B14F-4D97-AF65-F5344CB8AC3E}">
        <p14:creationId xmlns:p14="http://schemas.microsoft.com/office/powerpoint/2010/main" val="3792815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6601490" cy="1325563"/>
          </a:xfrm>
        </p:spPr>
        <p:txBody>
          <a:bodyPr/>
          <a:lstStyle/>
          <a:p>
            <a:r>
              <a:rPr lang="en-US"/>
              <a:t>Click to edit Master title style</a:t>
            </a:r>
          </a:p>
        </p:txBody>
      </p:sp>
      <p:sp>
        <p:nvSpPr>
          <p:cNvPr id="3" name="Content Placeholder 2"/>
          <p:cNvSpPr>
            <a:spLocks noGrp="1"/>
          </p:cNvSpPr>
          <p:nvPr>
            <p:ph idx="1"/>
          </p:nvPr>
        </p:nvSpPr>
        <p:spPr>
          <a:xfrm>
            <a:off x="628650" y="1513655"/>
            <a:ext cx="78867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03142" y="5377404"/>
            <a:ext cx="3086100" cy="365125"/>
          </a:xfrm>
          <a:prstGeom prst="rect">
            <a:avLst/>
          </a:prstGeom>
        </p:spPr>
        <p:txBody>
          <a:bodyPr/>
          <a:lstStyle/>
          <a:p>
            <a:r>
              <a:rPr lang="en-CA" dirty="0">
                <a:solidFill>
                  <a:prstClr val="black"/>
                </a:solidFill>
              </a:rPr>
              <a:t>kitia.ca/</a:t>
            </a:r>
            <a:endParaRPr lang="en-US" dirty="0">
              <a:solidFill>
                <a:prstClr val="black"/>
              </a:solidFill>
            </a:endParaRPr>
          </a:p>
        </p:txBody>
      </p:sp>
      <p:sp>
        <p:nvSpPr>
          <p:cNvPr id="6" name="Slide Number Placeholder 5"/>
          <p:cNvSpPr>
            <a:spLocks noGrp="1"/>
          </p:cNvSpPr>
          <p:nvPr>
            <p:ph type="sldNum" sz="quarter" idx="12"/>
          </p:nvPr>
        </p:nvSpPr>
        <p:spPr/>
        <p:txBody>
          <a:bodyPr/>
          <a:lstStyle/>
          <a:p>
            <a:fld id="{438B63EE-32D6-41CD-8D0F-F766A6E153A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358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p:txBody>
          <a:bodyPr/>
          <a:lstStyle/>
          <a:p>
            <a:r>
              <a:rPr lang="en-US"/>
              <a:t>kitia.ca/</a:t>
            </a:r>
          </a:p>
        </p:txBody>
      </p:sp>
      <p:sp>
        <p:nvSpPr>
          <p:cNvPr id="6" name="Slide Number Placeholder 5"/>
          <p:cNvSpPr>
            <a:spLocks noGrp="1"/>
          </p:cNvSpPr>
          <p:nvPr>
            <p:ph type="sldNum" sz="quarter" idx="12"/>
          </p:nvPr>
        </p:nvSpPr>
        <p:spPr/>
        <p:txBody>
          <a:bodyPr/>
          <a:lstStyle/>
          <a:p>
            <a:fld id="{0F32F33F-7DE4-4B81-B7E5-C9AB6C714333}" type="slidenum">
              <a:rPr lang="en-US" smtClean="0"/>
              <a:t>‹#›</a:t>
            </a:fld>
            <a:endParaRPr lang="en-US"/>
          </a:p>
        </p:txBody>
      </p:sp>
    </p:spTree>
    <p:extLst>
      <p:ext uri="{BB962C8B-B14F-4D97-AF65-F5344CB8AC3E}">
        <p14:creationId xmlns:p14="http://schemas.microsoft.com/office/powerpoint/2010/main" val="21610245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5" name="Footer Placeholder 4"/>
          <p:cNvSpPr>
            <a:spLocks noGrp="1"/>
          </p:cNvSpPr>
          <p:nvPr>
            <p:ph type="ftr" sz="quarter" idx="11"/>
          </p:nvPr>
        </p:nvSpPr>
        <p:spPr/>
        <p:txBody>
          <a:bodyPr/>
          <a:lstStyle/>
          <a:p>
            <a:r>
              <a:rPr lang="en-US"/>
              <a:t>kitia.ca/</a:t>
            </a:r>
          </a:p>
        </p:txBody>
      </p:sp>
      <p:sp>
        <p:nvSpPr>
          <p:cNvPr id="6" name="Slide Number Placeholder 5"/>
          <p:cNvSpPr>
            <a:spLocks noGrp="1"/>
          </p:cNvSpPr>
          <p:nvPr>
            <p:ph type="sldNum" sz="quarter" idx="12"/>
          </p:nvPr>
        </p:nvSpPr>
        <p:spPr/>
        <p:txBody>
          <a:bodyPr/>
          <a:lstStyle/>
          <a:p>
            <a:fld id="{0F32F33F-7DE4-4B81-B7E5-C9AB6C714333}" type="slidenum">
              <a:rPr lang="en-US" smtClean="0"/>
              <a:t>‹#›</a:t>
            </a:fld>
            <a:endParaRPr lang="en-US"/>
          </a:p>
        </p:txBody>
      </p:sp>
      <p:pic>
        <p:nvPicPr>
          <p:cNvPr id="4" name="Picture 3"/>
          <p:cNvPicPr>
            <a:picLocks noChangeAspect="1"/>
          </p:cNvPicPr>
          <p:nvPr userDrawn="1"/>
        </p:nvPicPr>
        <p:blipFill>
          <a:blip r:embed="rId2"/>
          <a:stretch>
            <a:fillRect/>
          </a:stretch>
        </p:blipFill>
        <p:spPr>
          <a:xfrm>
            <a:off x="5354481" y="3640444"/>
            <a:ext cx="3789519" cy="3514156"/>
          </a:xfrm>
          <a:prstGeom prst="rect">
            <a:avLst/>
          </a:prstGeom>
          <a:effectLst>
            <a:glow rad="127000">
              <a:schemeClr val="accent1">
                <a:alpha val="0"/>
              </a:schemeClr>
            </a:glow>
            <a:outerShdw blurRad="50800" dist="50800" dir="5400000" algn="ctr" rotWithShape="0">
              <a:srgbClr val="000000"/>
            </a:outerShdw>
            <a:reflection stA="0" endPos="65000" dist="50800" dir="5400000" sy="-100000" algn="bl" rotWithShape="0"/>
          </a:effectLst>
        </p:spPr>
      </p:pic>
    </p:spTree>
    <p:extLst>
      <p:ext uri="{BB962C8B-B14F-4D97-AF65-F5344CB8AC3E}">
        <p14:creationId xmlns:p14="http://schemas.microsoft.com/office/powerpoint/2010/main" val="25654854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6601490" cy="1325563"/>
          </a:xfrm>
        </p:spPr>
        <p:txBody>
          <a:bodyPr/>
          <a:lstStyle/>
          <a:p>
            <a:r>
              <a:rPr lang="en-US"/>
              <a:t>Click to edit Master title style</a:t>
            </a:r>
          </a:p>
        </p:txBody>
      </p:sp>
      <p:sp>
        <p:nvSpPr>
          <p:cNvPr id="3" name="Content Placeholder 2"/>
          <p:cNvSpPr>
            <a:spLocks noGrp="1"/>
          </p:cNvSpPr>
          <p:nvPr>
            <p:ph idx="1"/>
          </p:nvPr>
        </p:nvSpPr>
        <p:spPr>
          <a:xfrm>
            <a:off x="628650" y="1513655"/>
            <a:ext cx="78867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11"/>
          </p:nvPr>
        </p:nvSpPr>
        <p:spPr>
          <a:xfrm>
            <a:off x="303142" y="5377404"/>
            <a:ext cx="3086100" cy="365125"/>
          </a:xfrm>
          <a:prstGeom prst="rect">
            <a:avLst/>
          </a:prstGeom>
        </p:spPr>
        <p:txBody>
          <a:bodyPr/>
          <a:lstStyle/>
          <a:p>
            <a:r>
              <a:rPr lang="en-CA" dirty="0"/>
              <a:t>kitia.ca/</a:t>
            </a:r>
            <a:endParaRPr lang="en-US" dirty="0"/>
          </a:p>
        </p:txBody>
      </p:sp>
      <p:sp>
        <p:nvSpPr>
          <p:cNvPr id="6" name="Slide Number Placeholder 5"/>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4261358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28650" y="365125"/>
            <a:ext cx="6612122" cy="1325563"/>
          </a:xfrm>
        </p:spPr>
        <p:txBody>
          <a:bodyPr/>
          <a:lstStyle/>
          <a:p>
            <a:r>
              <a:rPr lang="en-US"/>
              <a:t>Click to edit Master title style</a:t>
            </a:r>
          </a:p>
        </p:txBody>
      </p:sp>
      <p:sp>
        <p:nvSpPr>
          <p:cNvPr id="3" name="Content Placeholder 2"/>
          <p:cNvSpPr>
            <a:spLocks noGrp="1"/>
          </p:cNvSpPr>
          <p:nvPr>
            <p:ph sz="half" idx="1"/>
          </p:nvPr>
        </p:nvSpPr>
        <p:spPr>
          <a:xfrm>
            <a:off x="62865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825625"/>
            <a:ext cx="386715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11"/>
          </p:nvPr>
        </p:nvSpPr>
        <p:spPr>
          <a:xfrm>
            <a:off x="636629" y="6356350"/>
            <a:ext cx="3086100" cy="365125"/>
          </a:xfrm>
          <a:prstGeom prst="rect">
            <a:avLst/>
          </a:prstGeom>
        </p:spPr>
        <p:txBody>
          <a:bodyPr/>
          <a:lstStyle/>
          <a:p>
            <a:r>
              <a:rPr lang="en-US" dirty="0"/>
              <a:t>kitia.ca/</a:t>
            </a:r>
          </a:p>
        </p:txBody>
      </p:sp>
      <p:sp>
        <p:nvSpPr>
          <p:cNvPr id="7" name="Slide Number Placeholder 6"/>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928556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6621167" cy="1325563"/>
          </a:xfrm>
        </p:spPr>
        <p:txBody>
          <a:bodyPr/>
          <a:lstStyle/>
          <a:p>
            <a:r>
              <a:rPr lang="en-US" dirty="0"/>
              <a:t>Click to edit Master title style</a:t>
            </a:r>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Footer Placeholder 7"/>
          <p:cNvSpPr>
            <a:spLocks noGrp="1"/>
          </p:cNvSpPr>
          <p:nvPr>
            <p:ph type="ftr" sz="quarter" idx="11"/>
          </p:nvPr>
        </p:nvSpPr>
        <p:spPr>
          <a:xfrm>
            <a:off x="636629" y="6356350"/>
            <a:ext cx="3086100" cy="365125"/>
          </a:xfrm>
          <a:prstGeom prst="rect">
            <a:avLst/>
          </a:prstGeom>
        </p:spPr>
        <p:txBody>
          <a:bodyPr/>
          <a:lstStyle/>
          <a:p>
            <a:r>
              <a:rPr lang="en-CA" dirty="0"/>
              <a:t>kitia.ca/</a:t>
            </a:r>
            <a:endParaRPr lang="en-US" dirty="0"/>
          </a:p>
        </p:txBody>
      </p:sp>
      <p:sp>
        <p:nvSpPr>
          <p:cNvPr id="9" name="Slide Number Placeholder 8"/>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24664625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28650" y="6356350"/>
            <a:ext cx="2057400" cy="365125"/>
          </a:xfrm>
          <a:prstGeom prst="rect">
            <a:avLst/>
          </a:prstGeom>
        </p:spPr>
        <p:txBody>
          <a:bodyPr/>
          <a:lstStyle/>
          <a:p>
            <a:endParaRPr lang="en-US"/>
          </a:p>
        </p:txBody>
      </p:sp>
      <p:sp>
        <p:nvSpPr>
          <p:cNvPr id="3" name="Footer Placeholder 2"/>
          <p:cNvSpPr>
            <a:spLocks noGrp="1"/>
          </p:cNvSpPr>
          <p:nvPr>
            <p:ph type="ftr" sz="quarter" idx="11"/>
          </p:nvPr>
        </p:nvSpPr>
        <p:spPr>
          <a:xfrm>
            <a:off x="636629" y="6356350"/>
            <a:ext cx="3086100" cy="365125"/>
          </a:xfrm>
          <a:prstGeom prst="rect">
            <a:avLst/>
          </a:prstGeom>
        </p:spPr>
        <p:txBody>
          <a:bodyPr/>
          <a:lstStyle/>
          <a:p>
            <a:r>
              <a:rPr lang="en-US"/>
              <a:t>kitia.ca/</a:t>
            </a:r>
            <a:endParaRPr lang="en-US" dirty="0"/>
          </a:p>
        </p:txBody>
      </p:sp>
      <p:sp>
        <p:nvSpPr>
          <p:cNvPr id="4" name="Slide Number Placeholder 3"/>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1727079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3887788" y="1562986"/>
            <a:ext cx="4629150" cy="429806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Click to edit Master text styles</a:t>
            </a:r>
          </a:p>
        </p:txBody>
      </p:sp>
      <p:sp>
        <p:nvSpPr>
          <p:cNvPr id="6" name="Footer Placeholder 5"/>
          <p:cNvSpPr>
            <a:spLocks noGrp="1"/>
          </p:cNvSpPr>
          <p:nvPr>
            <p:ph type="ftr" sz="quarter" idx="11"/>
          </p:nvPr>
        </p:nvSpPr>
        <p:spPr>
          <a:xfrm>
            <a:off x="636629" y="6324451"/>
            <a:ext cx="3086100" cy="365125"/>
          </a:xfrm>
          <a:prstGeom prst="rect">
            <a:avLst/>
          </a:prstGeom>
        </p:spPr>
        <p:txBody>
          <a:bodyPr/>
          <a:lstStyle/>
          <a:p>
            <a:r>
              <a:rPr lang="en-US" dirty="0"/>
              <a:t>kitia.ca/</a:t>
            </a:r>
          </a:p>
        </p:txBody>
      </p:sp>
      <p:sp>
        <p:nvSpPr>
          <p:cNvPr id="7" name="Slide Number Placeholder 6"/>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21326716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3887788" y="1594884"/>
            <a:ext cx="4629150" cy="426616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6" name="Footer Placeholder 5"/>
          <p:cNvSpPr>
            <a:spLocks noGrp="1"/>
          </p:cNvSpPr>
          <p:nvPr>
            <p:ph type="ftr" sz="quarter" idx="11"/>
          </p:nvPr>
        </p:nvSpPr>
        <p:spPr>
          <a:xfrm>
            <a:off x="636629" y="6356350"/>
            <a:ext cx="3086100" cy="365125"/>
          </a:xfrm>
          <a:prstGeom prst="rect">
            <a:avLst/>
          </a:prstGeom>
        </p:spPr>
        <p:txBody>
          <a:bodyPr/>
          <a:lstStyle/>
          <a:p>
            <a:r>
              <a:rPr lang="en-US" dirty="0"/>
              <a:t>kitia.ca/</a:t>
            </a:r>
          </a:p>
        </p:txBody>
      </p:sp>
      <p:sp>
        <p:nvSpPr>
          <p:cNvPr id="7" name="Slide Number Placeholder 6"/>
          <p:cNvSpPr>
            <a:spLocks noGrp="1"/>
          </p:cNvSpPr>
          <p:nvPr>
            <p:ph type="sldNum" sz="quarter" idx="12"/>
          </p:nvPr>
        </p:nvSpPr>
        <p:spPr/>
        <p:txBody>
          <a:bodyPr/>
          <a:lstStyle/>
          <a:p>
            <a:fld id="{438B63EE-32D6-41CD-8D0F-F766A6E153A6}" type="slidenum">
              <a:rPr lang="en-US" smtClean="0"/>
              <a:t>‹#›</a:t>
            </a:fld>
            <a:endParaRPr lang="en-US"/>
          </a:p>
        </p:txBody>
      </p:sp>
    </p:spTree>
    <p:extLst>
      <p:ext uri="{BB962C8B-B14F-4D97-AF65-F5344CB8AC3E}">
        <p14:creationId xmlns:p14="http://schemas.microsoft.com/office/powerpoint/2010/main" val="15773104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6.xml"/><Relationship Id="rId7" Type="http://schemas.openxmlformats.org/officeDocument/2006/relationships/theme" Target="../theme/theme2.xml"/><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slideLayout" Target="../slideLayouts/slideLayout9.xml"/><Relationship Id="rId5" Type="http://schemas.openxmlformats.org/officeDocument/2006/relationships/slideLayout" Target="../slideLayouts/slideLayout8.xml"/><Relationship Id="rId4" Type="http://schemas.openxmlformats.org/officeDocument/2006/relationships/slideLayout" Target="../slideLayouts/slideLayout7.xml"/><Relationship Id="rId9" Type="http://schemas.openxmlformats.org/officeDocument/2006/relationships/image" Target="../media/image7.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theme" Target="../theme/theme3.xml"/><Relationship Id="rId1" Type="http://schemas.openxmlformats.org/officeDocument/2006/relationships/slideLayout" Target="../slideLayouts/slideLayout10.xml"/><Relationship Id="rId4" Type="http://schemas.openxmlformats.org/officeDocument/2006/relationships/image" Target="../media/image7.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398" y="-297"/>
            <a:ext cx="9144793" cy="6858594"/>
          </a:xfrm>
          <a:prstGeom prst="rect">
            <a:avLst/>
          </a:prstGeom>
        </p:spPr>
      </p:pic>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r>
              <a:rPr lang="en-US"/>
              <a:t>kitia.ca/</a:t>
            </a:r>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F32F33F-7DE4-4B81-B7E5-C9AB6C714333}" type="slidenum">
              <a:rPr lang="en-US" smtClean="0"/>
              <a:t>‹#›</a:t>
            </a:fld>
            <a:endParaRPr lang="en-US"/>
          </a:p>
        </p:txBody>
      </p:sp>
    </p:spTree>
    <p:extLst>
      <p:ext uri="{BB962C8B-B14F-4D97-AF65-F5344CB8AC3E}">
        <p14:creationId xmlns:p14="http://schemas.microsoft.com/office/powerpoint/2010/main" val="328294594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8"/>
          <a:stretch>
            <a:fillRect/>
          </a:stretch>
        </p:blipFill>
        <p:spPr>
          <a:xfrm>
            <a:off x="-26614" y="6197432"/>
            <a:ext cx="9181372" cy="682960"/>
          </a:xfrm>
          <a:prstGeom prst="rect">
            <a:avLst/>
          </a:prstGeom>
        </p:spPr>
      </p:pic>
      <p:sp>
        <p:nvSpPr>
          <p:cNvPr id="2" name="Title Placeholder 1"/>
          <p:cNvSpPr>
            <a:spLocks noGrp="1"/>
          </p:cNvSpPr>
          <p:nvPr>
            <p:ph type="title"/>
          </p:nvPr>
        </p:nvSpPr>
        <p:spPr>
          <a:xfrm>
            <a:off x="628650" y="365125"/>
            <a:ext cx="617618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B63EE-32D6-41CD-8D0F-F766A6E153A6}" type="slidenum">
              <a:rPr lang="en-US" smtClean="0"/>
              <a:t>‹#›</a:t>
            </a:fld>
            <a:endParaRPr lang="en-US"/>
          </a:p>
        </p:txBody>
      </p:sp>
      <p:pic>
        <p:nvPicPr>
          <p:cNvPr id="7" name="Picture 6"/>
          <p:cNvPicPr>
            <a:picLocks noChangeAspect="1"/>
          </p:cNvPicPr>
          <p:nvPr userDrawn="1"/>
        </p:nvPicPr>
        <p:blipFill>
          <a:blip r:embed="rId9" cstate="email">
            <a:extLst>
              <a:ext uri="{28A0092B-C50C-407E-A947-70E740481C1C}">
                <a14:useLocalDpi xmlns:a14="http://schemas.microsoft.com/office/drawing/2010/main"/>
              </a:ext>
            </a:extLst>
          </a:blip>
          <a:stretch>
            <a:fillRect/>
          </a:stretch>
        </p:blipFill>
        <p:spPr>
          <a:xfrm>
            <a:off x="7287724" y="51676"/>
            <a:ext cx="1760588" cy="1632049"/>
          </a:xfrm>
          <a:prstGeom prst="rect">
            <a:avLst/>
          </a:prstGeom>
        </p:spPr>
      </p:pic>
      <p:sp>
        <p:nvSpPr>
          <p:cNvPr id="4" name="TextBox 3"/>
          <p:cNvSpPr txBox="1"/>
          <p:nvPr userDrawn="1"/>
        </p:nvSpPr>
        <p:spPr>
          <a:xfrm>
            <a:off x="822288" y="6302560"/>
            <a:ext cx="2211369" cy="523220"/>
          </a:xfrm>
          <a:prstGeom prst="rect">
            <a:avLst/>
          </a:prstGeom>
          <a:noFill/>
        </p:spPr>
        <p:txBody>
          <a:bodyPr wrap="square" rtlCol="0">
            <a:spAutoFit/>
          </a:bodyPr>
          <a:lstStyle/>
          <a:p>
            <a:r>
              <a:rPr lang="en-US" sz="2800" dirty="0">
                <a:latin typeface="Arial Rounded MT Bold" panose="020F0704030504030204" pitchFamily="34" charset="0"/>
              </a:rPr>
              <a:t>kitia.ca</a:t>
            </a:r>
          </a:p>
        </p:txBody>
      </p:sp>
    </p:spTree>
    <p:extLst>
      <p:ext uri="{BB962C8B-B14F-4D97-AF65-F5344CB8AC3E}">
        <p14:creationId xmlns:p14="http://schemas.microsoft.com/office/powerpoint/2010/main" val="3614963429"/>
      </p:ext>
    </p:extLst>
  </p:cSld>
  <p:clrMap bg1="lt1" tx1="dk1" bg2="lt2" tx2="dk2" accent1="accent1" accent2="accent2" accent3="accent3" accent4="accent4" accent5="accent5" accent6="accent6" hlink="hlink" folHlink="folHlink"/>
  <p:sldLayoutIdLst>
    <p:sldLayoutId id="2147483686" r:id="rId1"/>
    <p:sldLayoutId id="2147483688" r:id="rId2"/>
    <p:sldLayoutId id="2147483689" r:id="rId3"/>
    <p:sldLayoutId id="2147483691" r:id="rId4"/>
    <p:sldLayoutId id="2147483692" r:id="rId5"/>
    <p:sldLayoutId id="2147483693" r:id="rId6"/>
  </p:sldLayoutIdLst>
  <p:hf hdr="0" ftr="0" dt="0"/>
  <p:txStyles>
    <p:titleStyle>
      <a:lvl1pPr algn="l" defTabSz="914400" rtl="0" eaLnBrk="1" latinLnBrk="0" hangingPunct="1">
        <a:lnSpc>
          <a:spcPct val="90000"/>
        </a:lnSpc>
        <a:spcBef>
          <a:spcPct val="0"/>
        </a:spcBef>
        <a:buNone/>
        <a:defRPr sz="4400" b="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3"/>
          <a:stretch>
            <a:fillRect/>
          </a:stretch>
        </p:blipFill>
        <p:spPr>
          <a:xfrm>
            <a:off x="-26614" y="6197432"/>
            <a:ext cx="9181372" cy="682960"/>
          </a:xfrm>
          <a:prstGeom prst="rect">
            <a:avLst/>
          </a:prstGeom>
        </p:spPr>
      </p:pic>
      <p:sp>
        <p:nvSpPr>
          <p:cNvPr id="2" name="Title Placeholder 1"/>
          <p:cNvSpPr>
            <a:spLocks noGrp="1"/>
          </p:cNvSpPr>
          <p:nvPr>
            <p:ph type="title"/>
          </p:nvPr>
        </p:nvSpPr>
        <p:spPr>
          <a:xfrm>
            <a:off x="628650" y="365125"/>
            <a:ext cx="617618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B63EE-32D6-41CD-8D0F-F766A6E153A6}"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87724" y="51676"/>
            <a:ext cx="1760588" cy="1632049"/>
          </a:xfrm>
          <a:prstGeom prst="rect">
            <a:avLst/>
          </a:prstGeom>
        </p:spPr>
      </p:pic>
      <p:sp>
        <p:nvSpPr>
          <p:cNvPr id="4" name="TextBox 3"/>
          <p:cNvSpPr txBox="1"/>
          <p:nvPr userDrawn="1"/>
        </p:nvSpPr>
        <p:spPr>
          <a:xfrm>
            <a:off x="822288" y="6302560"/>
            <a:ext cx="2211369" cy="523220"/>
          </a:xfrm>
          <a:prstGeom prst="rect">
            <a:avLst/>
          </a:prstGeom>
          <a:noFill/>
        </p:spPr>
        <p:txBody>
          <a:bodyPr wrap="square" rtlCol="0">
            <a:spAutoFit/>
          </a:bodyPr>
          <a:lstStyle/>
          <a:p>
            <a:r>
              <a:rPr lang="en-US" sz="2800" dirty="0">
                <a:solidFill>
                  <a:prstClr val="black"/>
                </a:solidFill>
                <a:latin typeface="Arial Rounded MT Bold" panose="020F0704030504030204" pitchFamily="34" charset="0"/>
              </a:rPr>
              <a:t>kitia.ca</a:t>
            </a:r>
          </a:p>
        </p:txBody>
      </p:sp>
    </p:spTree>
    <p:extLst>
      <p:ext uri="{BB962C8B-B14F-4D97-AF65-F5344CB8AC3E}">
        <p14:creationId xmlns:p14="http://schemas.microsoft.com/office/powerpoint/2010/main" val="3614963429"/>
      </p:ext>
    </p:extLst>
  </p:cSld>
  <p:clrMap bg1="lt1" tx1="dk1" bg2="lt2" tx2="dk2" accent1="accent1" accent2="accent2" accent3="accent3" accent4="accent4" accent5="accent5" accent6="accent6" hlink="hlink" folHlink="folHlink"/>
  <p:sldLayoutIdLst>
    <p:sldLayoutId id="2147483695" r:id="rId1"/>
  </p:sldLayoutIdLst>
  <p:hf hdr="0" ftr="0" dt="0"/>
  <p:txStyles>
    <p:titleStyle>
      <a:lvl1pPr algn="l" defTabSz="914400" rtl="0" eaLnBrk="1" latinLnBrk="0" hangingPunct="1">
        <a:lnSpc>
          <a:spcPct val="90000"/>
        </a:lnSpc>
        <a:spcBef>
          <a:spcPct val="0"/>
        </a:spcBef>
        <a:buNone/>
        <a:defRPr sz="4400" b="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stretch>
            <a:fillRect/>
          </a:stretch>
        </p:blipFill>
        <p:spPr>
          <a:xfrm>
            <a:off x="-26614" y="6197432"/>
            <a:ext cx="9181372" cy="682960"/>
          </a:xfrm>
          <a:prstGeom prst="rect">
            <a:avLst/>
          </a:prstGeom>
        </p:spPr>
      </p:pic>
      <p:sp>
        <p:nvSpPr>
          <p:cNvPr id="2" name="Title Placeholder 1"/>
          <p:cNvSpPr>
            <a:spLocks noGrp="1"/>
          </p:cNvSpPr>
          <p:nvPr>
            <p:ph type="title"/>
          </p:nvPr>
        </p:nvSpPr>
        <p:spPr>
          <a:xfrm>
            <a:off x="628650" y="365125"/>
            <a:ext cx="6176187"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8B63EE-32D6-41CD-8D0F-F766A6E153A6}" type="slidenum">
              <a:rPr lang="en-US" smtClean="0">
                <a:solidFill>
                  <a:prstClr val="black">
                    <a:tint val="75000"/>
                  </a:prstClr>
                </a:solidFill>
              </a:rPr>
              <a:pPr/>
              <a:t>‹#›</a:t>
            </a:fld>
            <a:endParaRPr lang="en-US">
              <a:solidFill>
                <a:prstClr val="black">
                  <a:tint val="75000"/>
                </a:prstClr>
              </a:solidFill>
            </a:endParaRPr>
          </a:p>
        </p:txBody>
      </p:sp>
      <p:pic>
        <p:nvPicPr>
          <p:cNvPr id="7" name="Picture 6"/>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287724" y="51676"/>
            <a:ext cx="1760588" cy="1632049"/>
          </a:xfrm>
          <a:prstGeom prst="rect">
            <a:avLst/>
          </a:prstGeom>
        </p:spPr>
      </p:pic>
      <p:sp>
        <p:nvSpPr>
          <p:cNvPr id="4" name="TextBox 3"/>
          <p:cNvSpPr txBox="1"/>
          <p:nvPr userDrawn="1"/>
        </p:nvSpPr>
        <p:spPr>
          <a:xfrm>
            <a:off x="822288" y="6302560"/>
            <a:ext cx="2211369" cy="523220"/>
          </a:xfrm>
          <a:prstGeom prst="rect">
            <a:avLst/>
          </a:prstGeom>
          <a:noFill/>
        </p:spPr>
        <p:txBody>
          <a:bodyPr wrap="square" rtlCol="0">
            <a:spAutoFit/>
          </a:bodyPr>
          <a:lstStyle/>
          <a:p>
            <a:r>
              <a:rPr lang="en-US" sz="2800" dirty="0">
                <a:solidFill>
                  <a:prstClr val="black"/>
                </a:solidFill>
                <a:latin typeface="Arial Rounded MT Bold" panose="020F0704030504030204" pitchFamily="34" charset="0"/>
              </a:rPr>
              <a:t>kitia.ca</a:t>
            </a:r>
          </a:p>
        </p:txBody>
      </p:sp>
    </p:spTree>
    <p:extLst>
      <p:ext uri="{BB962C8B-B14F-4D97-AF65-F5344CB8AC3E}">
        <p14:creationId xmlns:p14="http://schemas.microsoft.com/office/powerpoint/2010/main" val="3614963429"/>
      </p:ext>
    </p:extLst>
  </p:cSld>
  <p:clrMap bg1="lt1" tx1="dk1" bg2="lt2" tx2="dk2" accent1="accent1" accent2="accent2" accent3="accent3" accent4="accent4" accent5="accent5" accent6="accent6" hlink="hlink" folHlink="folHlink"/>
  <p:hf hdr="0" ftr="0" dt="0"/>
  <p:txStyles>
    <p:titleStyle>
      <a:lvl1pPr algn="l" defTabSz="914400" rtl="0" eaLnBrk="1" latinLnBrk="0" hangingPunct="1">
        <a:lnSpc>
          <a:spcPct val="90000"/>
        </a:lnSpc>
        <a:spcBef>
          <a:spcPct val="0"/>
        </a:spcBef>
        <a:buNone/>
        <a:defRPr sz="4400" b="0" kern="1200">
          <a:solidFill>
            <a:schemeClr val="tx1"/>
          </a:solidFill>
          <a:latin typeface="Arial Black" panose="020B0A040201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rtl="0"/>
            <a:r>
              <a:rPr lang="iu-Latn-CA" b="0" i="0" u="none" baseline="0" noProof="0" dirty="0"/>
              <a:t>Kitikmeot Inuit Katuyikatigit</a:t>
            </a:r>
            <a:endParaRPr lang="iu-Latn-CA" noProof="0" dirty="0"/>
          </a:p>
        </p:txBody>
      </p:sp>
      <p:sp>
        <p:nvSpPr>
          <p:cNvPr id="3" name="Subtitle 2"/>
          <p:cNvSpPr>
            <a:spLocks noGrp="1"/>
          </p:cNvSpPr>
          <p:nvPr>
            <p:ph type="subTitle" idx="1"/>
          </p:nvPr>
        </p:nvSpPr>
        <p:spPr>
          <a:xfrm>
            <a:off x="1143000" y="3248744"/>
            <a:ext cx="6858000" cy="1655762"/>
          </a:xfrm>
        </p:spPr>
        <p:txBody>
          <a:bodyPr>
            <a:normAutofit fontScale="85000" lnSpcReduction="10000"/>
          </a:bodyPr>
          <a:lstStyle/>
          <a:p>
            <a:pPr rtl="0"/>
            <a:r>
              <a:rPr lang="iu-Latn-CA" b="0" i="0" u="none" baseline="0" noProof="0" dirty="0"/>
              <a:t>Kitikmeot Inuit Katuyikatigit Takupkaqtakhangit haffumani Aallannguqtirniq uvunga Qanurinnia A Imakkut Laisikhaq Uuktuutit haffumunga Doris-Madrid</a:t>
            </a:r>
          </a:p>
        </p:txBody>
      </p:sp>
    </p:spTree>
    <p:extLst>
      <p:ext uri="{BB962C8B-B14F-4D97-AF65-F5344CB8AC3E}">
        <p14:creationId xmlns:p14="http://schemas.microsoft.com/office/powerpoint/2010/main" val="24222664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pPr algn="l" rtl="0"/>
            <a:r>
              <a:rPr lang="iu-Latn-CA" sz="4000" b="0" i="0" u="none" baseline="0" noProof="0" dirty="0"/>
              <a:t>Taimaarutit</a:t>
            </a:r>
            <a:endParaRPr lang="iu-Latn-CA" sz="4000" noProof="0" dirty="0"/>
          </a:p>
        </p:txBody>
      </p:sp>
      <p:sp>
        <p:nvSpPr>
          <p:cNvPr id="5" name="Content Placeholder 4"/>
          <p:cNvSpPr>
            <a:spLocks noGrp="1"/>
          </p:cNvSpPr>
          <p:nvPr>
            <p:ph idx="1"/>
          </p:nvPr>
        </p:nvSpPr>
        <p:spPr/>
        <p:txBody>
          <a:bodyPr>
            <a:normAutofit fontScale="92500"/>
          </a:bodyPr>
          <a:lstStyle/>
          <a:p>
            <a:pPr algn="l" rtl="0"/>
            <a:r>
              <a:rPr lang="iu-Latn-CA" b="0" i="0" u="none" baseline="0" noProof="0" dirty="0"/>
              <a:t>Kitikmeot Inuit Katuyikatigit Ihumagiyuq taimaa tamaita ayurnaqtunut ihumaaluutigiyauyut Kitikmeot Inuit Katuyikatigitkunnit Agnico Eagle Uyaraqtarviit Havagiingillu nakuuyumik ihuaqhaqtaukpata, ihumaaluutinga piniqhaiffaarnirmut munariniq tamaat ihuaqhaqtauniaqtuq tamainnut ilauyunut.</a:t>
            </a:r>
          </a:p>
          <a:p>
            <a:endParaRPr lang="iu-Latn-CA" noProof="0" dirty="0"/>
          </a:p>
          <a:p>
            <a:pPr algn="l" rtl="0"/>
            <a:r>
              <a:rPr lang="iu-Latn-CA" b="0" i="0" u="none" baseline="0" noProof="0" dirty="0"/>
              <a:t>Quanaqqutit</a:t>
            </a:r>
          </a:p>
          <a:p>
            <a:endParaRPr lang="iu-Latn-CA" noProof="0" dirty="0"/>
          </a:p>
          <a:p>
            <a:pPr algn="l" rtl="0"/>
            <a:r>
              <a:rPr lang="iu-Latn-CA" b="0" i="0" u="none" baseline="0" noProof="0" dirty="0"/>
              <a:t>Apiqquutit?</a:t>
            </a:r>
          </a:p>
          <a:p>
            <a:endParaRPr lang="iu-Latn-CA" noProof="0" dirty="0"/>
          </a:p>
        </p:txBody>
      </p:sp>
      <p:sp>
        <p:nvSpPr>
          <p:cNvPr id="6" name="Slide Number Placeholder 5"/>
          <p:cNvSpPr>
            <a:spLocks noGrp="1"/>
          </p:cNvSpPr>
          <p:nvPr>
            <p:ph type="sldNum" sz="quarter" idx="12"/>
          </p:nvPr>
        </p:nvSpPr>
        <p:spPr/>
        <p:txBody>
          <a:bodyPr/>
          <a:lstStyle/>
          <a:p>
            <a:pPr algn="r" rtl="0"/>
            <a:fld id="{438B63EE-32D6-41CD-8D0F-F766A6E153A6}" type="slidenum">
              <a:rPr lang="iu-Latn-CA" noProof="0" smtClean="0"/>
              <a:t>10</a:t>
            </a:fld>
            <a:endParaRPr lang="iu-Latn-CA" noProof="0" dirty="0"/>
          </a:p>
        </p:txBody>
      </p:sp>
    </p:spTree>
    <p:extLst>
      <p:ext uri="{BB962C8B-B14F-4D97-AF65-F5344CB8AC3E}">
        <p14:creationId xmlns:p14="http://schemas.microsoft.com/office/powerpoint/2010/main" val="24830199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pPr algn="l" rtl="0"/>
            <a:r>
              <a:rPr lang="iu-Latn-CA" sz="3600" b="0" i="0" u="none" baseline="0" noProof="0" dirty="0"/>
              <a:t>Pidjutauninga haffumani Takupkaqtakhangit</a:t>
            </a:r>
            <a:endParaRPr lang="iu-Latn-CA" sz="3600" noProof="0" dirty="0"/>
          </a:p>
        </p:txBody>
      </p:sp>
      <p:sp>
        <p:nvSpPr>
          <p:cNvPr id="5" name="Content Placeholder 4"/>
          <p:cNvSpPr>
            <a:spLocks noGrp="1"/>
          </p:cNvSpPr>
          <p:nvPr>
            <p:ph idx="1"/>
          </p:nvPr>
        </p:nvSpPr>
        <p:spPr/>
        <p:txBody>
          <a:bodyPr>
            <a:normAutofit fontScale="92500" lnSpcReduction="10000"/>
          </a:bodyPr>
          <a:lstStyle/>
          <a:p>
            <a:endParaRPr lang="iu-Latn-CA" noProof="0" dirty="0"/>
          </a:p>
          <a:p>
            <a:pPr algn="l" rtl="0"/>
            <a:r>
              <a:rPr lang="iu-Latn-CA" b="0" i="0" u="none" baseline="0" noProof="0" dirty="0"/>
              <a:t>Takupkailutik nainaaqhimajuq haffumani Kitikmeot Inuit Katuyikatigit Nutauniqhanut Uqauhiuyut uvanngat Agnico Eagle’ip Doris-North Aallannguqtirniq uvunga Qanurinnia A Imakkut laisikhaq uuktuutit uvunga Nunavut Imaligiyit Katimayit.</a:t>
            </a:r>
          </a:p>
          <a:p>
            <a:pPr algn="l" rtl="0"/>
            <a:r>
              <a:rPr lang="iu-Latn-CA" b="0" i="0" u="none" baseline="0" noProof="0" dirty="0"/>
              <a:t>Kitikmeot Inuit Katuyikatigit naunaiyattiaqhimayumik ihivriuqpakhimayut imaliqinikkut, imarmik nunamik, iqalukhiurnikkut, imaup qanurinmangaat, munaridjutikharniglu. </a:t>
            </a:r>
          </a:p>
          <a:p>
            <a:pPr algn="l" rtl="0"/>
            <a:r>
              <a:rPr lang="iu-Latn-CA" b="0" i="0" u="none" baseline="0" noProof="0" dirty="0"/>
              <a:t>21 Ayuqhautit ihuaqhaqtauyut hivuani atuqtilugu Taaqhivaliavia 2026 Ayungnaqtutigut Katimadjutait.</a:t>
            </a:r>
            <a:endParaRPr lang="iu-Latn-CA" noProof="0" dirty="0"/>
          </a:p>
        </p:txBody>
      </p:sp>
      <p:sp>
        <p:nvSpPr>
          <p:cNvPr id="6" name="Slide Number Placeholder 5"/>
          <p:cNvSpPr>
            <a:spLocks noGrp="1"/>
          </p:cNvSpPr>
          <p:nvPr>
            <p:ph type="sldNum" sz="quarter" idx="12"/>
          </p:nvPr>
        </p:nvSpPr>
        <p:spPr/>
        <p:txBody>
          <a:bodyPr/>
          <a:lstStyle/>
          <a:p>
            <a:pPr algn="r" rtl="0"/>
            <a:fld id="{438B63EE-32D6-41CD-8D0F-F766A6E153A6}" type="slidenum">
              <a:rPr lang="iu-Latn-CA" noProof="0" smtClean="0"/>
              <a:t>2</a:t>
            </a:fld>
            <a:endParaRPr lang="iu-Latn-CA" noProof="0" dirty="0"/>
          </a:p>
        </p:txBody>
      </p:sp>
    </p:spTree>
    <p:extLst>
      <p:ext uri="{BB962C8B-B14F-4D97-AF65-F5344CB8AC3E}">
        <p14:creationId xmlns:p14="http://schemas.microsoft.com/office/powerpoint/2010/main" val="1444659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6F1D3-C8F0-6239-C505-661E14C8F9D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0B163499-D932-0782-6E10-6692A76FA5E0}"/>
              </a:ext>
            </a:extLst>
          </p:cNvPr>
          <p:cNvSpPr>
            <a:spLocks noGrp="1"/>
          </p:cNvSpPr>
          <p:nvPr>
            <p:ph type="title"/>
          </p:nvPr>
        </p:nvSpPr>
        <p:spPr/>
        <p:txBody>
          <a:bodyPr>
            <a:normAutofit/>
          </a:bodyPr>
          <a:lstStyle/>
          <a:p>
            <a:pPr algn="l" rtl="0"/>
            <a:r>
              <a:rPr lang="iu-Latn-CA" sz="3200" b="0" i="0" u="none" baseline="0" noProof="0" dirty="0"/>
              <a:t>Nutauniqhanut Ayuqhautit</a:t>
            </a:r>
          </a:p>
        </p:txBody>
      </p:sp>
      <p:sp>
        <p:nvSpPr>
          <p:cNvPr id="5" name="Content Placeholder 4">
            <a:extLst>
              <a:ext uri="{FF2B5EF4-FFF2-40B4-BE49-F238E27FC236}">
                <a16:creationId xmlns:a16="http://schemas.microsoft.com/office/drawing/2014/main" id="{8A204F9F-2CF8-C3BA-7097-4F3A49408702}"/>
              </a:ext>
            </a:extLst>
          </p:cNvPr>
          <p:cNvSpPr>
            <a:spLocks noGrp="1"/>
          </p:cNvSpPr>
          <p:nvPr>
            <p:ph idx="1"/>
          </p:nvPr>
        </p:nvSpPr>
        <p:spPr/>
        <p:txBody>
          <a:bodyPr>
            <a:normAutofit fontScale="85000" lnSpcReduction="20000"/>
          </a:bodyPr>
          <a:lstStyle/>
          <a:p>
            <a:pPr algn="l" rtl="0"/>
            <a:r>
              <a:rPr lang="iu-Latn-CA" b="0" i="0" u="none" baseline="0" noProof="0" dirty="0"/>
              <a:t>Kapihiliktut Auladjutikkut Nutaanguqtiqhimayut Qanuriningit Hulidjutit.</a:t>
            </a:r>
          </a:p>
          <a:p>
            <a:pPr algn="l" rtl="0"/>
            <a:r>
              <a:rPr lang="iu-Latn-CA" b="0" i="0" u="none" baseline="0" noProof="0" dirty="0"/>
              <a:t>Aallamik taryumi kuvirarvikhamik hiamittailitikhanik anuqhirvikhanik kayumiiqtillugulu.</a:t>
            </a:r>
          </a:p>
          <a:p>
            <a:pPr algn="l" rtl="0"/>
            <a:r>
              <a:rPr lang="iu-Latn-CA" b="0" i="0" u="none" baseline="0" noProof="0" dirty="0"/>
              <a:t>Qanuriliurutikhat Pittailidjutikhat Ayuqhautinut Nutaanut Nappaqtirutikhanut.</a:t>
            </a:r>
          </a:p>
          <a:p>
            <a:pPr algn="l" rtl="0"/>
            <a:r>
              <a:rPr lang="iu-Latn-CA" b="0" i="0" u="none" baseline="0" noProof="0" dirty="0"/>
              <a:t>Naunaitpiaqtut nunauyat Nutaanut Nappaqtirutikhanut.</a:t>
            </a:r>
          </a:p>
          <a:p>
            <a:pPr algn="l" rtl="0"/>
            <a:r>
              <a:rPr lang="iu-Latn-CA" b="0" i="0" u="none" baseline="0" noProof="0" dirty="0"/>
              <a:t>Iqqakuunik Tutquumavinga (TIA) Aktikkulaanga.</a:t>
            </a:r>
          </a:p>
          <a:p>
            <a:pPr algn="l" rtl="0"/>
            <a:r>
              <a:rPr lang="iu-Latn-CA" b="0" i="0" u="none" baseline="0" noProof="0" dirty="0"/>
              <a:t>Nakuuniqhamik Imarmik Atuqtunik.</a:t>
            </a:r>
          </a:p>
          <a:p>
            <a:pPr algn="l" rtl="0"/>
            <a:r>
              <a:rPr lang="iu-Latn-CA" b="0" i="0" u="none" baseline="0" noProof="0" dirty="0"/>
              <a:t>Naunaiyaqhimayut nutaannguqtiqhimayut munaridjutikkut upalungaiyaut.</a:t>
            </a:r>
          </a:p>
          <a:p>
            <a:pPr algn="l" rtl="0"/>
            <a:r>
              <a:rPr lang="iu-Latn-CA" b="0" i="0" u="none" baseline="0" noProof="0" dirty="0"/>
              <a:t>Munagihimaarniq Imarmik Atuqtunik Ilittuqhaiyaangallu.</a:t>
            </a:r>
          </a:p>
          <a:p>
            <a:endParaRPr lang="iu-Latn-CA" noProof="0" dirty="0"/>
          </a:p>
        </p:txBody>
      </p:sp>
      <p:sp>
        <p:nvSpPr>
          <p:cNvPr id="6" name="Slide Number Placeholder 5">
            <a:extLst>
              <a:ext uri="{FF2B5EF4-FFF2-40B4-BE49-F238E27FC236}">
                <a16:creationId xmlns:a16="http://schemas.microsoft.com/office/drawing/2014/main" id="{861CB29D-6FE8-0845-26D6-48CF7970AFF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B63EE-32D6-41CD-8D0F-F766A6E153A6}" type="slidenum">
              <a:rPr kumimoji="0" lang="iu-Lat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iu-Lat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231223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F5948F-0CD0-5997-2B7E-9FCFE7E5A201}"/>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561B8AD-8791-B0C9-B60B-58F74B8163F1}"/>
              </a:ext>
            </a:extLst>
          </p:cNvPr>
          <p:cNvSpPr>
            <a:spLocks noGrp="1"/>
          </p:cNvSpPr>
          <p:nvPr>
            <p:ph type="title"/>
          </p:nvPr>
        </p:nvSpPr>
        <p:spPr/>
        <p:txBody>
          <a:bodyPr>
            <a:normAutofit/>
          </a:bodyPr>
          <a:lstStyle/>
          <a:p>
            <a:pPr algn="l" rtl="0"/>
            <a:r>
              <a:rPr lang="iu-Latn-CA" sz="3200" b="0" i="0" u="none" baseline="0" noProof="0" dirty="0"/>
              <a:t>Nutauniqhanut Ayuqhautit</a:t>
            </a:r>
          </a:p>
        </p:txBody>
      </p:sp>
      <p:sp>
        <p:nvSpPr>
          <p:cNvPr id="5" name="Content Placeholder 4">
            <a:extLst>
              <a:ext uri="{FF2B5EF4-FFF2-40B4-BE49-F238E27FC236}">
                <a16:creationId xmlns:a16="http://schemas.microsoft.com/office/drawing/2014/main" id="{AD69F4CA-A43E-E32B-D8FA-347D47E5A84F}"/>
              </a:ext>
            </a:extLst>
          </p:cNvPr>
          <p:cNvSpPr>
            <a:spLocks noGrp="1"/>
          </p:cNvSpPr>
          <p:nvPr>
            <p:ph idx="1"/>
          </p:nvPr>
        </p:nvSpPr>
        <p:spPr>
          <a:xfrm>
            <a:off x="628650" y="1534437"/>
            <a:ext cx="7886700" cy="4351338"/>
          </a:xfrm>
        </p:spPr>
        <p:txBody>
          <a:bodyPr>
            <a:normAutofit fontScale="92500" lnSpcReduction="20000"/>
          </a:bodyPr>
          <a:lstStyle/>
          <a:p>
            <a:pPr algn="l" rtl="0"/>
            <a:r>
              <a:rPr lang="iu-Latn-CA" b="0" i="0" u="none" baseline="0" noProof="0" dirty="0"/>
              <a:t>Imaq Aktilaanga uuminngalluaq Tukhiqtauyuq Imarmik Atuqtunik.</a:t>
            </a:r>
          </a:p>
          <a:p>
            <a:pPr algn="l" rtl="0"/>
            <a:r>
              <a:rPr lang="iu-Latn-CA" b="0" i="0" u="none" baseline="0" noProof="0" dirty="0"/>
              <a:t>Aallattauq Iqqakuunik Qanuriliurutikhaq Hanaqiyaangani.</a:t>
            </a:r>
          </a:p>
          <a:p>
            <a:pPr algn="l" rtl="0"/>
            <a:r>
              <a:rPr lang="iu-Latn-CA" b="0" i="0" u="none" baseline="0" noProof="0" dirty="0"/>
              <a:t>Umigutaa haffumani Doris Iqqakuunik Tutquumavinga.</a:t>
            </a:r>
          </a:p>
          <a:p>
            <a:pPr algn="l" rtl="0"/>
            <a:r>
              <a:rPr lang="iu-Latn-CA" b="0" i="0" u="none" baseline="0" noProof="0" dirty="0"/>
              <a:t>Nuna Ilanga 7 Akturninga Imaq Tahiraq. </a:t>
            </a:r>
            <a:br>
              <a:rPr lang="iu-Latn-CA" b="0" i="0" u="none" baseline="0" noProof="0" dirty="0"/>
            </a:br>
            <a:r>
              <a:rPr lang="iu-Latn-CA" b="0" i="0" u="none" baseline="0" noProof="0" dirty="0"/>
              <a:t>(pingahut ayuqhautit)</a:t>
            </a:r>
          </a:p>
          <a:p>
            <a:pPr algn="l" rtl="0"/>
            <a:r>
              <a:rPr lang="iu-Latn-CA" b="0" i="0" u="none" baseline="0" noProof="0" dirty="0"/>
              <a:t>Taryulik Tahiraq 1.</a:t>
            </a:r>
          </a:p>
          <a:p>
            <a:pPr algn="l" rtl="0"/>
            <a:r>
              <a:rPr lang="iu-Latn-CA" b="0" i="0" u="none" baseline="0" noProof="0" dirty="0"/>
              <a:t>Qanurinmangaangit Ihivriudjutikharnik Itiniit.</a:t>
            </a:r>
          </a:p>
          <a:p>
            <a:pPr algn="l" rtl="0"/>
            <a:r>
              <a:rPr lang="iu-Latn-CA" b="0" i="0" u="none" baseline="0" noProof="0" dirty="0"/>
              <a:t>Imaq Qanurinnianut Ihivriuqtakhaa Qanurittaakhaanik.</a:t>
            </a:r>
          </a:p>
          <a:p>
            <a:pPr algn="l" rtl="0"/>
            <a:r>
              <a:rPr lang="iu-Latn-CA" b="0" i="0" u="none" baseline="0" noProof="0" dirty="0"/>
              <a:t>Robert’ip Kangiqhuq Munariyauniq.</a:t>
            </a:r>
          </a:p>
          <a:p>
            <a:endParaRPr lang="iu-Latn-CA" noProof="0" dirty="0"/>
          </a:p>
        </p:txBody>
      </p:sp>
      <p:sp>
        <p:nvSpPr>
          <p:cNvPr id="6" name="Slide Number Placeholder 5">
            <a:extLst>
              <a:ext uri="{FF2B5EF4-FFF2-40B4-BE49-F238E27FC236}">
                <a16:creationId xmlns:a16="http://schemas.microsoft.com/office/drawing/2014/main" id="{42370381-BD53-F767-7F87-F8B8257C3F2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B63EE-32D6-41CD-8D0F-F766A6E153A6}" type="slidenum">
              <a:rPr kumimoji="0" lang="iu-Lat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iu-Lat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16265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28421D-E466-9099-378D-DE2BA8E29D6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EA74DD8-5FB2-C6E9-3D9C-7D22C4929B86}"/>
              </a:ext>
            </a:extLst>
          </p:cNvPr>
          <p:cNvSpPr>
            <a:spLocks noGrp="1"/>
          </p:cNvSpPr>
          <p:nvPr>
            <p:ph type="title"/>
          </p:nvPr>
        </p:nvSpPr>
        <p:spPr/>
        <p:txBody>
          <a:bodyPr>
            <a:normAutofit/>
          </a:bodyPr>
          <a:lstStyle/>
          <a:p>
            <a:pPr algn="l" rtl="0"/>
            <a:r>
              <a:rPr lang="iu-Latn-CA" sz="3200" b="0" i="0" u="none" baseline="0" noProof="0" dirty="0"/>
              <a:t>Nutauniqhanut Ayuqhautit</a:t>
            </a:r>
          </a:p>
        </p:txBody>
      </p:sp>
      <p:sp>
        <p:nvSpPr>
          <p:cNvPr id="5" name="Content Placeholder 4">
            <a:extLst>
              <a:ext uri="{FF2B5EF4-FFF2-40B4-BE49-F238E27FC236}">
                <a16:creationId xmlns:a16="http://schemas.microsoft.com/office/drawing/2014/main" id="{1067355F-411A-07FB-152A-4381D9C428D2}"/>
              </a:ext>
            </a:extLst>
          </p:cNvPr>
          <p:cNvSpPr>
            <a:spLocks noGrp="1"/>
          </p:cNvSpPr>
          <p:nvPr>
            <p:ph idx="1"/>
          </p:nvPr>
        </p:nvSpPr>
        <p:spPr/>
        <p:txBody>
          <a:bodyPr>
            <a:normAutofit/>
          </a:bodyPr>
          <a:lstStyle/>
          <a:p>
            <a:pPr algn="l" rtl="0"/>
            <a:r>
              <a:rPr lang="iu-Latn-CA" b="0" i="0" u="none" baseline="0" noProof="0" dirty="0"/>
              <a:t>Iqaluk unalu Iqalup Nayuqpaktangit Ahiagut.</a:t>
            </a:r>
          </a:p>
          <a:p>
            <a:pPr algn="l" rtl="0"/>
            <a:r>
              <a:rPr lang="iu-Latn-CA" b="0" i="0" u="none" baseline="0" noProof="0" dirty="0"/>
              <a:t>Iqaluk unalu Iqalup Nayuqpaktangit Ahiagukkuuqtuq Imaq Imavaluit.</a:t>
            </a:r>
          </a:p>
          <a:p>
            <a:pPr algn="l" rtl="0"/>
            <a:r>
              <a:rPr lang="iu-Latn-CA" b="0" i="0" u="none" baseline="0" noProof="0" dirty="0"/>
              <a:t>Iqaluk unalu Iqalup Nayuqpaktangit Ahiagukkuuqtuq Tahiq Ihuuq unalu Kinipayut Kanayuk.</a:t>
            </a:r>
          </a:p>
          <a:p>
            <a:endParaRPr lang="iu-Latn-CA" noProof="0" dirty="0"/>
          </a:p>
          <a:p>
            <a:endParaRPr lang="iu-Latn-CA" noProof="0" dirty="0"/>
          </a:p>
          <a:p>
            <a:endParaRPr lang="iu-Latn-CA" noProof="0" dirty="0"/>
          </a:p>
        </p:txBody>
      </p:sp>
      <p:sp>
        <p:nvSpPr>
          <p:cNvPr id="6" name="Slide Number Placeholder 5">
            <a:extLst>
              <a:ext uri="{FF2B5EF4-FFF2-40B4-BE49-F238E27FC236}">
                <a16:creationId xmlns:a16="http://schemas.microsoft.com/office/drawing/2014/main" id="{49A80C83-F10D-DB7F-BB4B-B1C6F8710336}"/>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38B63EE-32D6-41CD-8D0F-F766A6E153A6}" type="slidenum">
              <a:rPr kumimoji="0" lang="iu-Latn-CA"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iu-Latn-CA"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55345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rtl="0"/>
            <a:r>
              <a:rPr lang="iu-Latn-CA" sz="2800" b="0" i="0" u="none" baseline="0" noProof="0" dirty="0"/>
              <a:t>Tukhiqtauyuq Aviktaunia Inuit Nanminia Nuna uvvalu Kuin Nuna uvvalu Imakkut Munaridjutikhat</a:t>
            </a:r>
            <a:endParaRPr lang="iu-Latn-CA" sz="2800" noProof="0" dirty="0"/>
          </a:p>
        </p:txBody>
      </p:sp>
      <p:sp>
        <p:nvSpPr>
          <p:cNvPr id="5" name="Content Placeholder 4"/>
          <p:cNvSpPr>
            <a:spLocks noGrp="1"/>
          </p:cNvSpPr>
          <p:nvPr>
            <p:ph idx="1"/>
          </p:nvPr>
        </p:nvSpPr>
        <p:spPr>
          <a:xfrm>
            <a:off x="628650" y="1608992"/>
            <a:ext cx="7886700" cy="4379093"/>
          </a:xfrm>
        </p:spPr>
        <p:txBody>
          <a:bodyPr>
            <a:normAutofit/>
          </a:bodyPr>
          <a:lstStyle/>
          <a:p>
            <a:pPr algn="l" rtl="0"/>
            <a:r>
              <a:rPr lang="iu-Latn-CA" sz="2300" b="0" i="0" u="none" baseline="0" noProof="0" dirty="0"/>
              <a:t>Kitikmeot Inuit Katuyikatigit angiqatigiiktut Agnico Eagle Uyaraqtarviit nutaami atauttimut ihumalungnainingani $98,451,492 Doris-Madrid Qanurinnia A-mi imakkut laisikhaq.</a:t>
            </a:r>
          </a:p>
          <a:p>
            <a:pPr algn="l" rtl="0"/>
            <a:r>
              <a:rPr lang="iu-Latn-CA" sz="2300" b="0" i="0" u="none" baseline="0" noProof="0" dirty="0"/>
              <a:t>Kitikmeot Inuit Katuyikatigit angiqatigiyaillu Agnico Eagle Uyaraqtarviit nutaanik akiliqtakhanik qutangnaidjutinik qanurlu qutangnaidjutit aviktuqtauvagiakhait tamangnit akiliqtakhanut.</a:t>
            </a:r>
          </a:p>
          <a:p>
            <a:pPr algn="l" rtl="0"/>
            <a:r>
              <a:rPr lang="iu-Latn-CA" sz="2300" b="0" i="0" u="none" baseline="0" noProof="0" dirty="0"/>
              <a:t>Kitikmeot Inuit Katuyikatigit apiqhiyut 82 pusaatigut haffumunga Inuit Nanminia Nuna uvvalu 18 pusaatigut hapkununga Kuin Nunainun uvvalu Imarmun haffumunga Doris-Madrid munaridjutainun.</a:t>
            </a:r>
          </a:p>
          <a:p>
            <a:endParaRPr lang="iu-Latn-CA" sz="2400" noProof="0" dirty="0"/>
          </a:p>
        </p:txBody>
      </p:sp>
      <p:sp>
        <p:nvSpPr>
          <p:cNvPr id="6" name="Slide Number Placeholder 5"/>
          <p:cNvSpPr>
            <a:spLocks noGrp="1"/>
          </p:cNvSpPr>
          <p:nvPr>
            <p:ph type="sldNum" sz="quarter" idx="12"/>
          </p:nvPr>
        </p:nvSpPr>
        <p:spPr/>
        <p:txBody>
          <a:bodyPr/>
          <a:lstStyle/>
          <a:p>
            <a:pPr algn="r" rtl="0"/>
            <a:fld id="{438B63EE-32D6-41CD-8D0F-F766A6E153A6}" type="slidenum">
              <a:rPr lang="iu-Latn-CA" noProof="0" smtClean="0"/>
              <a:t>6</a:t>
            </a:fld>
            <a:endParaRPr lang="iu-Latn-CA" noProof="0" dirty="0"/>
          </a:p>
        </p:txBody>
      </p:sp>
    </p:spTree>
    <p:extLst>
      <p:ext uri="{BB962C8B-B14F-4D97-AF65-F5344CB8AC3E}">
        <p14:creationId xmlns:p14="http://schemas.microsoft.com/office/powerpoint/2010/main" val="41470061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pPr algn="l" rtl="0"/>
            <a:r>
              <a:rPr lang="iu-Latn-CA" sz="2800" b="0" i="0" u="none" baseline="0" noProof="0" dirty="0"/>
              <a:t>Tukhiqtauyuq Aviktaunia Inuit Nanminia Nuna uvvalu Kuin Nuna uvvalu Imakkut Munaridjutikhat</a:t>
            </a:r>
            <a:endParaRPr lang="iu-Latn-CA" sz="2800" noProof="0" dirty="0"/>
          </a:p>
        </p:txBody>
      </p:sp>
      <p:sp>
        <p:nvSpPr>
          <p:cNvPr id="5" name="Content Placeholder 4"/>
          <p:cNvSpPr>
            <a:spLocks noGrp="1"/>
          </p:cNvSpPr>
          <p:nvPr>
            <p:ph idx="1"/>
          </p:nvPr>
        </p:nvSpPr>
        <p:spPr>
          <a:xfrm>
            <a:off x="628650" y="1608992"/>
            <a:ext cx="7886700" cy="4379093"/>
          </a:xfrm>
        </p:spPr>
        <p:txBody>
          <a:bodyPr>
            <a:normAutofit fontScale="92500"/>
          </a:bodyPr>
          <a:lstStyle/>
          <a:p>
            <a:pPr lvl="0"/>
            <a:r>
              <a:rPr lang="iu-Latn-CA" sz="2400" noProof="0" dirty="0"/>
              <a:t>Kuin Kivgaqtuqtinga−Nunaqaqqaaqtuliriniq Inulirijituqakkut Kanatami kihiqtitautait atauttimun munaridjutikkut qaffitaalaunia haffumunga Doris-Madrid imaa $106,819,153. </a:t>
            </a:r>
          </a:p>
          <a:p>
            <a:pPr lvl="0"/>
            <a:r>
              <a:rPr lang="iu-Latn-CA" sz="2400" noProof="0" dirty="0"/>
              <a:t>Kuin Kivgaqtuqtinga−Nunaqaqqaaqtuliriniq Inulirijituqakkut Kanatami pijumajut munarinikkut avikturlugu imaavjak </a:t>
            </a:r>
            <a:br>
              <a:rPr lang="iu-Latn-CA" sz="2400" noProof="0" dirty="0"/>
            </a:br>
            <a:r>
              <a:rPr lang="iu-Latn-CA" sz="2400" noProof="0" dirty="0"/>
              <a:t>60 pusaatigut nuna uvvalu 40 pusaatigut imaq haffumunga </a:t>
            </a:r>
            <a:br>
              <a:rPr lang="iu-Latn-CA" sz="2400" noProof="0" dirty="0"/>
            </a:br>
            <a:r>
              <a:rPr lang="iu-Latn-CA" sz="2400" noProof="0" dirty="0"/>
              <a:t>Doris-Madrid. </a:t>
            </a:r>
          </a:p>
          <a:p>
            <a:pPr lvl="0"/>
            <a:r>
              <a:rPr lang="iu-Latn-CA" sz="2400" noProof="0" dirty="0"/>
              <a:t>Tikiutinngittugut angirutikharnik munaridjutikharnik, talvuuna atauttimiittun qanurlu aviktuqtauniaqtun nunami imarmilu.</a:t>
            </a:r>
          </a:p>
          <a:p>
            <a:pPr lvl="0"/>
            <a:r>
              <a:rPr lang="iu-Latn-CA" sz="2400" noProof="0" dirty="0"/>
              <a:t>Ilaujut angiqatigiiktut atauttimut munaridjutikhanut aktilanganik, kihimi uqautigijakhait qanuqtut avikturnianik nuna imarlu hivuniptingni.</a:t>
            </a:r>
          </a:p>
          <a:p>
            <a:endParaRPr lang="iu-Latn-CA" sz="2400" noProof="0" dirty="0"/>
          </a:p>
        </p:txBody>
      </p:sp>
      <p:sp>
        <p:nvSpPr>
          <p:cNvPr id="6" name="Slide Number Placeholder 5"/>
          <p:cNvSpPr>
            <a:spLocks noGrp="1"/>
          </p:cNvSpPr>
          <p:nvPr>
            <p:ph type="sldNum" sz="quarter" idx="12"/>
          </p:nvPr>
        </p:nvSpPr>
        <p:spPr/>
        <p:txBody>
          <a:bodyPr/>
          <a:lstStyle/>
          <a:p>
            <a:pPr algn="r" rtl="0"/>
            <a:fld id="{438B63EE-32D6-41CD-8D0F-F766A6E153A6}" type="slidenum">
              <a:rPr lang="iu-Latn-CA" noProof="0" smtClean="0"/>
              <a:t>7</a:t>
            </a:fld>
            <a:endParaRPr lang="iu-Latn-CA" noProof="0" dirty="0"/>
          </a:p>
        </p:txBody>
      </p:sp>
    </p:spTree>
    <p:extLst>
      <p:ext uri="{BB962C8B-B14F-4D97-AF65-F5344CB8AC3E}">
        <p14:creationId xmlns:p14="http://schemas.microsoft.com/office/powerpoint/2010/main" val="17297509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50" y="281045"/>
            <a:ext cx="6601490" cy="1325563"/>
          </a:xfrm>
        </p:spPr>
        <p:txBody>
          <a:bodyPr>
            <a:noAutofit/>
          </a:bodyPr>
          <a:lstStyle/>
          <a:p>
            <a:pPr algn="l" rtl="0"/>
            <a:r>
              <a:rPr lang="iu-Latn-CA" sz="2300" b="0" i="0" u="none" baseline="0" noProof="0" dirty="0"/>
              <a:t>Tukhiqtauyuq atugakhatigut avikturnia hapkua Inuit Nanminia Nuna uvvalu Kuin Nunaa uvvalu Imakkut Munaridjutit haffumunga Doris-Madrid</a:t>
            </a:r>
            <a:endParaRPr lang="iu-Latn-CA" sz="2300" noProof="0" dirty="0"/>
          </a:p>
        </p:txBody>
      </p:sp>
      <p:sp>
        <p:nvSpPr>
          <p:cNvPr id="6" name="Slide Number Placeholder 5"/>
          <p:cNvSpPr>
            <a:spLocks noGrp="1"/>
          </p:cNvSpPr>
          <p:nvPr>
            <p:ph type="sldNum" sz="quarter" idx="12"/>
          </p:nvPr>
        </p:nvSpPr>
        <p:spPr/>
        <p:txBody>
          <a:bodyPr/>
          <a:lstStyle/>
          <a:p>
            <a:pPr algn="r" rtl="0"/>
            <a:fld id="{438B63EE-32D6-41CD-8D0F-F766A6E153A6}" type="slidenum">
              <a:rPr lang="iu-Latn-CA" noProof="0" smtClean="0"/>
              <a:t>8</a:t>
            </a:fld>
            <a:endParaRPr lang="iu-Latn-CA" noProof="0" dirty="0"/>
          </a:p>
        </p:txBody>
      </p:sp>
      <p:pic>
        <p:nvPicPr>
          <p:cNvPr id="7" name="Content Placeholder 6">
            <a:extLst>
              <a:ext uri="{FF2B5EF4-FFF2-40B4-BE49-F238E27FC236}">
                <a16:creationId xmlns:a16="http://schemas.microsoft.com/office/drawing/2014/main" id="{B8A383CC-9561-EACC-6336-4F31C2534ECF}"/>
              </a:ext>
            </a:extLst>
          </p:cNvPr>
          <p:cNvPicPr>
            <a:picLocks noGrp="1" noChangeAspect="1"/>
          </p:cNvPicPr>
          <p:nvPr>
            <p:ph idx="1"/>
          </p:nvPr>
        </p:nvPicPr>
        <p:blipFill>
          <a:blip r:embed="rId3"/>
          <a:stretch>
            <a:fillRect/>
          </a:stretch>
        </p:blipFill>
        <p:spPr>
          <a:xfrm>
            <a:off x="628650" y="1611750"/>
            <a:ext cx="7886700" cy="4153612"/>
          </a:xfrm>
          <a:prstGeom prst="rect">
            <a:avLst/>
          </a:prstGeom>
        </p:spPr>
      </p:pic>
    </p:spTree>
    <p:extLst>
      <p:ext uri="{BB962C8B-B14F-4D97-AF65-F5344CB8AC3E}">
        <p14:creationId xmlns:p14="http://schemas.microsoft.com/office/powerpoint/2010/main" val="6006173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28649" y="365125"/>
            <a:ext cx="6696941" cy="1325563"/>
          </a:xfrm>
        </p:spPr>
        <p:txBody>
          <a:bodyPr>
            <a:normAutofit fontScale="90000"/>
          </a:bodyPr>
          <a:lstStyle/>
          <a:p>
            <a:pPr algn="l" rtl="0"/>
            <a:r>
              <a:rPr lang="iu-Latn-CA" sz="2800" b="0" i="0" u="none" baseline="0" noProof="0" dirty="0"/>
              <a:t>Qanurinmangaangit Qunngiaqtitiyunik Munaridjutikharnik Doris-Madridmi.</a:t>
            </a:r>
            <a:endParaRPr lang="iu-Latn-CA" sz="2800" noProof="0" dirty="0"/>
          </a:p>
        </p:txBody>
      </p:sp>
      <p:sp>
        <p:nvSpPr>
          <p:cNvPr id="5" name="Content Placeholder 4"/>
          <p:cNvSpPr>
            <a:spLocks noGrp="1"/>
          </p:cNvSpPr>
          <p:nvPr>
            <p:ph idx="1"/>
          </p:nvPr>
        </p:nvSpPr>
        <p:spPr>
          <a:xfrm>
            <a:off x="628650" y="1794212"/>
            <a:ext cx="7886700" cy="4351338"/>
          </a:xfrm>
        </p:spPr>
        <p:txBody>
          <a:bodyPr>
            <a:normAutofit fontScale="77500" lnSpcReduction="20000"/>
          </a:bodyPr>
          <a:lstStyle/>
          <a:p>
            <a:pPr marL="363538" indent="-363538" algn="l" rtl="0"/>
            <a:r>
              <a:rPr lang="iu-Latn-CA" sz="3200" b="0" i="0" u="none" baseline="0" noProof="0" dirty="0"/>
              <a:t>Kitikmeot Inuit Katuyikatigit naammagivluniuk munariyauyaami ataani imakkut laisikkut qanuriniitigut.</a:t>
            </a:r>
          </a:p>
          <a:p>
            <a:pPr lvl="1" algn="l" rtl="0"/>
            <a:r>
              <a:rPr lang="iu-Latn-CA" sz="2800" b="0" i="0" u="none" baseline="0" noProof="0" dirty="0"/>
              <a:t>Kitikmeot Inuit Katuyikatigit qayangnairutikharnik napaqtirutikharnik havaktauyukharnik piqaqtukhat 60-nik ublurnik aulattinnanik nappaqtirutikharnik.</a:t>
            </a:r>
          </a:p>
          <a:p>
            <a:pPr lvl="1" algn="l" rtl="0"/>
            <a:r>
              <a:rPr lang="iu-Latn-CA" sz="2800" b="0" i="0" u="none" baseline="0" noProof="0" dirty="0"/>
              <a:t>Qunngiaqtitiyunik Munaridjutikharnik pidjutiqaqtuq Nunavut Imaligiyit Katimayit havaarutainnun.</a:t>
            </a:r>
          </a:p>
          <a:p>
            <a:pPr lvl="1" algn="l" rtl="0"/>
            <a:r>
              <a:rPr lang="iu-Latn-CA" sz="2800" b="0" i="0" u="none" baseline="0" noProof="0" dirty="0"/>
              <a:t>Agnico Eagle Uyaraqtarviit tunihibluni ukiuq tamaat unniudjutinik qanuq havaktauyut.</a:t>
            </a:r>
          </a:p>
          <a:p>
            <a:pPr lvl="1" algn="l" rtl="0"/>
            <a:r>
              <a:rPr lang="iu-Latn-CA" sz="2800" b="0" i="0" u="none" baseline="0" noProof="0" dirty="0"/>
              <a:t>Piniqhaiffaarnikkut akiit nutaanguqtiqtauyukhat qakugunnguraikpat ihivriuqtaulutiglu.</a:t>
            </a:r>
          </a:p>
          <a:p>
            <a:pPr lvl="1" algn="l" rtl="0"/>
            <a:r>
              <a:rPr lang="iu-Latn-CA" sz="2800" b="0" i="0" u="none" baseline="0" noProof="0" dirty="0"/>
              <a:t>Quyaginaq ilaliutihimayut munaridjutit tuniyauyut 60-ni ubluni kinguani ihivriuqtaunikkut uvvalu ihumaliurutikkut haffumanga Nunavut Imaligiyit Katimayit.</a:t>
            </a:r>
          </a:p>
        </p:txBody>
      </p:sp>
      <p:sp>
        <p:nvSpPr>
          <p:cNvPr id="6" name="Slide Number Placeholder 5"/>
          <p:cNvSpPr>
            <a:spLocks noGrp="1"/>
          </p:cNvSpPr>
          <p:nvPr>
            <p:ph type="sldNum" sz="quarter" idx="12"/>
          </p:nvPr>
        </p:nvSpPr>
        <p:spPr/>
        <p:txBody>
          <a:bodyPr/>
          <a:lstStyle/>
          <a:p>
            <a:pPr algn="r" rtl="0"/>
            <a:fld id="{438B63EE-32D6-41CD-8D0F-F766A6E153A6}" type="slidenum">
              <a:rPr lang="iu-Latn-CA" noProof="0" smtClean="0"/>
              <a:t>9</a:t>
            </a:fld>
            <a:endParaRPr lang="iu-Latn-CA" noProof="0" dirty="0"/>
          </a:p>
        </p:txBody>
      </p:sp>
    </p:spTree>
    <p:extLst>
      <p:ext uri="{BB962C8B-B14F-4D97-AF65-F5344CB8AC3E}">
        <p14:creationId xmlns:p14="http://schemas.microsoft.com/office/powerpoint/2010/main" val="23706932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8374</TotalTime>
  <Words>1380</Words>
  <Application>Microsoft Office PowerPoint</Application>
  <PresentationFormat>On-screen Show (4:3)</PresentationFormat>
  <Paragraphs>102</Paragraphs>
  <Slides>10</Slides>
  <Notes>10</Notes>
  <HiddenSlides>0</HiddenSlides>
  <MMClips>0</MMClips>
  <ScaleCrop>false</ScaleCrop>
  <HeadingPairs>
    <vt:vector size="6" baseType="variant">
      <vt:variant>
        <vt:lpstr>Fonts Used</vt:lpstr>
      </vt:variant>
      <vt:variant>
        <vt:i4>5</vt:i4>
      </vt:variant>
      <vt:variant>
        <vt:lpstr>Theme</vt:lpstr>
      </vt:variant>
      <vt:variant>
        <vt:i4>4</vt:i4>
      </vt:variant>
      <vt:variant>
        <vt:lpstr>Slide Titles</vt:lpstr>
      </vt:variant>
      <vt:variant>
        <vt:i4>10</vt:i4>
      </vt:variant>
    </vt:vector>
  </HeadingPairs>
  <TitlesOfParts>
    <vt:vector size="19" baseType="lpstr">
      <vt:lpstr>Arial</vt:lpstr>
      <vt:lpstr>Arial Black</vt:lpstr>
      <vt:lpstr>Arial Rounded MT Bold</vt:lpstr>
      <vt:lpstr>Calibri</vt:lpstr>
      <vt:lpstr>Calibri Light</vt:lpstr>
      <vt:lpstr>Office Theme</vt:lpstr>
      <vt:lpstr>Custom Design</vt:lpstr>
      <vt:lpstr>1_Custom Design</vt:lpstr>
      <vt:lpstr>2_Custom Design</vt:lpstr>
      <vt:lpstr>Kitikmeot Inuit Katuyikatigit</vt:lpstr>
      <vt:lpstr>Pidjutauninga haffumani Takupkaqtakhangit</vt:lpstr>
      <vt:lpstr>Nutauniqhanut Ayuqhautit</vt:lpstr>
      <vt:lpstr>Nutauniqhanut Ayuqhautit</vt:lpstr>
      <vt:lpstr>Nutauniqhanut Ayuqhautit</vt:lpstr>
      <vt:lpstr>Tukhiqtauyuq Aviktaunia Inuit Nanminia Nuna uvvalu Kuin Nuna uvvalu Imakkut Munaridjutikhat</vt:lpstr>
      <vt:lpstr>Tukhiqtauyuq Aviktaunia Inuit Nanminia Nuna uvvalu Kuin Nuna uvvalu Imakkut Munaridjutikhat</vt:lpstr>
      <vt:lpstr>Tukhiqtauyuq atugakhatigut avikturnia hapkua Inuit Nanminia Nuna uvvalu Kuin Nunaa uvvalu Imakkut Munaridjutit haffumunga Doris-Madrid</vt:lpstr>
      <vt:lpstr>Qanurinmangaangit Qunngiaqtitiyunik Munaridjutikharnik Doris-Madridmi.</vt:lpstr>
      <vt:lpstr>Taimaarutit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Patrick Duxbury</dc:creator>
  <cp:lastModifiedBy>John Roesch</cp:lastModifiedBy>
  <cp:revision>314</cp:revision>
  <cp:lastPrinted>2018-04-12T18:00:38Z</cp:lastPrinted>
  <dcterms:created xsi:type="dcterms:W3CDTF">2013-07-19T15:58:55Z</dcterms:created>
  <dcterms:modified xsi:type="dcterms:W3CDTF">2026-07-13T15:17:20Z</dcterms:modified>
</cp:coreProperties>
</file>