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76" r:id="rId2"/>
    <p:sldId id="347" r:id="rId3"/>
    <p:sldId id="298" r:id="rId4"/>
    <p:sldId id="292" r:id="rId5"/>
    <p:sldId id="258" r:id="rId6"/>
    <p:sldId id="369" r:id="rId7"/>
    <p:sldId id="282" r:id="rId8"/>
    <p:sldId id="329" r:id="rId9"/>
    <p:sldId id="280" r:id="rId10"/>
    <p:sldId id="338" r:id="rId11"/>
    <p:sldId id="377" r:id="rId12"/>
    <p:sldId id="339" r:id="rId13"/>
    <p:sldId id="378" r:id="rId14"/>
    <p:sldId id="364" r:id="rId15"/>
    <p:sldId id="379" r:id="rId16"/>
    <p:sldId id="366" r:id="rId17"/>
    <p:sldId id="380" r:id="rId18"/>
    <p:sldId id="367" r:id="rId19"/>
    <p:sldId id="381" r:id="rId20"/>
    <p:sldId id="368" r:id="rId21"/>
    <p:sldId id="382" r:id="rId22"/>
    <p:sldId id="342" r:id="rId23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7A7"/>
    <a:srgbClr val="0070C0"/>
    <a:srgbClr val="0A647D"/>
    <a:srgbClr val="FAFDD3"/>
    <a:srgbClr val="E2F5FA"/>
    <a:srgbClr val="D5F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51" autoAdjust="0"/>
    <p:restoredTop sz="95311" autoAdjust="0"/>
  </p:normalViewPr>
  <p:slideViewPr>
    <p:cSldViewPr>
      <p:cViewPr varScale="1">
        <p:scale>
          <a:sx n="107" d="100"/>
          <a:sy n="107" d="100"/>
        </p:scale>
        <p:origin x="20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64" y="84"/>
      </p:cViewPr>
      <p:guideLst>
        <p:guide orient="horz" pos="2931"/>
        <p:guide pos="22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r>
              <a:rPr lang="en-CA"/>
              <a:t>2023-10-12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92D3000-3A5E-4A86-8F4B-BAC295742059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4519590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r>
              <a:rPr lang="en-CA"/>
              <a:t>2023-10-12</a:t>
            </a:r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915FFB53-840E-44D0-8DD2-A1BBDE0D75A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6316463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15FFB53-840E-44D0-8DD2-A1BBDE0D75A3}" type="slidenum">
              <a:rPr lang="en-CA" smtClean="0"/>
              <a:t>1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FF9FF-F27A-4014-B106-9E78A21DF8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 rtlCol="0"/>
          <a:lstStyle/>
          <a:p>
            <a:pPr rtl="0"/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81B6B-A102-40B2-8D83-38E0E1CEC6A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ikt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38063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5FFB53-840E-44D0-8DD2-A1BBDE0D75A3}" type="slidenum">
              <a:rPr lang="en-CA" smtClean="0"/>
              <a:t>7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50E5F-525A-4805-AC9A-6C56E73902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7F583A-E10A-403C-B4F7-A0EA44E20E9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CA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3088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5FFB53-840E-44D0-8DD2-A1BBDE0D75A3}" type="slidenum">
              <a:rPr lang="en-CA" smtClean="0"/>
              <a:t>9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FC037-F401-43CC-AB10-E645F42C46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30344E-90A7-486D-B48E-B5C57D26EE7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CA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708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5FFB53-840E-44D0-8DD2-A1BBDE0D75A3}" type="slidenum">
              <a:rPr lang="en-CA" smtClean="0"/>
              <a:t>16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66830-7CD2-4A49-AD62-51F148C083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E4D858-EE8F-4376-9A27-18C81DC582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CA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2445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15FFB53-840E-44D0-8DD2-A1BBDE0D75A3}" type="slidenum">
              <a:rPr lang="en-CA" smtClean="0"/>
              <a:t>17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66830-7CD2-4A49-AD62-51F148C0830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 rtlCol="0"/>
          <a:lstStyle/>
          <a:p>
            <a:pPr rtl="0"/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E4D858-EE8F-4376-9A27-18C81DC582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 rtlCol="0"/>
          <a:lstStyle/>
          <a:p>
            <a:pPr rtl="0"/>
            <a:r>
              <a:rPr lang="ikt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2445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FFB53-840E-44D0-8DD2-A1BBDE0D75A3}" type="slidenum">
              <a:rPr lang="en-CA" smtClean="0"/>
              <a:t>22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94437-89E8-4A1B-B70F-685D65B725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C3F6BF-91AC-4B23-A64D-657089BB061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CA"/>
              <a:t>2023-10-12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4179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27784" y="6237312"/>
            <a:ext cx="4065240" cy="365125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28" y="476672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45" y="1988840"/>
            <a:ext cx="8229600" cy="438912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237312"/>
            <a:ext cx="3849216" cy="365125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1" y="25679"/>
            <a:ext cx="661985" cy="623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2026-07-16</a:t>
            </a:r>
            <a:endParaRPr lang="en-C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897224" y="6309320"/>
            <a:ext cx="3865525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43DBDE-EEB0-4B35-80BE-167CFC5089B8}" type="slidenum">
              <a:rPr lang="en-CA" smtClean="0"/>
              <a:t>‹#›</a:t>
            </a:fld>
            <a:endParaRPr lang="en-CA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3" y="0"/>
            <a:ext cx="806001" cy="7594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.nwb-oen.ca/registry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.nwb-oen.ca/registr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karen.kharatyan@nwb-oen.ca" TargetMode="External"/><Relationship Id="rId7" Type="http://schemas.openxmlformats.org/officeDocument/2006/relationships/hyperlink" Target="mailto:ali.shaikh@nwb-oen.ca" TargetMode="External"/><Relationship Id="rId2" Type="http://schemas.openxmlformats.org/officeDocument/2006/relationships/hyperlink" Target="mailto:stephanie.autut@nwb-oen.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en.kogvik@nwb-oen.ca" TargetMode="External"/><Relationship Id="rId5" Type="http://schemas.openxmlformats.org/officeDocument/2006/relationships/hyperlink" Target="mailto:robert.hunter@nwb-oen.ca" TargetMode="External"/><Relationship Id="rId4" Type="http://schemas.openxmlformats.org/officeDocument/2006/relationships/hyperlink" Target="mailto:richard.dwyer@nwb-oen.c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karen.kharatyan@nwb-oen.ca" TargetMode="External"/><Relationship Id="rId7" Type="http://schemas.openxmlformats.org/officeDocument/2006/relationships/hyperlink" Target="mailto:ali.shaikh@nwb-oen.ca" TargetMode="External"/><Relationship Id="rId2" Type="http://schemas.openxmlformats.org/officeDocument/2006/relationships/hyperlink" Target="mailto:stephanie.autut@nwb-oen.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en.kogvik@nwb-oen.ca" TargetMode="External"/><Relationship Id="rId5" Type="http://schemas.openxmlformats.org/officeDocument/2006/relationships/hyperlink" Target="mailto:robert.hunter@nwb-oen.ca" TargetMode="External"/><Relationship Id="rId4" Type="http://schemas.openxmlformats.org/officeDocument/2006/relationships/hyperlink" Target="mailto:richard.dwyer@nwb-oen.ca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5863"/>
            <a:ext cx="9144000" cy="1822937"/>
          </a:xfrm>
          <a:solidFill>
            <a:schemeClr val="accent1">
              <a:lumMod val="50000"/>
            </a:schemeClr>
          </a:solidFill>
        </p:spPr>
        <p:txBody>
          <a:bodyPr rtlCol="0">
            <a:normAutofit fontScale="90000"/>
          </a:bodyPr>
          <a:lstStyle/>
          <a:p>
            <a:pPr algn="ctr"/>
            <a:r>
              <a:rPr lang="ikt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Nunavut Water Board (NWB)</a:t>
            </a:r>
            <a:b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CA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Licence Overview </a:t>
            </a:r>
            <a:br>
              <a:rPr lang="en-CA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CA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</a:t>
            </a:r>
            <a:r>
              <a:rPr lang="ikt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Nunavunmi Imaliqiyiit Katimayiit (NWB)</a:t>
            </a:r>
            <a:b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kt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CA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kt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Laisinik Kangiqhidjutit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039" y="2354992"/>
            <a:ext cx="2932761" cy="296238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56DABF-A580-BBAE-A5DF-ACEAFE20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</a:t>
            </a:fld>
            <a:endParaRPr lang="en-CA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0" y="2156048"/>
            <a:ext cx="6300192" cy="3505200"/>
          </a:xfrm>
        </p:spPr>
        <p:txBody>
          <a:bodyPr rtlCol="0">
            <a:no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 Amendment to 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A Water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2AM-DOH1335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Agnico Eagle Mines Limited</a:t>
            </a:r>
          </a:p>
          <a:p>
            <a:pPr algn="ctr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ik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Uuktuutikhaq Nuutaanguqtiqhimayunik uminga </a:t>
            </a:r>
          </a:p>
          <a:p>
            <a:pPr algn="ctr" rtl="0"/>
            <a:r>
              <a:rPr lang="ik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Qanurittuq A Imarmik Laisikhaq </a:t>
            </a:r>
          </a:p>
          <a:p>
            <a:pPr algn="ctr" rtl="0"/>
            <a:r>
              <a:rPr lang="ikt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2AM-DOH1335</a:t>
            </a:r>
          </a:p>
          <a:p>
            <a:pPr algn="ctr" rtl="0"/>
            <a:r>
              <a:rPr lang="ik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uumanga</a:t>
            </a:r>
          </a:p>
          <a:p>
            <a:pPr algn="ctr" rtl="0"/>
            <a:r>
              <a:rPr lang="ikt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Agnico Eagle Mines Limited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2320019" cy="12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9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19" y="692696"/>
            <a:ext cx="8684028" cy="4320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Scope of the Amendment Application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61" y="1340768"/>
            <a:ext cx="8032678" cy="518457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 in annual freshwater use, from the current 2,033,800 m</a:t>
            </a:r>
            <a:r>
              <a:rPr lang="en-US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/yr, to 2,916,855 m</a:t>
            </a:r>
            <a:r>
              <a:rPr lang="en-US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/yr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Extension of the Licence term by 13 years, to expire in 2048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Redesigned ore processing mill at Doris site to process up to 8,000 tonnes per day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Increased of fuel storage at Doris (5 ML), Madrid (10 ML) and Roberts Bay (34 ML)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Increased (2 ML) Jet-A fuel storage at Roberts Bay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Widening the Windy Road to support mining at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Relocating the Madrid South Portal to Patch 7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ew waste rock stockpiles at Doris and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ew ore stockpiles at Doris and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Contact Water Ponds at Doris and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 in Doris camp size to from 400 people to 800 people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onstruction of a 250-person camp at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addition of ten diesel power generators at Doris and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new wind turbines at Doris and Madrid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Updates to security held under the Water Licence</a:t>
            </a:r>
            <a:endParaRPr lang="en-C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C193C-3B2B-CB81-D5D2-67702A31F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288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219" y="692696"/>
            <a:ext cx="8684028" cy="432048"/>
          </a:xfrm>
        </p:spPr>
        <p:txBody>
          <a:bodyPr rtlCol="0">
            <a:normAutofit/>
          </a:bodyPr>
          <a:lstStyle/>
          <a:p>
            <a:pPr algn="ctr" rtl="0"/>
            <a:r>
              <a:rPr lang="ikt" sz="2400" b="1">
                <a:latin typeface="Times New Roman" pitchFamily="18" charset="0"/>
                <a:cs typeface="Times New Roman" pitchFamily="18" charset="0"/>
              </a:rPr>
              <a:t>Pidjutaa Aallannguqtirutimut Uuktuut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661" y="1340768"/>
            <a:ext cx="8032678" cy="5184576"/>
          </a:xfrm>
        </p:spPr>
        <p:txBody>
          <a:bodyPr rtlCol="0">
            <a:noAutofit/>
          </a:bodyPr>
          <a:lstStyle/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Amigaiqpaliayut ukiumi immigaknik aturnigit, tadja 2,033,800 m</a:t>
            </a:r>
            <a:r>
              <a:rPr lang="ikt" sz="15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/ukiuq, hamunga 2,916,855 m</a:t>
            </a:r>
            <a:r>
              <a:rPr lang="ikt" sz="15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/ukiuq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Hivutunikharnik Laisikharnik aulavikhanga taima 13 ukiuni, taimaarniaqtuq ukiungani 2048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Ihuaqhaffaaqhimayuq uyaraktaakhanik hanaqivikhanik talvani Doris nayugaani havagiangini 8,000 tonnes uqumaitilaanga ubluq tamaat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Amigaiqpaalliqhimayut uqhuqhaqarviit Doris (5 ML), Madrid (10 ML) Roberts Bay (34 ML)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Amigaiqpaalliqhimayut (2 ML) Tingmitinit (Jet-A) uqhuqhaqarviit Roberts Bay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Hilikhiyuumiqhugu Anuqhiqtuq Apqut ikayuutikhaq uyarakhiuqtunun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Nuutirnia Madrid Hivuraani Itiqtirvia Talvunga Patch 7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Nutaat iqakut uyaqqat katitiqhimayut Doris hamanilu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Ntaaq ore katitiqhimayut tapkunani Doris uvanilu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Nutaaq halummailrut imaq tahiraq tapkunani Doris uvanilu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Amigaigyuumilugit Doris tangmarviit aktilakhangit talvanga 400 inungnik talvunga 800 inungnik </a:t>
            </a: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Nappaqtiriniq 250 inungnik nayugaqhanik talvani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Ilauyukharnik qullinik uqhuryuaqtuqtunik ingniqutikharnik talvani Doris talvanilu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Malruk nutaak anugikhiutik auladjutit talvani Doris talvanilu Madrid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rtl="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kt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Nutannguqtiqhimajut qajangnaitkutikhainnik titiraqhimajut ataani Imarmut Laisikhat</a:t>
            </a:r>
            <a:endParaRPr lang="en-CA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C193C-3B2B-CB81-D5D2-67702A31F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21317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2" y="331707"/>
            <a:ext cx="8684028" cy="7920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Application Procedural History</a:t>
            </a:r>
            <a:endParaRPr lang="en-US" sz="24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518312D-9C65-4E74-9AF8-E22123AC3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683141"/>
              </p:ext>
            </p:extLst>
          </p:nvPr>
        </p:nvGraphicFramePr>
        <p:xfrm>
          <a:off x="287524" y="1305713"/>
          <a:ext cx="8568952" cy="4931599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878028459"/>
                    </a:ext>
                  </a:extLst>
                </a:gridCol>
                <a:gridCol w="6588732">
                  <a:extLst>
                    <a:ext uri="{9D8B030D-6E8A-4147-A177-3AD203B41FA5}">
                      <a16:colId xmlns:a16="http://schemas.microsoft.com/office/drawing/2014/main" val="217684415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4375440"/>
                  </a:ext>
                </a:extLst>
              </a:tr>
              <a:tr h="613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January 30,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NWB received the Amendment Application and supporting documentation from Agnico Eagle Mines Limited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9273338"/>
                  </a:ext>
                </a:extLst>
              </a:tr>
              <a:tr h="882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February 3,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initial review, the NWB commenced the Completeness Check where parties were invited to review the Application for completeness and provide Information Requests (IRs) by March 5,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0365859"/>
                  </a:ext>
                </a:extLst>
              </a:tr>
              <a:tr h="987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March 20, 2026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(extn.)</a:t>
                      </a:r>
                      <a:endParaRPr lang="en-CA" sz="14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Submissions were received from Kitikmeot Inuit Association (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KitIA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Crown-Indigenous Relations and Northern Affairs (CIRNA), Environment and Climate Change Canada (ECCC) and the Fisheries and Oceans Canada (DFO)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7735153"/>
                  </a:ext>
                </a:extLst>
              </a:tr>
              <a:tr h="304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9,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 responded to intervenors’ submissions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4082931"/>
                  </a:ext>
                </a:extLst>
              </a:tr>
              <a:tr h="853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17,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ECCC responded that they had no further concerns and were ready to move to the Technical Review stage. Crown-Indigenous Relations and Northern Affairs (CIRNA) requested an extension until March 21, 2024</a:t>
                      </a:r>
                      <a:endParaRPr lang="en-CA" sz="14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5162366"/>
                  </a:ext>
                </a:extLst>
              </a:tr>
              <a:tr h="42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21,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KitIA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CIRNA and DFO submitted follow-up requests</a:t>
                      </a:r>
                      <a:endParaRPr lang="en-CA" sz="14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186017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April 24, 2026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 provided a response to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intervenors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’ follow-up requests</a:t>
                      </a:r>
                      <a:endParaRPr lang="en-CA" sz="16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6725812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8DAEA-9834-2FB7-17B6-7592675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12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31801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2" y="331707"/>
            <a:ext cx="8684028" cy="792088"/>
          </a:xfrm>
        </p:spPr>
        <p:txBody>
          <a:bodyPr rtlCol="0">
            <a:normAutofit/>
          </a:bodyPr>
          <a:lstStyle/>
          <a:p>
            <a:pPr algn="ctr" rtl="0"/>
            <a:r>
              <a:rPr lang="ikt" sz="2400" b="1">
                <a:latin typeface="Times New Roman" pitchFamily="18" charset="0"/>
                <a:cs typeface="Times New Roman" pitchFamily="18" charset="0"/>
              </a:rPr>
              <a:t>Uuktuutit Havauhiitigut Ingilraanin</a:t>
            </a:r>
            <a:endParaRPr lang="en-US" sz="24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518312D-9C65-4E74-9AF8-E22123AC3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18470"/>
              </p:ext>
            </p:extLst>
          </p:nvPr>
        </p:nvGraphicFramePr>
        <p:xfrm>
          <a:off x="287524" y="1305713"/>
          <a:ext cx="8568952" cy="5010245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878028459"/>
                    </a:ext>
                  </a:extLst>
                </a:gridCol>
                <a:gridCol w="6588732">
                  <a:extLst>
                    <a:ext uri="{9D8B030D-6E8A-4147-A177-3AD203B41FA5}">
                      <a16:colId xmlns:a16="http://schemas.microsoft.com/office/drawing/2014/main" val="217684415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Ublua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Hulidjutikhaq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4375440"/>
                  </a:ext>
                </a:extLst>
              </a:tr>
              <a:tr h="613775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Ubluqtuhirvia 30,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NWB tuniyauyut Ihuaqhainikkut Uuktuutinik uvalu ikayuutikhat titirqanik hapkunanga Agnico Eagle Mines Limited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9273338"/>
                  </a:ext>
                </a:extLst>
              </a:tr>
              <a:tr h="882495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Iidjurvia 3,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Kinguani ihivriurutit, ukua NWBkut aularutiyaat Iniqtirutaitigut Ihivriurutit humi ilauyut qaitquyauyut ihivriurlugu Uuktuutit iniqtiqpiariangani uvalu tunihilutik Kangiqhidjutinik Apiqhuutinik (IRs) tikitinagu Qiqaijalirvia 5,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0365859"/>
                  </a:ext>
                </a:extLst>
              </a:tr>
              <a:tr h="987057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Qiqaijalirvia 20, 2026</a:t>
                      </a:r>
                    </a:p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non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(extn.)</a:t>
                      </a:r>
                      <a:endParaRPr lang="en-CA" sz="15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Uuktuutit tuyuqtauyut hapkunanga Kitikmeot Inuit Association (KitIA), Crown-Indigenous Relations and Northern Affairs (CIRNA), Environment and Climate Change Canada (ECCC) ukualu Iqalukhiuqtit Tariuliqiyullu Kanatami (DFO)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7735153"/>
                  </a:ext>
                </a:extLst>
              </a:tr>
              <a:tr h="304367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Qittiqqautijuq 9,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Eagle-kut kiuyut ilauyunit uqaqhimayainik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4082931"/>
                  </a:ext>
                </a:extLst>
              </a:tr>
              <a:tr h="853115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Qittiqqautijuq 17,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ECCC-kut kiuyut ihumaluutiqaginiraqhutik upalugaiqtut nuugiamikni Nutauniqhanik Ihivriuqhinirmut. Crown-Indigenous Relations and Northern Affairs (CIRNA) tukhiqtut hivituryuumilugu hamunga Qiqaijalirvia 21, 2024</a:t>
                      </a:r>
                      <a:endParaRPr lang="en-CA" sz="15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5162366"/>
                  </a:ext>
                </a:extLst>
              </a:tr>
              <a:tr h="426694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Qittiqqautijuq 21,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KitIA-kut, CIRNA DFO-kullu tuyuqtut kinguagut tukhiutinik</a:t>
                      </a:r>
                      <a:endParaRPr lang="en-CA" sz="15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186017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kt" sz="15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Qittiqqautijuq 24,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 tunihiyut kiujutiqaqtut ukuninga </a:t>
                      </a: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uqaqtiuyuq</a:t>
                      </a:r>
                      <a:r>
                        <a:rPr lang="ikt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' kinguagut tukhiutit</a:t>
                      </a:r>
                      <a:endParaRPr lang="en-CA" sz="15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6725812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8DAEA-9834-2FB7-17B6-7592675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5659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52A6D6-09FD-4DF7-B6F1-8738B6F963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029722"/>
              </p:ext>
            </p:extLst>
          </p:nvPr>
        </p:nvGraphicFramePr>
        <p:xfrm>
          <a:off x="287524" y="1061373"/>
          <a:ext cx="8568952" cy="5320597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860492">
                  <a:extLst>
                    <a:ext uri="{9D8B030D-6E8A-4147-A177-3AD203B41FA5}">
                      <a16:colId xmlns:a16="http://schemas.microsoft.com/office/drawing/2014/main" val="4052989091"/>
                    </a:ext>
                  </a:extLst>
                </a:gridCol>
                <a:gridCol w="6708460">
                  <a:extLst>
                    <a:ext uri="{9D8B030D-6E8A-4147-A177-3AD203B41FA5}">
                      <a16:colId xmlns:a16="http://schemas.microsoft.com/office/drawing/2014/main" val="19739241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182692"/>
                  </a:ext>
                </a:extLst>
              </a:tr>
              <a:tr h="5112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15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April 30,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NWB </a:t>
                      </a: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gave Notice of Application and invited parties to conduct a full technical review and provide their comments/recommendations by June 1, 2026. This correspondence also included tentative timelines for the TM/PHC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6231647"/>
                  </a:ext>
                </a:extLst>
              </a:tr>
              <a:tr h="375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 1,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CIRNA submit a letter to NWB advising they have outstanding IRs and recommended that the NWB defer commencing the Technical Review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3774053"/>
                  </a:ext>
                </a:extLst>
              </a:tr>
              <a:tr h="3759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 7,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CA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NWB declined CIRNA’s request to defer the Technical Review stage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7107062"/>
                  </a:ext>
                </a:extLst>
              </a:tr>
              <a:tr h="4534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June 19, 2026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(extn.)</a:t>
                      </a:r>
                      <a:endParaRPr lang="en-CA" sz="15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Submissions were received from the Kitikmeot Inuit Association (</a:t>
                      </a:r>
                      <a:r>
                        <a:rPr lang="en-US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KitIA</a:t>
                      </a: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Crown-Indigenous Relations and Northern Affairs (CIRNA), Environment and Climate Change Canada (ECCC) and the Fisheries and Oceans Canada (DFO)</a:t>
                      </a:r>
                      <a:endParaRPr lang="en-CA" sz="15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364066"/>
                  </a:ext>
                </a:extLst>
              </a:tr>
              <a:tr h="4004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3,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 responded to Interveners’ submissions</a:t>
                      </a:r>
                      <a:endParaRPr lang="en-CA" sz="14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0312232"/>
                  </a:ext>
                </a:extLst>
              </a:tr>
              <a:tr h="6128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7,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CA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NWB distributed the draft agenda for the TM and Community Session along with the timelines for the next steps in the process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266161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13,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NWB received confirmation of participation in the meetings and presentation documents from </a:t>
                      </a:r>
                      <a:r>
                        <a:rPr kumimoji="0" lang="en-US" sz="1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KitIA</a:t>
                      </a:r>
                      <a:r>
                        <a:rPr kumimoji="0" lang="en-US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CIRNA, ECCC, DFO and Agnico Eagle</a:t>
                      </a:r>
                      <a:endParaRPr kumimoji="0" lang="en-CA" sz="15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6701641"/>
                  </a:ext>
                </a:extLst>
              </a:tr>
              <a:tr h="3787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14,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0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CA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NWB provided the Final Agendas for the TM-PHC and Community Session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3496205"/>
                  </a:ext>
                </a:extLst>
              </a:tr>
              <a:tr h="465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July 16-17, 2026</a:t>
                      </a:r>
                      <a:endParaRPr lang="en-CA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CA" sz="1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NWB hosted the Technical Meeting (TM) and Pre-hearing Conference (PHC) in Rankin Inlet, followed by a Community Session held on the evening of June 5, 2024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8650006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93BFF-70D6-9695-B5C3-510B870BC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14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13076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52A6D6-09FD-4DF7-B6F1-8738B6F963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267346"/>
              </p:ext>
            </p:extLst>
          </p:nvPr>
        </p:nvGraphicFramePr>
        <p:xfrm>
          <a:off x="287524" y="1061373"/>
          <a:ext cx="8568952" cy="5557018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860492">
                  <a:extLst>
                    <a:ext uri="{9D8B030D-6E8A-4147-A177-3AD203B41FA5}">
                      <a16:colId xmlns:a16="http://schemas.microsoft.com/office/drawing/2014/main" val="4052989091"/>
                    </a:ext>
                  </a:extLst>
                </a:gridCol>
                <a:gridCol w="6708460">
                  <a:extLst>
                    <a:ext uri="{9D8B030D-6E8A-4147-A177-3AD203B41FA5}">
                      <a16:colId xmlns:a16="http://schemas.microsoft.com/office/drawing/2014/main" val="19739241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Ublua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Hulidjutikhaq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7182692"/>
                  </a:ext>
                </a:extLst>
              </a:tr>
              <a:tr h="511282"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Qittiqqautijuq 30,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Nunavunmi Imalirinirmut Katimayiit tunihiyut Tuhaqtidjutinik Uuktuutinik uvalu qaitqublugit ilauyut havaklugit tamatkiumayumik qagitauyakkut ihivriurutinik uvalu tunihilutik inmi uqagahamingnik/pitquidjutimingnik tikitinagu Imaruqtirvia 1, 2026. Una titiraqhimayuq ilauqaqhimayuq naunaitumik ikaaknikhangit talvuuna TM/PHC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6231647"/>
                  </a:ext>
                </a:extLst>
              </a:tr>
              <a:tr h="37590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Qiqaijaluarvia 1,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CIRNA tuyuqtut titiraqhimayumik NWB tuhaqtittumaplugit akiliqhimaittut IRs imaalu pitquyiyut tapkuat NWB kinguvaktitlugu aullaqtirnianik Hanayaliqinikkut Ihivriuqhidjutikhamik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3774053"/>
                  </a:ext>
                </a:extLst>
              </a:tr>
              <a:tr h="3759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Qiqaijaluarvia 7, 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Nunavunmi Imaliqiyitkut Katimayiit qingiyaat CIRNAtkut apiqhuutait kinguvaqlugu Ayungnaqtutigut Ihivriurniq havauhia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7107062"/>
                  </a:ext>
                </a:extLst>
              </a:tr>
              <a:tr h="453466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Imaruqtirvia 19, 2026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non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(extn.)</a:t>
                      </a:r>
                      <a:endParaRPr lang="en-CA" sz="13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Tuyuqtauyut hapkunanga Kitikmeot Inuit Association (KitIA), Crown-Indigenous Relations and Northern Affairs (CIRNA), Environment and Climate Change Canada (ECCC) ukualu Iqalukhiuqtit Tariuliqiyullu Kanatami (DFO)</a:t>
                      </a:r>
                      <a:endParaRPr lang="en-CA" sz="13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364066"/>
                  </a:ext>
                </a:extLst>
              </a:tr>
              <a:tr h="40040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Taaqhivalirvia 3, 2026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Agnico Eagle kiuyut Ilauyunit uqaqhimayainik</a:t>
                      </a:r>
                      <a:endParaRPr lang="en-CA" sz="13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0312232"/>
                  </a:ext>
                </a:extLst>
              </a:tr>
              <a:tr h="612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Taaqhivalirvia 7, 2026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Ukua NWB tuniuqhaqtaat iniqhimaituq katimadjutikhaq haffumunga TM uvalu Nunallaat Katimadjutainun hapkualu kiklikhait aipait atugahat havauhianun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266161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Taaqhivalirvia 13, 2026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Ukua NWB tuniyauyut tutqiqhautinik ilaunikkut katimadjutini uvalu tuhaqtidjutit titiqat hapkunanga KitIA, CIRNA, ECCC, DFO ukualu Agnico Eagle</a:t>
                      </a:r>
                      <a:endParaRPr kumimoji="0" lang="en-CA" sz="13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6701641"/>
                  </a:ext>
                </a:extLst>
              </a:tr>
              <a:tr h="378784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Taaqhivalirvia 14, 2026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905"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NWB tunihiyut Kingulirmik Katimadjutikhanik haffumunga TM-PHC uvalu Nunallaat Katimadjutainun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3496205"/>
                  </a:ext>
                </a:extLst>
              </a:tr>
              <a:tr h="46500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Taaqhivalirvia 16-17, 2026</a:t>
                      </a:r>
                      <a:endParaRPr lang="en-CA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kt" sz="13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NWB katimapkaiyut Ayungnaqtutigut Katimadjutaa (TM) unalu Hivuani-Tuhaqtipkaidjutit Katimaryuarut (PHC) Kangiqlinirmi, malikhugit Nunallaat Katimadjutait unuami Imaruqtirvia 5, 2024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8650006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93BFF-70D6-9695-B5C3-510B870BC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2156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Next steps in the Application Process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772816"/>
            <a:ext cx="8424936" cy="3960440"/>
          </a:xfrm>
        </p:spPr>
        <p:txBody>
          <a:bodyPr>
            <a:normAutofit/>
          </a:bodyPr>
          <a:lstStyle/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The Pre-Hearing Conference (PHC) is scheduled tomorrow, July 16, 2026;</a:t>
            </a: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CA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Information provided during this TM will assist the Board in determining whether all issues are sufficiently addressed at this stage</a:t>
            </a:r>
            <a:r>
              <a:rPr lang="en-CA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the process;</a:t>
            </a: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The Technical Meeting and Pre-Hearing Conference is facilitated by the Board’s staff, however, </a:t>
            </a: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decision on the Application will be made by a </a:t>
            </a: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Board Panel, led by the Board's Chair;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The Board Panel </a:t>
            </a:r>
            <a:r>
              <a:rPr lang="en-US" sz="2000" b="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will take some time (up to a few weeks) to consider all the submissions received and will issue a 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Pre-Hearing Conference Decision Report</a:t>
            </a:r>
            <a:r>
              <a:rPr lang="en-US" sz="2000" b="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The NWB will issue a Notice of Public Hearing informing stakeholders about tentative dates and format of the Public Hearing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C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BF1F1-9F74-8B93-38F9-44A71062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991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 rtlCol="0">
            <a:normAutofit/>
          </a:bodyPr>
          <a:lstStyle/>
          <a:p>
            <a:pPr algn="ctr" rtl="0"/>
            <a:r>
              <a:rPr lang="ikt" sz="2400" b="1">
                <a:latin typeface="Times New Roman" pitchFamily="18" charset="0"/>
                <a:cs typeface="Times New Roman" pitchFamily="18" charset="0"/>
              </a:rPr>
              <a:t>Tukliit havaktaujukhat uvani Uukturutimi Havagutimi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772816"/>
            <a:ext cx="8424936" cy="3960440"/>
          </a:xfrm>
        </p:spPr>
        <p:txBody>
          <a:bodyPr rtlCol="0">
            <a:normAutofit fontScale="92500" lnSpcReduction="20000"/>
          </a:bodyPr>
          <a:lstStyle/>
          <a:p>
            <a:pPr marL="342900" indent="-342900" algn="just" rtl="0">
              <a:buClrTx/>
              <a:buFont typeface="Arial" panose="020B0604020202020204" pitchFamily="34" charset="0"/>
              <a:buChar char="•"/>
            </a:pPr>
            <a:r>
              <a:rPr lang="ikt" sz="2000">
                <a:latin typeface="Times New Roman" pitchFamily="18" charset="0"/>
                <a:cs typeface="Times New Roman" pitchFamily="18" charset="0"/>
              </a:rPr>
              <a:t>Una Hivuagun-Tuhaqtipkaidjutit Katimaniq (PHC) piniaqtuq aqagu, Taaqhivaliavia 16, 2026;</a:t>
            </a:r>
          </a:p>
          <a:p>
            <a:pPr marL="342900" indent="-342900" algn="just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Kangiqhidjutit tuniyauyut atuqtilugu una TM ikayuutauniaqtuq Katimayiinun ihumaliugutigilugit tamaita ayuqhautit ihuaqtumik uqautaulutik uvani havauhiani;</a:t>
            </a:r>
          </a:p>
          <a:p>
            <a:pPr marL="342900" indent="-342900" algn="just" rtl="0">
              <a:buClrTx/>
              <a:buFont typeface="Arial" panose="020B0604020202020204" pitchFamily="34" charset="0"/>
              <a:buChar char="•"/>
            </a:pPr>
            <a:r>
              <a:rPr lang="ikt" sz="2000">
                <a:latin typeface="Times New Roman" pitchFamily="18" charset="0"/>
                <a:cs typeface="Times New Roman" pitchFamily="18" charset="0"/>
              </a:rPr>
              <a:t>Ayurnaqtunut Katimadjutaa unalu Hivuani-Tuhaqtipkaidjutit Katimaryuarut katimapkaivaktut Katimayiita havaktiinnit, kihimi, ihumaliurutit Uuktuutinun havaktauniaqtut Katimayiinin , hivuliqhuqtaulutik Katimayiit Ikhivautaanin;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rtl="0">
              <a:buClrTx/>
              <a:buFont typeface="Arial" panose="020B0604020202020204" pitchFamily="34" charset="0"/>
              <a:buChar char="•"/>
            </a:pPr>
            <a:r>
              <a:rPr lang="ikt" sz="2000" b="0" i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Katimayiit hivituniaqtuq (ikituni havainirni) ihumaliurutigilugit tamaita tuyuqtauyut uvalu tunihiniaqtut Hivuani-Tuhaqtipkaidjutit Katimaryuarut Ihumaliurnikkut Unniudjuti;</a:t>
            </a:r>
          </a:p>
          <a:p>
            <a:pPr marL="342900" indent="-342900" algn="just" rtl="0">
              <a:buClrTx/>
              <a:buFont typeface="Arial" panose="020B0604020202020204" pitchFamily="34" charset="0"/>
              <a:buChar char="•"/>
            </a:pPr>
            <a:r>
              <a:rPr lang="ikt" sz="2000">
                <a:latin typeface="Times New Roman" pitchFamily="18" charset="0"/>
                <a:cs typeface="Times New Roman" pitchFamily="18" charset="0"/>
              </a:rPr>
              <a:t>Ukua NWB tunihiniaqtut Tuhaqtipkaidjutit Inungnun Tuhaqtidjutit kangiqhipkaqlugit tigumidjutiqaqtut mikhaagun ublukhait uvalu havauhia haffuma Inungnun Tuhaqtidjut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endParaRPr lang="en-C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BF1F1-9F74-8B93-38F9-44A71062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94955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2C1358A-8A1D-4B8C-B965-E3C4702B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Intervener Participation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E348CC-5962-41CA-A4F7-2501D5329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40" y="1700808"/>
            <a:ext cx="8424936" cy="4235002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Participate in the licensing process for the Application from the onset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Provide the Board and the Applicant with valuable technical information (questions and concerns) on relevant issues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Participate in formal and informal discussions aimed at resolving relevant issues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CA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Everyone is encouraged to participate in this community session and the PHC;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Interested persons can also contact NWB staff to provide written comments or to review the documents filed for the application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 documents received have been posted on the NWB’s Public Registry website </a:t>
            </a:r>
          </a:p>
          <a:p>
            <a:pPr marL="0" indent="0" algn="ctr">
              <a:buClrTx/>
              <a:buNone/>
            </a:pP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https://public.nwb-oen.ca/registry/</a:t>
            </a: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ClrTx/>
              <a:buNone/>
            </a:pPr>
            <a:endParaRPr lang="en-CA" sz="2000" b="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A4A40-E1B1-4407-07B6-B550411AC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18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5001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2C1358A-8A1D-4B8C-B965-E3C4702B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 rtlCol="0">
            <a:normAutofit/>
          </a:bodyPr>
          <a:lstStyle/>
          <a:p>
            <a:pPr algn="ctr" rtl="0"/>
            <a:r>
              <a:rPr lang="ikt" sz="2400" b="1">
                <a:latin typeface="Times New Roman" pitchFamily="18" charset="0"/>
                <a:cs typeface="Times New Roman" pitchFamily="18" charset="0"/>
              </a:rPr>
              <a:t>Uqaqtiuyuq Ilauniq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E348CC-5962-41CA-A4F7-2501D5329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40" y="1700808"/>
            <a:ext cx="8424936" cy="4235002"/>
          </a:xfrm>
        </p:spPr>
        <p:txBody>
          <a:bodyPr rtlCol="0">
            <a:normAutofit/>
          </a:bodyPr>
          <a:lstStyle/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Ilaulutik laisiliqinikkut havauhiinun haffumunga Uuktuutinun aularutaanin;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Tunilugit Katimayiit uvalu Uuktuqtuq nakuuyunik qagitauyaliqinikkut kangiqhidjutinik (apiqhuutit uvalu ihumaaluutit) ihuaqtunun ayuqhautinun;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Ilaulutik ilitariyauyuni ilitariyaungittunilu uqaqatigiiktuni piyuq ihuaqhigiami akhuurutauyuq ihumaaluutigiyauyut;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Inuit tamaita ilautquyauyut uvani nunalaani katimayuarutmi unalu PHC;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Ihumagiyut Inuit hivayagiaqaqtun NWB havaktiit tuniyaangat titiraqhimayunik ihumagiyainik ihivriugianganikluuniit iniqhimayut titiqat tutquqhimayut uuktuutikharnik</a:t>
            </a:r>
            <a:r>
              <a:rPr lang="ikt" sz="20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rtl="0">
              <a:buClrTx/>
              <a:buFont typeface="Arial" panose="020B0604020202020204" pitchFamily="34" charset="0"/>
              <a:buChar char="•"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Tamaita iniqhimayut titiqat piyauyut iliugaqtauvakhimayut talvani NWBkungit Nunalaani Titiqiqidjutiliqiyunik qaritauyaliqidjutaini </a:t>
            </a:r>
          </a:p>
          <a:p>
            <a:pPr marL="0" indent="0" algn="ctr" rtl="0">
              <a:buClrTx/>
              <a:buNone/>
            </a:pP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https://public.nwb-oen.ca/registry/</a:t>
            </a:r>
            <a:r>
              <a:rPr lang="ikt" sz="20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rtl="0">
              <a:buClrTx/>
              <a:buNone/>
            </a:pPr>
            <a:endParaRPr lang="en-CA" sz="2000" b="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A4A40-E1B1-4407-07B6-B550411AC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19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4106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952" y="1011468"/>
            <a:ext cx="7632848" cy="648072"/>
          </a:xfrm>
        </p:spPr>
        <p:txBody>
          <a:bodyPr>
            <a:normAutofit/>
          </a:bodyPr>
          <a:lstStyle/>
          <a:p>
            <a:r>
              <a:rPr lang="en-C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Topics 			     </a:t>
            </a:r>
            <a:r>
              <a:rPr lang="ik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Uqautigiyangit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5195"/>
            <a:ext cx="8229600" cy="4389120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Authorizations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NWB’s Licensing Process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Scope of the Application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Procedural History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 in the Application</a:t>
            </a:r>
          </a:p>
          <a:p>
            <a:pPr marL="0" indent="0">
              <a:buClr>
                <a:srgbClr val="0070C0"/>
              </a:buClr>
              <a:buNone/>
            </a:pP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and/or Comments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417F0-FF4F-4765-92B8-1D79716C069A}"/>
              </a:ext>
            </a:extLst>
          </p:cNvPr>
          <p:cNvSpPr txBox="1"/>
          <p:nvPr/>
        </p:nvSpPr>
        <p:spPr>
          <a:xfrm>
            <a:off x="4499992" y="1988840"/>
            <a:ext cx="43924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Kangiqhidjutit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Qanurittut Angirutit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Nunavunmi Imaliqiyiit Katimayiit Laisiliqinikkut Havauhiit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Qanurinmangaat Uuktuut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Uuktuutit Havauhiitigut Ingilraanin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Tukliit Qanuriliurutikhat Uukturutimi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ik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Apiqhuutit uvalu/uvaluuniin Uqautit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24CBE-5C50-593F-552B-1FD7A4E3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42898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99AD439-FBB6-40CC-B001-0BFD85EB4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NWB Staff Contact Information</a:t>
            </a:r>
            <a:endParaRPr lang="en-US" sz="2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0E6759-B1CC-47EC-A94D-1EE855F61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596914"/>
              </p:ext>
            </p:extLst>
          </p:nvPr>
        </p:nvGraphicFramePr>
        <p:xfrm>
          <a:off x="649711" y="1999410"/>
          <a:ext cx="7384606" cy="3626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34192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Stephanie Autut, </a:t>
                      </a:r>
                      <a:r>
                        <a:rPr lang="en-US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Executive Director                          </a:t>
                      </a:r>
                      <a:r>
                        <a:rPr lang="en-US" sz="1600" b="0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stephanie.autut@nwb-oen.ca</a:t>
                      </a:r>
                      <a:endParaRPr lang="en-US" sz="1600" b="0" baseline="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Karén Kharatyan, </a:t>
                      </a:r>
                      <a:r>
                        <a:rPr lang="en-US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Director of Technical Services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karen.kharatyan@nwb-oen.ca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pt-BR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Richard Dwyer, </a:t>
                      </a:r>
                      <a:r>
                        <a:rPr lang="pt-BR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Manager of Licensing                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richard.dwyer@nwb-oen.ca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Robert Hunter, </a:t>
                      </a:r>
                      <a:r>
                        <a:rPr lang="en-US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Licensing Administrator              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robert.hunter@nwb-oen.ca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Ben Kogvik, </a:t>
                      </a:r>
                      <a:r>
                        <a:rPr lang="en-US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Director of Board Administration   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ben.kogvik@nwb-oen.ca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Mohammad Ali Shaikh,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Technical Advisor           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ali.shaikh@nwb-oen.ca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104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375"/>
                        </a:spcBef>
                        <a:buFont typeface="Wingdings" panose="05000000000000000000" pitchFamily="2" charset="2"/>
                        <a:buNone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  <a:hlinkClick r:id="rId3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4131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8FC9F-A94A-2CE0-8816-0AC1A8B22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20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81392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99AD439-FBB6-40CC-B001-0BFD85EB4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6672"/>
            <a:ext cx="8684028" cy="792088"/>
          </a:xfrm>
        </p:spPr>
        <p:txBody>
          <a:bodyPr rtlCol="0">
            <a:normAutofit/>
          </a:bodyPr>
          <a:lstStyle/>
          <a:p>
            <a:pPr algn="ctr" rtl="0"/>
            <a:r>
              <a:rPr lang="ikt" sz="2400" b="1">
                <a:latin typeface="Times New Roman" pitchFamily="18" charset="0"/>
                <a:cs typeface="Times New Roman" pitchFamily="18" charset="0"/>
              </a:rPr>
              <a:t>NWB-kuni Havaktut Uqaqvigiyaagani Hivuniqhijutit</a:t>
            </a:r>
            <a:endParaRPr lang="en-US" sz="2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0E6759-B1CC-47EC-A94D-1EE855F61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496096"/>
              </p:ext>
            </p:extLst>
          </p:nvPr>
        </p:nvGraphicFramePr>
        <p:xfrm>
          <a:off x="649710" y="1999410"/>
          <a:ext cx="8170761" cy="3626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0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34192">
                <a:tc>
                  <a:txBody>
                    <a:bodyPr/>
                    <a:lstStyle/>
                    <a:p>
                      <a:pPr marL="342900" indent="-342900" algn="l" rtl="0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ikt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Stephanie Autut,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Atanngujalluaq</a:t>
                      </a:r>
                      <a:r>
                        <a:rPr lang="en-US" sz="1600" b="0" baseline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</a:t>
                      </a:r>
                      <a:r>
                        <a:rPr lang="en-US" sz="1600" b="0" baseline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stephanie.autut@nwb-oen.ca</a:t>
                      </a:r>
                      <a:endParaRPr lang="en-US" sz="1600" b="0" baseline="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 rtl="0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ikt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Karén Kharatyan,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Aulapkaiyi Alruyaqtuqtunik Ikayuktiuyut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karen.kharatyan@nwb-oen.ca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 rtl="0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ikt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Richard Dwyer,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Atan'ngujaq Laisiliqijitkunni                      </a:t>
                      </a:r>
                      <a:r>
                        <a:rPr lang="en-CA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richard.dwyer@nwb-oen.ca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 rtl="0">
                        <a:lnSpc>
                          <a:spcPct val="150000"/>
                        </a:lnSpc>
                        <a:spcBef>
                          <a:spcPts val="375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ikt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Robert Hunter,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Laisiliqiji Titiqqiqiji                    </a:t>
                      </a:r>
                      <a:r>
                        <a:rPr lang="en-CA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robert.hunter@nwb-oen.ca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kt" sz="16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Ben Kogvik,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Aulapkaiyi Katimayiinun Auladjutinun        </a:t>
                      </a:r>
                      <a:r>
                        <a:rPr lang="en-CA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ikt" sz="1600" b="0" dirty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ben.kogvik@nwb-oen.ca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1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ikt" sz="1600" b="0" i="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Mohammad Ali Shaikh, </a:t>
                      </a:r>
                      <a:r>
                        <a:rPr lang="ikt" sz="1600" b="0" i="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Qaritaujaliqinikkut Uqaudjiji               </a:t>
                      </a:r>
                      <a:r>
                        <a:rPr lang="ikt" sz="1600" b="0" i="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7"/>
                        </a:rPr>
                        <a:t>ali.shaikh@nwb-oen.ca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104">
                <a:tc>
                  <a:txBody>
                    <a:bodyPr/>
                    <a:lstStyle/>
                    <a:p>
                      <a:pPr marL="0" indent="0" algn="l" rtl="0">
                        <a:spcBef>
                          <a:spcPts val="375"/>
                        </a:spcBef>
                        <a:buFont typeface="Wingdings" panose="05000000000000000000" pitchFamily="2" charset="2"/>
                        <a:buNone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  <a:hlinkClick r:id="rId3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4131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8FC9F-A94A-2CE0-8816-0AC1A8B22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743DBDE-EEB0-4B35-80BE-167CFC5089B8}" type="slidenum">
              <a:rPr lang="en-CA" smtClean="0"/>
              <a:t>21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2950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18456" y="2283532"/>
            <a:ext cx="6858000" cy="253630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Comments?</a:t>
            </a:r>
          </a:p>
          <a:p>
            <a:pPr algn="ctr"/>
            <a:r>
              <a:rPr lang="ik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Apiqqutikhaqaqqit?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k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Titirarlugit uqarumajait?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/>
              <a:t>Qujannamiiq</a:t>
            </a:r>
            <a:r>
              <a:rPr lang="en-US" dirty="0"/>
              <a:t> 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0" y="5863"/>
            <a:ext cx="9144000" cy="1822937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117"/>
            <a:ext cx="2664296" cy="14920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7774"/>
            <a:ext cx="2160240" cy="21820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C9C2EF-2F0E-4CAC-9818-26CF45E118E3}"/>
              </a:ext>
            </a:extLst>
          </p:cNvPr>
          <p:cNvSpPr txBox="1"/>
          <p:nvPr/>
        </p:nvSpPr>
        <p:spPr>
          <a:xfrm>
            <a:off x="2879304" y="404664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Nunavut Water Board (NWB)</a:t>
            </a:r>
          </a:p>
          <a:p>
            <a:r>
              <a:rPr lang="ikt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Nunavunmi Imaliqiyiit Katimayiit (NWB)</a:t>
            </a:r>
            <a:endParaRPr lang="en-CA" sz="2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1F0B9-8FDD-FDB6-DFC4-E44CF5B1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22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488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692696"/>
            <a:ext cx="9144000" cy="432049"/>
          </a:xfrm>
          <a:prstGeom prst="rect">
            <a:avLst/>
          </a:prstGeom>
          <a:noFill/>
        </p:spPr>
        <p:txBody>
          <a:bodyPr vert="horz" lIns="0" rIns="0" bIns="0" anchor="b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Background 			</a:t>
            </a:r>
            <a:r>
              <a:rPr lang="ikt" sz="2900" b="1" dirty="0">
                <a:latin typeface="Times New Roman" pitchFamily="18" charset="0"/>
                <a:cs typeface="Times New Roman" pitchFamily="18" charset="0"/>
              </a:rPr>
              <a:t>Kangiqhidjutit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E8ABDC-A70B-483E-8451-7D55AF751917}"/>
              </a:ext>
            </a:extLst>
          </p:cNvPr>
          <p:cNvSpPr txBox="1"/>
          <p:nvPr/>
        </p:nvSpPr>
        <p:spPr>
          <a:xfrm>
            <a:off x="467544" y="1412776"/>
            <a:ext cx="8208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Nunavut Water Board</a:t>
            </a:r>
          </a:p>
          <a:p>
            <a:pPr marL="0" indent="0" algn="just">
              <a:buFont typeface="Wingdings" pitchFamily="2" charset="2"/>
              <a:buNone/>
            </a:pPr>
            <a:endParaRPr lang="en-US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Institution of Public Government (IPG) established under Article 13 of the </a:t>
            </a:r>
            <a:r>
              <a:rPr lang="en-US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Nunavut Agreement</a:t>
            </a:r>
            <a:endParaRPr lang="en-US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None/>
            </a:pPr>
            <a:endParaRPr lang="en-US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0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 responsibilities and powers over the regulation, use, and management of freshwater in the Nunavut Settlement Area</a:t>
            </a:r>
          </a:p>
          <a:p>
            <a:pPr algn="just"/>
            <a:endParaRPr lang="en-US" sz="2000" b="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kt" sz="2000" dirty="0">
                <a:latin typeface="Times New Roman" pitchFamily="18" charset="0"/>
                <a:cs typeface="Times New Roman" pitchFamily="18" charset="0"/>
              </a:rPr>
              <a:t>Nunavunmi Imaliqijiit Katimajiit, imaalu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kt" sz="2000" dirty="0">
                <a:latin typeface="Times New Roman" pitchFamily="18" charset="0"/>
                <a:cs typeface="Times New Roman" pitchFamily="18" charset="0"/>
              </a:rPr>
              <a:t>Havagviujuq Kavamatkunni Kavamani (IPG) piliuqtauhimajuq ataani Article 13 uumani </a:t>
            </a:r>
            <a:r>
              <a:rPr lang="ikt" sz="2000" i="1" dirty="0">
                <a:latin typeface="Times New Roman" pitchFamily="18" charset="0"/>
                <a:cs typeface="Times New Roman" pitchFamily="18" charset="0"/>
              </a:rPr>
              <a:t> Nunavunmi Nunataarutaanut Angirutaa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kt" sz="2000" dirty="0">
                <a:latin typeface="Times New Roman" pitchFamily="18" charset="0"/>
                <a:cs typeface="Times New Roman" pitchFamily="18" charset="0"/>
              </a:rPr>
              <a:t>munagidjutiqaqtuq uvalu ataniqtuidjutiqaqtuq hapkunuuna pitquyauyunun, aturniinun, uvalu munagidjutinun imaknik Nunavunmi Nunataarviup Nayugaani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6F35A-277C-7A2E-48E3-29C5A6AA3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257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0C3D830-658E-41A6-AF78-FE7125E7F707}"/>
              </a:ext>
            </a:extLst>
          </p:cNvPr>
          <p:cNvSpPr txBox="1">
            <a:spLocks/>
          </p:cNvSpPr>
          <p:nvPr/>
        </p:nvSpPr>
        <p:spPr>
          <a:xfrm>
            <a:off x="0" y="651460"/>
            <a:ext cx="9144000" cy="484166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Background 			</a:t>
            </a:r>
            <a:r>
              <a:rPr lang="ikt" sz="2900" b="1" dirty="0">
                <a:latin typeface="Times New Roman" pitchFamily="18" charset="0"/>
                <a:cs typeface="Times New Roman" pitchFamily="18" charset="0"/>
              </a:rPr>
              <a:t>Kangiqhidjutit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C50F69-B6E2-4B5E-9C05-C8BCF3977028}"/>
              </a:ext>
            </a:extLst>
          </p:cNvPr>
          <p:cNvSpPr txBox="1"/>
          <p:nvPr/>
        </p:nvSpPr>
        <p:spPr>
          <a:xfrm>
            <a:off x="1167408" y="1772816"/>
            <a:ext cx="68091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objective of the NWB is to provide for the conservation and utilization of waters in Nunavut, except in a national park, in a manner that will provide the optimum benefit from those waters for Nunavut’s residents in particular and Canadians in general.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kt" sz="2000" dirty="0">
                <a:latin typeface="Times New Roman" pitchFamily="18" charset="0"/>
                <a:cs typeface="Times New Roman" pitchFamily="18" charset="0"/>
              </a:rPr>
              <a:t>Pinahuarutait hapkua Nunavunmi Imalirinirmut Katimayiit tunihilutik tamaqtailinirmik uvalu aturniitigut imaq Nunavunmi, hapkuangungitut nunaryuami minguiqhivik, pihimayumik tapkua tunihiniaqtut nakuutqiatigut ikayuutit imarmin hapkununga Nunavunmi inungnun uvalu Kanatamiunun.</a:t>
            </a:r>
            <a:endParaRPr lang="en-CA" sz="2000" b="0" dirty="0">
              <a:latin typeface="Times New Roman" pitchFamily="18" charset="0"/>
              <a:cs typeface="Times New Roman" pitchFamily="18" charset="0"/>
            </a:endParaRPr>
          </a:p>
          <a:p>
            <a:endParaRPr lang="en-CA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1C04C-F6D8-D2A6-E793-CD39985F9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18602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1" y="636942"/>
            <a:ext cx="9144000" cy="504055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Types of Authorizations          </a:t>
            </a:r>
            <a:r>
              <a:rPr lang="ikt" sz="2900" b="1" dirty="0">
                <a:latin typeface="Times New Roman" pitchFamily="18" charset="0"/>
                <a:cs typeface="Times New Roman" pitchFamily="18" charset="0"/>
              </a:rPr>
              <a:t>Qanurittut Angirutit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86AF8C-2AD4-4B66-B6EB-D1B2E575958A}"/>
              </a:ext>
            </a:extLst>
          </p:cNvPr>
          <p:cNvSpPr txBox="1"/>
          <p:nvPr/>
        </p:nvSpPr>
        <p:spPr>
          <a:xfrm>
            <a:off x="498374" y="1700808"/>
            <a:ext cx="81472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19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Based on its mandate and the Nunavut Waters Regulations (</a:t>
            </a:r>
            <a:r>
              <a:rPr lang="en-US" sz="19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Regulations</a:t>
            </a:r>
            <a:r>
              <a:rPr lang="en-US" sz="19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the NWB may issue one of the following authorizations for the use of water and/or deposit of waste for undertakings in Nunavut:</a:t>
            </a:r>
          </a:p>
          <a:p>
            <a:pPr marL="0" indent="0" algn="just">
              <a:buFont typeface="Wingdings" pitchFamily="2" charset="2"/>
              <a:buNone/>
            </a:pPr>
            <a:r>
              <a:rPr lang="en-US" sz="19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en-US" sz="19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Authorization without a  Licence </a:t>
            </a:r>
          </a:p>
          <a:p>
            <a:pPr lvl="1" algn="just"/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9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(less</a:t>
            </a:r>
            <a:r>
              <a:rPr lang="en-US" sz="19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than 50 m</a:t>
            </a:r>
            <a:r>
              <a:rPr lang="en-US" sz="1900" b="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9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 day water required)</a:t>
            </a:r>
          </a:p>
          <a:p>
            <a:pPr lvl="1" algn="just"/>
            <a:endParaRPr lang="en-CA" sz="1900" dirty="0">
              <a:solidFill>
                <a:srgbClr val="000000"/>
              </a:solidFill>
              <a:latin typeface="ProSyl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ikt" sz="1900" dirty="0">
                <a:latin typeface="Times New Roman" pitchFamily="18" charset="0"/>
                <a:cs typeface="Times New Roman" pitchFamily="18" charset="0"/>
              </a:rPr>
              <a:t>Piblugit pitquyauyut uvalu Nunavut Imakkut Pitquyauyut (</a:t>
            </a:r>
            <a:r>
              <a:rPr lang="ikt" sz="1900" i="1" dirty="0">
                <a:latin typeface="Times New Roman" pitchFamily="18" charset="0"/>
                <a:cs typeface="Times New Roman" pitchFamily="18" charset="0"/>
              </a:rPr>
              <a:t>Maliruagakhat</a:t>
            </a:r>
            <a:r>
              <a:rPr lang="ikt" sz="1900" dirty="0">
                <a:latin typeface="Times New Roman" pitchFamily="18" charset="0"/>
                <a:cs typeface="Times New Roman" pitchFamily="18" charset="0"/>
              </a:rPr>
              <a:t>), ukua NWB tunihiyaaqtut attauhirmik hapkuninga angigutinik aturnikhaanun immaq uvalu/uvaluuniin igitinikkut iqakunik havaktakhamingnik Nunavunmi:</a:t>
            </a:r>
            <a:endParaRPr lang="en-US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kt" sz="19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ikt" sz="1900" dirty="0">
                <a:latin typeface="Times New Roman" pitchFamily="18" charset="0"/>
                <a:cs typeface="Times New Roman" pitchFamily="18" charset="0"/>
              </a:rPr>
              <a:t>Angirutikhaq Laisiqangitumik </a:t>
            </a:r>
          </a:p>
          <a:p>
            <a:pPr lvl="1" algn="just"/>
            <a:r>
              <a:rPr lang="ikt" sz="1900" dirty="0">
                <a:latin typeface="Times New Roman" pitchFamily="18" charset="0"/>
                <a:cs typeface="Times New Roman" pitchFamily="18" charset="0"/>
              </a:rPr>
              <a:t>     (mikitqijaq 50 m</a:t>
            </a:r>
            <a:r>
              <a:rPr lang="ikt" sz="19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kt" sz="1900" dirty="0">
                <a:latin typeface="Times New Roman" pitchFamily="18" charset="0"/>
                <a:cs typeface="Times New Roman" pitchFamily="18" charset="0"/>
              </a:rPr>
              <a:t> ublumi atauhirmi, imarmik piqaqtukhaq)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en-US" sz="19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endParaRPr lang="en-US" sz="19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en-US" sz="19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C822D1-1A7B-A957-BD5E-F27831FCC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008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9590AF-7D40-4DD5-A60C-3663F7ED050F}"/>
              </a:ext>
            </a:extLst>
          </p:cNvPr>
          <p:cNvSpPr txBox="1"/>
          <p:nvPr/>
        </p:nvSpPr>
        <p:spPr>
          <a:xfrm>
            <a:off x="575555" y="1700808"/>
            <a:ext cx="79928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“B”</a:t>
            </a:r>
            <a:r>
              <a:rPr lang="en-US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Licence</a:t>
            </a: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(between</a:t>
            </a:r>
            <a:r>
              <a:rPr lang="en-US" sz="18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 m</a:t>
            </a:r>
            <a:r>
              <a:rPr lang="en-US" sz="1800" b="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299 m</a:t>
            </a:r>
            <a:r>
              <a:rPr lang="en-US" sz="1800" b="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b="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per day water required)</a:t>
            </a:r>
            <a:endParaRPr lang="en-CA" dirty="0"/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CA" sz="1800" b="0" dirty="0">
              <a:solidFill>
                <a:schemeClr val="tx1"/>
              </a:solidFill>
            </a:endParaRP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 “A”</a:t>
            </a:r>
            <a:r>
              <a:rPr lang="en-US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Water Licence</a:t>
            </a: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(300 m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or more per day water required)</a:t>
            </a: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Courier New" panose="02070309020205020404" pitchFamily="49" charset="0"/>
              <a:buChar char="o"/>
              <a:defRPr/>
            </a:pPr>
            <a:r>
              <a:rPr lang="ik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Qanurinia "B"</a:t>
            </a:r>
            <a:r>
              <a:rPr lang="ik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Imakkut Laisiat</a:t>
            </a:r>
          </a:p>
          <a:p>
            <a:pPr lvl="1" algn="just">
              <a:defRPr/>
            </a:pPr>
            <a:r>
              <a:rPr lang="ik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(ukunani 50 m3</a:t>
            </a:r>
            <a:r>
              <a:rPr lang="ikt" baseline="30000" dirty="0">
                <a:latin typeface="Times New Roman" pitchFamily="18" charset="0"/>
                <a:cs typeface="Times New Roman" pitchFamily="18" charset="0"/>
              </a:rPr>
              <a:t> unalu 299 m</a:t>
            </a:r>
            <a:r>
              <a:rPr lang="ikt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kt" baseline="30000" dirty="0">
                <a:latin typeface="Times New Roman" pitchFamily="18" charset="0"/>
                <a:cs typeface="Times New Roman" pitchFamily="18" charset="0"/>
              </a:rPr>
              <a:t> ublumi atauhirmi, imarmik piqaqtukhaq)</a:t>
            </a:r>
          </a:p>
          <a:p>
            <a:pPr lvl="1" algn="just">
              <a:defRPr/>
            </a:pPr>
            <a:endParaRPr lang="en-CA" dirty="0"/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ik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Qanurinia "A"</a:t>
            </a:r>
            <a:r>
              <a:rPr lang="ik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Imarmut Laisikhaq</a:t>
            </a:r>
          </a:p>
          <a:p>
            <a:pPr lvl="1" algn="just">
              <a:defRPr/>
            </a:pPr>
            <a:r>
              <a:rPr lang="ik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(300 m</a:t>
            </a:r>
            <a:r>
              <a:rPr lang="ikt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kt" dirty="0">
                <a:latin typeface="Times New Roman" pitchFamily="18" charset="0"/>
                <a:cs typeface="Times New Roman" pitchFamily="18" charset="0"/>
              </a:rPr>
              <a:t> amigaitqiamikluuniin attauhirmi ublumi imarmik piyagiaqaqtuq)</a:t>
            </a:r>
          </a:p>
          <a:p>
            <a:pPr lvl="1" algn="just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8AA30-C7DD-EBB7-238D-B7156BA0D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6</a:t>
            </a:fld>
            <a:endParaRPr lang="en-CA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4A10C5D-D87F-1981-3C2D-5705DC1AEA7A}"/>
              </a:ext>
            </a:extLst>
          </p:cNvPr>
          <p:cNvSpPr txBox="1">
            <a:spLocks/>
          </p:cNvSpPr>
          <p:nvPr/>
        </p:nvSpPr>
        <p:spPr>
          <a:xfrm>
            <a:off x="1" y="636942"/>
            <a:ext cx="9144000" cy="504055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Types of Authorizations          </a:t>
            </a:r>
            <a:r>
              <a:rPr lang="ikt" sz="2900" b="1" dirty="0">
                <a:latin typeface="Times New Roman" pitchFamily="18" charset="0"/>
                <a:cs typeface="Times New Roman" pitchFamily="18" charset="0"/>
              </a:rPr>
              <a:t>Qanurittut Angirutit</a:t>
            </a:r>
          </a:p>
        </p:txBody>
      </p:sp>
    </p:spTree>
    <p:extLst>
      <p:ext uri="{BB962C8B-B14F-4D97-AF65-F5344CB8AC3E}">
        <p14:creationId xmlns:p14="http://schemas.microsoft.com/office/powerpoint/2010/main" val="676060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ine 5"/>
          <p:cNvSpPr>
            <a:spLocks noChangeShapeType="1"/>
          </p:cNvSpPr>
          <p:nvPr/>
        </p:nvSpPr>
        <p:spPr bwMode="auto">
          <a:xfrm flipH="1">
            <a:off x="5867400" y="4114800"/>
            <a:ext cx="0" cy="38100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20390" y="1752600"/>
            <a:ext cx="7485409" cy="106680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CA" sz="1600" dirty="0">
                <a:latin typeface="Times New Roman" pitchFamily="18" charset="0"/>
                <a:cs typeface="Times New Roman" pitchFamily="18" charset="0"/>
              </a:rPr>
              <a:t>NWB receives application and confirms classification of undertaking and type of licence as a Type “A” licence</a:t>
            </a:r>
          </a:p>
          <a:p>
            <a:pPr algn="ctr"/>
            <a:r>
              <a:rPr lang="ikt" sz="1600" dirty="0">
                <a:latin typeface="Times New Roman" pitchFamily="18" charset="0"/>
                <a:cs typeface="Times New Roman" pitchFamily="18" charset="0"/>
              </a:rPr>
              <a:t>Nunavunmi Imalirinirmut Katimayiit tuniyauyut uuktuutinik uvalu tutqighaqhugit naunaiyautait havaktauyut uvalu qanuriniit laisit imaa Qanurinia "A" laisit</a:t>
            </a: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 flipH="1">
            <a:off x="5867400" y="2819399"/>
            <a:ext cx="0" cy="38100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267200" y="3200400"/>
            <a:ext cx="3633713" cy="110490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NWB conducts</a:t>
            </a:r>
            <a:r>
              <a:rPr kumimoji="0" 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concordance review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ikt" sz="1600" dirty="0">
                <a:latin typeface="Times New Roman" pitchFamily="18" charset="0"/>
                <a:cs typeface="Times New Roman" pitchFamily="18" charset="0"/>
              </a:rPr>
              <a:t>NWB havaktait angirutikkut ihivriurutit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820391" y="2915839"/>
            <a:ext cx="2687960" cy="1425752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Applicant provides additional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information if required 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ikt" sz="1600" dirty="0">
                <a:latin typeface="Times New Roman" pitchFamily="18" charset="0"/>
                <a:cs typeface="Times New Roman" pitchFamily="18" charset="0"/>
              </a:rPr>
              <a:t>Uuktuqtuq tunihiyuq ilaliutihimayunik kangiqhidjutit piyariaqaqata 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718524" y="4495801"/>
            <a:ext cx="5029940" cy="155652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NWB issues notice of application and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requests technical review and submission of comments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(30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days minimum)</a:t>
            </a:r>
          </a:p>
          <a:p>
            <a:pPr lvl="0" algn="ctr" fontAlgn="base">
              <a:spcBef>
                <a:spcPct val="0"/>
              </a:spcBef>
            </a:pPr>
            <a:r>
              <a:rPr lang="ikt" sz="1600" dirty="0">
                <a:latin typeface="Times New Roman" pitchFamily="18" charset="0"/>
                <a:cs typeface="Times New Roman" pitchFamily="18" charset="0"/>
              </a:rPr>
              <a:t>NWB tunihiyut tuhaqtidjunmik uuktuutit uvalu tukhiqtun qaritauyakkut ihivriurutinik tuyuutanik uqaqtainik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</a:pPr>
            <a:r>
              <a:rPr lang="ikt" sz="1600" dirty="0">
                <a:latin typeface="Times New Roman" pitchFamily="18" charset="0"/>
                <a:cs typeface="Times New Roman" pitchFamily="18" charset="0"/>
              </a:rPr>
              <a:t> (30 ublut ikiniqhait)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3657600" y="3733800"/>
            <a:ext cx="517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6516216" y="6188848"/>
            <a:ext cx="0" cy="4085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 flipH="1">
            <a:off x="3591694" y="3429000"/>
            <a:ext cx="51778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15182" y="6334780"/>
            <a:ext cx="141065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</a:p>
          <a:p>
            <a:r>
              <a:rPr lang="ikt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Tuklia piksa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10195" y="598212"/>
            <a:ext cx="8323610" cy="976122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NWB Type “A” Licensing Process</a:t>
            </a:r>
            <a:br>
              <a:rPr lang="en-US" sz="2900" b="1" dirty="0">
                <a:latin typeface="Times New Roman" pitchFamily="18" charset="0"/>
                <a:cs typeface="Times New Roman" pitchFamily="18" charset="0"/>
              </a:rPr>
            </a:br>
            <a:r>
              <a:rPr lang="ikt" sz="2800" b="1" dirty="0">
                <a:latin typeface="Times New Roman" pitchFamily="18" charset="0"/>
                <a:cs typeface="Times New Roman" pitchFamily="18" charset="0"/>
              </a:rPr>
              <a:t>NWB Qanurittuq "A" Laisikhangit Hanaqidjutikhangit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E4615-0D92-8730-A96E-BF43FD010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086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13075" y="1596837"/>
            <a:ext cx="8742565" cy="5431403"/>
            <a:chOff x="477437" y="1699097"/>
            <a:chExt cx="8742565" cy="5590113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752600" y="2843676"/>
              <a:ext cx="3363096" cy="99576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CA" sz="1600" dirty="0">
                  <a:latin typeface="Times New Roman" pitchFamily="18" charset="0"/>
                  <a:cs typeface="Times New Roman" pitchFamily="18" charset="0"/>
                </a:rPr>
                <a:t>NWB holds TM and PHC</a:t>
              </a:r>
            </a:p>
            <a:p>
              <a:pPr algn="ctr"/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NWB tigumidjutiqaqtut TM unalu PHC</a:t>
              </a:r>
            </a:p>
            <a:p>
              <a:pPr marR="72660" algn="ctr"/>
              <a:r>
                <a:rPr lang="en-US" sz="1400" dirty="0">
                  <a:solidFill>
                    <a:srgbClr val="000000"/>
                  </a:solidFill>
                  <a:latin typeface="ProSyl"/>
                </a:rPr>
                <a:t> </a:t>
              </a:r>
              <a:endParaRPr lang="en-US" sz="1400" dirty="0"/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752600" y="5314596"/>
              <a:ext cx="3769588" cy="121436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CA" sz="1600" dirty="0">
                  <a:latin typeface="Times New Roman" pitchFamily="18" charset="0"/>
                  <a:cs typeface="Times New Roman" pitchFamily="18" charset="0"/>
                </a:rPr>
                <a:t>NWB issues notice of Public Hearing (a 60 day minimum requirement)</a:t>
              </a:r>
            </a:p>
            <a:p>
              <a:pPr algn="ctr"/>
              <a:r>
                <a:rPr lang="ikt" sz="1400" dirty="0">
                  <a:latin typeface="Times New Roman" pitchFamily="18" charset="0"/>
                  <a:cs typeface="Times New Roman" pitchFamily="18" charset="0"/>
                </a:rPr>
                <a:t>NWBkut tunihiyut tuhaqtidjutinik Inungnun Tuhaqtipkaidjutit (60 ublut kikliqaqtumik piyakhaq)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5689452" y="1699097"/>
              <a:ext cx="2686921" cy="1909853"/>
            </a:xfrm>
            <a:prstGeom prst="rect">
              <a:avLst/>
            </a:prstGeom>
            <a:solidFill>
              <a:srgbClr val="FF9900"/>
            </a:solidFill>
            <a:ln w="9525" algn="ctr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If required, applicant</a:t>
              </a:r>
              <a:r>
                <a:rPr kumimoji="0" lang="en-US" sz="16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provides additional information or clarification</a:t>
              </a:r>
            </a:p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Piyariaqaqat, uuktuqtuq tunihiluni ilaliutihimayunik kangiqhidjutinik uvaluuniin naunaiyaidjutinik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689452" y="3872055"/>
              <a:ext cx="2692547" cy="2084330"/>
            </a:xfrm>
            <a:prstGeom prst="rect">
              <a:avLst/>
            </a:prstGeom>
            <a:solidFill>
              <a:srgbClr val="FF9900"/>
            </a:solidFill>
            <a:ln w="9525" algn="ctr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1600" dirty="0">
                  <a:latin typeface="Times New Roman" pitchFamily="18" charset="0"/>
                  <a:cs typeface="Times New Roman" pitchFamily="18" charset="0"/>
                </a:rPr>
                <a:t>If directed in PHC decision, applicant provides additional information</a:t>
              </a:r>
            </a:p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Pitquyaukpat PHC-kut ihumaliurutaanun, uuktuqtuq tunihiluni ilaliutihimayunik kangiqhidjutinik</a:t>
              </a: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5115696" y="4537493"/>
              <a:ext cx="523104" cy="0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1752600" y="4042178"/>
              <a:ext cx="3271890" cy="106907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CA" sz="1600" dirty="0">
                  <a:latin typeface="Times New Roman" pitchFamily="18" charset="0"/>
                  <a:cs typeface="Times New Roman" pitchFamily="18" charset="0"/>
                </a:rPr>
                <a:t>NWB Issues PHC Decision</a:t>
              </a:r>
            </a:p>
            <a:p>
              <a:pPr algn="ctr"/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NWB Tunihiyut PHC-kut Ihumaliuqtainik</a:t>
              </a:r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3440218" y="6454966"/>
              <a:ext cx="0" cy="266730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H="1">
              <a:off x="4891126" y="2286000"/>
              <a:ext cx="631062" cy="0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4894538" y="2016642"/>
              <a:ext cx="642332" cy="0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 flipH="1" flipV="1">
              <a:off x="5105400" y="4800600"/>
              <a:ext cx="512380" cy="0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131771" y="6528962"/>
              <a:ext cx="2088231" cy="760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Next</a:t>
              </a:r>
              <a:r>
                <a:rPr lang="en-US" sz="1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slide</a:t>
              </a:r>
              <a:r>
                <a:rPr lang="iu-Cans-CA" sz="1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CA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kt" sz="1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Tuklia piksa</a:t>
              </a:r>
            </a:p>
            <a:p>
              <a:endPara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3"/>
            <p:cNvSpPr txBox="1">
              <a:spLocks noChangeArrowheads="1"/>
            </p:cNvSpPr>
            <p:nvPr/>
          </p:nvSpPr>
          <p:spPr bwMode="auto">
            <a:xfrm>
              <a:off x="1712026" y="1699097"/>
              <a:ext cx="3138526" cy="967903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1500" dirty="0">
                  <a:latin typeface="Times New Roman" pitchFamily="18" charset="0"/>
                  <a:cs typeface="Times New Roman" pitchFamily="18" charset="0"/>
                </a:rPr>
                <a:t>Parties submit written representations</a:t>
              </a:r>
            </a:p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Ilauyut tunihiyukhat titiraqhimayunik uqaqtauyukharnik</a:t>
              </a: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3336134" y="3839436"/>
              <a:ext cx="16666" cy="203346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Left Brace 19"/>
            <p:cNvSpPr/>
            <p:nvPr/>
          </p:nvSpPr>
          <p:spPr>
            <a:xfrm>
              <a:off x="1096351" y="2154960"/>
              <a:ext cx="543667" cy="3329998"/>
            </a:xfrm>
            <a:prstGeom prst="leftBrace">
              <a:avLst/>
            </a:prstGeom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-927329" y="3614596"/>
              <a:ext cx="3394307" cy="584775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Technical Review Stage</a:t>
              </a:r>
            </a:p>
            <a:p>
              <a:pPr algn="ctr"/>
              <a:r>
                <a:rPr lang="ikt" sz="1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Nutauniqhanik Ihivriurniq Havauhia</a:t>
              </a:r>
            </a:p>
          </p:txBody>
        </p:sp>
        <p:sp>
          <p:nvSpPr>
            <p:cNvPr id="22" name="Line 5"/>
            <p:cNvSpPr>
              <a:spLocks noChangeShapeType="1"/>
            </p:cNvSpPr>
            <p:nvPr/>
          </p:nvSpPr>
          <p:spPr bwMode="auto">
            <a:xfrm flipH="1">
              <a:off x="3352800" y="5215265"/>
              <a:ext cx="0" cy="148224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3336134" y="2667000"/>
              <a:ext cx="16666" cy="222219"/>
            </a:xfrm>
            <a:prstGeom prst="line">
              <a:avLst/>
            </a:prstGeom>
            <a:noFill/>
            <a:ln w="38100">
              <a:solidFill>
                <a:schemeClr val="accent1">
                  <a:shade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Oval 26"/>
          <p:cNvSpPr/>
          <p:nvPr/>
        </p:nvSpPr>
        <p:spPr>
          <a:xfrm>
            <a:off x="1163881" y="2498458"/>
            <a:ext cx="4032448" cy="1283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DECCE07-A476-45B5-BFDB-2045E38FA31A}"/>
              </a:ext>
            </a:extLst>
          </p:cNvPr>
          <p:cNvSpPr txBox="1">
            <a:spLocks/>
          </p:cNvSpPr>
          <p:nvPr/>
        </p:nvSpPr>
        <p:spPr>
          <a:xfrm>
            <a:off x="410195" y="598212"/>
            <a:ext cx="8323610" cy="976122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NWB Type “A” Licensing Process</a:t>
            </a:r>
            <a:br>
              <a:rPr lang="en-US" sz="2900" b="1" dirty="0">
                <a:latin typeface="Times New Roman" pitchFamily="18" charset="0"/>
                <a:cs typeface="Times New Roman" pitchFamily="18" charset="0"/>
              </a:rPr>
            </a:br>
            <a:r>
              <a:rPr lang="ikt" sz="2800" b="1" dirty="0">
                <a:latin typeface="Times New Roman" pitchFamily="18" charset="0"/>
                <a:cs typeface="Times New Roman" pitchFamily="18" charset="0"/>
              </a:rPr>
              <a:t>NWB Qanurittuq "A" Laisikhangit Hanaqidjutikhangit</a:t>
            </a:r>
            <a:endParaRPr lang="en-US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90F89-E1AA-7009-7EE0-B784D03E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4068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55300" y="1268286"/>
            <a:ext cx="8731696" cy="5149173"/>
            <a:chOff x="304800" y="1459007"/>
            <a:chExt cx="8610600" cy="5048278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2057400" y="2235575"/>
              <a:ext cx="5075307" cy="527251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Parties prepare for public hearing</a:t>
              </a:r>
            </a:p>
            <a:p>
              <a:pPr lvl="0" algn="ctr" fontAlgn="base">
                <a:spcBef>
                  <a:spcPct val="0"/>
                </a:spcBef>
              </a:pPr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Ilauyut upalungaiyaqtut inungnun tuhaqtipkaidjutit</a:t>
              </a: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04800" y="5624233"/>
              <a:ext cx="1952767" cy="883050"/>
            </a:xfrm>
            <a:prstGeom prst="rect">
              <a:avLst/>
            </a:prstGeom>
            <a:solidFill>
              <a:srgbClr val="FFFF00">
                <a:alpha val="7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Minister approves the issuance of the 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cence</a:t>
              </a: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Ministap angiqtait tuniyaunia haffuma laisikhanik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2362200" y="5624233"/>
              <a:ext cx="2208508" cy="883051"/>
            </a:xfrm>
            <a:prstGeom prst="rect">
              <a:avLst/>
            </a:prstGeom>
            <a:solidFill>
              <a:srgbClr val="FFFF00">
                <a:alpha val="7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Minister does not approve the 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issuance of the licence</a:t>
              </a: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Ministap angingitaa tuniuqhainiq laisimik </a:t>
              </a: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723108" y="5624234"/>
              <a:ext cx="1906292" cy="883051"/>
            </a:xfrm>
            <a:prstGeom prst="rect">
              <a:avLst/>
            </a:prstGeom>
            <a:solidFill>
              <a:srgbClr val="FFFF00">
                <a:alpha val="7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Minister approves of NWB decision</a:t>
              </a: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Minista angiqtaa NWB ihumaliurutaa</a:t>
              </a: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auto">
            <a:xfrm>
              <a:off x="6744424" y="5624234"/>
              <a:ext cx="2170976" cy="883051"/>
            </a:xfrm>
            <a:prstGeom prst="rect">
              <a:avLst/>
            </a:prstGeom>
            <a:solidFill>
              <a:srgbClr val="FFFF00">
                <a:alpha val="70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Minister does not approve of NWB decision</a:t>
              </a: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Minista naamagingitaa NWB ihumaliurutaa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2950614" y="3012142"/>
              <a:ext cx="3834505" cy="5359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NWB holds Public </a:t>
              </a: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earing</a:t>
              </a:r>
            </a:p>
            <a:p>
              <a:pPr lvl="0" algn="ctr" fontAlgn="base">
                <a:spcBef>
                  <a:spcPct val="0"/>
                </a:spcBef>
              </a:pPr>
              <a:r>
                <a:rPr lang="ikt" sz="1400" dirty="0">
                  <a:latin typeface="Times New Roman" pitchFamily="18" charset="0"/>
                  <a:cs typeface="Times New Roman" pitchFamily="18" charset="0"/>
                </a:rPr>
                <a:t>NWB tigumidjutiqaqtut Inungnun Tuhaqtidjutit</a:t>
              </a: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4725848" y="4144705"/>
              <a:ext cx="4037152" cy="133833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NWB issues decision 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to not approve </a:t>
              </a: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of application with reasons to 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Minister (</a:t>
              </a:r>
              <a:r>
                <a:rPr lang="en-CA" sz="1100" dirty="0">
                  <a:latin typeface="Times New Roman" pitchFamily="18" charset="0"/>
                  <a:cs typeface="Times New Roman" pitchFamily="18" charset="0"/>
                </a:rPr>
                <a:t>Crown-Indigenous Relations and Northern Affairs</a:t>
              </a:r>
              <a:r>
                <a:rPr lang="en-US" sz="1100" dirty="0"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0" lang="en-US" sz="11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NWB tunihiyut ihumaliurutinik angiqhimaitait uuktuutit qanuriniitigut Minista (Crown-Indigenous Relations and Northern Affairs)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457200" y="4125735"/>
              <a:ext cx="4089605" cy="135730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NWB issues decision to approve of application and provides</a:t>
              </a:r>
              <a:r>
                <a:rPr kumimoji="0" lang="en-US" sz="11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a draft </a:t>
              </a:r>
              <a:r>
                <a:rPr kumimoji="0" lang="en-CA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licence</a:t>
              </a:r>
              <a:r>
                <a:rPr kumimoji="0" 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to Minister (</a:t>
              </a:r>
              <a:r>
                <a:rPr lang="en-CA" sz="1100" dirty="0">
                  <a:latin typeface="Times New Roman" pitchFamily="18" charset="0"/>
                  <a:cs typeface="Times New Roman" pitchFamily="18" charset="0"/>
                </a:rPr>
                <a:t>Crown-Indigenous Relations and Northern Affairs</a:t>
              </a:r>
              <a:r>
                <a:rPr kumimoji="0" lang="en-US" sz="11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lvl="0" fontAlgn="base">
                <a:spcBef>
                  <a:spcPct val="0"/>
                </a:spcBef>
                <a:spcAft>
                  <a:spcPts val="600"/>
                </a:spcAft>
              </a:pPr>
              <a:r>
                <a:rPr lang="ikt" sz="1100" dirty="0">
                  <a:latin typeface="Times New Roman" pitchFamily="18" charset="0"/>
                  <a:cs typeface="Times New Roman" pitchFamily="18" charset="0"/>
                </a:rPr>
                <a:t>NWBkut tunihiyut ihumaliugutinik angigutigilugu uuktuut uvalu tunihiblutik iniqtiqhimaitumik laisighamik haffumunga Ministamun (Kavamatuqait-Nunaqaqqaaqhimaliqidjutinut Ukiuqtaqtumiutanutlu Kavamaliqiiyit)</a:t>
              </a:r>
              <a:endParaRPr lang="en-U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4695711" y="2762827"/>
              <a:ext cx="0" cy="228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1934288" y="1459007"/>
              <a:ext cx="5325701" cy="60959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Parties exchange</a:t>
              </a:r>
              <a:r>
                <a:rPr kumimoji="0" lang="en-US" sz="16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written interventions</a:t>
              </a:r>
            </a:p>
            <a:p>
              <a:pPr lvl="0" algn="ctr" fontAlgn="base">
                <a:spcBef>
                  <a:spcPct val="0"/>
                </a:spcBef>
              </a:pPr>
              <a:r>
                <a:rPr lang="ikt" sz="1600" dirty="0">
                  <a:latin typeface="Times New Roman" pitchFamily="18" charset="0"/>
                  <a:cs typeface="Times New Roman" pitchFamily="18" charset="0"/>
                </a:rPr>
                <a:t>Ilauyut himmautigiikhutik titiraqhimayunik ikayuqhirvikhanik</a:t>
              </a: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 flipH="1">
              <a:off x="1371600" y="5482574"/>
              <a:ext cx="5530" cy="1416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Line 5"/>
            <p:cNvSpPr>
              <a:spLocks noChangeShapeType="1"/>
            </p:cNvSpPr>
            <p:nvPr/>
          </p:nvSpPr>
          <p:spPr bwMode="auto">
            <a:xfrm>
              <a:off x="4648200" y="2068605"/>
              <a:ext cx="0" cy="1843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 flipH="1">
              <a:off x="3347270" y="5482574"/>
              <a:ext cx="5530" cy="1416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 flipH="1">
              <a:off x="5709470" y="5482110"/>
              <a:ext cx="5530" cy="1416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 flipH="1">
              <a:off x="7919270" y="5482110"/>
              <a:ext cx="5530" cy="14165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4" name="Line 5"/>
          <p:cNvSpPr>
            <a:spLocks noChangeShapeType="1"/>
          </p:cNvSpPr>
          <p:nvPr/>
        </p:nvSpPr>
        <p:spPr bwMode="auto">
          <a:xfrm>
            <a:off x="4716016" y="3385007"/>
            <a:ext cx="0" cy="6033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061D8815-89AF-452A-BE78-99D46E8264A6}"/>
              </a:ext>
            </a:extLst>
          </p:cNvPr>
          <p:cNvSpPr txBox="1">
            <a:spLocks/>
          </p:cNvSpPr>
          <p:nvPr/>
        </p:nvSpPr>
        <p:spPr>
          <a:xfrm>
            <a:off x="459343" y="539275"/>
            <a:ext cx="8323610" cy="729011"/>
          </a:xfrm>
          <a:prstGeom prst="rect">
            <a:avLst/>
          </a:prstGeom>
          <a:noFill/>
        </p:spPr>
        <p:txBody>
          <a:bodyPr vert="horz" lIns="0" rIns="0" bIns="0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NWB Type “A” Licensing Process</a:t>
            </a:r>
            <a:br>
              <a:rPr lang="en-US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ikt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kt" sz="2200" b="1" dirty="0">
                <a:latin typeface="Times New Roman" pitchFamily="18" charset="0"/>
                <a:cs typeface="Times New Roman" pitchFamily="18" charset="0"/>
              </a:rPr>
              <a:t>NWB Qanurittuq "A" Laisikhangit Hanaqidjutikhangit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28777-9C6C-9359-47D3-D2DC3F91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3DBDE-EEB0-4B35-80BE-167CFC5089B8}" type="slidenum">
              <a:rPr lang="en-CA" smtClean="0"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97335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2515</Words>
  <Application>Microsoft Office PowerPoint</Application>
  <PresentationFormat>On-screen Show (4:3)</PresentationFormat>
  <Paragraphs>311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Constantia</vt:lpstr>
      <vt:lpstr>Courier New</vt:lpstr>
      <vt:lpstr>ProSyl</vt:lpstr>
      <vt:lpstr>Symbol</vt:lpstr>
      <vt:lpstr>Times New Roman</vt:lpstr>
      <vt:lpstr>Wingdings</vt:lpstr>
      <vt:lpstr>Wingdings 2</vt:lpstr>
      <vt:lpstr>Flow</vt:lpstr>
      <vt:lpstr>    Nunavut Water Board (NWB)                      Licence Overview      Nunavunmi Imaliqiyiit Katimayiit (NWB)                       Laisinik Kangiqhidjutit</vt:lpstr>
      <vt:lpstr>Topics         Uqautigiyangit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Scope of the Amendment Application</vt:lpstr>
      <vt:lpstr>Pidjutaa Aallannguqtirutimut Uuktuut</vt:lpstr>
      <vt:lpstr>Application Procedural History</vt:lpstr>
      <vt:lpstr>Uuktuutit Havauhiitigut Ingilraanin</vt:lpstr>
      <vt:lpstr>PowerPoint Presentation</vt:lpstr>
      <vt:lpstr>PowerPoint Presentation</vt:lpstr>
      <vt:lpstr>Next steps in the Application Process</vt:lpstr>
      <vt:lpstr>Tukliit havaktaujukhat uvani Uukturutimi Havagutimi</vt:lpstr>
      <vt:lpstr>Intervener Participation</vt:lpstr>
      <vt:lpstr>Uqaqtiuyuq Ilauniq</vt:lpstr>
      <vt:lpstr>NWB Staff Contact Information</vt:lpstr>
      <vt:lpstr>NWB-kuni Havaktut Uqaqvigiyaagani Hivuniqhijutit</vt:lpstr>
      <vt:lpstr>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2015-10-16T22:59:36Z</dcterms:created>
  <dcterms:modified xsi:type="dcterms:W3CDTF">2026-07-10T15:55:55Z</dcterms:modified>
</cp:coreProperties>
</file>