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handoutMasterIdLst>
    <p:handoutMasterId r:id="rId19"/>
  </p:handoutMasterIdLst>
  <p:sldIdLst>
    <p:sldId id="256" r:id="rId3"/>
    <p:sldId id="257" r:id="rId4"/>
    <p:sldId id="258" r:id="rId5"/>
    <p:sldId id="259" r:id="rId6"/>
    <p:sldId id="260" r:id="rId7"/>
    <p:sldId id="271" r:id="rId8"/>
    <p:sldId id="272" r:id="rId9"/>
    <p:sldId id="273" r:id="rId10"/>
    <p:sldId id="274" r:id="rId11"/>
    <p:sldId id="275" r:id="rId12"/>
    <p:sldId id="276" r:id="rId13"/>
    <p:sldId id="277" r:id="rId14"/>
    <p:sldId id="278" r:id="rId15"/>
    <p:sldId id="269" r:id="rId16"/>
    <p:sldId id="270"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516" autoAdjust="0"/>
  </p:normalViewPr>
  <p:slideViewPr>
    <p:cSldViewPr snapToGrid="0">
      <p:cViewPr>
        <p:scale>
          <a:sx n="63" d="100"/>
          <a:sy n="63" d="100"/>
        </p:scale>
        <p:origin x="202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85B8717-2462-3324-8CEF-FA01B325CF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a:extLst>
              <a:ext uri="{FF2B5EF4-FFF2-40B4-BE49-F238E27FC236}">
                <a16:creationId xmlns:a16="http://schemas.microsoft.com/office/drawing/2014/main" id="{2CB217B9-AB71-48B4-9471-61E1BD34C4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54E09-EDC5-4884-8232-A7FFADA36AE2}" type="datetimeFigureOut">
              <a:rPr lang="en-US" smtClean="0"/>
              <a:t>7/16/2026</a:t>
            </a:fld>
            <a:endParaRPr lang="en-US"/>
          </a:p>
        </p:txBody>
      </p:sp>
      <p:sp>
        <p:nvSpPr>
          <p:cNvPr id="4" name="Espace réservé du pied de page 3">
            <a:extLst>
              <a:ext uri="{FF2B5EF4-FFF2-40B4-BE49-F238E27FC236}">
                <a16:creationId xmlns:a16="http://schemas.microsoft.com/office/drawing/2014/main" id="{F39727F5-538B-2609-62F7-FF050EF457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a:extLst>
              <a:ext uri="{FF2B5EF4-FFF2-40B4-BE49-F238E27FC236}">
                <a16:creationId xmlns:a16="http://schemas.microsoft.com/office/drawing/2014/main" id="{0D933893-089D-74B7-D9B5-923AEA4C3D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A60DB4-9FE4-43B5-BDCF-73FDE13F7B69}" type="slidenum">
              <a:rPr lang="en-US" smtClean="0"/>
              <a:t>‹N°›</a:t>
            </a:fld>
            <a:endParaRPr lang="en-US"/>
          </a:p>
        </p:txBody>
      </p:sp>
    </p:spTree>
    <p:extLst>
      <p:ext uri="{BB962C8B-B14F-4D97-AF65-F5344CB8AC3E}">
        <p14:creationId xmlns:p14="http://schemas.microsoft.com/office/powerpoint/2010/main" val="2897653225"/>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989CE-5B25-41D8-8B1D-4244D1C3B6C7}" type="datetimeFigureOut">
              <a:rPr lang="fr-CA" smtClean="0"/>
              <a:t>2026-07-16</a:t>
            </a:fld>
            <a:endParaRPr lang="fr-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52C9C-3BA1-47E5-834B-16439F8AAF26}" type="slidenum">
              <a:rPr lang="fr-CA" smtClean="0"/>
              <a:t>‹N°›</a:t>
            </a:fld>
            <a:endParaRPr lang="fr-CA"/>
          </a:p>
        </p:txBody>
      </p:sp>
    </p:spTree>
    <p:extLst>
      <p:ext uri="{BB962C8B-B14F-4D97-AF65-F5344CB8AC3E}">
        <p14:creationId xmlns:p14="http://schemas.microsoft.com/office/powerpoint/2010/main" val="64859959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Rot="1" noChangeAspect="1" noChangeArrowheads="1" noTextEdit="1"/>
          </p:cNvSpPr>
          <p:nvPr>
            <p:ph type="sldImg"/>
          </p:nvPr>
        </p:nvSpPr>
        <p:spPr>
          <a:xfrm>
            <a:off x="1371600" y="1143000"/>
            <a:ext cx="4114800" cy="3086100"/>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dirty="0"/>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3" name="Espace réservé de l'en-tête 2">
            <a:extLst>
              <a:ext uri="{FF2B5EF4-FFF2-40B4-BE49-F238E27FC236}">
                <a16:creationId xmlns:a16="http://schemas.microsoft.com/office/drawing/2014/main" id="{3C3E2200-D1E3-BD73-9AA3-AC436133A734}"/>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048229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8130C-922B-F42B-2C92-7221A9940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B728E-C44F-1CAE-3B47-CD8D6B469D8D}"/>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07985AC6-BF98-59C9-F364-FF6EF4CCAB4E}"/>
              </a:ext>
            </a:extLst>
          </p:cNvPr>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22CFC225-0448-33F6-433E-458D59AE3036}"/>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3F1E21D0-AC1C-F546-F8CC-2BFDBF33DFEB}"/>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311336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D022F-BC1D-6EF0-977B-348BDC130E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78D67-B372-7782-3C7A-269B1F195DEA}"/>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585803A3-C852-1023-DE9B-B6D8FC4AE371}"/>
              </a:ext>
            </a:extLst>
          </p:cNvPr>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58D4EC31-8654-9270-4EE5-1AFCBBA0CDC3}"/>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1C01108B-0F5C-85C4-E385-7EFD1F383839}"/>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1989863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A0F3D-3E9C-496B-73F0-2706BCB486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3FDEE-A6B4-655F-80AD-D76C36D4542B}"/>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95945ADD-73BC-62C8-8572-1E6D5F8DB71B}"/>
              </a:ext>
            </a:extLst>
          </p:cNvPr>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AAC0CF68-48C1-9423-3A04-E8669FCC4494}"/>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C9CD7D99-CC5E-C539-23EA-E5ED0702CF15}"/>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785795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1D3F0-3D30-A5D4-72A4-664F5CBE43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28B84-98F0-B3B3-0C47-B63FAB52D3BF}"/>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CDF25528-044E-F6DC-CCA4-3CAD47B5E70A}"/>
              </a:ext>
            </a:extLst>
          </p:cNvPr>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95815753-0CEC-18BB-A610-58A1A4012856}"/>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31335648-C338-F7B5-E36A-12DBD10C26A1}"/>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1218997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F776D613-57AE-79C8-58EC-DA46AD8EF9C1}"/>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930330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eaLnBrk="1" hangingPunct="1">
              <a:defRPr/>
            </a:pPr>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D5719DF9-683F-F9BE-3BF7-0801AF788C16}"/>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995787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eaLnBrk="1" hangingPunct="1"/>
            <a:endParaRPr lang="en-US" altLang="en-US"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C45C4BE4-04FD-0A55-D75B-4206B993CA85}"/>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74122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defRPr/>
            </a:pPr>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18AA873A-55FD-1A2A-3826-0F566B3E3250}"/>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4254263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A3641F32-0CE2-8FF7-A340-E2639A38B6B3}"/>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956946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D5DE6-05D5-3768-E34C-1B9CD96BC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D1818-C7E5-2109-C2B2-9A6390CBFC8A}"/>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522E4CA9-2215-E61F-406B-1CA9F3E2D72E}"/>
              </a:ext>
            </a:extLst>
          </p:cNvPr>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C1D5E9AE-4A19-755D-6DA8-9966385CB536}"/>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AE2E2D60-FD0A-FCC5-67E1-43AEC74BD6C5}"/>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4271846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65FDC-6ECC-C1E0-A5CD-BD788D4EA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FB70DD-7AAB-6AB1-AE75-867319A21D42}"/>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47305B0A-1870-7418-028F-F249C5629D91}"/>
              </a:ext>
            </a:extLst>
          </p:cNvPr>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B1686A4A-810D-85BA-0FD4-F08D5A3F97BE}"/>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77817AFF-6A85-BA75-C884-5BA17F3E31D6}"/>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7643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7C1FE-9076-CC98-1694-756401824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D3297B-709D-AC48-6D70-F77E47C83B82}"/>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615E8CFE-9FE7-1229-40EA-3083C1164570}"/>
              </a:ext>
            </a:extLst>
          </p:cNvPr>
          <p:cNvSpPr>
            <a:spLocks noGrp="1"/>
          </p:cNvSpPr>
          <p:nvPr>
            <p:ph type="body" idx="1"/>
          </p:nvPr>
        </p:nvSpPr>
        <p:spPr/>
        <p:txBody>
          <a:bodyPr/>
          <a:lstStyle/>
          <a:p>
            <a:endParaRPr lang="fr-CA"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5" name="Date Placeholder 4">
            <a:extLst>
              <a:ext uri="{FF2B5EF4-FFF2-40B4-BE49-F238E27FC236}">
                <a16:creationId xmlns:a16="http://schemas.microsoft.com/office/drawing/2014/main" id="{A652045C-FFD3-EA2E-3844-59BB47DA979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86E14EC2-45BD-E646-78EB-A928C5AEFCEF}"/>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811726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D7465-B965-D516-A1D8-82892A04E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E61F7-EDE4-77A4-82BA-08A459E46A29}"/>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67E63F2E-DE98-712F-137F-0BC95D2372C2}"/>
              </a:ext>
            </a:extLst>
          </p:cNvPr>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CDF81B5D-E38B-B1A7-A35B-4C053D056CC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49C55D5C-98B5-4254-6E4B-41F95518ED3E}"/>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406024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fr-CA"/>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4169762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1142085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3500901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reative\media$\GRAPHICS 2018\Corporate Branding - Templates\CIRNAC\PNG\CIRNA-RCAANC-Cover-8x1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4" y="0"/>
            <a:ext cx="9153525" cy="68651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248412" y="209935"/>
            <a:ext cx="3866388" cy="247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975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2953823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68301" y="1308103"/>
            <a:ext cx="3822700" cy="49403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07408" y="1308101"/>
            <a:ext cx="3822192" cy="494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895817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2520315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1174819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68580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685800"/>
            <a:ext cx="4730750" cy="5562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2057400"/>
            <a:ext cx="3008313" cy="4191000"/>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582335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3547480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4"/>
            <a:ext cx="2133600" cy="365125"/>
          </a:xfrm>
          <a:prstGeom prst="rect">
            <a:avLst/>
          </a:prstGeom>
        </p:spPr>
        <p:txBody>
          <a:bodyPr/>
          <a:lstStyle/>
          <a:p>
            <a:pPr fontAlgn="base">
              <a:lnSpc>
                <a:spcPct val="90000"/>
              </a:lnSpc>
              <a:spcBef>
                <a:spcPct val="0"/>
              </a:spcBef>
              <a:spcAft>
                <a:spcPct val="37000"/>
              </a:spcAft>
            </a:pPr>
            <a:endParaRPr lang="en-US">
              <a:solidFill>
                <a:srgbClr val="000066"/>
              </a:solidFill>
              <a:latin typeface="Verdana" pitchFamily="34" charset="0"/>
            </a:endParaRPr>
          </a:p>
        </p:txBody>
      </p:sp>
      <p:sp>
        <p:nvSpPr>
          <p:cNvPr id="8" name="Footer Placeholder 7"/>
          <p:cNvSpPr>
            <a:spLocks noGrp="1"/>
          </p:cNvSpPr>
          <p:nvPr>
            <p:ph type="ftr" sz="quarter" idx="11"/>
          </p:nvPr>
        </p:nvSpPr>
        <p:spPr>
          <a:xfrm>
            <a:off x="3124200" y="6356354"/>
            <a:ext cx="2895600" cy="365125"/>
          </a:xfrm>
          <a:prstGeom prst="rect">
            <a:avLst/>
          </a:prstGeom>
        </p:spPr>
        <p:txBody>
          <a:bodyPr/>
          <a:lstStyle/>
          <a:p>
            <a:pPr fontAlgn="base">
              <a:lnSpc>
                <a:spcPct val="90000"/>
              </a:lnSpc>
              <a:spcBef>
                <a:spcPct val="0"/>
              </a:spcBef>
              <a:spcAft>
                <a:spcPct val="37000"/>
              </a:spcAft>
            </a:pPr>
            <a:endParaRPr lang="en-US">
              <a:solidFill>
                <a:srgbClr val="000066"/>
              </a:solidFill>
              <a:latin typeface="Verdana" pitchFamily="34" charset="0"/>
            </a:endParaRPr>
          </a:p>
        </p:txBody>
      </p:sp>
      <p:sp>
        <p:nvSpPr>
          <p:cNvPr id="9" name="Slide Number Placeholder 8"/>
          <p:cNvSpPr>
            <a:spLocks noGrp="1"/>
          </p:cNvSpPr>
          <p:nvPr>
            <p:ph type="sldNum" sz="quarter" idx="12"/>
          </p:nvPr>
        </p:nvSpPr>
        <p:spPr/>
        <p:txBody>
          <a:bodyPr/>
          <a:lstStyle/>
          <a:p>
            <a:fld id="{6F711A52-F43C-4C30-A158-C802C0F8EA5C}" type="slidenum">
              <a:rPr lang="en-US" smtClean="0"/>
              <a:pPr/>
              <a:t>‹N°›</a:t>
            </a:fld>
            <a:endParaRPr lang="en-US"/>
          </a:p>
        </p:txBody>
      </p:sp>
    </p:spTree>
    <p:extLst>
      <p:ext uri="{BB962C8B-B14F-4D97-AF65-F5344CB8AC3E}">
        <p14:creationId xmlns:p14="http://schemas.microsoft.com/office/powerpoint/2010/main" val="1969445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349160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fr-CA"/>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182096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p>
            <a:fld id="{F75EAC41-7C02-4198-91DA-467373A3A1E5}" type="datetimeFigureOut">
              <a:rPr lang="fr-CA" smtClean="0"/>
              <a:t>2026-07-16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2758923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fr-CA"/>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p>
            <a:fld id="{F75EAC41-7C02-4198-91DA-467373A3A1E5}" type="datetimeFigureOut">
              <a:rPr lang="fr-CA" smtClean="0"/>
              <a:t>2026-07-16</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3025179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p>
            <a:fld id="{F75EAC41-7C02-4198-91DA-467373A3A1E5}" type="datetimeFigureOut">
              <a:rPr lang="fr-CA" smtClean="0"/>
              <a:t>2026-07-16</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1433245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5EAC41-7C02-4198-91DA-467373A3A1E5}" type="datetimeFigureOut">
              <a:rPr lang="fr-CA" smtClean="0"/>
              <a:t>2026-07-16</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3468553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fr-CA"/>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5EAC41-7C02-4198-91DA-467373A3A1E5}" type="datetimeFigureOut">
              <a:rPr lang="fr-CA" smtClean="0"/>
              <a:t>2026-07-16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2751824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fr-CA"/>
          </a:p>
        </p:txBody>
      </p:sp>
      <p:sp>
        <p:nvSpPr>
          <p:cNvPr id="3" name="Picture Placeholder 2"/>
          <p:cNvSpPr>
            <a:spLocks noGrp="1"/>
          </p:cNvSpPr>
          <p:nvPr>
            <p:ph type="pic" idx="1"/>
          </p:nvPr>
        </p:nvSpPr>
        <p:spPr>
          <a:xfrm>
            <a:off x="3887391" y="987428"/>
            <a:ext cx="462915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fr-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5EAC41-7C02-4198-91DA-467373A3A1E5}" type="datetimeFigureOut">
              <a:rPr lang="fr-CA" smtClean="0"/>
              <a:t>2026-07-16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203092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png"/><Relationship Id="rId5" Type="http://schemas.openxmlformats.org/officeDocument/2006/relationships/slideLayout" Target="../slideLayouts/slideLayout16.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EAC41-7C02-4198-91DA-467373A3A1E5}" type="datetimeFigureOut">
              <a:rPr lang="fr-CA" smtClean="0"/>
              <a:t>2026-07-16</a:t>
            </a:fld>
            <a:endParaRPr lang="fr-CA"/>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D7D6EF-160F-49C6-8A44-2BF59D716DC4}" type="slidenum">
              <a:rPr lang="fr-CA" smtClean="0"/>
              <a:t>‹N°›</a:t>
            </a:fld>
            <a:endParaRPr lang="fr-CA"/>
          </a:p>
        </p:txBody>
      </p:sp>
      <p:sp>
        <p:nvSpPr>
          <p:cNvPr id="8" name="ZoneTexte 7">
            <a:extLst>
              <a:ext uri="{FF2B5EF4-FFF2-40B4-BE49-F238E27FC236}">
                <a16:creationId xmlns:a16="http://schemas.microsoft.com/office/drawing/2014/main" id="{D1DEC223-CEBB-4904-D290-38EFD4DD5BCE}"/>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3359813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3" descr="\\creative\media$\GRAPHICS 2018\Corporate Branding - Templates\CIRNAC\PNG\FIP-CIRNA.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3350" y="138745"/>
            <a:ext cx="3014472" cy="192786"/>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381000" y="838200"/>
            <a:ext cx="784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CA" altLang="en-GB" dirty="0"/>
              <a:t>Insert section title</a:t>
            </a:r>
          </a:p>
        </p:txBody>
      </p:sp>
      <p:sp>
        <p:nvSpPr>
          <p:cNvPr id="1027" name="Rectangle 3"/>
          <p:cNvSpPr>
            <a:spLocks noGrp="1" noChangeArrowheads="1"/>
          </p:cNvSpPr>
          <p:nvPr>
            <p:ph type="body" idx="1"/>
          </p:nvPr>
        </p:nvSpPr>
        <p:spPr bwMode="auto">
          <a:xfrm>
            <a:off x="368301" y="1308104"/>
            <a:ext cx="78613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CA" altLang="en-GB" dirty="0"/>
              <a:t>Click to edit master text styles</a:t>
            </a:r>
          </a:p>
          <a:p>
            <a:pPr lvl="1"/>
            <a:r>
              <a:rPr lang="en-CA" altLang="en-GB" dirty="0"/>
              <a:t>Second level</a:t>
            </a:r>
          </a:p>
          <a:p>
            <a:pPr lvl="2"/>
            <a:r>
              <a:rPr lang="en-CA" altLang="en-GB" dirty="0"/>
              <a:t>Third level</a:t>
            </a:r>
          </a:p>
          <a:p>
            <a:pPr lvl="3"/>
            <a:r>
              <a:rPr lang="en-CA" altLang="en-GB" dirty="0"/>
              <a:t>Fourth level</a:t>
            </a:r>
          </a:p>
        </p:txBody>
      </p:sp>
      <p:sp>
        <p:nvSpPr>
          <p:cNvPr id="12"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fontAlgn="base">
              <a:lnSpc>
                <a:spcPct val="90000"/>
              </a:lnSpc>
              <a:spcBef>
                <a:spcPct val="0"/>
              </a:spcBef>
              <a:spcAft>
                <a:spcPct val="37000"/>
              </a:spcAft>
              <a:defRPr/>
            </a:pPr>
            <a:fld id="{E00B6E52-F07A-44C8-B7AE-D6EEC3D50429}" type="slidenum">
              <a:rPr lang="en-CA" smtClean="0"/>
              <a:pPr fontAlgn="base">
                <a:lnSpc>
                  <a:spcPct val="90000"/>
                </a:lnSpc>
                <a:spcBef>
                  <a:spcPct val="0"/>
                </a:spcBef>
                <a:spcAft>
                  <a:spcPct val="37000"/>
                </a:spcAft>
                <a:defRPr/>
              </a:pPr>
              <a:t>‹N°›</a:t>
            </a:fld>
            <a:endParaRPr lang="en-CA" dirty="0"/>
          </a:p>
        </p:txBody>
      </p:sp>
      <p:pic>
        <p:nvPicPr>
          <p:cNvPr id="2050" name="Picture 2" descr="\\creative\media$\GRAPHICS 2018\Corporate Branding - Templates\CIRNAC\PNG\CIRNA-symbol.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84137" y="6172204"/>
            <a:ext cx="619125" cy="61912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BEC7FB65-E875-2F17-D957-220F0D34259A}"/>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28509231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rtl="0" eaLnBrk="0" fontAlgn="base" hangingPunct="0">
        <a:lnSpc>
          <a:spcPts val="2400"/>
        </a:lnSpc>
        <a:spcBef>
          <a:spcPct val="0"/>
        </a:spcBef>
        <a:spcAft>
          <a:spcPct val="0"/>
        </a:spcAft>
        <a:defRPr sz="2400" b="1" baseline="0">
          <a:solidFill>
            <a:srgbClr val="000000"/>
          </a:solidFill>
          <a:latin typeface="+mj-lt"/>
          <a:ea typeface="+mj-ea"/>
          <a:cs typeface="+mj-cs"/>
        </a:defRPr>
      </a:lvl1pPr>
      <a:lvl2pPr algn="l" rtl="0" eaLnBrk="0" fontAlgn="base" hangingPunct="0">
        <a:lnSpc>
          <a:spcPts val="2400"/>
        </a:lnSpc>
        <a:spcBef>
          <a:spcPct val="0"/>
        </a:spcBef>
        <a:spcAft>
          <a:spcPct val="0"/>
        </a:spcAft>
        <a:defRPr sz="2400" b="1">
          <a:solidFill>
            <a:srgbClr val="000000"/>
          </a:solidFill>
          <a:latin typeface="Arial" charset="0"/>
        </a:defRPr>
      </a:lvl2pPr>
      <a:lvl3pPr algn="l" rtl="0" eaLnBrk="0" fontAlgn="base" hangingPunct="0">
        <a:lnSpc>
          <a:spcPts val="2400"/>
        </a:lnSpc>
        <a:spcBef>
          <a:spcPct val="0"/>
        </a:spcBef>
        <a:spcAft>
          <a:spcPct val="0"/>
        </a:spcAft>
        <a:defRPr sz="2400" b="1">
          <a:solidFill>
            <a:srgbClr val="000000"/>
          </a:solidFill>
          <a:latin typeface="Arial" charset="0"/>
        </a:defRPr>
      </a:lvl3pPr>
      <a:lvl4pPr algn="l" rtl="0" eaLnBrk="0" fontAlgn="base" hangingPunct="0">
        <a:lnSpc>
          <a:spcPts val="2400"/>
        </a:lnSpc>
        <a:spcBef>
          <a:spcPct val="0"/>
        </a:spcBef>
        <a:spcAft>
          <a:spcPct val="0"/>
        </a:spcAft>
        <a:defRPr sz="2400" b="1">
          <a:solidFill>
            <a:srgbClr val="000000"/>
          </a:solidFill>
          <a:latin typeface="Arial" charset="0"/>
        </a:defRPr>
      </a:lvl4pPr>
      <a:lvl5pPr algn="l" rtl="0" eaLnBrk="0" fontAlgn="base" hangingPunct="0">
        <a:lnSpc>
          <a:spcPts val="2400"/>
        </a:lnSpc>
        <a:spcBef>
          <a:spcPct val="0"/>
        </a:spcBef>
        <a:spcAft>
          <a:spcPct val="0"/>
        </a:spcAft>
        <a:defRPr sz="2400" b="1">
          <a:solidFill>
            <a:srgbClr val="000000"/>
          </a:solidFill>
          <a:latin typeface="Arial" charset="0"/>
        </a:defRPr>
      </a:lvl5pPr>
      <a:lvl6pPr marL="457189" algn="l" rtl="0" fontAlgn="base">
        <a:lnSpc>
          <a:spcPts val="2400"/>
        </a:lnSpc>
        <a:spcBef>
          <a:spcPct val="0"/>
        </a:spcBef>
        <a:spcAft>
          <a:spcPct val="0"/>
        </a:spcAft>
        <a:defRPr sz="2400" b="1">
          <a:solidFill>
            <a:srgbClr val="000000"/>
          </a:solidFill>
          <a:latin typeface="Arial" charset="0"/>
        </a:defRPr>
      </a:lvl6pPr>
      <a:lvl7pPr marL="914377" algn="l" rtl="0" fontAlgn="base">
        <a:lnSpc>
          <a:spcPts val="2400"/>
        </a:lnSpc>
        <a:spcBef>
          <a:spcPct val="0"/>
        </a:spcBef>
        <a:spcAft>
          <a:spcPct val="0"/>
        </a:spcAft>
        <a:defRPr sz="2400" b="1">
          <a:solidFill>
            <a:srgbClr val="000000"/>
          </a:solidFill>
          <a:latin typeface="Arial" charset="0"/>
        </a:defRPr>
      </a:lvl7pPr>
      <a:lvl8pPr marL="1371566" algn="l" rtl="0" fontAlgn="base">
        <a:lnSpc>
          <a:spcPts val="2400"/>
        </a:lnSpc>
        <a:spcBef>
          <a:spcPct val="0"/>
        </a:spcBef>
        <a:spcAft>
          <a:spcPct val="0"/>
        </a:spcAft>
        <a:defRPr sz="2400" b="1">
          <a:solidFill>
            <a:srgbClr val="000000"/>
          </a:solidFill>
          <a:latin typeface="Arial" charset="0"/>
        </a:defRPr>
      </a:lvl8pPr>
      <a:lvl9pPr marL="1828754" algn="l" rtl="0" fontAlgn="base">
        <a:lnSpc>
          <a:spcPts val="2400"/>
        </a:lnSpc>
        <a:spcBef>
          <a:spcPct val="0"/>
        </a:spcBef>
        <a:spcAft>
          <a:spcPct val="0"/>
        </a:spcAft>
        <a:defRPr sz="2400" b="1">
          <a:solidFill>
            <a:srgbClr val="000000"/>
          </a:solidFill>
          <a:latin typeface="Arial" charset="0"/>
        </a:defRPr>
      </a:lvl9pPr>
    </p:titleStyle>
    <p:bodyStyle>
      <a:lvl1pPr marL="190495" indent="-190495" algn="l" rtl="0" eaLnBrk="0" fontAlgn="base" hangingPunct="0">
        <a:spcBef>
          <a:spcPct val="0"/>
        </a:spcBef>
        <a:spcAft>
          <a:spcPct val="37000"/>
        </a:spcAft>
        <a:buChar char="•"/>
        <a:tabLst>
          <a:tab pos="5714857" algn="l"/>
        </a:tabLst>
        <a:defRPr>
          <a:solidFill>
            <a:srgbClr val="000000"/>
          </a:solidFill>
          <a:latin typeface="+mn-lt"/>
          <a:ea typeface="+mn-ea"/>
          <a:cs typeface="+mn-cs"/>
        </a:defRPr>
      </a:lvl1pPr>
      <a:lvl2pPr marL="382578" indent="-190495" algn="l" rtl="0" eaLnBrk="0" fontAlgn="base" hangingPunct="0">
        <a:spcBef>
          <a:spcPct val="0"/>
        </a:spcBef>
        <a:spcAft>
          <a:spcPct val="35000"/>
        </a:spcAft>
        <a:buChar char="–"/>
        <a:tabLst>
          <a:tab pos="5714857" algn="l"/>
        </a:tabLst>
        <a:defRPr sz="1600">
          <a:solidFill>
            <a:srgbClr val="000000"/>
          </a:solidFill>
          <a:latin typeface="+mn-lt"/>
        </a:defRPr>
      </a:lvl2pPr>
      <a:lvl3pPr marL="574660" indent="-190495" algn="l" rtl="0" eaLnBrk="0" fontAlgn="base" hangingPunct="0">
        <a:spcBef>
          <a:spcPct val="0"/>
        </a:spcBef>
        <a:spcAft>
          <a:spcPct val="35000"/>
        </a:spcAft>
        <a:buChar char="–"/>
        <a:tabLst>
          <a:tab pos="5714857" algn="l"/>
        </a:tabLst>
        <a:defRPr sz="1400">
          <a:solidFill>
            <a:srgbClr val="000000"/>
          </a:solidFill>
          <a:latin typeface="+mn-lt"/>
        </a:defRPr>
      </a:lvl3pPr>
      <a:lvl4pPr marL="771506" indent="-195258" algn="l" rtl="0" eaLnBrk="0" fontAlgn="base" hangingPunct="0">
        <a:spcBef>
          <a:spcPct val="0"/>
        </a:spcBef>
        <a:spcAft>
          <a:spcPct val="35000"/>
        </a:spcAft>
        <a:buChar char="–"/>
        <a:tabLst>
          <a:tab pos="5714857" algn="l"/>
        </a:tabLst>
        <a:defRPr sz="1200">
          <a:solidFill>
            <a:srgbClr val="000000"/>
          </a:solidFill>
          <a:latin typeface="+mn-lt"/>
        </a:defRPr>
      </a:lvl4pPr>
      <a:lvl5pPr marL="960415" indent="-187321" algn="l" rtl="0" eaLnBrk="0" fontAlgn="base" hangingPunct="0">
        <a:lnSpc>
          <a:spcPts val="1600"/>
        </a:lnSpc>
        <a:spcBef>
          <a:spcPct val="0"/>
        </a:spcBef>
        <a:spcAft>
          <a:spcPct val="0"/>
        </a:spcAft>
        <a:buChar char="–"/>
        <a:tabLst>
          <a:tab pos="5714857" algn="l"/>
        </a:tabLst>
        <a:defRPr sz="1200">
          <a:solidFill>
            <a:schemeClr val="tx1"/>
          </a:solidFill>
          <a:latin typeface="Verdana" pitchFamily="34" charset="0"/>
        </a:defRPr>
      </a:lvl5pPr>
      <a:lvl6pPr marL="1417603"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6pPr>
      <a:lvl7pPr marL="1874792"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7pPr>
      <a:lvl8pPr marL="2331980"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8pPr>
      <a:lvl9pPr marL="2789169"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 y="2269326"/>
            <a:ext cx="5632994" cy="3977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spAutoFit/>
          </a:bodyPr>
          <a:lstStyle/>
          <a:p>
            <a:pPr fontAlgn="base">
              <a:lnSpc>
                <a:spcPct val="107000"/>
              </a:lnSpc>
              <a:spcBef>
                <a:spcPct val="0"/>
              </a:spcBef>
              <a:spcAft>
                <a:spcPct val="0"/>
              </a:spcAft>
              <a:defRPr/>
            </a:pPr>
            <a:endParaRPr lang="en-au" sz="2000" dirty="0">
              <a:solidFill>
                <a:srgbClr val="F8F8F8"/>
              </a:solidFill>
            </a:endParaRPr>
          </a:p>
        </p:txBody>
      </p:sp>
      <p:sp>
        <p:nvSpPr>
          <p:cNvPr id="4" name="TextBox 3"/>
          <p:cNvSpPr txBox="1"/>
          <p:nvPr/>
        </p:nvSpPr>
        <p:spPr>
          <a:xfrm>
            <a:off x="228603" y="710771"/>
            <a:ext cx="5562599" cy="2973571"/>
          </a:xfrm>
          <a:prstGeom prst="rect">
            <a:avLst/>
          </a:prstGeom>
          <a:noFill/>
        </p:spPr>
        <p:txBody>
          <a:bodyPr wrap="square" rtlCol="0">
            <a:spAutoFit/>
          </a:bodyPr>
          <a:lstStyle/>
          <a:p>
            <a:pPr algn="ctr">
              <a:lnSpc>
                <a:spcPct val="107000"/>
              </a:lnSpc>
              <a:spcAft>
                <a:spcPct val="0"/>
              </a:spcAft>
            </a:pPr>
            <a:r>
              <a:rPr lang="en-CA" altLang="en-US" sz="2000" b="1" dirty="0">
                <a:latin typeface="Arial" panose="020B0604020202020204" pitchFamily="34" charset="0"/>
                <a:cs typeface="Arial" panose="020B0604020202020204" pitchFamily="34" charset="0"/>
              </a:rPr>
              <a:t>Water Licence </a:t>
            </a:r>
          </a:p>
          <a:p>
            <a:pPr algn="ctr">
              <a:lnSpc>
                <a:spcPct val="107000"/>
              </a:lnSpc>
              <a:spcAft>
                <a:spcPct val="0"/>
              </a:spcAft>
            </a:pPr>
            <a:r>
              <a:rPr lang="en-CA" altLang="en-US" sz="2000" b="1" dirty="0">
                <a:latin typeface="Arial" panose="020B0604020202020204" pitchFamily="34" charset="0"/>
                <a:cs typeface="Arial" panose="020B0604020202020204" pitchFamily="34" charset="0"/>
              </a:rPr>
              <a:t>Amendment And Renewal Application from  Type “A” Water Licence</a:t>
            </a:r>
            <a:r>
              <a:rPr lang="en-US" altLang="en-US" sz="2000" b="1" dirty="0">
                <a:latin typeface="Arial" panose="020B0604020202020204" pitchFamily="34" charset="0"/>
                <a:cs typeface="Arial" panose="020B0604020202020204" pitchFamily="34" charset="0"/>
              </a:rPr>
              <a:t> </a:t>
            </a:r>
            <a:r>
              <a:rPr lang="en-CA" altLang="en-US" sz="2000" b="1" dirty="0">
                <a:latin typeface="Arial" panose="020B0604020202020204" pitchFamily="34" charset="0"/>
                <a:cs typeface="Arial" panose="020B0604020202020204" pitchFamily="34" charset="0"/>
              </a:rPr>
              <a:t>2 AM-DOH1335</a:t>
            </a: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r>
              <a:rPr lang="en-US" altLang="en-US" sz="1600" dirty="0">
                <a:solidFill>
                  <a:srgbClr val="F8F8F8"/>
                </a:solidFill>
                <a:latin typeface="Arial" panose="020B0604020202020204" pitchFamily="34" charset="0"/>
                <a:cs typeface="Arial" panose="020B0604020202020204" pitchFamily="34" charset="0"/>
              </a:rPr>
              <a:t>Nunavut Water Board Technical Meeting </a:t>
            </a:r>
          </a:p>
          <a:p>
            <a:pPr algn="ctr">
              <a:lnSpc>
                <a:spcPct val="107000"/>
              </a:lnSpc>
              <a:spcAft>
                <a:spcPct val="0"/>
              </a:spcAft>
            </a:pPr>
            <a:r>
              <a:rPr lang="en-US" altLang="en-US" sz="1600" dirty="0">
                <a:solidFill>
                  <a:srgbClr val="F8F8F8"/>
                </a:solidFill>
                <a:latin typeface="Arial" panose="020B0604020202020204" pitchFamily="34" charset="0"/>
                <a:cs typeface="Arial" panose="020B0604020202020204" pitchFamily="34" charset="0"/>
              </a:rPr>
              <a:t>and Pre-hearing Conference</a:t>
            </a:r>
            <a:endParaRPr lang="en-CA" altLang="en-US" sz="1600" dirty="0">
              <a:solidFill>
                <a:srgbClr val="F8F8F8"/>
              </a:solidFill>
              <a:latin typeface="Arial" panose="020B0604020202020204" pitchFamily="34" charset="0"/>
              <a:cs typeface="Arial" panose="020B0604020202020204" pitchFamily="34" charset="0"/>
            </a:endParaRPr>
          </a:p>
          <a:p>
            <a:pPr algn="ctr">
              <a:lnSpc>
                <a:spcPct val="107000"/>
              </a:lnSpc>
              <a:spcAft>
                <a:spcPct val="0"/>
              </a:spcAft>
            </a:pPr>
            <a:r>
              <a:rPr lang="en-CA" altLang="en-US" sz="1400" dirty="0">
                <a:solidFill>
                  <a:srgbClr val="F8F8F8"/>
                </a:solidFill>
                <a:latin typeface="Arial" panose="020B0604020202020204" pitchFamily="34" charset="0"/>
                <a:cs typeface="Arial" panose="020B0604020202020204" pitchFamily="34" charset="0"/>
              </a:rPr>
              <a:t>July 16-17, 2026</a:t>
            </a:r>
          </a:p>
        </p:txBody>
      </p:sp>
    </p:spTree>
    <p:extLst>
      <p:ext uri="{BB962C8B-B14F-4D97-AF65-F5344CB8AC3E}">
        <p14:creationId xmlns:p14="http://schemas.microsoft.com/office/powerpoint/2010/main" val="72895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1551D-FAA1-D29D-F37F-EAA2AD4FB68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8F39D8D-2181-C4D5-9E4D-FF7237C7ED3C}"/>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C9BA109F-6945-C591-9718-BAC3A3FD74ED}"/>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942A570E-C20E-70C7-35AE-53207B2F7F75}"/>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C2CDF59D-C3C8-4C97-30F7-89812B37F3B5}"/>
              </a:ext>
            </a:extLst>
          </p:cNvPr>
          <p:cNvSpPr>
            <a:spLocks noGrp="1"/>
          </p:cNvSpPr>
          <p:nvPr>
            <p:ph type="sldNum" sz="quarter" idx="12"/>
          </p:nvPr>
        </p:nvSpPr>
        <p:spPr/>
        <p:txBody>
          <a:bodyPr/>
          <a:lstStyle/>
          <a:p>
            <a:fld id="{6F711A52-F43C-4C30-A158-C802C0F8EA5C}" type="slidenum">
              <a:rPr lang="en-US">
                <a:latin typeface="Arial"/>
              </a:rPr>
              <a:pPr/>
              <a:t>10</a:t>
            </a:fld>
            <a:endParaRPr lang="en-US">
              <a:latin typeface="Arial"/>
            </a:endParaRPr>
          </a:p>
        </p:txBody>
      </p:sp>
      <p:sp>
        <p:nvSpPr>
          <p:cNvPr id="4" name="ZoneTexte 3">
            <a:extLst>
              <a:ext uri="{FF2B5EF4-FFF2-40B4-BE49-F238E27FC236}">
                <a16:creationId xmlns:a16="http://schemas.microsoft.com/office/drawing/2014/main" id="{1D036294-B705-B677-BE7F-1B785EAD88DB}"/>
              </a:ext>
            </a:extLst>
          </p:cNvPr>
          <p:cNvSpPr txBox="1"/>
          <p:nvPr/>
        </p:nvSpPr>
        <p:spPr>
          <a:xfrm>
            <a:off x="508874" y="1046792"/>
            <a:ext cx="8330326" cy="5441746"/>
          </a:xfrm>
          <a:prstGeom prst="rect">
            <a:avLst/>
          </a:prstGeom>
          <a:noFill/>
        </p:spPr>
        <p:txBody>
          <a:bodyPr wrap="square">
            <a:spAutoFit/>
          </a:bodyPr>
          <a:lstStyle/>
          <a:p>
            <a:pPr marL="0" marR="0">
              <a:lnSpc>
                <a:spcPct val="115000"/>
              </a:lnSpc>
              <a:spcAft>
                <a:spcPts val="1200"/>
              </a:spcAft>
              <a:buNone/>
            </a:pPr>
            <a:r>
              <a:rPr lang="en-US" sz="15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The application does not clearly define what tailings strategy the NWB is being asked to approve.</a:t>
            </a:r>
          </a:p>
          <a:p>
            <a:pPr marL="342900" marR="0" lvl="0" indent="-342900">
              <a:lnSpc>
                <a:spcPct val="115000"/>
              </a:lnSpc>
              <a:spcAft>
                <a:spcPts val="500"/>
              </a:spcAft>
              <a:buFont typeface="Arial" panose="020B0604020202020204" pitchFamily="34" charset="0"/>
              <a:buChar char="•"/>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application identifies a phased transition to filtered dry-stack tailings as a preferred alternative.</a:t>
            </a:r>
          </a:p>
          <a:p>
            <a:pPr marL="342900" marR="0" lvl="0" indent="-342900">
              <a:lnSpc>
                <a:spcPct val="115000"/>
              </a:lnSpc>
              <a:spcAft>
                <a:spcPts val="500"/>
              </a:spcAft>
              <a:buFont typeface="Arial" panose="020B0604020202020204" pitchFamily="34" charset="0"/>
              <a:buChar char="•"/>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continues to indicate in responses that they preserve continued slurry deposition as an option and only characterize dry-stack implementation as </a:t>
            </a:r>
            <a:r>
              <a:rPr lang="en-US" sz="15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conditional.</a:t>
            </a:r>
            <a:endPar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marR="0" lvl="0" indent="-342900">
              <a:lnSpc>
                <a:spcPct val="115000"/>
              </a:lnSpc>
              <a:spcAft>
                <a:spcPts val="500"/>
              </a:spcAft>
              <a:buFont typeface="Arial" panose="020B0604020202020204" pitchFamily="34" charset="0"/>
              <a:buChar char="•"/>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It remains unclear whether approval is being sought for:</a:t>
            </a:r>
          </a:p>
          <a:p>
            <a:pPr marL="342900" marR="0" lvl="0" indent="-342900">
              <a:lnSpc>
                <a:spcPct val="115000"/>
              </a:lnSpc>
              <a:spcAft>
                <a:spcPts val="500"/>
              </a:spcAft>
              <a:buFont typeface="+mj-lt"/>
              <a:buAutoNum type="romanLcPeriod"/>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 major expansion of slurry-tailings deposition;</a:t>
            </a:r>
          </a:p>
          <a:p>
            <a:pPr marL="342900" marR="0" lvl="0" indent="-342900">
              <a:lnSpc>
                <a:spcPct val="115000"/>
              </a:lnSpc>
              <a:spcAft>
                <a:spcPts val="500"/>
              </a:spcAft>
              <a:buFont typeface="+mj-lt"/>
              <a:buAutoNum type="romanLcPeriod"/>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 transition to dry-stack tailings; or</a:t>
            </a:r>
          </a:p>
          <a:p>
            <a:pPr marL="342900" marR="0" lvl="0" indent="-342900">
              <a:lnSpc>
                <a:spcPct val="115000"/>
              </a:lnSpc>
              <a:spcAft>
                <a:spcPts val="500"/>
              </a:spcAft>
              <a:buFont typeface="+mj-lt"/>
              <a:buAutoNum type="romanLcPeriod"/>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both ? </a:t>
            </a:r>
          </a:p>
          <a:p>
            <a:pPr marL="342900" marR="0" lvl="0" indent="-342900">
              <a:lnSpc>
                <a:spcPct val="115000"/>
              </a:lnSpc>
              <a:spcAft>
                <a:spcPts val="500"/>
              </a:spcAft>
              <a:buFont typeface="Arial" panose="020B0604020202020204" pitchFamily="34" charset="0"/>
              <a:buChar char="•"/>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alternatives have different implications for water demand, seepage, dust, closure and long-term water quality which have not been answered by AEM.</a:t>
            </a:r>
          </a:p>
          <a:p>
            <a:pPr marL="0" marR="0">
              <a:lnSpc>
                <a:spcPct val="115000"/>
              </a:lnSpc>
              <a:spcAft>
                <a:spcPts val="1000"/>
              </a:spcAft>
              <a:buNone/>
            </a:pPr>
            <a:r>
              <a:rPr lang="en-US" sz="15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1000"/>
              </a:spcAft>
              <a:buNone/>
            </a:pPr>
            <a:r>
              <a:rPr lang="en-US" sz="15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CIRNAC feels that in order to provide appropriate comment and recommendation AEM must commit to one strategy or fully assess each alternative and provide supporting documentation </a:t>
            </a:r>
          </a:p>
          <a:p>
            <a:pPr marL="0" marR="0" algn="ctr">
              <a:lnSpc>
                <a:spcPct val="115000"/>
              </a:lnSpc>
              <a:spcAft>
                <a:spcPts val="1000"/>
              </a:spcAft>
              <a:buNone/>
            </a:pPr>
            <a:r>
              <a:rPr lang="en-US" sz="1500" b="1" dirty="0">
                <a:solidFill>
                  <a:srgbClr val="FF0000"/>
                </a:solidFill>
                <a:latin typeface="Arial" panose="020B0604020202020204" pitchFamily="34" charset="0"/>
                <a:ea typeface="MS Mincho" panose="02020609040205080304" pitchFamily="49" charset="-128"/>
                <a:cs typeface="Times New Roman" panose="02020603050405020304" pitchFamily="18" charset="0"/>
              </a:rPr>
              <a:t>Unresolved</a:t>
            </a:r>
            <a:endParaRPr lang="en-US" sz="1500" b="1" dirty="0">
              <a:solidFill>
                <a:srgbClr val="FF0000"/>
              </a:solidFill>
              <a:effectLst/>
              <a:latin typeface="Arial" panose="020B0604020202020204" pitchFamily="34" charset="0"/>
              <a:ea typeface="MS Mincho" panose="02020609040205080304" pitchFamily="49" charset="-128"/>
              <a:cs typeface="Times New Roman" panose="02020603050405020304" pitchFamily="18" charset="0"/>
            </a:endParaRPr>
          </a:p>
        </p:txBody>
      </p:sp>
      <p:sp>
        <p:nvSpPr>
          <p:cNvPr id="7" name="Titre 1">
            <a:extLst>
              <a:ext uri="{FF2B5EF4-FFF2-40B4-BE49-F238E27FC236}">
                <a16:creationId xmlns:a16="http://schemas.microsoft.com/office/drawing/2014/main" id="{A259B5FC-D0AC-2C57-A607-F03750409BE3}"/>
              </a:ext>
            </a:extLst>
          </p:cNvPr>
          <p:cNvSpPr>
            <a:spLocks noGrp="1"/>
          </p:cNvSpPr>
          <p:nvPr>
            <p:ph type="title"/>
          </p:nvPr>
        </p:nvSpPr>
        <p:spPr>
          <a:xfrm>
            <a:off x="-612913" y="444637"/>
            <a:ext cx="10515600" cy="241163"/>
          </a:xfrm>
        </p:spPr>
        <p:txBody>
          <a:bodyPr/>
          <a:lstStyle/>
          <a:p>
            <a:pPr marL="0" marR="0" algn="ctr">
              <a:lnSpc>
                <a:spcPct val="115000"/>
              </a:lnSpc>
              <a:spcAft>
                <a:spcPts val="1000"/>
              </a:spcAft>
              <a:buNone/>
            </a:pPr>
            <a:r>
              <a:rPr lang="en-US" dirty="0">
                <a:latin typeface="Calibri Light" panose="020F0302020204030204" pitchFamily="34" charset="0"/>
                <a:ea typeface="Calibri Light" panose="020F0302020204030204" pitchFamily="34" charset="0"/>
                <a:cs typeface="Calibri Light" panose="020F0302020204030204" pitchFamily="34" charset="0"/>
              </a:rPr>
              <a:t>Deficiency 1: Tailings Management Strategy Remains Uncertain</a:t>
            </a:r>
          </a:p>
        </p:txBody>
      </p:sp>
    </p:spTree>
    <p:extLst>
      <p:ext uri="{BB962C8B-B14F-4D97-AF65-F5344CB8AC3E}">
        <p14:creationId xmlns:p14="http://schemas.microsoft.com/office/powerpoint/2010/main" val="154180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9A335-DF34-0059-D150-BE6122684D0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8BC8A1B-6FD4-B3FA-2A02-18A88B407BAA}"/>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D4A8BBB1-E560-880E-4024-5A684852C79F}"/>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8D799B10-264B-E2D0-78BC-EBE99BC0E71E}"/>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F989B4B2-3A63-4F11-36CC-E438D0EF0B9E}"/>
              </a:ext>
            </a:extLst>
          </p:cNvPr>
          <p:cNvSpPr>
            <a:spLocks noGrp="1"/>
          </p:cNvSpPr>
          <p:nvPr>
            <p:ph type="sldNum" sz="quarter" idx="12"/>
          </p:nvPr>
        </p:nvSpPr>
        <p:spPr/>
        <p:txBody>
          <a:bodyPr/>
          <a:lstStyle/>
          <a:p>
            <a:fld id="{6F711A52-F43C-4C30-A158-C802C0F8EA5C}" type="slidenum">
              <a:rPr lang="en-US">
                <a:latin typeface="Arial"/>
              </a:rPr>
              <a:pPr/>
              <a:t>11</a:t>
            </a:fld>
            <a:endParaRPr lang="en-US">
              <a:latin typeface="Arial"/>
            </a:endParaRPr>
          </a:p>
        </p:txBody>
      </p:sp>
      <p:sp>
        <p:nvSpPr>
          <p:cNvPr id="4" name="ZoneTexte 3">
            <a:extLst>
              <a:ext uri="{FF2B5EF4-FFF2-40B4-BE49-F238E27FC236}">
                <a16:creationId xmlns:a16="http://schemas.microsoft.com/office/drawing/2014/main" id="{A577C115-C8E1-D977-9E0F-E40D119CE593}"/>
              </a:ext>
            </a:extLst>
          </p:cNvPr>
          <p:cNvSpPr txBox="1"/>
          <p:nvPr/>
        </p:nvSpPr>
        <p:spPr>
          <a:xfrm>
            <a:off x="367749" y="1347754"/>
            <a:ext cx="8587408" cy="5825313"/>
          </a:xfrm>
          <a:prstGeom prst="rect">
            <a:avLst/>
          </a:prstGeom>
          <a:noFill/>
        </p:spPr>
        <p:txBody>
          <a:bodyPr wrap="square">
            <a:spAutoFit/>
          </a:bodyPr>
          <a:lstStyle/>
          <a:p>
            <a:pPr marL="0" marR="0">
              <a:lnSpc>
                <a:spcPct val="115000"/>
              </a:lnSpc>
              <a:spcAft>
                <a:spcPts val="1200"/>
              </a:spcAft>
              <a:buNone/>
            </a:pPr>
            <a:r>
              <a:rPr lang="en-US" sz="16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AEM takes best case modelling credit for dry-stack tailings combined with a geomembrane cover, but has not committed to either.</a:t>
            </a:r>
          </a:p>
          <a:p>
            <a:pPr marL="342900" marR="0" lvl="0" indent="-342900">
              <a:lnSpc>
                <a:spcPct val="115000"/>
              </a:lnSpc>
              <a:spcAft>
                <a:spcPts val="500"/>
              </a:spcAft>
              <a:buFont typeface="Arial" panose="020B0604020202020204" pitchFamily="34" charset="0"/>
              <a:buChar char="•"/>
            </a:pPr>
            <a:r>
              <a:rPr lang="en-US" sz="16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long-term water quality and load balance modelling assumes transition to filtered dry-stack tailings, which may not occur.</a:t>
            </a:r>
          </a:p>
          <a:p>
            <a:pPr marL="342900" marR="0" lvl="0" indent="-342900">
              <a:lnSpc>
                <a:spcPct val="115000"/>
              </a:lnSpc>
              <a:spcAft>
                <a:spcPts val="500"/>
              </a:spcAft>
              <a:buFont typeface="Arial" panose="020B0604020202020204" pitchFamily="34" charset="0"/>
              <a:buChar char="•"/>
            </a:pPr>
            <a:r>
              <a:rPr lang="en-US" sz="16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Closure source terms assume a low-permeability geomembrane cover over the dry stack.</a:t>
            </a:r>
          </a:p>
          <a:p>
            <a:pPr marL="342900" marR="0" lvl="0" indent="-342900">
              <a:lnSpc>
                <a:spcPct val="115000"/>
              </a:lnSpc>
              <a:spcAft>
                <a:spcPts val="500"/>
              </a:spcAft>
              <a:buFont typeface="Arial" panose="020B0604020202020204" pitchFamily="34" charset="0"/>
              <a:buChar char="•"/>
            </a:pPr>
            <a:r>
              <a:rPr lang="en-US" sz="16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now states that the geomembrane is only one potential mitigation measure, to be used 'if required.'</a:t>
            </a:r>
          </a:p>
          <a:p>
            <a:pPr marL="342900" marR="0" lvl="0" indent="-342900">
              <a:lnSpc>
                <a:spcPct val="115000"/>
              </a:lnSpc>
              <a:spcAft>
                <a:spcPts val="500"/>
              </a:spcAft>
              <a:buFont typeface="Arial" panose="020B0604020202020204" pitchFamily="34" charset="0"/>
              <a:buChar char="•"/>
            </a:pPr>
            <a:r>
              <a:rPr lang="en-US" sz="16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modelling therefore demonstrates performance for the most favorable of tailings configuration options, but not necessarily the configuration AEM will construct at closure.</a:t>
            </a:r>
          </a:p>
          <a:p>
            <a:pPr marL="0" marR="0">
              <a:lnSpc>
                <a:spcPct val="115000"/>
              </a:lnSpc>
              <a:spcAft>
                <a:spcPts val="1000"/>
              </a:spcAft>
              <a:buNone/>
            </a:pPr>
            <a:r>
              <a:rPr lang="en-US" sz="16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1000"/>
              </a:spcAft>
              <a:buNone/>
            </a:pPr>
            <a:r>
              <a:rPr lang="en-US" sz="16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Modelled assumptions must be aligned with enforceable project and closure commitments.</a:t>
            </a:r>
          </a:p>
          <a:p>
            <a:pPr marL="0" marR="0">
              <a:lnSpc>
                <a:spcPct val="115000"/>
              </a:lnSpc>
              <a:spcAft>
                <a:spcPts val="1000"/>
              </a:spcAft>
              <a:buNone/>
            </a:pPr>
            <a:endParaRPr lang="en-US" sz="1600" b="1" dirty="0">
              <a:solidFill>
                <a:srgbClr val="FF0000"/>
              </a:solidFill>
              <a:latin typeface="Arial" panose="020B0604020202020204" pitchFamily="34" charset="0"/>
              <a:ea typeface="MS Mincho" panose="02020609040205080304" pitchFamily="49" charset="-128"/>
              <a:cs typeface="Times New Roman" panose="02020603050405020304" pitchFamily="18" charset="0"/>
            </a:endParaRPr>
          </a:p>
          <a:p>
            <a:pPr marL="0" marR="0" algn="ctr">
              <a:lnSpc>
                <a:spcPct val="115000"/>
              </a:lnSpc>
              <a:spcAft>
                <a:spcPts val="1000"/>
              </a:spcAft>
              <a:buNone/>
            </a:pPr>
            <a:r>
              <a:rPr lang="en-US" sz="1600" b="1" dirty="0">
                <a:solidFill>
                  <a:srgbClr val="FF0000"/>
                </a:solidFill>
                <a:effectLst/>
                <a:latin typeface="Arial" panose="020B0604020202020204" pitchFamily="34" charset="0"/>
                <a:ea typeface="MS Mincho" panose="02020609040205080304" pitchFamily="49" charset="-128"/>
                <a:cs typeface="Times New Roman" panose="02020603050405020304" pitchFamily="18" charset="0"/>
              </a:rPr>
              <a:t>Unresolved</a:t>
            </a:r>
          </a:p>
          <a:p>
            <a:pPr>
              <a:buNone/>
            </a:pPr>
            <a:br>
              <a:rPr lang="en-US" sz="1800" dirty="0">
                <a:effectLst/>
                <a:latin typeface="Arial" panose="020B0604020202020204" pitchFamily="34" charset="0"/>
                <a:ea typeface="MS Mincho" panose="02020609040205080304" pitchFamily="49" charset="-128"/>
                <a:cs typeface="Times New Roman" panose="02020603050405020304" pitchFamily="18" charset="0"/>
              </a:rPr>
            </a:br>
            <a:endParaRPr lang="en-US" dirty="0">
              <a:effectLst/>
            </a:endParaRPr>
          </a:p>
          <a:p>
            <a:pPr marL="0" marR="0">
              <a:lnSpc>
                <a:spcPct val="115000"/>
              </a:lnSpc>
              <a:spcAft>
                <a:spcPts val="1000"/>
              </a:spcAft>
              <a:buNone/>
            </a:pPr>
            <a:r>
              <a:rPr lang="en-US" sz="1800" dirty="0">
                <a:effectLst/>
                <a:latin typeface="Arial" panose="020B0604020202020204" pitchFamily="34" charset="0"/>
                <a:ea typeface="MS Mincho" panose="02020609040205080304" pitchFamily="49" charset="-128"/>
                <a:cs typeface="Times New Roman" panose="02020603050405020304" pitchFamily="18" charset="0"/>
              </a:rPr>
              <a:t> </a:t>
            </a:r>
          </a:p>
        </p:txBody>
      </p:sp>
      <p:sp>
        <p:nvSpPr>
          <p:cNvPr id="6" name="Titre 1">
            <a:extLst>
              <a:ext uri="{FF2B5EF4-FFF2-40B4-BE49-F238E27FC236}">
                <a16:creationId xmlns:a16="http://schemas.microsoft.com/office/drawing/2014/main" id="{954A4CE4-98D9-1D59-EBC4-EBAD2BBD788A}"/>
              </a:ext>
            </a:extLst>
          </p:cNvPr>
          <p:cNvSpPr>
            <a:spLocks noGrp="1"/>
          </p:cNvSpPr>
          <p:nvPr>
            <p:ph type="title"/>
          </p:nvPr>
        </p:nvSpPr>
        <p:spPr>
          <a:xfrm>
            <a:off x="275515" y="412271"/>
            <a:ext cx="8587408" cy="1158112"/>
          </a:xfrm>
        </p:spPr>
        <p:txBody>
          <a:bodyPr/>
          <a:lstStyle/>
          <a:p>
            <a:pPr marL="0" marR="0" algn="ctr">
              <a:lnSpc>
                <a:spcPct val="115000"/>
              </a:lnSpc>
              <a:spcAft>
                <a:spcPts val="1000"/>
              </a:spcAft>
              <a:buNone/>
            </a:pPr>
            <a:r>
              <a:rPr lang="en-US" dirty="0">
                <a:latin typeface="Calibri Light" panose="020F0302020204030204" pitchFamily="34" charset="0"/>
                <a:ea typeface="Calibri Light" panose="020F0302020204030204" pitchFamily="34" charset="0"/>
                <a:cs typeface="Calibri Light" panose="020F0302020204030204" pitchFamily="34" charset="0"/>
              </a:rPr>
              <a:t>Deficiency 2: Water Quality Predictions Rely on an Uncommitted Configuration</a:t>
            </a:r>
          </a:p>
        </p:txBody>
      </p:sp>
    </p:spTree>
    <p:extLst>
      <p:ext uri="{BB962C8B-B14F-4D97-AF65-F5344CB8AC3E}">
        <p14:creationId xmlns:p14="http://schemas.microsoft.com/office/powerpoint/2010/main" val="3503118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6F283-5948-DA99-583B-146321634E1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1C3A7E2-F497-D00B-DBE2-27EB1345AD08}"/>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291C28E2-E093-486F-2F32-8098B099184E}"/>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CCD213C8-45DE-B180-7746-FFEA7B415C47}"/>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D57AAA30-A53C-CC38-A33C-C5B6D94A6957}"/>
              </a:ext>
            </a:extLst>
          </p:cNvPr>
          <p:cNvSpPr>
            <a:spLocks noGrp="1"/>
          </p:cNvSpPr>
          <p:nvPr>
            <p:ph type="sldNum" sz="quarter" idx="12"/>
          </p:nvPr>
        </p:nvSpPr>
        <p:spPr/>
        <p:txBody>
          <a:bodyPr/>
          <a:lstStyle/>
          <a:p>
            <a:fld id="{6F711A52-F43C-4C30-A158-C802C0F8EA5C}" type="slidenum">
              <a:rPr lang="en-US">
                <a:latin typeface="Arial"/>
              </a:rPr>
              <a:pPr/>
              <a:t>12</a:t>
            </a:fld>
            <a:endParaRPr lang="en-US">
              <a:latin typeface="Arial"/>
            </a:endParaRPr>
          </a:p>
        </p:txBody>
      </p:sp>
      <p:sp>
        <p:nvSpPr>
          <p:cNvPr id="4" name="ZoneTexte 3">
            <a:extLst>
              <a:ext uri="{FF2B5EF4-FFF2-40B4-BE49-F238E27FC236}">
                <a16:creationId xmlns:a16="http://schemas.microsoft.com/office/drawing/2014/main" id="{8D8CFCD7-9874-8FD9-622E-B87A18EB1B72}"/>
              </a:ext>
            </a:extLst>
          </p:cNvPr>
          <p:cNvSpPr txBox="1"/>
          <p:nvPr/>
        </p:nvSpPr>
        <p:spPr>
          <a:xfrm>
            <a:off x="238540" y="1313860"/>
            <a:ext cx="8875642" cy="4930709"/>
          </a:xfrm>
          <a:prstGeom prst="rect">
            <a:avLst/>
          </a:prstGeom>
          <a:noFill/>
        </p:spPr>
        <p:txBody>
          <a:bodyPr wrap="square">
            <a:spAutoFit/>
          </a:bodyPr>
          <a:lstStyle/>
          <a:p>
            <a:pPr marL="0" marR="0">
              <a:lnSpc>
                <a:spcPct val="115000"/>
              </a:lnSpc>
              <a:spcAft>
                <a:spcPts val="1200"/>
              </a:spcAft>
              <a:buNone/>
            </a:pPr>
            <a:r>
              <a:rPr lang="en-US" sz="19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Closure assumptions are being used to support approval before the closure design is adequately defined.</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current ICRP does not adequately define the dry-stack closure concept.</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Information missing from the current submission include;  lack of a selected cover system, infiltration target, oxygen-control strategy or measurable acceptance criteria.</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expects water quality to be acceptable without long-term treatment, but has not technically demonstrated that conclusion.</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proposes to materially update the ICRP after </a:t>
            </a:r>
            <a:r>
              <a:rPr lang="en-US" sz="1700" dirty="0" err="1">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licence</a:t>
            </a: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approval.</a:t>
            </a:r>
          </a:p>
          <a:p>
            <a:pPr marL="0" marR="0">
              <a:lnSpc>
                <a:spcPct val="115000"/>
              </a:lnSpc>
              <a:spcAft>
                <a:spcPts val="1000"/>
              </a:spcAft>
              <a:buNone/>
            </a:pPr>
            <a:r>
              <a:rPr lang="en-US" sz="18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1000"/>
              </a:spcAft>
              <a:buNone/>
            </a:pPr>
            <a:r>
              <a:rPr lang="en-US" sz="18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An updated ICRP addressing the amended tailings strategy should be reviewed and approved during the current proceeding. </a:t>
            </a:r>
          </a:p>
          <a:p>
            <a:pPr marL="0" marR="0">
              <a:lnSpc>
                <a:spcPct val="115000"/>
              </a:lnSpc>
              <a:spcAft>
                <a:spcPts val="1000"/>
              </a:spcAft>
              <a:buNone/>
            </a:pPr>
            <a:endParaRPr lang="en-US" b="1" dirty="0">
              <a:latin typeface="Arial" panose="020B0604020202020204" pitchFamily="34" charset="0"/>
              <a:ea typeface="MS Mincho" panose="02020609040205080304" pitchFamily="49" charset="-128"/>
              <a:cs typeface="Times New Roman" panose="02020603050405020304" pitchFamily="18" charset="0"/>
            </a:endParaRPr>
          </a:p>
          <a:p>
            <a:pPr marL="0" marR="0" algn="ctr">
              <a:lnSpc>
                <a:spcPct val="115000"/>
              </a:lnSpc>
              <a:spcAft>
                <a:spcPts val="1000"/>
              </a:spcAft>
              <a:buNone/>
            </a:pPr>
            <a:r>
              <a:rPr lang="en-US" sz="1800" b="1" dirty="0">
                <a:solidFill>
                  <a:srgbClr val="FF0000"/>
                </a:solidFill>
                <a:effectLst/>
                <a:latin typeface="Arial" panose="020B0604020202020204" pitchFamily="34" charset="0"/>
                <a:ea typeface="MS Mincho" panose="02020609040205080304" pitchFamily="49" charset="-128"/>
                <a:cs typeface="Times New Roman" panose="02020603050405020304" pitchFamily="18" charset="0"/>
              </a:rPr>
              <a:t>Unresolved</a:t>
            </a:r>
          </a:p>
        </p:txBody>
      </p:sp>
      <p:sp>
        <p:nvSpPr>
          <p:cNvPr id="6" name="Titre 1">
            <a:extLst>
              <a:ext uri="{FF2B5EF4-FFF2-40B4-BE49-F238E27FC236}">
                <a16:creationId xmlns:a16="http://schemas.microsoft.com/office/drawing/2014/main" id="{66795028-4DD3-8B74-C992-F19059AEF3D3}"/>
              </a:ext>
            </a:extLst>
          </p:cNvPr>
          <p:cNvSpPr>
            <a:spLocks noGrp="1"/>
          </p:cNvSpPr>
          <p:nvPr>
            <p:ph type="title"/>
          </p:nvPr>
        </p:nvSpPr>
        <p:spPr>
          <a:xfrm>
            <a:off x="275515" y="591173"/>
            <a:ext cx="8587408" cy="325119"/>
          </a:xfrm>
        </p:spPr>
        <p:txBody>
          <a:bodyPr/>
          <a:lstStyle/>
          <a:p>
            <a:pPr marL="0" marR="0" algn="ctr">
              <a:lnSpc>
                <a:spcPct val="115000"/>
              </a:lnSpc>
              <a:spcAft>
                <a:spcPts val="1000"/>
              </a:spcAft>
              <a:buNone/>
            </a:pPr>
            <a:r>
              <a:rPr lang="en-US" dirty="0">
                <a:latin typeface="Calibri Light" panose="020F0302020204030204" pitchFamily="34" charset="0"/>
                <a:ea typeface="Calibri Light" panose="020F0302020204030204" pitchFamily="34" charset="0"/>
                <a:cs typeface="Calibri Light" panose="020F0302020204030204" pitchFamily="34" charset="0"/>
              </a:rPr>
              <a:t>Deficiency 3: Tailings Closure Concept Is Too Preliminary</a:t>
            </a:r>
          </a:p>
        </p:txBody>
      </p:sp>
    </p:spTree>
    <p:extLst>
      <p:ext uri="{BB962C8B-B14F-4D97-AF65-F5344CB8AC3E}">
        <p14:creationId xmlns:p14="http://schemas.microsoft.com/office/powerpoint/2010/main" val="2885031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25DC9-DFD4-BD09-A3D4-0FF4515730D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FDF4EB6-93DC-9D6E-655E-82428C5DF8E9}"/>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AFEDBF38-1841-6B57-391D-595BE50BEA02}"/>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663110A5-62CD-3F3A-D1CC-C34C983BE5EE}"/>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5B0DFB01-D40A-E362-B1F0-D09B263A9CAC}"/>
              </a:ext>
            </a:extLst>
          </p:cNvPr>
          <p:cNvSpPr>
            <a:spLocks noGrp="1"/>
          </p:cNvSpPr>
          <p:nvPr>
            <p:ph type="sldNum" sz="quarter" idx="12"/>
          </p:nvPr>
        </p:nvSpPr>
        <p:spPr/>
        <p:txBody>
          <a:bodyPr/>
          <a:lstStyle/>
          <a:p>
            <a:fld id="{6F711A52-F43C-4C30-A158-C802C0F8EA5C}" type="slidenum">
              <a:rPr lang="en-US">
                <a:latin typeface="Arial"/>
              </a:rPr>
              <a:pPr/>
              <a:t>13</a:t>
            </a:fld>
            <a:endParaRPr lang="en-US">
              <a:latin typeface="Arial"/>
            </a:endParaRPr>
          </a:p>
        </p:txBody>
      </p:sp>
      <p:sp>
        <p:nvSpPr>
          <p:cNvPr id="4" name="ZoneTexte 3">
            <a:extLst>
              <a:ext uri="{FF2B5EF4-FFF2-40B4-BE49-F238E27FC236}">
                <a16:creationId xmlns:a16="http://schemas.microsoft.com/office/drawing/2014/main" id="{F084BE64-4F4D-5B70-9638-1B823E64117A}"/>
              </a:ext>
            </a:extLst>
          </p:cNvPr>
          <p:cNvSpPr txBox="1"/>
          <p:nvPr/>
        </p:nvSpPr>
        <p:spPr>
          <a:xfrm>
            <a:off x="538158" y="1311403"/>
            <a:ext cx="8301042" cy="5121017"/>
          </a:xfrm>
          <a:prstGeom prst="rect">
            <a:avLst/>
          </a:prstGeom>
          <a:noFill/>
        </p:spPr>
        <p:txBody>
          <a:bodyPr wrap="square">
            <a:spAutoFit/>
          </a:bodyPr>
          <a:lstStyle/>
          <a:p>
            <a:pPr marL="0" marR="0">
              <a:lnSpc>
                <a:spcPct val="115000"/>
              </a:lnSpc>
              <a:spcAft>
                <a:spcPts val="1200"/>
              </a:spcAft>
              <a:buNone/>
            </a:pPr>
            <a:r>
              <a:rPr lang="en-US" sz="19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AEM has not demonstrated, despite request, that the amended project remains within the previously assessed environmental envelope.</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Mill throughput increases from 2,000 </a:t>
            </a:r>
            <a:r>
              <a:rPr lang="en-US" sz="1700" dirty="0" err="1">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tpd</a:t>
            </a: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to approximately 8,000 </a:t>
            </a:r>
            <a:r>
              <a:rPr lang="en-US" sz="1700" dirty="0" err="1">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tpd</a:t>
            </a: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Tailings placed in the TIA increase from approximately 18 Mt to approximately 34 Mt.</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amendment also involves major increases in mining and a substantially longer overall mine life.</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has not provided a direct FEIS comparison for total mined </a:t>
            </a:r>
            <a:r>
              <a:rPr lang="en-US" sz="1700" dirty="0" err="1">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tonnes</a:t>
            </a: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waste rock, tailings or total project duration.</a:t>
            </a:r>
          </a:p>
          <a:p>
            <a:pPr marL="0" marR="0">
              <a:lnSpc>
                <a:spcPct val="115000"/>
              </a:lnSpc>
              <a:spcAft>
                <a:spcPts val="1000"/>
              </a:spcAft>
              <a:buNone/>
            </a:pPr>
            <a:r>
              <a:rPr lang="en-US" sz="18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1000"/>
              </a:spcAft>
              <a:buNone/>
            </a:pPr>
            <a:r>
              <a:rPr lang="en-US" sz="18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should provide a complete quantitative reconciliation of the amended project against the FEIS.</a:t>
            </a:r>
          </a:p>
          <a:p>
            <a:pPr marL="0" marR="0" algn="ctr">
              <a:lnSpc>
                <a:spcPct val="115000"/>
              </a:lnSpc>
              <a:spcAft>
                <a:spcPts val="1000"/>
              </a:spcAft>
              <a:buNone/>
            </a:pPr>
            <a:r>
              <a:rPr lang="en-US" b="1" dirty="0">
                <a:solidFill>
                  <a:srgbClr val="FF0000"/>
                </a:solidFill>
                <a:latin typeface="Arial" panose="020B0604020202020204" pitchFamily="34" charset="0"/>
                <a:ea typeface="MS Mincho" panose="02020609040205080304" pitchFamily="49" charset="-128"/>
                <a:cs typeface="Times New Roman" panose="02020603050405020304" pitchFamily="18" charset="0"/>
              </a:rPr>
              <a:t>Unresolved</a:t>
            </a:r>
          </a:p>
        </p:txBody>
      </p:sp>
      <p:sp>
        <p:nvSpPr>
          <p:cNvPr id="6" name="Titre 1">
            <a:extLst>
              <a:ext uri="{FF2B5EF4-FFF2-40B4-BE49-F238E27FC236}">
                <a16:creationId xmlns:a16="http://schemas.microsoft.com/office/drawing/2014/main" id="{57082E89-AA52-C455-7AB4-FBFF5F1E8E1C}"/>
              </a:ext>
            </a:extLst>
          </p:cNvPr>
          <p:cNvSpPr>
            <a:spLocks noGrp="1"/>
          </p:cNvSpPr>
          <p:nvPr>
            <p:ph type="title"/>
          </p:nvPr>
        </p:nvSpPr>
        <p:spPr>
          <a:xfrm>
            <a:off x="275515" y="591173"/>
            <a:ext cx="8587408" cy="325119"/>
          </a:xfrm>
        </p:spPr>
        <p:txBody>
          <a:bodyPr/>
          <a:lstStyle/>
          <a:p>
            <a:pPr marL="0" marR="0" algn="ctr">
              <a:lnSpc>
                <a:spcPct val="115000"/>
              </a:lnSpc>
              <a:spcAft>
                <a:spcPts val="1000"/>
              </a:spcAft>
              <a:buNone/>
            </a:pPr>
            <a:r>
              <a:rPr lang="en-US" dirty="0">
                <a:latin typeface="Calibri Light" panose="020F0302020204030204" pitchFamily="34" charset="0"/>
                <a:ea typeface="Calibri Light" panose="020F0302020204030204" pitchFamily="34" charset="0"/>
                <a:cs typeface="Calibri Light" panose="020F0302020204030204" pitchFamily="34" charset="0"/>
              </a:rPr>
              <a:t>Deficiency 4: Expansion Has Not Been Reconciled with the Previous EA</a:t>
            </a:r>
          </a:p>
        </p:txBody>
      </p:sp>
    </p:spTree>
    <p:extLst>
      <p:ext uri="{BB962C8B-B14F-4D97-AF65-F5344CB8AC3E}">
        <p14:creationId xmlns:p14="http://schemas.microsoft.com/office/powerpoint/2010/main" val="3844259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p:nvPr/>
        </p:nvSpPr>
        <p:spPr>
          <a:xfrm>
            <a:off x="4351046" y="571499"/>
            <a:ext cx="3733803" cy="3429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lnSpc>
                <a:spcPts val="2400"/>
              </a:lnSpc>
              <a:spcBef>
                <a:spcPts val="0"/>
              </a:spcBef>
              <a:defRPr sz="2500" b="1">
                <a:solidFill>
                  <a:srgbClr val="000000"/>
                </a:solidFill>
                <a:latin typeface="Euphemia"/>
                <a:ea typeface="Euphemia"/>
                <a:cs typeface="Euphemia"/>
                <a:sym typeface="Euphemia"/>
              </a:defRPr>
            </a:lvl1pPr>
          </a:lstStyle>
          <a:p>
            <a:endParaRPr sz="2400" dirty="0">
              <a:latin typeface="Pigiarniq" panose="020B0503040102020104" pitchFamily="34" charset="0"/>
            </a:endParaRPr>
          </a:p>
        </p:txBody>
      </p:sp>
      <p:sp>
        <p:nvSpPr>
          <p:cNvPr id="10" name="ᑖᓐᓇ  ᑐᒃᓯᕋᖅᑐᖅ  ᑭᐅᔭᐅᓯᒪᔪᓂᑦ ᐊᒥᓱᓂᒃ  CIRNAC−ᑯᑦ  ᑐᓴᕆᐊᓕᖏᓐᓂᒃ  ᑭᓯᐊᓂ  ᓱᓕ ᓇᓗᓇᖅᑐᑦ  ᐅᖃᐅᓯᕆᓯᒪᔭᕗᑦ ᑕᒪᑐᒧᖓᓕᖓᔪᑦ ᑕᐃᒪᐃᓕᖓᑦᑎᐃᕐᓇᖅᑐᖅ.…"/>
          <p:cNvSpPr txBox="1"/>
          <p:nvPr/>
        </p:nvSpPr>
        <p:spPr>
          <a:xfrm>
            <a:off x="4351047" y="1219202"/>
            <a:ext cx="4446764" cy="430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p>
            <a:pPr defTabSz="457189">
              <a:spcBef>
                <a:spcPts val="1200"/>
              </a:spcBef>
              <a:tabLst>
                <a:tab pos="5625959" algn="l"/>
              </a:tabLst>
              <a:defRPr sz="2100">
                <a:solidFill>
                  <a:srgbClr val="000000"/>
                </a:solidFill>
                <a:uFill>
                  <a:solidFill>
                    <a:srgbClr val="000000"/>
                  </a:solidFill>
                </a:uFill>
                <a:latin typeface="Euphemia"/>
                <a:ea typeface="Euphemia"/>
                <a:cs typeface="Euphemia"/>
                <a:sym typeface="Euphemia"/>
              </a:defRPr>
            </a:pPr>
            <a:endParaRPr sz="2200" dirty="0">
              <a:solidFill>
                <a:srgbClr val="000000"/>
              </a:solidFill>
              <a:uFill>
                <a:solidFill>
                  <a:srgbClr val="000000"/>
                </a:solidFill>
              </a:uFill>
              <a:latin typeface="Pigiarniq" panose="020B0503040102020104" pitchFamily="34" charset="0"/>
              <a:sym typeface="Euphemia"/>
            </a:endParaRPr>
          </a:p>
        </p:txBody>
      </p:sp>
      <p:sp>
        <p:nvSpPr>
          <p:cNvPr id="4" name="Slide Number Placeholder 3"/>
          <p:cNvSpPr>
            <a:spLocks noGrp="1"/>
          </p:cNvSpPr>
          <p:nvPr>
            <p:ph type="sldNum" sz="quarter" idx="4"/>
          </p:nvPr>
        </p:nvSpPr>
        <p:spPr/>
        <p:txBody>
          <a:bodyPr/>
          <a:lstStyle/>
          <a:p>
            <a:pPr>
              <a:defRPr/>
            </a:pPr>
            <a:fld id="{E00B6E52-F07A-44C8-B7AE-D6EEC3D50429}" type="slidenum">
              <a:rPr lang="en-CA">
                <a:latin typeface="Arial"/>
              </a:rPr>
              <a:pPr>
                <a:defRPr/>
              </a:pPr>
              <a:t>14</a:t>
            </a:fld>
            <a:endParaRPr lang="en-CA" dirty="0">
              <a:latin typeface="Arial"/>
            </a:endParaRPr>
          </a:p>
        </p:txBody>
      </p:sp>
      <p:sp>
        <p:nvSpPr>
          <p:cNvPr id="12" name="Title 1">
            <a:extLst>
              <a:ext uri="{FF2B5EF4-FFF2-40B4-BE49-F238E27FC236}">
                <a16:creationId xmlns:a16="http://schemas.microsoft.com/office/drawing/2014/main" id="{66947BFD-7617-F6B7-E909-657538CC885A}"/>
              </a:ext>
            </a:extLst>
          </p:cNvPr>
          <p:cNvSpPr>
            <a:spLocks noGrp="1"/>
          </p:cNvSpPr>
          <p:nvPr>
            <p:ph type="title"/>
          </p:nvPr>
        </p:nvSpPr>
        <p:spPr>
          <a:xfrm>
            <a:off x="0" y="1020548"/>
            <a:ext cx="9144000" cy="971550"/>
          </a:xfrm>
        </p:spPr>
        <p:txBody>
          <a:bodyPr>
            <a:normAutofit/>
          </a:bodyPr>
          <a:lstStyle/>
          <a:p>
            <a:pPr algn="ctr"/>
            <a:r>
              <a:rPr lang="en-US" sz="3000" dirty="0">
                <a:latin typeface="Calibri Light" panose="020F0302020204030204" pitchFamily="34" charset="0"/>
                <a:ea typeface="Calibri Light" panose="020F0302020204030204" pitchFamily="34" charset="0"/>
                <a:cs typeface="Calibri Light" panose="020F0302020204030204" pitchFamily="34" charset="0"/>
              </a:rPr>
              <a:t>Conclusion</a:t>
            </a:r>
          </a:p>
        </p:txBody>
      </p:sp>
      <p:sp>
        <p:nvSpPr>
          <p:cNvPr id="13" name="Content Placeholder 2">
            <a:extLst>
              <a:ext uri="{FF2B5EF4-FFF2-40B4-BE49-F238E27FC236}">
                <a16:creationId xmlns:a16="http://schemas.microsoft.com/office/drawing/2014/main" id="{4B41D43B-F12C-FBE4-8A3D-B774CD28AB98}"/>
              </a:ext>
            </a:extLst>
          </p:cNvPr>
          <p:cNvSpPr>
            <a:spLocks noGrp="1"/>
          </p:cNvSpPr>
          <p:nvPr>
            <p:ph sz="half" idx="1"/>
          </p:nvPr>
        </p:nvSpPr>
        <p:spPr>
          <a:xfrm>
            <a:off x="304800" y="2269440"/>
            <a:ext cx="8594034" cy="4144963"/>
          </a:xfrm>
        </p:spPr>
        <p:txBody>
          <a:bodyPr>
            <a:normAutofit/>
          </a:bodyPr>
          <a:lstStyle/>
          <a:p>
            <a:pPr marL="0" indent="0" algn="ctr">
              <a:spcAft>
                <a:spcPts val="1200"/>
              </a:spcAft>
              <a:buNone/>
            </a:pPr>
            <a:r>
              <a:rPr lang="en-US" altLang="en-US" dirty="0"/>
              <a:t>CIRNAC will continue to work together with AEM, the Nunavut Water Board and other interveners through the water </a:t>
            </a:r>
            <a:r>
              <a:rPr lang="en-US" altLang="en-US" dirty="0" err="1"/>
              <a:t>licence</a:t>
            </a:r>
            <a:r>
              <a:rPr lang="en-US" altLang="en-US" dirty="0"/>
              <a:t> application review process with the aim of protecting Nunavut’s inland water resources while promoting sustainable development.</a:t>
            </a:r>
          </a:p>
        </p:txBody>
      </p:sp>
    </p:spTree>
    <p:extLst>
      <p:ext uri="{BB962C8B-B14F-4D97-AF65-F5344CB8AC3E}">
        <p14:creationId xmlns:p14="http://schemas.microsoft.com/office/powerpoint/2010/main" val="2115640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4294967295"/>
          </p:nvPr>
        </p:nvSpPr>
        <p:spPr>
          <a:xfrm>
            <a:off x="7010400" y="6248403"/>
            <a:ext cx="2133600" cy="365125"/>
          </a:xfrm>
          <a:prstGeom prst="rect">
            <a:avLst/>
          </a:prstGeom>
        </p:spPr>
        <p:txBody>
          <a:bodyPr/>
          <a:lstStyle/>
          <a:p>
            <a:pPr>
              <a:defRPr/>
            </a:pPr>
            <a:fld id="{E00B6E52-F07A-44C8-B7AE-D6EEC3D50429}" type="slidenum">
              <a:rPr lang="en-CA" sz="1600">
                <a:latin typeface="Arial" panose="020B0604020202020204" pitchFamily="34" charset="0"/>
                <a:cs typeface="Arial" panose="020B0604020202020204" pitchFamily="34" charset="0"/>
              </a:rPr>
              <a:pPr>
                <a:defRPr/>
              </a:pPr>
              <a:t>15</a:t>
            </a:fld>
            <a:endParaRPr lang="en-CA" sz="1600" dirty="0">
              <a:latin typeface="Arial" panose="020B0604020202020204" pitchFamily="34" charset="0"/>
              <a:cs typeface="Arial" panose="020B0604020202020204" pitchFamily="34" charset="0"/>
            </a:endParaRPr>
          </a:p>
        </p:txBody>
      </p:sp>
      <p:pic>
        <p:nvPicPr>
          <p:cNvPr id="3" name="Picture 5">
            <a:extLst>
              <a:ext uri="{FF2B5EF4-FFF2-40B4-BE49-F238E27FC236}">
                <a16:creationId xmlns:a16="http://schemas.microsoft.com/office/drawing/2014/main" id="{FF21849B-4814-4A3E-99E7-0243B0D8072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4" name="Rectangle 3"/>
          <p:cNvSpPr/>
          <p:nvPr/>
        </p:nvSpPr>
        <p:spPr>
          <a:xfrm>
            <a:off x="4114800" y="1143003"/>
            <a:ext cx="4572000" cy="646331"/>
          </a:xfrm>
          <a:prstGeom prst="rect">
            <a:avLst/>
          </a:prstGeom>
        </p:spPr>
        <p:txBody>
          <a:bodyPr>
            <a:spAutoFit/>
          </a:bodyPr>
          <a:lstStyle/>
          <a:p>
            <a:pPr marL="190495" indent="-190495" algn="ctr">
              <a:tabLst>
                <a:tab pos="5714857" algn="l"/>
              </a:tabLst>
              <a:defRPr/>
            </a:pPr>
            <a:endParaRPr lang="en-CA" sz="3600" b="1" kern="0" dirty="0">
              <a:solidFill>
                <a:srgbClr val="FFCC00"/>
              </a:solidFill>
              <a:latin typeface="Arial"/>
            </a:endParaRPr>
          </a:p>
        </p:txBody>
      </p:sp>
      <p:sp>
        <p:nvSpPr>
          <p:cNvPr id="6" name="Rectangle 5"/>
          <p:cNvSpPr/>
          <p:nvPr/>
        </p:nvSpPr>
        <p:spPr>
          <a:xfrm>
            <a:off x="0" y="990603"/>
            <a:ext cx="4572000" cy="646331"/>
          </a:xfrm>
          <a:prstGeom prst="rect">
            <a:avLst/>
          </a:prstGeom>
        </p:spPr>
        <p:txBody>
          <a:bodyPr>
            <a:spAutoFit/>
          </a:bodyPr>
          <a:lstStyle/>
          <a:p>
            <a:pPr algn="ctr">
              <a:defRPr/>
            </a:pPr>
            <a:r>
              <a:rPr lang="en-US" sz="3600" b="1" dirty="0">
                <a:solidFill>
                  <a:srgbClr val="FFCC00"/>
                </a:solidFill>
                <a:latin typeface="Arial" panose="020B0604020202020204" pitchFamily="34" charset="0"/>
                <a:cs typeface="Arial" panose="020B0604020202020204" pitchFamily="34" charset="0"/>
              </a:rPr>
              <a:t> </a:t>
            </a:r>
            <a:endParaRPr lang="en-CA" sz="3600" b="1" dirty="0">
              <a:solidFill>
                <a:srgbClr val="FFCC00"/>
              </a:solidFill>
              <a:latin typeface="Arial" panose="020B0604020202020204" pitchFamily="34" charset="0"/>
              <a:cs typeface="Arial" panose="020B0604020202020204" pitchFamily="34" charset="0"/>
            </a:endParaRPr>
          </a:p>
        </p:txBody>
      </p:sp>
      <p:sp>
        <p:nvSpPr>
          <p:cNvPr id="7" name="Rectangle 6"/>
          <p:cNvSpPr/>
          <p:nvPr/>
        </p:nvSpPr>
        <p:spPr>
          <a:xfrm>
            <a:off x="76200" y="914403"/>
            <a:ext cx="4191000" cy="2800767"/>
          </a:xfrm>
          <a:prstGeom prst="rect">
            <a:avLst/>
          </a:prstGeom>
        </p:spPr>
        <p:txBody>
          <a:bodyPr wrap="square">
            <a:spAutoFit/>
          </a:bodyPr>
          <a:lstStyle/>
          <a:p>
            <a:pPr algn="ctr"/>
            <a:r>
              <a:rPr lang="en-US" altLang="en-US" sz="4400" b="1" dirty="0" err="1">
                <a:solidFill>
                  <a:srgbClr val="E7B900">
                    <a:lumMod val="60000"/>
                    <a:lumOff val="40000"/>
                  </a:srgbClr>
                </a:solidFill>
                <a:latin typeface="Arial"/>
              </a:rPr>
              <a:t>Qujannamiik</a:t>
            </a:r>
            <a:endParaRPr lang="en-US" altLang="en-US" sz="4400" b="1" dirty="0">
              <a:solidFill>
                <a:srgbClr val="E7B900">
                  <a:lumMod val="60000"/>
                  <a:lumOff val="40000"/>
                </a:srgbClr>
              </a:solidFill>
              <a:latin typeface="Arial"/>
            </a:endParaRPr>
          </a:p>
          <a:p>
            <a:pPr algn="ctr"/>
            <a:r>
              <a:rPr lang="en-US" altLang="en-US" sz="4400" b="1" dirty="0">
                <a:solidFill>
                  <a:srgbClr val="E7B900">
                    <a:lumMod val="60000"/>
                    <a:lumOff val="40000"/>
                  </a:srgbClr>
                </a:solidFill>
                <a:latin typeface="Arial"/>
              </a:rPr>
              <a:t>Thank you</a:t>
            </a:r>
          </a:p>
          <a:p>
            <a:pPr algn="ctr"/>
            <a:r>
              <a:rPr lang="en-US" altLang="en-US" sz="4400" b="1" dirty="0">
                <a:solidFill>
                  <a:srgbClr val="E7B900">
                    <a:lumMod val="60000"/>
                    <a:lumOff val="40000"/>
                  </a:srgbClr>
                </a:solidFill>
                <a:latin typeface="Arial"/>
              </a:rPr>
              <a:t>Merci</a:t>
            </a:r>
          </a:p>
          <a:p>
            <a:pPr algn="ctr"/>
            <a:r>
              <a:rPr lang="en-CA" altLang="en-US" sz="4400" b="1" dirty="0" err="1">
                <a:solidFill>
                  <a:srgbClr val="E7B900">
                    <a:lumMod val="60000"/>
                    <a:lumOff val="40000"/>
                  </a:srgbClr>
                </a:solidFill>
                <a:latin typeface="Pigiarniq Light" pitchFamily="2" charset="0"/>
              </a:rPr>
              <a:t>ᖁᔭᓐᓇᒦᒃ</a:t>
            </a:r>
            <a:endParaRPr lang="en-CA" altLang="en-US" sz="4400" dirty="0">
              <a:solidFill>
                <a:srgbClr val="E7B900">
                  <a:lumMod val="60000"/>
                  <a:lumOff val="40000"/>
                </a:srgbClr>
              </a:solidFill>
              <a:latin typeface="Arial"/>
            </a:endParaRPr>
          </a:p>
        </p:txBody>
      </p:sp>
    </p:spTree>
    <p:extLst>
      <p:ext uri="{BB962C8B-B14F-4D97-AF65-F5344CB8AC3E}">
        <p14:creationId xmlns:p14="http://schemas.microsoft.com/office/powerpoint/2010/main" val="188478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p:cNvSpPr txBox="1"/>
          <p:nvPr/>
        </p:nvSpPr>
        <p:spPr>
          <a:xfrm>
            <a:off x="4611688" y="1307552"/>
            <a:ext cx="4010027" cy="49408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marL="190494" indent="-190494" defTabSz="457189" fontAlgn="base">
              <a:lnSpc>
                <a:spcPct val="120000"/>
              </a:lnSpc>
              <a:spcAft>
                <a:spcPct val="37000"/>
              </a:spcAft>
              <a:buSzPct val="100000"/>
              <a:buFont typeface="Helvetica"/>
              <a:buChar char="•"/>
              <a:tabLst>
                <a:tab pos="5625959" algn="l"/>
              </a:tabLst>
              <a:defRPr sz="2000">
                <a:solidFill>
                  <a:srgbClr val="000000"/>
                </a:solidFill>
                <a:uFill>
                  <a:solidFill>
                    <a:srgbClr val="000000"/>
                  </a:solidFill>
                </a:uFill>
                <a:latin typeface="Euphemia"/>
                <a:ea typeface="Euphemia"/>
                <a:cs typeface="Euphemia"/>
                <a:sym typeface="Euphemia"/>
              </a:defRPr>
            </a:pPr>
            <a:endParaRPr lang="en-CA" sz="20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9" name="Title 3"/>
          <p:cNvSpPr txBox="1"/>
          <p:nvPr/>
        </p:nvSpPr>
        <p:spPr>
          <a:xfrm>
            <a:off x="4643118" y="487286"/>
            <a:ext cx="3947163" cy="3970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spAutoFit/>
          </a:bodyPr>
          <a:lstStyle>
            <a:lvl1pPr>
              <a:spcBef>
                <a:spcPts val="1200"/>
              </a:spcBef>
              <a:defRPr sz="2100" b="1">
                <a:solidFill>
                  <a:srgbClr val="000000"/>
                </a:solidFill>
                <a:latin typeface="Euphemia"/>
                <a:ea typeface="Euphemia"/>
                <a:cs typeface="Euphemia"/>
                <a:sym typeface="Euphemia"/>
              </a:defRPr>
            </a:lvl1pPr>
          </a:lstStyle>
          <a:p>
            <a:pPr fontAlgn="base">
              <a:lnSpc>
                <a:spcPct val="90000"/>
              </a:lnSpc>
              <a:spcAft>
                <a:spcPct val="37000"/>
              </a:spcAft>
            </a:pPr>
            <a:endParaRPr lang="en-CA" sz="2200" dirty="0">
              <a:latin typeface="Pigiarniq" panose="020B0503040102020104" pitchFamily="34" charset="0"/>
            </a:endParaRPr>
          </a:p>
        </p:txBody>
      </p:sp>
      <p:sp>
        <p:nvSpPr>
          <p:cNvPr id="2" name="Slide Number Placeholder 1"/>
          <p:cNvSpPr>
            <a:spLocks noGrp="1"/>
          </p:cNvSpPr>
          <p:nvPr>
            <p:ph type="sldNum" sz="quarter" idx="4"/>
          </p:nvPr>
        </p:nvSpPr>
        <p:spPr/>
        <p:txBody>
          <a:bodyPr/>
          <a:lstStyle/>
          <a:p>
            <a:pPr>
              <a:defRPr/>
            </a:pPr>
            <a:fld id="{E00B6E52-F07A-44C8-B7AE-D6EEC3D50429}" type="slidenum">
              <a:rPr lang="en-CA">
                <a:latin typeface="Arial"/>
              </a:rPr>
              <a:pPr>
                <a:defRPr/>
              </a:pPr>
              <a:t>2</a:t>
            </a:fld>
            <a:endParaRPr lang="en-CA" dirty="0">
              <a:latin typeface="Arial"/>
            </a:endParaRPr>
          </a:p>
        </p:txBody>
      </p:sp>
      <p:sp>
        <p:nvSpPr>
          <p:cNvPr id="15" name="ZoneTexte 14">
            <a:extLst>
              <a:ext uri="{FF2B5EF4-FFF2-40B4-BE49-F238E27FC236}">
                <a16:creationId xmlns:a16="http://schemas.microsoft.com/office/drawing/2014/main" id="{187A8588-BCBF-FC84-B7BC-076156F6C7A6}"/>
              </a:ext>
            </a:extLst>
          </p:cNvPr>
          <p:cNvSpPr txBox="1"/>
          <p:nvPr/>
        </p:nvSpPr>
        <p:spPr>
          <a:xfrm>
            <a:off x="1834386" y="609206"/>
            <a:ext cx="5617464" cy="769441"/>
          </a:xfrm>
          <a:prstGeom prst="rect">
            <a:avLst/>
          </a:prstGeom>
          <a:noFill/>
        </p:spPr>
        <p:txBody>
          <a:bodyPr wrap="square">
            <a:spAutoFit/>
          </a:bodyPr>
          <a:lstStyle/>
          <a:p>
            <a:r>
              <a:rPr kumimoji="0" lang="en-US" sz="4400" b="0" i="0" u="none" strike="noStrike" kern="1200" cap="none" spc="0" normalizeH="0" baseline="0" noProof="0" dirty="0">
                <a:ln>
                  <a:noFill/>
                </a:ln>
                <a:solidFill>
                  <a:prstClr val="black"/>
                </a:solidFill>
                <a:effectLst/>
                <a:uLnTx/>
                <a:uFillTx/>
                <a:latin typeface="Calibri Light" panose="020F0302020204030204"/>
                <a:ea typeface="+mj-ea"/>
                <a:cs typeface="Arial" panose="020B0604020202020204" pitchFamily="34" charset="0"/>
              </a:rPr>
              <a:t>Presentation Outline</a:t>
            </a:r>
            <a:endParaRPr lang="en-US" dirty="0"/>
          </a:p>
        </p:txBody>
      </p:sp>
      <p:sp>
        <p:nvSpPr>
          <p:cNvPr id="16" name="Content Placeholder 4">
            <a:extLst>
              <a:ext uri="{FF2B5EF4-FFF2-40B4-BE49-F238E27FC236}">
                <a16:creationId xmlns:a16="http://schemas.microsoft.com/office/drawing/2014/main" id="{149FDB18-02A2-E57B-3834-105889F6D8D6}"/>
              </a:ext>
            </a:extLst>
          </p:cNvPr>
          <p:cNvSpPr>
            <a:spLocks noGrp="1"/>
          </p:cNvSpPr>
          <p:nvPr>
            <p:ph sz="half" idx="1"/>
          </p:nvPr>
        </p:nvSpPr>
        <p:spPr>
          <a:xfrm>
            <a:off x="1834386" y="1213064"/>
            <a:ext cx="6248400" cy="4953000"/>
          </a:xfrm>
        </p:spPr>
        <p:txBody>
          <a:bodyPr>
            <a:normAutofit/>
          </a:bodyPr>
          <a:lstStyle/>
          <a:p>
            <a:pPr marL="0" indent="0">
              <a:spcAft>
                <a:spcPts val="1200"/>
              </a:spcAft>
              <a:buNone/>
            </a:pPr>
            <a:r>
              <a:rPr lang="en-US" altLang="en-US" sz="2400" dirty="0"/>
              <a:t> </a:t>
            </a:r>
          </a:p>
          <a:p>
            <a:pPr>
              <a:spcAft>
                <a:spcPts val="1200"/>
              </a:spcAft>
              <a:buFont typeface="Wingdings" panose="05000000000000000000" pitchFamily="2" charset="2"/>
              <a:buChar char="Ø"/>
            </a:pPr>
            <a:r>
              <a:rPr lang="en-US" altLang="en-US" sz="2400" dirty="0"/>
              <a:t>Role and Responsibilities</a:t>
            </a:r>
          </a:p>
          <a:p>
            <a:pPr>
              <a:spcAft>
                <a:spcPts val="1200"/>
              </a:spcAft>
              <a:buFont typeface="Wingdings" panose="05000000000000000000" pitchFamily="2" charset="2"/>
              <a:buChar char="Ø"/>
            </a:pPr>
            <a:r>
              <a:rPr lang="en-US" altLang="en-US" sz="2400" dirty="0"/>
              <a:t>Contributions to the Water </a:t>
            </a:r>
            <a:r>
              <a:rPr lang="en-US" altLang="en-US" sz="2400" dirty="0" err="1"/>
              <a:t>Licence</a:t>
            </a:r>
            <a:r>
              <a:rPr lang="en-US" altLang="en-US" sz="2400" dirty="0"/>
              <a:t>   Application Review</a:t>
            </a:r>
          </a:p>
          <a:p>
            <a:pPr>
              <a:spcAft>
                <a:spcPts val="1200"/>
              </a:spcAft>
              <a:buFont typeface="Wingdings" panose="05000000000000000000" pitchFamily="2" charset="2"/>
              <a:buChar char="Ø"/>
            </a:pPr>
            <a:r>
              <a:rPr lang="en-US" altLang="en-US" sz="2400" dirty="0"/>
              <a:t>Technical Review   </a:t>
            </a:r>
            <a:endParaRPr lang="en-US" altLang="en-US" sz="1800" dirty="0"/>
          </a:p>
          <a:p>
            <a:pPr>
              <a:spcAft>
                <a:spcPts val="1200"/>
              </a:spcAft>
              <a:buFont typeface="Wingdings" panose="05000000000000000000" pitchFamily="2" charset="2"/>
              <a:buChar char="Ø"/>
            </a:pPr>
            <a:r>
              <a:rPr lang="en-US" altLang="en-US" sz="2400" dirty="0"/>
              <a:t>Conclusion</a:t>
            </a:r>
          </a:p>
        </p:txBody>
      </p:sp>
    </p:spTree>
    <p:extLst>
      <p:ext uri="{BB962C8B-B14F-4D97-AF65-F5344CB8AC3E}">
        <p14:creationId xmlns:p14="http://schemas.microsoft.com/office/powerpoint/2010/main" val="2482338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12211" y="838200"/>
            <a:ext cx="389521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3"/>
          <p:cNvSpPr txBox="1">
            <a:spLocks/>
          </p:cNvSpPr>
          <p:nvPr/>
        </p:nvSpPr>
        <p:spPr>
          <a:xfrm>
            <a:off x="4648200" y="838200"/>
            <a:ext cx="4038600" cy="304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9" name="Content Placeholder 5"/>
          <p:cNvSpPr txBox="1"/>
          <p:nvPr/>
        </p:nvSpPr>
        <p:spPr>
          <a:xfrm>
            <a:off x="4407410" y="1308100"/>
            <a:ext cx="4279393" cy="49403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Autofit/>
          </a:bodyPr>
          <a:lstStyle/>
          <a:p>
            <a:pPr defTabSz="457189" fontAlgn="base">
              <a:spcBef>
                <a:spcPts val="800"/>
              </a:spcBef>
              <a:spcAft>
                <a:spcPct val="37000"/>
              </a:spcAft>
              <a:defRPr sz="1400">
                <a:solidFill>
                  <a:srgbClr val="000000"/>
                </a:solidFill>
                <a:uFill>
                  <a:solidFill>
                    <a:srgbClr val="000000"/>
                  </a:solidFill>
                </a:uFill>
                <a:latin typeface="Euphemia"/>
                <a:ea typeface="Euphemia"/>
                <a:cs typeface="Euphemia"/>
                <a:sym typeface="Euphemia"/>
              </a:defRPr>
            </a:pPr>
            <a:endParaRPr sz="16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10" name="Rectangle 1"/>
          <p:cNvSpPr txBox="1"/>
          <p:nvPr/>
        </p:nvSpPr>
        <p:spPr>
          <a:xfrm>
            <a:off x="4535425" y="485741"/>
            <a:ext cx="3718560" cy="3970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a:spcBef>
                <a:spcPts val="1000"/>
              </a:spcBef>
              <a:defRPr>
                <a:solidFill>
                  <a:srgbClr val="000000"/>
                </a:solidFill>
                <a:latin typeface="Euphemia"/>
                <a:ea typeface="Euphemia"/>
                <a:cs typeface="Euphemia"/>
                <a:sym typeface="Euphemia"/>
              </a:defRPr>
            </a:lvl1pPr>
          </a:lstStyle>
          <a:p>
            <a:pPr fontAlgn="base">
              <a:lnSpc>
                <a:spcPct val="90000"/>
              </a:lnSpc>
              <a:spcAft>
                <a:spcPct val="37000"/>
              </a:spcAft>
            </a:pPr>
            <a:endParaRPr sz="2200" b="1" dirty="0">
              <a:latin typeface="Pigiarniq" panose="020B0503040102020104" pitchFamily="34" charset="0"/>
            </a:endParaRPr>
          </a:p>
        </p:txBody>
      </p:sp>
      <p:sp>
        <p:nvSpPr>
          <p:cNvPr id="2" name="Slide Number Placeholder 1"/>
          <p:cNvSpPr>
            <a:spLocks noGrp="1"/>
          </p:cNvSpPr>
          <p:nvPr>
            <p:ph type="sldNum" sz="quarter" idx="4"/>
          </p:nvPr>
        </p:nvSpPr>
        <p:spPr/>
        <p:txBody>
          <a:bodyPr/>
          <a:lstStyle/>
          <a:p>
            <a:pPr>
              <a:defRPr/>
            </a:pPr>
            <a:fld id="{E00B6E52-F07A-44C8-B7AE-D6EEC3D50429}" type="slidenum">
              <a:rPr lang="en-CA">
                <a:latin typeface="Arial"/>
              </a:rPr>
              <a:pPr>
                <a:defRPr/>
              </a:pPr>
              <a:t>3</a:t>
            </a:fld>
            <a:endParaRPr lang="en-CA" dirty="0">
              <a:latin typeface="Arial"/>
            </a:endParaRPr>
          </a:p>
        </p:txBody>
      </p:sp>
      <p:sp>
        <p:nvSpPr>
          <p:cNvPr id="17" name="Title 3">
            <a:extLst>
              <a:ext uri="{FF2B5EF4-FFF2-40B4-BE49-F238E27FC236}">
                <a16:creationId xmlns:a16="http://schemas.microsoft.com/office/drawing/2014/main" id="{67F84450-D4CD-B615-883A-8E0C76A1B8B4}"/>
              </a:ext>
            </a:extLst>
          </p:cNvPr>
          <p:cNvSpPr txBox="1">
            <a:spLocks/>
          </p:cNvSpPr>
          <p:nvPr/>
        </p:nvSpPr>
        <p:spPr>
          <a:xfrm>
            <a:off x="656302" y="619432"/>
            <a:ext cx="8001000" cy="533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CA" altLang="en-US" sz="2800" b="1" dirty="0">
                <a:latin typeface="Arial" panose="020B0604020202020204" pitchFamily="34" charset="0"/>
                <a:cs typeface="Arial" panose="020B0604020202020204" pitchFamily="34" charset="0"/>
              </a:rPr>
            </a:br>
            <a:r>
              <a:rPr lang="en-CA" altLang="en-US" dirty="0">
                <a:solidFill>
                  <a:schemeClr val="tx1">
                    <a:lumMod val="50000"/>
                  </a:schemeClr>
                </a:solidFill>
                <a:latin typeface="Calibri Light" panose="020F0302020204030204" pitchFamily="34" charset="0"/>
                <a:ea typeface="Calibri Light" panose="020F0302020204030204" pitchFamily="34" charset="0"/>
                <a:cs typeface="Calibri Light" panose="020F0302020204030204" pitchFamily="34" charset="0"/>
              </a:rPr>
              <a:t>Roles and Responsibilities</a:t>
            </a:r>
            <a:endParaRPr lang="en-US" dirty="0">
              <a:solidFill>
                <a:schemeClr val="tx1">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8" name="Content Placeholder 4">
            <a:extLst>
              <a:ext uri="{FF2B5EF4-FFF2-40B4-BE49-F238E27FC236}">
                <a16:creationId xmlns:a16="http://schemas.microsoft.com/office/drawing/2014/main" id="{EE68C572-4382-995A-EC4A-DA7B80F03909}"/>
              </a:ext>
            </a:extLst>
          </p:cNvPr>
          <p:cNvSpPr>
            <a:spLocks noGrp="1"/>
          </p:cNvSpPr>
          <p:nvPr>
            <p:ph sz="half" idx="1"/>
          </p:nvPr>
        </p:nvSpPr>
        <p:spPr>
          <a:xfrm>
            <a:off x="1164336" y="1497496"/>
            <a:ext cx="7315200" cy="5181600"/>
          </a:xfrm>
        </p:spPr>
        <p:txBody>
          <a:bodyPr>
            <a:normAutofit/>
          </a:bodyPr>
          <a:lstStyle/>
          <a:p>
            <a:pPr marL="0" indent="0">
              <a:buNone/>
              <a:defRPr/>
            </a:pPr>
            <a:r>
              <a:rPr lang="en-CA" sz="2400" dirty="0">
                <a:cs typeface="Arial" panose="020B0604020202020204" pitchFamily="34" charset="0"/>
              </a:rPr>
              <a:t>Crown-Indigenous Relations and Northern Affairs Canada’s (CIRNAC) responsibilities, mandate, and obligations are in alignment with the following:</a:t>
            </a:r>
          </a:p>
          <a:p>
            <a:pPr marL="0" indent="0">
              <a:buNone/>
              <a:defRPr/>
            </a:pPr>
            <a:endParaRPr lang="en-CA" sz="1400" dirty="0">
              <a:cs typeface="Arial" panose="020B0604020202020204" pitchFamily="34" charset="0"/>
            </a:endParaRPr>
          </a:p>
          <a:p>
            <a:pPr marL="512763" indent="-277813">
              <a:defRPr/>
            </a:pPr>
            <a:r>
              <a:rPr lang="en-CA" sz="2000" i="1" dirty="0">
                <a:cs typeface="Arial" panose="020B0604020202020204" pitchFamily="34" charset="0"/>
              </a:rPr>
              <a:t>Crown-Indigenous Relations and Northern Affairs Act</a:t>
            </a:r>
            <a:endParaRPr lang="en-CA" sz="2000" dirty="0">
              <a:cs typeface="Arial" panose="020B0604020202020204" pitchFamily="34" charset="0"/>
            </a:endParaRPr>
          </a:p>
          <a:p>
            <a:pPr marL="512763" indent="-277813">
              <a:defRPr/>
            </a:pPr>
            <a:r>
              <a:rPr lang="en-CA" sz="2000" dirty="0">
                <a:cs typeface="Arial" panose="020B0604020202020204" pitchFamily="34" charset="0"/>
              </a:rPr>
              <a:t>Nunavut Agreement</a:t>
            </a:r>
          </a:p>
          <a:p>
            <a:pPr marL="512763" indent="-277813">
              <a:defRPr/>
            </a:pPr>
            <a:r>
              <a:rPr lang="en-CA" sz="2000" i="1" dirty="0">
                <a:cs typeface="Arial" panose="020B0604020202020204" pitchFamily="34" charset="0"/>
              </a:rPr>
              <a:t>Nunavut Land Claims Agreement Act</a:t>
            </a:r>
          </a:p>
          <a:p>
            <a:pPr marL="512763" indent="-277813">
              <a:defRPr/>
            </a:pPr>
            <a:r>
              <a:rPr lang="en-CA" sz="2000" i="1" dirty="0">
                <a:cs typeface="Arial" panose="020B0604020202020204" pitchFamily="34" charset="0"/>
              </a:rPr>
              <a:t>Nunavut Waters and Nunavut Surface Rights Tribunal Act</a:t>
            </a:r>
            <a:r>
              <a:rPr lang="en-CA" sz="2000" dirty="0">
                <a:cs typeface="Arial" panose="020B0604020202020204" pitchFamily="34" charset="0"/>
              </a:rPr>
              <a:t> and the associated regulations</a:t>
            </a:r>
          </a:p>
          <a:p>
            <a:pPr marL="512763" indent="-277813">
              <a:defRPr/>
            </a:pPr>
            <a:r>
              <a:rPr lang="en-CA" sz="2000" i="1" dirty="0">
                <a:cs typeface="Arial" panose="020B0604020202020204" pitchFamily="34" charset="0"/>
              </a:rPr>
              <a:t>Nunavut Planning and Project Assessment Act</a:t>
            </a:r>
          </a:p>
          <a:p>
            <a:pPr marL="512763" indent="-277813">
              <a:defRPr/>
            </a:pPr>
            <a:r>
              <a:rPr lang="en-CA" sz="2000" i="1" dirty="0">
                <a:cs typeface="Arial" panose="020B0604020202020204" pitchFamily="34" charset="0"/>
              </a:rPr>
              <a:t>Territorial Lands Act</a:t>
            </a:r>
            <a:r>
              <a:rPr lang="en-CA" sz="2000" dirty="0">
                <a:cs typeface="Arial" panose="020B0604020202020204" pitchFamily="34" charset="0"/>
              </a:rPr>
              <a:t> and the associated regulations</a:t>
            </a:r>
          </a:p>
          <a:p>
            <a:pPr marL="512763" indent="-277813">
              <a:defRPr/>
            </a:pPr>
            <a:r>
              <a:rPr lang="en-CA" sz="2000" i="1" dirty="0">
                <a:cs typeface="Arial" panose="020B0604020202020204" pitchFamily="34" charset="0"/>
              </a:rPr>
              <a:t>Arctic Waters Pollution Prevention Act</a:t>
            </a:r>
          </a:p>
          <a:p>
            <a:pPr marL="0" indent="0">
              <a:buNone/>
            </a:pPr>
            <a:endParaRPr lang="en-US" sz="2400" dirty="0"/>
          </a:p>
        </p:txBody>
      </p:sp>
    </p:spTree>
    <p:extLst>
      <p:ext uri="{BB962C8B-B14F-4D97-AF65-F5344CB8AC3E}">
        <p14:creationId xmlns:p14="http://schemas.microsoft.com/office/powerpoint/2010/main" val="82166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4572000" y="152400"/>
            <a:ext cx="4276216"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10" name="ᐃᓚᓕᐅᑎᔪᑦ ᑐᒃᓯᕋᐅᑕᐅᔪᒧᑦ ᕿᒥᕐᕈᓂᕐᒧᑦ"/>
          <p:cNvSpPr txBox="1"/>
          <p:nvPr/>
        </p:nvSpPr>
        <p:spPr>
          <a:xfrm>
            <a:off x="4702938" y="435354"/>
            <a:ext cx="4114801" cy="430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spAutoFit/>
          </a:bodyPr>
          <a:lstStyle>
            <a:lvl1pPr defTabSz="457200">
              <a:lnSpc>
                <a:spcPct val="100000"/>
              </a:lnSpc>
              <a:spcBef>
                <a:spcPts val="0"/>
              </a:spcBef>
              <a:tabLst>
                <a:tab pos="5626100" algn="l"/>
              </a:tabLst>
              <a:defRPr sz="2100" b="1">
                <a:solidFill>
                  <a:srgbClr val="000000"/>
                </a:solidFill>
                <a:uFill>
                  <a:solidFill>
                    <a:srgbClr val="000000"/>
                  </a:solidFill>
                </a:uFill>
                <a:latin typeface="Euphemia"/>
                <a:ea typeface="Euphemia"/>
                <a:cs typeface="Euphemia"/>
                <a:sym typeface="Euphemia"/>
              </a:defRPr>
            </a:lvl1pPr>
          </a:lstStyle>
          <a:p>
            <a:pPr fontAlgn="base">
              <a:spcAft>
                <a:spcPct val="37000"/>
              </a:spcAft>
            </a:pPr>
            <a:endParaRPr sz="2200" dirty="0">
              <a:latin typeface="Pigiarniq" panose="020B0503040102020104" pitchFamily="34" charset="0"/>
            </a:endParaRPr>
          </a:p>
        </p:txBody>
      </p:sp>
      <p:sp>
        <p:nvSpPr>
          <p:cNvPr id="11" name="CIRNAC−ᑯᑦ ᐅᑯᓂᖓ ᑐᓂᓯᔪᕕᓃᑦ ᓄᓇᕗᑦ ᐃᒪᓕᕆᔨᒃᑯᑦ ᑲᑎᒪᔨᖏᓐᓄᑦ:…"/>
          <p:cNvSpPr txBox="1"/>
          <p:nvPr/>
        </p:nvSpPr>
        <p:spPr>
          <a:xfrm>
            <a:off x="4776046" y="1358806"/>
            <a:ext cx="3910755" cy="3847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spAutoFit/>
          </a:bodyPr>
          <a:lstStyle/>
          <a:p>
            <a:pPr defTabSz="457189" fontAlgn="base">
              <a:spcAft>
                <a:spcPts val="1800"/>
              </a:spcAft>
              <a:tabLst>
                <a:tab pos="5625959" algn="l"/>
              </a:tabLst>
              <a:defRPr sz="1900">
                <a:solidFill>
                  <a:srgbClr val="000000"/>
                </a:solidFill>
                <a:uFill>
                  <a:solidFill>
                    <a:srgbClr val="000000"/>
                  </a:solidFill>
                </a:uFill>
                <a:latin typeface="Euphemia"/>
                <a:ea typeface="Euphemia"/>
                <a:cs typeface="Euphemia"/>
                <a:sym typeface="Euphemia"/>
              </a:defRPr>
            </a:pPr>
            <a:endParaRPr lang="iu-Cans-CA" sz="19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2" name="Slide Number Placeholder 1"/>
          <p:cNvSpPr>
            <a:spLocks noGrp="1"/>
          </p:cNvSpPr>
          <p:nvPr>
            <p:ph type="sldNum" sz="quarter" idx="4"/>
          </p:nvPr>
        </p:nvSpPr>
        <p:spPr/>
        <p:txBody>
          <a:bodyPr/>
          <a:lstStyle/>
          <a:p>
            <a:pPr>
              <a:defRPr/>
            </a:pPr>
            <a:fld id="{E00B6E52-F07A-44C8-B7AE-D6EEC3D50429}" type="slidenum">
              <a:rPr lang="en-CA">
                <a:latin typeface="Arial"/>
              </a:rPr>
              <a:pPr>
                <a:defRPr/>
              </a:pPr>
              <a:t>4</a:t>
            </a:fld>
            <a:endParaRPr lang="en-CA" dirty="0">
              <a:latin typeface="Arial"/>
            </a:endParaRPr>
          </a:p>
        </p:txBody>
      </p:sp>
      <p:sp>
        <p:nvSpPr>
          <p:cNvPr id="14" name="Title 3">
            <a:extLst>
              <a:ext uri="{FF2B5EF4-FFF2-40B4-BE49-F238E27FC236}">
                <a16:creationId xmlns:a16="http://schemas.microsoft.com/office/drawing/2014/main" id="{4157E6BB-7AF5-DBB6-B666-D0F4EB25E9C0}"/>
              </a:ext>
            </a:extLst>
          </p:cNvPr>
          <p:cNvSpPr txBox="1">
            <a:spLocks/>
          </p:cNvSpPr>
          <p:nvPr/>
        </p:nvSpPr>
        <p:spPr>
          <a:xfrm>
            <a:off x="795528" y="381000"/>
            <a:ext cx="8077200" cy="1295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CA" altLang="en-US" sz="2800" b="1" dirty="0">
                <a:cs typeface="Arial" panose="020B0604020202020204" pitchFamily="34" charset="0"/>
              </a:rPr>
            </a:br>
            <a:r>
              <a:rPr lang="en-CA" alt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t>Contributions to Water Licence </a:t>
            </a:r>
            <a:br>
              <a:rPr lang="en-CA" alt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br>
            <a:r>
              <a:rPr lang="en-CA" alt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t>Application Review</a:t>
            </a:r>
            <a:endParaRPr 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5" name="Content Placeholder 4">
            <a:extLst>
              <a:ext uri="{FF2B5EF4-FFF2-40B4-BE49-F238E27FC236}">
                <a16:creationId xmlns:a16="http://schemas.microsoft.com/office/drawing/2014/main" id="{7BE4218B-DE13-74F0-D473-CA112549452F}"/>
              </a:ext>
            </a:extLst>
          </p:cNvPr>
          <p:cNvSpPr>
            <a:spLocks noGrp="1"/>
          </p:cNvSpPr>
          <p:nvPr>
            <p:ph sz="half" idx="1"/>
          </p:nvPr>
        </p:nvSpPr>
        <p:spPr>
          <a:xfrm>
            <a:off x="205179" y="1856521"/>
            <a:ext cx="8667549" cy="4477154"/>
          </a:xfrm>
        </p:spPr>
        <p:txBody>
          <a:bodyPr>
            <a:normAutofit fontScale="92500" lnSpcReduction="10000"/>
          </a:bodyPr>
          <a:lstStyle/>
          <a:p>
            <a:pPr marL="0" indent="0">
              <a:spcAft>
                <a:spcPts val="1800"/>
              </a:spcAft>
              <a:buNone/>
              <a:defRPr/>
            </a:pPr>
            <a:r>
              <a:rPr lang="en-CA" altLang="en-US" sz="2400" dirty="0">
                <a:latin typeface="Arial" panose="020B0604020202020204" pitchFamily="34" charset="0"/>
                <a:cs typeface="Arial" panose="020B0604020202020204" pitchFamily="34" charset="0"/>
              </a:rPr>
              <a:t>CIRNAC made the following submissions to the Nunavut Water Board regarding</a:t>
            </a:r>
            <a:endParaRPr lang="en-US" altLang="en-US" sz="12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rPr>
              <a:t>March 19 2026 – First Round of the </a:t>
            </a:r>
            <a:r>
              <a:rPr lang="en-US" sz="2000" dirty="0">
                <a:latin typeface="Arial" panose="020B0604020202020204" pitchFamily="34" charset="0"/>
                <a:cs typeface="Arial" panose="020B0604020202020204" pitchFamily="34" charset="0"/>
              </a:rPr>
              <a:t>Review of the </a:t>
            </a:r>
            <a:r>
              <a:rPr lang="en-US" sz="2000" dirty="0" err="1">
                <a:latin typeface="Arial" panose="020B0604020202020204" pitchFamily="34" charset="0"/>
                <a:cs typeface="Arial" panose="020B0604020202020204" pitchFamily="34" charset="0"/>
              </a:rPr>
              <a:t>Licence</a:t>
            </a:r>
            <a:r>
              <a:rPr lang="en-US" sz="2000" dirty="0">
                <a:latin typeface="Arial" panose="020B0604020202020204" pitchFamily="34" charset="0"/>
                <a:cs typeface="Arial" panose="020B0604020202020204" pitchFamily="34" charset="0"/>
              </a:rPr>
              <a:t> Completeness Check </a:t>
            </a:r>
          </a:p>
          <a:p>
            <a:r>
              <a:rPr lang="en-US" sz="2000" dirty="0">
                <a:latin typeface="Arial" panose="020B0604020202020204" pitchFamily="34" charset="0"/>
                <a:cs typeface="Arial" panose="020B0604020202020204" pitchFamily="34" charset="0"/>
              </a:rPr>
              <a:t>April 20, 2026 – </a:t>
            </a:r>
            <a:r>
              <a:rPr lang="en-CA" sz="2000" dirty="0">
                <a:latin typeface="Arial" panose="020B0604020202020204" pitchFamily="34" charset="0"/>
                <a:cs typeface="Arial" panose="020B0604020202020204" pitchFamily="34" charset="0"/>
              </a:rPr>
              <a:t>Second Round of the </a:t>
            </a:r>
            <a:r>
              <a:rPr lang="en-US" sz="2000" dirty="0">
                <a:latin typeface="Arial" panose="020B0604020202020204" pitchFamily="34" charset="0"/>
                <a:cs typeface="Arial" panose="020B0604020202020204" pitchFamily="34" charset="0"/>
              </a:rPr>
              <a:t>Review of the </a:t>
            </a:r>
            <a:r>
              <a:rPr lang="en-US" sz="2000" dirty="0" err="1">
                <a:latin typeface="Arial" panose="020B0604020202020204" pitchFamily="34" charset="0"/>
                <a:cs typeface="Arial" panose="020B0604020202020204" pitchFamily="34" charset="0"/>
              </a:rPr>
              <a:t>Licence</a:t>
            </a:r>
            <a:r>
              <a:rPr lang="en-US" sz="2000" dirty="0">
                <a:latin typeface="Arial" panose="020B0604020202020204" pitchFamily="34" charset="0"/>
                <a:cs typeface="Arial" panose="020B0604020202020204" pitchFamily="34" charset="0"/>
              </a:rPr>
              <a:t> Completeness Check </a:t>
            </a:r>
          </a:p>
          <a:p>
            <a:r>
              <a:rPr lang="en-US" sz="2000" dirty="0">
                <a:latin typeface="Arial" panose="020B0604020202020204" pitchFamily="34" charset="0"/>
                <a:cs typeface="Arial" panose="020B0604020202020204" pitchFamily="34" charset="0"/>
              </a:rPr>
              <a:t>May 1, 2026 – CIRNAC’s Response to Round 2 of the Information Request Responses to the NWB</a:t>
            </a:r>
          </a:p>
          <a:p>
            <a:r>
              <a:rPr lang="en-US" sz="2000" dirty="0">
                <a:latin typeface="Arial" panose="020B0604020202020204" pitchFamily="34" charset="0"/>
                <a:cs typeface="Arial" panose="020B0604020202020204" pitchFamily="34" charset="0"/>
              </a:rPr>
              <a:t>May 14, 2026 - Participation in a Working group with Agnico </a:t>
            </a:r>
            <a:r>
              <a:rPr lang="en-US" sz="2000" dirty="0" err="1">
                <a:latin typeface="Arial" panose="020B0604020202020204" pitchFamily="34" charset="0"/>
                <a:cs typeface="Arial" panose="020B0604020202020204" pitchFamily="34" charset="0"/>
              </a:rPr>
              <a:t>Eagleand</a:t>
            </a:r>
            <a:r>
              <a:rPr lang="en-US" sz="2000" dirty="0">
                <a:latin typeface="Arial" panose="020B0604020202020204" pitchFamily="34" charset="0"/>
                <a:cs typeface="Arial" panose="020B0604020202020204" pitchFamily="34" charset="0"/>
              </a:rPr>
              <a:t> the Kitikmeot Inuit Association</a:t>
            </a:r>
          </a:p>
          <a:p>
            <a:r>
              <a:rPr lang="en-US" sz="2000" dirty="0">
                <a:latin typeface="Arial" panose="020B0604020202020204" pitchFamily="34" charset="0"/>
                <a:cs typeface="Arial" panose="020B0604020202020204" pitchFamily="34" charset="0"/>
              </a:rPr>
              <a:t>June 4 and 5, 2026 – Participation in a Working group with Agnico Eagle, ECCC, DFO and the Kitikmeot Inuit Association</a:t>
            </a:r>
          </a:p>
          <a:p>
            <a:r>
              <a:rPr lang="en-US" sz="2000" dirty="0">
                <a:latin typeface="Arial" panose="020B0604020202020204" pitchFamily="34" charset="0"/>
                <a:cs typeface="Arial" panose="020B0604020202020204" pitchFamily="34" charset="0"/>
              </a:rPr>
              <a:t>June 19, 2026– CIRNAC’s submission of technical review comments</a:t>
            </a:r>
          </a:p>
          <a:p>
            <a:endParaRPr lang="en-US" sz="2000" dirty="0">
              <a:latin typeface="Arial" panose="020B060402020202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1235441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4564067" y="685800"/>
            <a:ext cx="4041775" cy="685800"/>
          </a:xfrm>
        </p:spPr>
        <p:txBody>
          <a:bodyPr/>
          <a:lstStyle/>
          <a:p>
            <a:r>
              <a:rPr lang="fr-CA" dirty="0"/>
              <a:t> </a:t>
            </a:r>
          </a:p>
        </p:txBody>
      </p:sp>
      <p:sp>
        <p:nvSpPr>
          <p:cNvPr id="10" name="Text Placeholder 4"/>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p:cNvSpPr>
            <a:spLocks noGrp="1"/>
          </p:cNvSpPr>
          <p:nvPr>
            <p:ph type="sldNum" sz="quarter" idx="12"/>
          </p:nvPr>
        </p:nvSpPr>
        <p:spPr/>
        <p:txBody>
          <a:bodyPr/>
          <a:lstStyle/>
          <a:p>
            <a:fld id="{6F711A52-F43C-4C30-A158-C802C0F8EA5C}" type="slidenum">
              <a:rPr lang="en-US">
                <a:latin typeface="Arial"/>
              </a:rPr>
              <a:pPr/>
              <a:t>5</a:t>
            </a:fld>
            <a:endParaRPr lang="en-US">
              <a:latin typeface="Arial"/>
            </a:endParaRPr>
          </a:p>
        </p:txBody>
      </p:sp>
      <p:sp>
        <p:nvSpPr>
          <p:cNvPr id="3" name="Titre 1">
            <a:extLst>
              <a:ext uri="{FF2B5EF4-FFF2-40B4-BE49-F238E27FC236}">
                <a16:creationId xmlns:a16="http://schemas.microsoft.com/office/drawing/2014/main" id="{13EB49BB-6F42-D897-EAC9-BF1EB89D57A3}"/>
              </a:ext>
            </a:extLst>
          </p:cNvPr>
          <p:cNvSpPr>
            <a:spLocks noGrp="1"/>
          </p:cNvSpPr>
          <p:nvPr>
            <p:ph type="title"/>
          </p:nvPr>
        </p:nvSpPr>
        <p:spPr>
          <a:xfrm>
            <a:off x="-612913" y="534088"/>
            <a:ext cx="10515600" cy="1325563"/>
          </a:xfrm>
        </p:spPr>
        <p:txBody>
          <a:bodyPr>
            <a:normAutofit/>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 </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Water Source Quality and Quantity (R-01 to R-03)</a:t>
            </a:r>
          </a:p>
        </p:txBody>
      </p:sp>
      <p:sp>
        <p:nvSpPr>
          <p:cNvPr id="6" name="Espace réservé du contenu 2">
            <a:extLst>
              <a:ext uri="{FF2B5EF4-FFF2-40B4-BE49-F238E27FC236}">
                <a16:creationId xmlns:a16="http://schemas.microsoft.com/office/drawing/2014/main" id="{94429348-96EC-9770-50A1-5572AF0425FD}"/>
              </a:ext>
            </a:extLst>
          </p:cNvPr>
          <p:cNvSpPr txBox="1">
            <a:spLocks/>
          </p:cNvSpPr>
          <p:nvPr/>
        </p:nvSpPr>
        <p:spPr>
          <a:xfrm>
            <a:off x="275515" y="1514735"/>
            <a:ext cx="8868485" cy="4985456"/>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Key message : Robust baseline water data, comprehensive monitoring, discharge criteria, and adaptive management triggers are needed to support effective assessment and management of project water impacts throughout the mine life.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Lack of current seasonal water quality data and available capacity for Windy, Patch, and Doris Lakes and long-term (construction, operation and mine life), seasonally representative water quality monitoring.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Lack of a summary table of expected water quality and quantity over time for all sumps, monitoring stations, and discharge points, including adaptive management criteria/triggers for mitigation and contingency measures (where applicable).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CIRNAC requires information to access that water quality and quantity would not change based on the increase water withdrawal and mine activities proposed in this Water </a:t>
            </a:r>
            <a:r>
              <a:rPr kumimoji="0" lang="en-US" sz="2800" b="1" i="0" u="none" strike="noStrike" kern="1200" cap="none" spc="0" normalizeH="0" baseline="0" noProof="0" dirty="0" err="1">
                <a:ln>
                  <a:noFill/>
                </a:ln>
                <a:solidFill>
                  <a:sysClr val="windowText" lastClr="000000"/>
                </a:solidFill>
                <a:effectLst/>
                <a:uLnTx/>
                <a:uFillTx/>
                <a:latin typeface="+mj-lt"/>
                <a:ea typeface="+mn-ea"/>
                <a:cs typeface="+mn-cs"/>
              </a:rPr>
              <a:t>Licence</a:t>
            </a: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 amendment renewal application, to ensure protection of the receiving environment and informed regulatory oversight.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FF0000"/>
                </a:solidFill>
                <a:effectLst/>
                <a:uLnTx/>
                <a:uFillTx/>
                <a:latin typeface="+mj-lt"/>
                <a:ea typeface="+mn-ea"/>
                <a:cs typeface="+mn-cs"/>
              </a:rPr>
              <a:t>Unresolved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765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613B6-1E8E-6819-3D26-C4C94FBB6D3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04A74B-4C0D-0DCD-E52C-CB03A2C04421}"/>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BC674E62-B26E-86F0-69BD-A886FE1DA4E0}"/>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6EDB2F51-007C-E76C-F214-6BAAC6E461A7}"/>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96109476-662B-A96D-ED06-AB6336C0B8AD}"/>
              </a:ext>
            </a:extLst>
          </p:cNvPr>
          <p:cNvSpPr>
            <a:spLocks noGrp="1"/>
          </p:cNvSpPr>
          <p:nvPr>
            <p:ph type="sldNum" sz="quarter" idx="12"/>
          </p:nvPr>
        </p:nvSpPr>
        <p:spPr/>
        <p:txBody>
          <a:bodyPr/>
          <a:lstStyle/>
          <a:p>
            <a:fld id="{6F711A52-F43C-4C30-A158-C802C0F8EA5C}" type="slidenum">
              <a:rPr lang="en-US">
                <a:latin typeface="Arial"/>
              </a:rPr>
              <a:pPr/>
              <a:t>6</a:t>
            </a:fld>
            <a:endParaRPr lang="en-US">
              <a:latin typeface="Arial"/>
            </a:endParaRPr>
          </a:p>
        </p:txBody>
      </p:sp>
      <p:sp>
        <p:nvSpPr>
          <p:cNvPr id="3" name="Titre 1">
            <a:extLst>
              <a:ext uri="{FF2B5EF4-FFF2-40B4-BE49-F238E27FC236}">
                <a16:creationId xmlns:a16="http://schemas.microsoft.com/office/drawing/2014/main" id="{77AF17F0-F96E-5347-367D-5BFA69A629E9}"/>
              </a:ext>
            </a:extLst>
          </p:cNvPr>
          <p:cNvSpPr>
            <a:spLocks noGrp="1"/>
          </p:cNvSpPr>
          <p:nvPr>
            <p:ph type="title"/>
          </p:nvPr>
        </p:nvSpPr>
        <p:spPr>
          <a:xfrm>
            <a:off x="500270" y="444637"/>
            <a:ext cx="7719392" cy="1325563"/>
          </a:xfrm>
        </p:spPr>
        <p:txBody>
          <a:bodyPr>
            <a:normAutofit/>
          </a:bodyPr>
          <a:lstStyle/>
          <a:p>
            <a:pPr algn="ctr"/>
            <a:r>
              <a:rPr lang="en-US" dirty="0"/>
              <a:t> </a:t>
            </a: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 </a:t>
            </a:r>
            <a:br>
              <a:rPr lang="fr-CA" dirty="0">
                <a:latin typeface="Calibri Light" panose="020F0302020204030204" pitchFamily="34" charset="0"/>
                <a:ea typeface="Calibri Light" panose="020F0302020204030204" pitchFamily="34" charset="0"/>
                <a:cs typeface="Calibri Light" panose="020F0302020204030204" pitchFamily="34" charset="0"/>
              </a:rPr>
            </a:br>
            <a:r>
              <a:rPr lang="fr-CA" dirty="0">
                <a:latin typeface="Calibri Light" panose="020F0302020204030204" pitchFamily="34" charset="0"/>
                <a:ea typeface="Calibri Light" panose="020F0302020204030204" pitchFamily="34" charset="0"/>
                <a:cs typeface="Calibri Light" panose="020F0302020204030204" pitchFamily="34" charset="0"/>
              </a:rPr>
              <a:t>Water Management and Water </a:t>
            </a:r>
            <a:r>
              <a:rPr lang="fr-CA" dirty="0" err="1">
                <a:latin typeface="Calibri Light" panose="020F0302020204030204" pitchFamily="34" charset="0"/>
                <a:ea typeface="Calibri Light" panose="020F0302020204030204" pitchFamily="34" charset="0"/>
                <a:cs typeface="Calibri Light" panose="020F0302020204030204" pitchFamily="34" charset="0"/>
              </a:rPr>
              <a:t>Intake</a:t>
            </a:r>
            <a:r>
              <a:rPr lang="fr-CA" dirty="0">
                <a:latin typeface="Calibri Light" panose="020F0302020204030204" pitchFamily="34" charset="0"/>
                <a:ea typeface="Calibri Light" panose="020F0302020204030204" pitchFamily="34" charset="0"/>
                <a:cs typeface="Calibri Light" panose="020F0302020204030204" pitchFamily="34" charset="0"/>
              </a:rPr>
              <a:t> Infrastructure (R-04 &amp; R-05)</a:t>
            </a:r>
            <a:endParaRPr lang="en-US"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Espace réservé du contenu 2">
            <a:extLst>
              <a:ext uri="{FF2B5EF4-FFF2-40B4-BE49-F238E27FC236}">
                <a16:creationId xmlns:a16="http://schemas.microsoft.com/office/drawing/2014/main" id="{902C3779-E8D1-93A1-7144-AF89485E9210}"/>
              </a:ext>
            </a:extLst>
          </p:cNvPr>
          <p:cNvSpPr txBox="1">
            <a:spLocks/>
          </p:cNvSpPr>
          <p:nvPr/>
        </p:nvSpPr>
        <p:spPr>
          <a:xfrm>
            <a:off x="281609" y="1608120"/>
            <a:ext cx="8862391" cy="524988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Key Message: Information on water extraction systems and all water management infrastructure is required to support the affirmation that all current water management and water intake infrastructure is adequate to support the increase water withdrawal and mine activities proposed in this Water </a:t>
            </a:r>
            <a:r>
              <a:rPr kumimoji="0" lang="en-US" sz="2800" b="1" i="0" u="none" strike="noStrike" kern="1200" cap="none" spc="0" normalizeH="0" baseline="0" noProof="0" dirty="0" err="1">
                <a:ln>
                  <a:noFill/>
                </a:ln>
                <a:solidFill>
                  <a:sysClr val="windowText" lastClr="000000"/>
                </a:solidFill>
                <a:effectLst/>
                <a:uLnTx/>
                <a:uFillTx/>
                <a:latin typeface="+mj-lt"/>
                <a:ea typeface="+mn-ea"/>
                <a:cs typeface="+mn-cs"/>
              </a:rPr>
              <a:t>Licence</a:t>
            </a: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 amendment renewal application.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Lack a description of the current and planned method(s) of extraction and a description of the operating capacity of the pump(s).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Lack information regarding current water management infrastructure, including :</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Existing storage reservoirs;</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W</a:t>
            </a:r>
            <a:r>
              <a:rPr kumimoji="0" lang="en-CA" sz="2800" b="0" i="0" u="none" strike="noStrike" kern="1200" cap="none" spc="0" normalizeH="0" baseline="0" noProof="0" dirty="0" err="1">
                <a:ln>
                  <a:noFill/>
                </a:ln>
                <a:solidFill>
                  <a:sysClr val="windowText" lastClr="000000"/>
                </a:solidFill>
                <a:effectLst/>
                <a:uLnTx/>
                <a:uFillTx/>
                <a:latin typeface="+mj-lt"/>
                <a:ea typeface="+mn-ea"/>
                <a:cs typeface="+mn-cs"/>
              </a:rPr>
              <a:t>atercourse</a:t>
            </a:r>
            <a:r>
              <a:rPr kumimoji="0" lang="en-CA" sz="2800" b="0" i="0" u="none" strike="noStrike" kern="1200" cap="none" spc="0" normalizeH="0" baseline="0" noProof="0" dirty="0">
                <a:ln>
                  <a:noFill/>
                </a:ln>
                <a:solidFill>
                  <a:sysClr val="windowText" lastClr="000000"/>
                </a:solidFill>
                <a:effectLst/>
                <a:uLnTx/>
                <a:uFillTx/>
                <a:latin typeface="+mj-lt"/>
                <a:ea typeface="+mn-ea"/>
                <a:cs typeface="+mn-cs"/>
              </a:rPr>
              <a:t> crossings including pipelines, bridges, culverts or roads; </a:t>
            </a:r>
            <a:endParaRPr kumimoji="0" lang="en-US" sz="2800" b="0" i="0" u="none" strike="noStrike" kern="1200" cap="none" spc="0" normalizeH="0" baseline="0" noProof="0" dirty="0">
              <a:ln>
                <a:noFill/>
              </a:ln>
              <a:solidFill>
                <a:sysClr val="windowText" lastClr="000000"/>
              </a:solidFill>
              <a:effectLst/>
              <a:uLnTx/>
              <a:uFillTx/>
              <a:latin typeface="+mj-lt"/>
              <a:ea typeface="+mn-ea"/>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sysClr val="windowText" lastClr="000000"/>
                </a:solidFill>
                <a:effectLst/>
                <a:uLnTx/>
                <a:uFillTx/>
                <a:latin typeface="+mj-lt"/>
                <a:ea typeface="+mn-ea"/>
                <a:cs typeface="+mn-cs"/>
              </a:rPr>
              <a:t>Watercourse trainings including channel and bank alterations, culverts, spurs, erosion control, and artificial accretion</a:t>
            </a: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sysClr val="windowText" lastClr="000000"/>
                </a:solidFill>
                <a:effectLst/>
                <a:uLnTx/>
                <a:uFillTx/>
                <a:latin typeface="+mj-lt"/>
                <a:ea typeface="+mn-ea"/>
                <a:cs typeface="+mn-cs"/>
              </a:rPr>
              <a:t>D</a:t>
            </a:r>
            <a:r>
              <a:rPr kumimoji="0" lang="en-US" sz="2800" b="0" i="0" u="none" strike="noStrike" kern="1200" cap="none" spc="0" normalizeH="0" baseline="0" noProof="0" dirty="0" err="1">
                <a:ln>
                  <a:noFill/>
                </a:ln>
                <a:solidFill>
                  <a:sysClr val="windowText" lastClr="000000"/>
                </a:solidFill>
                <a:effectLst/>
                <a:uLnTx/>
                <a:uFillTx/>
                <a:latin typeface="+mj-lt"/>
                <a:ea typeface="+mn-ea"/>
                <a:cs typeface="+mn-cs"/>
              </a:rPr>
              <a:t>iversions</a:t>
            </a: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 including ditches and dikes and their purposes.</a:t>
            </a:r>
          </a:p>
          <a:p>
            <a:pPr marL="457200" marR="0" lvl="1" indent="0" algn="just" defTabSz="914400" rtl="0" eaLnBrk="1" fontAlgn="auto" latinLnBrk="0" hangingPunct="1">
              <a:lnSpc>
                <a:spcPct val="90000"/>
              </a:lnSpc>
              <a:spcBef>
                <a:spcPts val="500"/>
              </a:spcBef>
              <a:spcAft>
                <a:spcPts val="0"/>
              </a:spcAft>
              <a:buClrTx/>
              <a:buSzTx/>
              <a:buNone/>
              <a:tabLst/>
              <a:defRPr/>
            </a:pPr>
            <a:endParaRPr kumimoji="0" lang="en-US" sz="28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CIRNAC is seeking </a:t>
            </a:r>
            <a:r>
              <a:rPr lang="en-US" b="1" dirty="0">
                <a:solidFill>
                  <a:sysClr val="windowText" lastClr="000000"/>
                </a:solidFill>
                <a:latin typeface="+mj-lt"/>
              </a:rPr>
              <a:t>consolidated </a:t>
            </a: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information on water withdrawal operations and water management infrastructure to demonstrate that the current infrastructure is adequate to support the increase water withdrawal and mine activities proposed in this Water </a:t>
            </a:r>
            <a:r>
              <a:rPr kumimoji="0" lang="en-US" sz="2800" b="1" i="0" u="none" strike="noStrike" kern="1200" cap="none" spc="0" normalizeH="0" baseline="0" noProof="0" dirty="0" err="1">
                <a:ln>
                  <a:noFill/>
                </a:ln>
                <a:solidFill>
                  <a:sysClr val="windowText" lastClr="000000"/>
                </a:solidFill>
                <a:effectLst/>
                <a:uLnTx/>
                <a:uFillTx/>
                <a:latin typeface="+mj-lt"/>
                <a:ea typeface="+mn-ea"/>
                <a:cs typeface="+mn-cs"/>
              </a:rPr>
              <a:t>Licence</a:t>
            </a: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 amendment renewal application.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solidFill>
                  <a:srgbClr val="FF0000"/>
                </a:solidFill>
                <a:latin typeface="+mj-lt"/>
              </a:rPr>
              <a:t>Unresolved</a:t>
            </a:r>
            <a:endParaRPr kumimoji="0" lang="en-US" sz="2800" b="1" i="0" u="none" strike="noStrike" kern="1200" cap="none" spc="0" normalizeH="0" baseline="0" noProof="0" dirty="0">
              <a:ln>
                <a:noFill/>
              </a:ln>
              <a:solidFill>
                <a:srgbClr val="FF0000"/>
              </a:solidFill>
              <a:effectLst/>
              <a:uLnTx/>
              <a:uFillTx/>
              <a:latin typeface="+mj-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2533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0C70D-2476-6B0F-A8CE-6BC5215C58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061F83A-0B58-665D-E2BA-9BF14BC0D841}"/>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A696DFAF-51B1-6DF2-2E0E-397D5866DF19}"/>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9600B3E7-4801-33F8-8AD8-D7CB5ABAA045}"/>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E4D6F951-9AD5-BB0C-34F3-A501F1F80F9C}"/>
              </a:ext>
            </a:extLst>
          </p:cNvPr>
          <p:cNvSpPr>
            <a:spLocks noGrp="1"/>
          </p:cNvSpPr>
          <p:nvPr>
            <p:ph type="sldNum" sz="quarter" idx="12"/>
          </p:nvPr>
        </p:nvSpPr>
        <p:spPr/>
        <p:txBody>
          <a:bodyPr/>
          <a:lstStyle/>
          <a:p>
            <a:fld id="{6F711A52-F43C-4C30-A158-C802C0F8EA5C}" type="slidenum">
              <a:rPr lang="en-US">
                <a:latin typeface="Arial"/>
              </a:rPr>
              <a:pPr/>
              <a:t>7</a:t>
            </a:fld>
            <a:endParaRPr lang="en-US">
              <a:latin typeface="Arial"/>
            </a:endParaRPr>
          </a:p>
        </p:txBody>
      </p:sp>
      <p:sp>
        <p:nvSpPr>
          <p:cNvPr id="3" name="Title 1">
            <a:extLst>
              <a:ext uri="{FF2B5EF4-FFF2-40B4-BE49-F238E27FC236}">
                <a16:creationId xmlns:a16="http://schemas.microsoft.com/office/drawing/2014/main" id="{D8BBF726-999E-6399-0F39-27EAC6B79A06}"/>
              </a:ext>
            </a:extLst>
          </p:cNvPr>
          <p:cNvSpPr>
            <a:spLocks noGrp="1"/>
          </p:cNvSpPr>
          <p:nvPr>
            <p:ph type="title"/>
          </p:nvPr>
        </p:nvSpPr>
        <p:spPr>
          <a:xfrm>
            <a:off x="-729039" y="683177"/>
            <a:ext cx="10515600" cy="1325563"/>
          </a:xfrm>
        </p:spPr>
        <p:txBody>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Prediction Of Climate Trends</a:t>
            </a:r>
          </a:p>
        </p:txBody>
      </p:sp>
      <p:sp>
        <p:nvSpPr>
          <p:cNvPr id="6" name="Content Placeholder 2">
            <a:extLst>
              <a:ext uri="{FF2B5EF4-FFF2-40B4-BE49-F238E27FC236}">
                <a16:creationId xmlns:a16="http://schemas.microsoft.com/office/drawing/2014/main" id="{A299B71E-ECE2-7071-37DC-336F5F515876}"/>
              </a:ext>
            </a:extLst>
          </p:cNvPr>
          <p:cNvSpPr txBox="1">
            <a:spLocks/>
          </p:cNvSpPr>
          <p:nvPr/>
        </p:nvSpPr>
        <p:spPr>
          <a:xfrm>
            <a:off x="92765" y="1638973"/>
            <a:ext cx="8856000" cy="4891035"/>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400" b="1" dirty="0">
                <a:solidFill>
                  <a:sysClr val="windowText" lastClr="000000"/>
                </a:solidFill>
              </a:rPr>
              <a:t>Key Message: Future climate change, including worst-case warming scenarios, must be considered in project planning and assessment to evaluate potential effects on infrastructure, operations, and water management.</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ysClr val="windowText" lastClr="000000"/>
              </a:solidFill>
              <a:effectLst/>
              <a:uLnTx/>
              <a:uFillTx/>
              <a:latin typeface="+mj-lt"/>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mj-lt"/>
                <a:ea typeface="+mn-ea"/>
                <a:cs typeface="+mn-cs"/>
              </a:rPr>
              <a:t>Lack a description of the predicted future climate trends at the project site, including worst-case scenario projections using the Intergovernmental Panel on Climate Change’s Shared Socioeconomic Pathway – Representative Concentration Pathway 5-8.5.</a:t>
            </a:r>
          </a:p>
          <a:p>
            <a:pPr marL="0" marR="0" lvl="0" indent="0" algn="just" defTabSz="914400" rtl="0" eaLnBrk="1" fontAlgn="auto" latinLnBrk="0" hangingPunct="1">
              <a:lnSpc>
                <a:spcPct val="90000"/>
              </a:lnSpc>
              <a:spcBef>
                <a:spcPts val="1000"/>
              </a:spcBef>
              <a:spcAft>
                <a:spcPts val="0"/>
              </a:spcAft>
              <a:buClrTx/>
              <a:buSzTx/>
              <a:buNone/>
              <a:tabLst/>
              <a:defRPr/>
            </a:pPr>
            <a:endParaRPr kumimoji="0" lang="en-US" sz="24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ysClr val="windowText" lastClr="000000"/>
                </a:solidFill>
                <a:effectLst/>
                <a:uLnTx/>
                <a:uFillTx/>
                <a:latin typeface="+mj-lt"/>
                <a:ea typeface="+mn-ea"/>
                <a:cs typeface="+mn-cs"/>
              </a:rPr>
              <a:t>CIRNAC recommends that the full sensitivity analysis be provided and an updated ICRP contains climate trends modelling using SSP5-8.5 scenario, to ensure the project is designed and managed with adequate consideration of long-term climate risks.</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srgbClr val="00B050"/>
                </a:solidFill>
                <a:latin typeface="+mj-lt"/>
              </a:rPr>
              <a:t>Partially resolved </a:t>
            </a:r>
            <a:endParaRPr kumimoji="0" lang="en-US" sz="2400" b="1" i="0" u="none" strike="noStrike" kern="1200" cap="none" spc="0" normalizeH="0" baseline="0" noProof="0" dirty="0">
              <a:ln>
                <a:noFill/>
              </a:ln>
              <a:solidFill>
                <a:srgbClr val="00B05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06915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C65D7-2413-5F74-3741-0D4665B9FD0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D4407AC-5758-98D4-2F48-E6D33B88D942}"/>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6E187586-38E7-1F8D-251F-BBFE89D615B1}"/>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083BCC5C-D18F-29F0-EBA7-12FDA9DD89B1}"/>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1A569F69-F18A-F826-CBA7-AB6FEAEB8AAB}"/>
              </a:ext>
            </a:extLst>
          </p:cNvPr>
          <p:cNvSpPr>
            <a:spLocks noGrp="1"/>
          </p:cNvSpPr>
          <p:nvPr>
            <p:ph type="sldNum" sz="quarter" idx="12"/>
          </p:nvPr>
        </p:nvSpPr>
        <p:spPr/>
        <p:txBody>
          <a:bodyPr/>
          <a:lstStyle/>
          <a:p>
            <a:fld id="{6F711A52-F43C-4C30-A158-C802C0F8EA5C}" type="slidenum">
              <a:rPr lang="en-US">
                <a:latin typeface="Arial"/>
              </a:rPr>
              <a:pPr/>
              <a:t>8</a:t>
            </a:fld>
            <a:endParaRPr lang="en-US">
              <a:latin typeface="Arial"/>
            </a:endParaRPr>
          </a:p>
        </p:txBody>
      </p:sp>
      <p:sp>
        <p:nvSpPr>
          <p:cNvPr id="3" name="Titre 1">
            <a:extLst>
              <a:ext uri="{FF2B5EF4-FFF2-40B4-BE49-F238E27FC236}">
                <a16:creationId xmlns:a16="http://schemas.microsoft.com/office/drawing/2014/main" id="{423B1FF4-2BDA-0822-FDB4-982A12CFFDBA}"/>
              </a:ext>
            </a:extLst>
          </p:cNvPr>
          <p:cNvSpPr>
            <a:spLocks noGrp="1"/>
          </p:cNvSpPr>
          <p:nvPr>
            <p:ph type="title"/>
          </p:nvPr>
        </p:nvSpPr>
        <p:spPr>
          <a:xfrm>
            <a:off x="-612913" y="752749"/>
            <a:ext cx="10515600" cy="1325563"/>
          </a:xfrm>
        </p:spPr>
        <p:txBody>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Information Gaps And Management Plans</a:t>
            </a:r>
          </a:p>
        </p:txBody>
      </p:sp>
      <p:sp>
        <p:nvSpPr>
          <p:cNvPr id="6" name="Espace réservé du contenu 2">
            <a:extLst>
              <a:ext uri="{FF2B5EF4-FFF2-40B4-BE49-F238E27FC236}">
                <a16:creationId xmlns:a16="http://schemas.microsoft.com/office/drawing/2014/main" id="{7D992F4E-0195-D5A8-E8D6-AB968E186C33}"/>
              </a:ext>
            </a:extLst>
          </p:cNvPr>
          <p:cNvSpPr txBox="1">
            <a:spLocks/>
          </p:cNvSpPr>
          <p:nvPr/>
        </p:nvSpPr>
        <p:spPr>
          <a:xfrm>
            <a:off x="275515" y="1473976"/>
            <a:ext cx="8592970" cy="487235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Key Message: Updated management and emergency response plans and completion of outstanding information requests are needed to support a comprehensive assessment of project risks and mitigation measures.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The Water Management, Spill Contingency, Dam Emergency, and Emergency Response Plans should be updated within 90 days of issuance of the </a:t>
            </a:r>
            <a:r>
              <a:rPr kumimoji="0" lang="en-US" sz="2800" b="0" i="0" u="none" strike="noStrike" kern="1200" cap="none" spc="0" normalizeH="0" baseline="0" noProof="0" dirty="0" err="1">
                <a:ln>
                  <a:noFill/>
                </a:ln>
                <a:solidFill>
                  <a:sysClr val="windowText" lastClr="000000"/>
                </a:solidFill>
                <a:effectLst/>
                <a:uLnTx/>
                <a:uFillTx/>
                <a:latin typeface="+mj-lt"/>
                <a:ea typeface="+mn-ea"/>
                <a:cs typeface="+mn-cs"/>
              </a:rPr>
              <a:t>licence</a:t>
            </a: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 to ensure consistencies and address all relevant project phases.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CIRNAC recommends that the proponent provide responses to the information gaps to support the review process.</a:t>
            </a: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 E.g. drainage patterns within the solid waste disposal area(s), a detailed list of proposed proximal sources, a map of the sources, and volume measurements of each source prior to using the proximal source.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CIRNAC is seeking greater clarity, complete documentation, and fulfillment of proponent commitments to ensure the project can be effectively reviewed and managed throughout all phases of development.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b="1" dirty="0">
              <a:solidFill>
                <a:sysClr val="windowText" lastClr="000000"/>
              </a:solidFill>
              <a:latin typeface="+mj-lt"/>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B050"/>
                </a:solidFill>
                <a:effectLst/>
                <a:uLnTx/>
                <a:uFillTx/>
                <a:latin typeface="+mj-lt"/>
                <a:ea typeface="+mn-ea"/>
                <a:cs typeface="+mn-cs"/>
              </a:rPr>
              <a:t>Partially resolved</a:t>
            </a:r>
          </a:p>
        </p:txBody>
      </p:sp>
    </p:spTree>
    <p:extLst>
      <p:ext uri="{BB962C8B-B14F-4D97-AF65-F5344CB8AC3E}">
        <p14:creationId xmlns:p14="http://schemas.microsoft.com/office/powerpoint/2010/main" val="2298831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D71CA-34AA-5D54-41C5-E0BC15EB397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3F68748-ADB8-5398-D4F7-C21E0A9009C3}"/>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CC2D34A3-3FDC-14D5-A092-43DE013C72D2}"/>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A7E7FA88-2E9B-1D59-977F-E030F88A44AD}"/>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1EA2CCD6-C525-C0E1-BB2C-BC2C00B3B371}"/>
              </a:ext>
            </a:extLst>
          </p:cNvPr>
          <p:cNvSpPr>
            <a:spLocks noGrp="1"/>
          </p:cNvSpPr>
          <p:nvPr>
            <p:ph type="sldNum" sz="quarter" idx="12"/>
          </p:nvPr>
        </p:nvSpPr>
        <p:spPr/>
        <p:txBody>
          <a:bodyPr/>
          <a:lstStyle/>
          <a:p>
            <a:fld id="{6F711A52-F43C-4C30-A158-C802C0F8EA5C}" type="slidenum">
              <a:rPr lang="en-US">
                <a:latin typeface="Arial"/>
              </a:rPr>
              <a:pPr/>
              <a:t>9</a:t>
            </a:fld>
            <a:endParaRPr lang="en-US">
              <a:latin typeface="Arial"/>
            </a:endParaRPr>
          </a:p>
        </p:txBody>
      </p:sp>
      <p:sp>
        <p:nvSpPr>
          <p:cNvPr id="4" name="ZoneTexte 3">
            <a:extLst>
              <a:ext uri="{FF2B5EF4-FFF2-40B4-BE49-F238E27FC236}">
                <a16:creationId xmlns:a16="http://schemas.microsoft.com/office/drawing/2014/main" id="{63708657-C3BA-D0F1-74EA-8D8FEE8BCB4F}"/>
              </a:ext>
            </a:extLst>
          </p:cNvPr>
          <p:cNvSpPr txBox="1"/>
          <p:nvPr/>
        </p:nvSpPr>
        <p:spPr>
          <a:xfrm>
            <a:off x="406836" y="449280"/>
            <a:ext cx="8330327" cy="5575950"/>
          </a:xfrm>
          <a:prstGeom prst="rect">
            <a:avLst/>
          </a:prstGeom>
          <a:noFill/>
        </p:spPr>
        <p:txBody>
          <a:bodyPr wrap="square">
            <a:spAutoFit/>
          </a:bodyPr>
          <a:lstStyle/>
          <a:p>
            <a:pPr marL="0" marR="0" algn="ctr">
              <a:lnSpc>
                <a:spcPct val="115000"/>
              </a:lnSpc>
              <a:spcAft>
                <a:spcPts val="1000"/>
              </a:spcAft>
              <a:buNone/>
            </a:pPr>
            <a:r>
              <a:rPr lang="en-US" sz="2600" b="1" dirty="0">
                <a:solidFill>
                  <a:schemeClr val="accent3">
                    <a:lumMod val="10000"/>
                  </a:schemeClr>
                </a:solidFill>
                <a:effectLst/>
                <a:latin typeface="Calibri Light" panose="020F0302020204030204" pitchFamily="34" charset="0"/>
                <a:ea typeface="Calibri Light" panose="020F0302020204030204" pitchFamily="34" charset="0"/>
                <a:cs typeface="Calibri Light" panose="020F0302020204030204" pitchFamily="34" charset="0"/>
              </a:rPr>
              <a:t>Status of CIRNAC TRCs R-10 to R-23</a:t>
            </a:r>
          </a:p>
          <a:p>
            <a:pPr marL="0" marR="0">
              <a:lnSpc>
                <a:spcPct val="115000"/>
              </a:lnSpc>
              <a:spcAft>
                <a:spcPts val="1200"/>
              </a:spcAft>
              <a:buNone/>
            </a:pPr>
            <a:r>
              <a:rPr lang="en-US" sz="19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AEM's July 3, 2026 responses leave most CIRNAC requests unresolved.</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In addition to TRC that were presented, CIRNAC submitted 14 Technical Review Comments on June 19, 2026: R-10 to R-23.</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Those comments included 48 separate requests.</a:t>
            </a:r>
          </a:p>
          <a:p>
            <a:pPr marL="0" marR="0">
              <a:lnSpc>
                <a:spcPct val="115000"/>
              </a:lnSpc>
              <a:spcAft>
                <a:spcPts val="500"/>
              </a:spcAft>
              <a:buNone/>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500"/>
              </a:spcAft>
              <a:buNone/>
            </a:pPr>
            <a:r>
              <a:rPr lang="en-US" sz="19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Responses received from AEM on the technical comments above;</a:t>
            </a:r>
            <a:endPar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27 of 48 responses (56%) were deemed non-responsive.</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Only 3 of 48 requests (6%) were resolved or substantially clarified.</a:t>
            </a:r>
          </a:p>
          <a:p>
            <a:pPr marL="0" marR="0">
              <a:lnSpc>
                <a:spcPct val="115000"/>
              </a:lnSpc>
              <a:spcAft>
                <a:spcPts val="500"/>
              </a:spcAft>
              <a:buNone/>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500"/>
              </a:spcAft>
              <a:buNone/>
            </a:pPr>
            <a:r>
              <a:rPr lang="en-US" sz="17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In the interests of time, the following slides will focus on only </a:t>
            </a:r>
            <a:r>
              <a:rPr lang="en-US" sz="1700" b="1" u="sng"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Four</a:t>
            </a:r>
            <a:r>
              <a:rPr lang="en-US" sz="17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substantive deficiencies rather than reviewing all 48 requests. CIRNAC and AEM continue to engage to resolve these deficiencies through commitments from AEM. The wording of those commitments has yet to be finalized.</a:t>
            </a:r>
            <a:endPar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005274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tandard_white">
  <a:themeElements>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fontScheme name="Standard_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401</TotalTime>
  <Words>1583</Words>
  <Application>Microsoft Office PowerPoint</Application>
  <PresentationFormat>Affichage à l'écran (4:3)</PresentationFormat>
  <Paragraphs>172</Paragraphs>
  <Slides>15</Slides>
  <Notes>14</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15</vt:i4>
      </vt:variant>
    </vt:vector>
  </HeadingPairs>
  <TitlesOfParts>
    <vt:vector size="26" baseType="lpstr">
      <vt:lpstr>Aptos</vt:lpstr>
      <vt:lpstr>Arial</vt:lpstr>
      <vt:lpstr>Calibri</vt:lpstr>
      <vt:lpstr>Calibri Light</vt:lpstr>
      <vt:lpstr>Helvetica</vt:lpstr>
      <vt:lpstr>Pigiarniq</vt:lpstr>
      <vt:lpstr>Pigiarniq Light</vt:lpstr>
      <vt:lpstr>Verdana</vt:lpstr>
      <vt:lpstr>Wingdings</vt:lpstr>
      <vt:lpstr>Office Theme</vt:lpstr>
      <vt:lpstr>1_Standard_white</vt:lpstr>
      <vt:lpstr>Présentation PowerPoint</vt:lpstr>
      <vt:lpstr>Présentation PowerPoint</vt:lpstr>
      <vt:lpstr>Présentation PowerPoint</vt:lpstr>
      <vt:lpstr>Présentation PowerPoint</vt:lpstr>
      <vt:lpstr>CIRNAC’s Recommendations  Water Source Quality and Quantity (R-01 to R-03)</vt:lpstr>
      <vt:lpstr> CIRNAC’s Recommendations  Water Management and Water Intake Infrastructure (R-04 &amp; R-05)</vt:lpstr>
      <vt:lpstr>CIRNAC’s Recommendations Prediction Of Climate Trends</vt:lpstr>
      <vt:lpstr>CIRNAC’s Recommendations Information Gaps And Management Plans</vt:lpstr>
      <vt:lpstr>Présentation PowerPoint</vt:lpstr>
      <vt:lpstr>Deficiency 1: Tailings Management Strategy Remains Uncertain</vt:lpstr>
      <vt:lpstr>Deficiency 2: Water Quality Predictions Rely on an Uncommitted Configuration</vt:lpstr>
      <vt:lpstr>Deficiency 3: Tailings Closure Concept Is Too Preliminary</vt:lpstr>
      <vt:lpstr>Deficiency 4: Expansion Has Not Been Reconciled with the Previous EA</vt:lpstr>
      <vt:lpstr>Conclusion</vt:lpstr>
      <vt:lpstr>Présentation PowerPoint</vt:lpstr>
    </vt:vector>
  </TitlesOfParts>
  <Company>RCAANC-CIRNAC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Anne Forté</dc:creator>
  <cp:lastModifiedBy>Firmin, Pauline (elle-she)</cp:lastModifiedBy>
  <cp:revision>10</cp:revision>
  <dcterms:created xsi:type="dcterms:W3CDTF">2021-03-16T13:09:58Z</dcterms:created>
  <dcterms:modified xsi:type="dcterms:W3CDTF">2026-07-16T13:29:36Z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fef1a19-62e6-4f20-a595-1dd5a44a927f_Enabled">
    <vt:lpwstr>true</vt:lpwstr>
  </property>
  <property fmtid="{D5CDD505-2E9C-101B-9397-08002B2CF9AE}" pid="3" name="MSIP_Label_2fef1a19-62e6-4f20-a595-1dd5a44a927f_SetDate">
    <vt:lpwstr>2026-07-15T16:40:06Z</vt:lpwstr>
  </property>
  <property fmtid="{D5CDD505-2E9C-101B-9397-08002B2CF9AE}" pid="4" name="MSIP_Label_2fef1a19-62e6-4f20-a595-1dd5a44a927f_Method">
    <vt:lpwstr>Privileged</vt:lpwstr>
  </property>
  <property fmtid="{D5CDD505-2E9C-101B-9397-08002B2CF9AE}" pid="5" name="MSIP_Label_2fef1a19-62e6-4f20-a595-1dd5a44a927f_Name">
    <vt:lpwstr>UNCLASSIFIED</vt:lpwstr>
  </property>
  <property fmtid="{D5CDD505-2E9C-101B-9397-08002B2CF9AE}" pid="6" name="MSIP_Label_2fef1a19-62e6-4f20-a595-1dd5a44a927f_SiteId">
    <vt:lpwstr>727ce8f2-a756-412e-a4c6-95204ad68d84</vt:lpwstr>
  </property>
  <property fmtid="{D5CDD505-2E9C-101B-9397-08002B2CF9AE}" pid="7" name="MSIP_Label_2fef1a19-62e6-4f20-a595-1dd5a44a927f_ActionId">
    <vt:lpwstr>e8551b0a-b7f9-45d5-a018-e1d13535a72c</vt:lpwstr>
  </property>
  <property fmtid="{D5CDD505-2E9C-101B-9397-08002B2CF9AE}" pid="8" name="MSIP_Label_2fef1a19-62e6-4f20-a595-1dd5a44a927f_ContentBits">
    <vt:lpwstr>1</vt:lpwstr>
  </property>
  <property fmtid="{D5CDD505-2E9C-101B-9397-08002B2CF9AE}" pid="9" name="MSIP_Label_2fef1a19-62e6-4f20-a595-1dd5a44a927f_Tag">
    <vt:lpwstr>10, 0, 1, 1</vt:lpwstr>
  </property>
  <property fmtid="{D5CDD505-2E9C-101B-9397-08002B2CF9AE}" pid="10" name="ClassificationContentMarkingHeaderLocations">
    <vt:lpwstr>Office Theme:8\1_Standard_white:3</vt:lpwstr>
  </property>
  <property fmtid="{D5CDD505-2E9C-101B-9397-08002B2CF9AE}" pid="11" name="ClassificationContentMarkingHeaderText">
    <vt:lpwstr>NON CLASSIFIÉ / UNCLASSIFIED</vt:lpwstr>
  </property>
</Properties>
</file>