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8"/>
  </p:notesMasterIdLst>
  <p:handoutMasterIdLst>
    <p:handoutMasterId r:id="rId19"/>
  </p:handoutMasterIdLst>
  <p:sldIdLst>
    <p:sldId id="256" r:id="rId3"/>
    <p:sldId id="257" r:id="rId4"/>
    <p:sldId id="258" r:id="rId5"/>
    <p:sldId id="259" r:id="rId6"/>
    <p:sldId id="260" r:id="rId7"/>
    <p:sldId id="271" r:id="rId8"/>
    <p:sldId id="272" r:id="rId9"/>
    <p:sldId id="273" r:id="rId10"/>
    <p:sldId id="274" r:id="rId11"/>
    <p:sldId id="275" r:id="rId12"/>
    <p:sldId id="276" r:id="rId13"/>
    <p:sldId id="277" r:id="rId14"/>
    <p:sldId id="278" r:id="rId15"/>
    <p:sldId id="269" r:id="rId16"/>
    <p:sldId id="270"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8F8"/>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516" autoAdjust="0"/>
  </p:normalViewPr>
  <p:slideViewPr>
    <p:cSldViewPr snapToGrid="0">
      <p:cViewPr varScale="1">
        <p:scale>
          <a:sx n="64" d="100"/>
          <a:sy n="64" d="100"/>
        </p:scale>
        <p:origin x="2002" y="58"/>
      </p:cViewPr>
      <p:guideLst/>
    </p:cSldViewPr>
  </p:slideViewPr>
  <p:notesTextViewPr>
    <p:cViewPr>
      <p:scale>
        <a:sx n="1" d="1"/>
        <a:sy n="1" d="1"/>
      </p:scale>
      <p:origin x="0" y="-48"/>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D85B8717-2462-3324-8CEF-FA01B325CF4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a:extLst>
              <a:ext uri="{FF2B5EF4-FFF2-40B4-BE49-F238E27FC236}">
                <a16:creationId xmlns:a16="http://schemas.microsoft.com/office/drawing/2014/main" id="{2CB217B9-AB71-48B4-9471-61E1BD34C44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8854E09-EDC5-4884-8232-A7FFADA36AE2}" type="datetimeFigureOut">
              <a:rPr lang="en-US" smtClean="0"/>
              <a:t>7/16/2026</a:t>
            </a:fld>
            <a:endParaRPr lang="en-US"/>
          </a:p>
        </p:txBody>
      </p:sp>
      <p:sp>
        <p:nvSpPr>
          <p:cNvPr id="4" name="Espace réservé du pied de page 3">
            <a:extLst>
              <a:ext uri="{FF2B5EF4-FFF2-40B4-BE49-F238E27FC236}">
                <a16:creationId xmlns:a16="http://schemas.microsoft.com/office/drawing/2014/main" id="{F39727F5-538B-2609-62F7-FF050EF457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a:extLst>
              <a:ext uri="{FF2B5EF4-FFF2-40B4-BE49-F238E27FC236}">
                <a16:creationId xmlns:a16="http://schemas.microsoft.com/office/drawing/2014/main" id="{0D933893-089D-74B7-D9B5-923AEA4C3D2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A60DB4-9FE4-43B5-BDCF-73FDE13F7B69}" type="slidenum">
              <a:rPr lang="en-US" smtClean="0"/>
              <a:t>‹N°›</a:t>
            </a:fld>
            <a:endParaRPr lang="en-US"/>
          </a:p>
        </p:txBody>
      </p:sp>
    </p:spTree>
    <p:extLst>
      <p:ext uri="{BB962C8B-B14F-4D97-AF65-F5344CB8AC3E}">
        <p14:creationId xmlns:p14="http://schemas.microsoft.com/office/powerpoint/2010/main" val="2897653225"/>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B989CE-5B25-41D8-8B1D-4244D1C3B6C7}" type="datetimeFigureOut">
              <a:rPr lang="fr-CA" smtClean="0"/>
              <a:t>2026-07-16</a:t>
            </a:fld>
            <a:endParaRPr lang="fr-CA"/>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E52C9C-3BA1-47E5-834B-16439F8AAF26}" type="slidenum">
              <a:rPr lang="fr-CA" smtClean="0"/>
              <a:t>‹N°›</a:t>
            </a:fld>
            <a:endParaRPr lang="fr-CA"/>
          </a:p>
        </p:txBody>
      </p:sp>
    </p:spTree>
    <p:extLst>
      <p:ext uri="{BB962C8B-B14F-4D97-AF65-F5344CB8AC3E}">
        <p14:creationId xmlns:p14="http://schemas.microsoft.com/office/powerpoint/2010/main" val="648599597"/>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Rot="1" noChangeAspect="1" noChangeArrowheads="1" noTextEdit="1"/>
          </p:cNvSpPr>
          <p:nvPr>
            <p:ph type="sldImg"/>
          </p:nvPr>
        </p:nvSpPr>
        <p:spPr>
          <a:xfrm>
            <a:off x="1371600" y="1143000"/>
            <a:ext cx="4114800" cy="3086100"/>
          </a:xfrm>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324" eaLnBrk="1" hangingPunct="1">
              <a:defRPr/>
            </a:pPr>
            <a:r>
              <a:rPr lang="en-US" sz="1200" dirty="0"/>
              <a:t>Crown-Indigenous Relations and Northern Affairs Canada, referred to as “the department” or “CIRNAC”, would like to thank the Nunavut Water Board for organizing this Technical Meeting and pre-hearing conference and giving us the opportunity to present CIRNAC’s</a:t>
            </a:r>
            <a:r>
              <a:rPr lang="en-US" sz="1200" baseline="0" dirty="0"/>
              <a:t> </a:t>
            </a:r>
            <a:r>
              <a:rPr lang="en-US" sz="1200" dirty="0"/>
              <a:t> position on</a:t>
            </a:r>
            <a:r>
              <a:rPr lang="en-US" sz="1200" baseline="0" dirty="0"/>
              <a:t> the Amendment and Renewal Application of Type “A” Water License 2AM-DOH1335 submitted by Agnico Eagle Mine Limited (AEM) for the Doris-Madrid/Hope Bay Project .</a:t>
            </a:r>
          </a:p>
          <a:p>
            <a:pPr defTabSz="914324" eaLnBrk="1" hangingPunct="1">
              <a:defRPr/>
            </a:pPr>
            <a:endParaRPr lang="en-US" altLang="en-US" sz="1200" dirty="0"/>
          </a:p>
          <a:p>
            <a:pPr eaLnBrk="1" hangingPunct="1"/>
            <a:r>
              <a:rPr lang="en-US" altLang="en-US" sz="1200" dirty="0"/>
              <a:t>My name is Pauline Firmin</a:t>
            </a:r>
            <a:r>
              <a:rPr lang="en-US" altLang="en-US" sz="1200" baseline="0" dirty="0"/>
              <a:t> and I work for CIRNAC as a Regional Coordinator. Joining me today is </a:t>
            </a:r>
            <a:r>
              <a:rPr lang="en-US" altLang="en-US" sz="1200" dirty="0"/>
              <a:t>Andrew Keim, Manager of Water Resources</a:t>
            </a:r>
            <a:r>
              <a:rPr lang="en-US" altLang="en-US" sz="1200" baseline="0" dirty="0"/>
              <a:t>; and</a:t>
            </a:r>
            <a:r>
              <a:rPr lang="en-US" altLang="en-US" sz="1200" dirty="0"/>
              <a:t> Tony Brown from Arcadis and Gerd </a:t>
            </a:r>
            <a:r>
              <a:rPr lang="en-US" altLang="en-US" sz="1200" dirty="0" err="1"/>
              <a:t>Wiatzka</a:t>
            </a:r>
            <a:r>
              <a:rPr lang="en-US" altLang="en-US" sz="1200" dirty="0"/>
              <a:t> from Arcadis joining online. </a:t>
            </a:r>
          </a:p>
          <a:p>
            <a:pPr eaLnBrk="1" hangingPunct="1"/>
            <a:endParaRPr lang="en-CA" altLang="en-US" dirty="0"/>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3" name="Espace réservé de l'en-tête 2">
            <a:extLst>
              <a:ext uri="{FF2B5EF4-FFF2-40B4-BE49-F238E27FC236}">
                <a16:creationId xmlns:a16="http://schemas.microsoft.com/office/drawing/2014/main" id="{3C3E2200-D1E3-BD73-9AA3-AC436133A734}"/>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20482293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8130C-922B-F42B-2C92-7221A99407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AB728E-C44F-1CAE-3B47-CD8D6B469D8D}"/>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07985AC6-BF98-59C9-F364-FF6EF4CCAB4E}"/>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 application does not clearly define the tailings management configuration that the NWB is being asked to approve. Notably, the original application documents describe a phased transition from slurry deposition to filtered dry-stack tailings as the preferred alternative. That preferred alternative is described as comprising an additional 9 Mt of slurry tailings, 25 Mt of filtered tailings in a “dry stack” and 7 Mt of paste tailings.</a:t>
            </a:r>
          </a:p>
          <a:p>
            <a:r>
              <a:rPr lang="en-US" sz="1200" kern="1200" dirty="0">
                <a:solidFill>
                  <a:schemeClr val="tx1"/>
                </a:solidFill>
                <a:effectLst/>
                <a:latin typeface="+mn-lt"/>
                <a:ea typeface="+mn-ea"/>
                <a:cs typeface="+mn-cs"/>
              </a:rPr>
              <a:t>Contrary to what is stated in the application documents, during technical meetings held in Ottawa on June 4</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AEM’s representatives indicated that the tailings dry-stack was simply an option and that the company’s preferred alternative was to continue with the approved slurry deposition method. At the time CIRNAC noted the inconsistency between AEM’s statements in the meeting and the application document. Subsequently, on June 5</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AEM’s representatives indicated that they had mis-communicated and that the preferred tailings management approach was, indeed, to transition to dry-stack, consistent with the application documents. </a:t>
            </a:r>
          </a:p>
          <a:p>
            <a:r>
              <a:rPr lang="en-US" sz="1200" kern="1200" dirty="0">
                <a:solidFill>
                  <a:schemeClr val="tx1"/>
                </a:solidFill>
                <a:effectLst/>
                <a:latin typeface="+mn-lt"/>
                <a:ea typeface="+mn-ea"/>
                <a:cs typeface="+mn-cs"/>
              </a:rPr>
              <a:t>However, AEM's subsequent responses to TRCs preserve the option to continue slurry deposition as the preferred tailings management strategy and characterize implementation of filtered tailings as conditional. There remains, therefore, confusion regarding what tailings management strategy is currently under review and subject to approval. Is it a significant expansion in the </a:t>
            </a:r>
            <a:r>
              <a:rPr lang="en-US" sz="1200" kern="1200" dirty="0" err="1">
                <a:solidFill>
                  <a:schemeClr val="tx1"/>
                </a:solidFill>
                <a:effectLst/>
                <a:latin typeface="+mn-lt"/>
                <a:ea typeface="+mn-ea"/>
                <a:cs typeface="+mn-cs"/>
              </a:rPr>
              <a:t>slurried</a:t>
            </a:r>
            <a:r>
              <a:rPr lang="en-US" sz="1200" kern="1200" dirty="0">
                <a:solidFill>
                  <a:schemeClr val="tx1"/>
                </a:solidFill>
                <a:effectLst/>
                <a:latin typeface="+mn-lt"/>
                <a:ea typeface="+mn-ea"/>
                <a:cs typeface="+mn-cs"/>
              </a:rPr>
              <a:t> tailings approach? Is it a new dry-stack tailings method? Or is AEM seeking approval for both methods.</a:t>
            </a:r>
          </a:p>
          <a:p>
            <a:r>
              <a:rPr lang="en-US" sz="1200" kern="1200" dirty="0">
                <a:solidFill>
                  <a:schemeClr val="tx1"/>
                </a:solidFill>
                <a:effectLst/>
                <a:latin typeface="+mn-lt"/>
                <a:ea typeface="+mn-ea"/>
                <a:cs typeface="+mn-cs"/>
              </a:rPr>
              <a:t>This is not a minor design refinement. Slurry deposition and filtered dry-stack tailings have very different implications for water recovery and freshwater demand, TIA water inventory, dam-raise requirements, seepage and infiltration, oxygen exposure and geochemical </a:t>
            </a:r>
            <a:r>
              <a:rPr lang="en-US" sz="1200" kern="1200" dirty="0" err="1">
                <a:solidFill>
                  <a:schemeClr val="tx1"/>
                </a:solidFill>
                <a:effectLst/>
                <a:latin typeface="+mn-lt"/>
                <a:ea typeface="+mn-ea"/>
                <a:cs typeface="+mn-cs"/>
              </a:rPr>
              <a:t>behaviour</a:t>
            </a:r>
            <a:r>
              <a:rPr lang="en-US" sz="1200" kern="1200" dirty="0">
                <a:solidFill>
                  <a:schemeClr val="tx1"/>
                </a:solidFill>
                <a:effectLst/>
                <a:latin typeface="+mn-lt"/>
                <a:ea typeface="+mn-ea"/>
                <a:cs typeface="+mn-cs"/>
              </a:rPr>
              <a:t>, fugitive dust generation, closure design and long-term water quality.</a:t>
            </a:r>
          </a:p>
          <a:p>
            <a:r>
              <a:rPr lang="en-US" sz="1200" kern="1200" dirty="0">
                <a:solidFill>
                  <a:schemeClr val="tx1"/>
                </a:solidFill>
                <a:effectLst/>
                <a:latin typeface="+mn-lt"/>
                <a:ea typeface="+mn-ea"/>
                <a:cs typeface="+mn-cs"/>
              </a:rPr>
              <a:t>The NWB should be able to identify the project configuration that it is being asked to approve and CIRNAC needs to understand what it should be reviewing. AEM's current position effectively seeks authorization for multiple very different tailings management configurations while retaining discretion to select between them later.</a:t>
            </a:r>
          </a:p>
          <a:p>
            <a:r>
              <a:rPr lang="en-US" sz="1200" kern="1200" dirty="0">
                <a:solidFill>
                  <a:schemeClr val="tx1"/>
                </a:solidFill>
                <a:effectLst/>
                <a:latin typeface="+mn-lt"/>
                <a:ea typeface="+mn-ea"/>
                <a:cs typeface="+mn-cs"/>
              </a:rPr>
              <a:t>AEM should either clearly identify and commit to the proposed tailings management strategy or provide sufficient technical assessment of each alternative configuration that it seeks authorization to implement. This fundamental information should be provided during the current licensing phase, not through subsequent design submittals.</a:t>
            </a:r>
          </a:p>
          <a:p>
            <a:endParaRPr lang="en-US" dirty="0"/>
          </a:p>
        </p:txBody>
      </p:sp>
      <p:sp>
        <p:nvSpPr>
          <p:cNvPr id="5" name="Date Placeholder 4">
            <a:extLst>
              <a:ext uri="{FF2B5EF4-FFF2-40B4-BE49-F238E27FC236}">
                <a16:creationId xmlns:a16="http://schemas.microsoft.com/office/drawing/2014/main" id="{22CFC225-0448-33F6-433E-458D59AE3036}"/>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3F1E21D0-AC1C-F546-F8CC-2BFDBF33DFEB}"/>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3311336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D022F-BC1D-6EF0-977B-348BDC130E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78D67-B372-7782-3C7A-269B1F195DEA}"/>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585803A3-C852-1023-DE9B-B6D8FC4AE371}"/>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 most significant technical deficiency with AEM’s application and TRC responses is the disconnect between the configuration assumed in water quality modelling and the configuration AEM is prepared to commit to implement. Specifically, the long-term water quality and load balance modelling assumes that the operation will transition to filtered dry-stack tailings. In addition, the source-term report assumes that the dry-stack tailings will be covered by a geosynthetic membrane followed by approximately 1 m of construction rock.</a:t>
            </a:r>
          </a:p>
          <a:p>
            <a:r>
              <a:rPr lang="en-US" sz="1200" kern="1200" dirty="0">
                <a:solidFill>
                  <a:schemeClr val="tx1"/>
                </a:solidFill>
                <a:effectLst/>
                <a:latin typeface="+mn-lt"/>
                <a:ea typeface="+mn-ea"/>
                <a:cs typeface="+mn-cs"/>
              </a:rPr>
              <a:t>In essence, AEM’s modelling takes credit for a low-permeability geomembrane over the dry-stack area. However, AEM has also stated that the geomembrane is merely one possible mitigation measure and that further analysis will determine the appropriate mitigation 'if required.'</a:t>
            </a:r>
          </a:p>
          <a:p>
            <a:r>
              <a:rPr lang="en-US" sz="1200" b="1" kern="1200" dirty="0">
                <a:solidFill>
                  <a:schemeClr val="tx1"/>
                </a:solidFill>
                <a:effectLst/>
                <a:latin typeface="+mn-lt"/>
                <a:ea typeface="+mn-ea"/>
                <a:cs typeface="+mn-cs"/>
              </a:rPr>
              <a:t>CIRNAC is concerned that AEM has taken water-quality credit for implementation of filtered tailings and a low-permeability geomembrane cover but has not committed to implementing either the modelled tailings configuration or the geomembrane closure measure.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the opinion of CIRNAC it is not technically or regulatorily appropriate to use a high-performance and potentially costly closure mitigation to obtain approvals and then characterize that same mitigation as optional.</a:t>
            </a:r>
          </a:p>
          <a:p>
            <a:r>
              <a:rPr lang="en-US" sz="1200" kern="1200" dirty="0">
                <a:solidFill>
                  <a:schemeClr val="tx1"/>
                </a:solidFill>
                <a:effectLst/>
                <a:latin typeface="+mn-lt"/>
                <a:ea typeface="+mn-ea"/>
                <a:cs typeface="+mn-cs"/>
              </a:rPr>
              <a:t>AEM should therefore do one or more of the following:</a:t>
            </a:r>
          </a:p>
          <a:p>
            <a:r>
              <a:rPr lang="en-US" sz="1200" kern="1200" dirty="0">
                <a:solidFill>
                  <a:schemeClr val="tx1"/>
                </a:solidFill>
                <a:effectLst/>
                <a:latin typeface="+mn-lt"/>
                <a:ea typeface="+mn-ea"/>
                <a:cs typeface="+mn-cs"/>
              </a:rPr>
              <a:t>• commit to the modelled dry-stack and geomembrane configuration; or</a:t>
            </a:r>
          </a:p>
          <a:p>
            <a:r>
              <a:rPr lang="en-US" sz="1200" kern="1200" dirty="0">
                <a:solidFill>
                  <a:schemeClr val="tx1"/>
                </a:solidFill>
                <a:effectLst/>
                <a:latin typeface="+mn-lt"/>
                <a:ea typeface="+mn-ea"/>
                <a:cs typeface="+mn-cs"/>
              </a:rPr>
              <a:t>• model the alternative tailings and closure configurations it seeks to retain; or</a:t>
            </a:r>
          </a:p>
          <a:p>
            <a:r>
              <a:rPr lang="en-US" sz="1200" kern="1200" dirty="0">
                <a:solidFill>
                  <a:schemeClr val="tx1"/>
                </a:solidFill>
                <a:effectLst/>
                <a:latin typeface="+mn-lt"/>
                <a:ea typeface="+mn-ea"/>
                <a:cs typeface="+mn-cs"/>
              </a:rPr>
              <a:t>• demonstrate that any alternative ultimately selected will achieve environmental performance equivalent to or better than the modelled configuration.</a:t>
            </a:r>
          </a:p>
          <a:p>
            <a:r>
              <a:rPr lang="en-US" sz="1200" kern="1200" dirty="0">
                <a:solidFill>
                  <a:schemeClr val="tx1"/>
                </a:solidFill>
                <a:effectLst/>
                <a:latin typeface="+mn-lt"/>
                <a:ea typeface="+mn-ea"/>
                <a:cs typeface="+mn-cs"/>
              </a:rPr>
              <a:t>Until this issue is resolved, CIRNAC lacks confidence that the water quality modelling will be reflective of actual management strategies. Water quality modelling must be aligned with enforceable project and closure commitments.</a:t>
            </a:r>
          </a:p>
          <a:p>
            <a:endParaRPr lang="en-US" dirty="0"/>
          </a:p>
        </p:txBody>
      </p:sp>
      <p:sp>
        <p:nvSpPr>
          <p:cNvPr id="5" name="Date Placeholder 4">
            <a:extLst>
              <a:ext uri="{FF2B5EF4-FFF2-40B4-BE49-F238E27FC236}">
                <a16:creationId xmlns:a16="http://schemas.microsoft.com/office/drawing/2014/main" id="{58D4EC31-8654-9270-4EE5-1AFCBBA0CDC3}"/>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1C01108B-0F5C-85C4-E385-7EFD1F383839}"/>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19898632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A0F3D-3E9C-496B-73F0-2706BCB486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33FDEE-A6B4-655F-80AD-D76C36D4542B}"/>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95945ADD-73BC-62C8-8572-1E6D5F8DB71B}"/>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AEM's responses confirm that the closure concept for the tailings facility remains preliminary and will be advanced through future closure updates. While CIRNAC accepts that not that every closure detail must be finalized during the current licensing process, the Department concludes that the current closure concept is not aligned with the proposed amendment. The deficiency is that the closure strategy for the project's tailings facility has not been selected, despite closure assumptions already being incorporated into the models used to predict long-term water quality.</a:t>
            </a:r>
          </a:p>
          <a:p>
            <a:r>
              <a:rPr lang="en-US" sz="1200" kern="1200" dirty="0">
                <a:solidFill>
                  <a:schemeClr val="tx1"/>
                </a:solidFill>
                <a:effectLst/>
                <a:latin typeface="+mn-lt"/>
                <a:ea typeface="+mn-ea"/>
                <a:cs typeface="+mn-cs"/>
              </a:rPr>
              <a:t>The current closure does not adequately establish the proposed dry-stack cover system, required infiltration performance, the strategy for limiting oxygen ingress and </a:t>
            </a:r>
            <a:r>
              <a:rPr lang="en-US" sz="1200" kern="1200" dirty="0" err="1">
                <a:solidFill>
                  <a:schemeClr val="tx1"/>
                </a:solidFill>
                <a:effectLst/>
                <a:latin typeface="+mn-lt"/>
                <a:ea typeface="+mn-ea"/>
                <a:cs typeface="+mn-cs"/>
              </a:rPr>
              <a:t>sulphide</a:t>
            </a:r>
            <a:r>
              <a:rPr lang="en-US" sz="1200" kern="1200" dirty="0">
                <a:solidFill>
                  <a:schemeClr val="tx1"/>
                </a:solidFill>
                <a:effectLst/>
                <a:latin typeface="+mn-lt"/>
                <a:ea typeface="+mn-ea"/>
                <a:cs typeface="+mn-cs"/>
              </a:rPr>
              <a:t> oxidation, long-term seepage quality and quantity for the actual closure configuration, performance under future climate conditions, whether long-term active water treatment may be required, or measurable closure performance objectives and acceptance criteria. Despite this, AEM concludes, without technical evidence, that it expects closure water quality objectives to be achieved without long-term treatment. The deficiency is particularly significant because the available predictive modelling assumes a geomembrane that AEM has not committed to install.</a:t>
            </a:r>
          </a:p>
          <a:p>
            <a:r>
              <a:rPr lang="en-US" sz="1200" kern="1200" dirty="0">
                <a:solidFill>
                  <a:schemeClr val="tx1"/>
                </a:solidFill>
                <a:effectLst/>
                <a:latin typeface="+mn-lt"/>
                <a:ea typeface="+mn-ea"/>
                <a:cs typeface="+mn-cs"/>
              </a:rPr>
              <a:t>CIRNAC notes that AEM proposes to update the closure plan after approval of the </a:t>
            </a:r>
            <a:r>
              <a:rPr lang="en-US" sz="1200" kern="1200" dirty="0" err="1">
                <a:solidFill>
                  <a:schemeClr val="tx1"/>
                </a:solidFill>
                <a:effectLst/>
                <a:latin typeface="+mn-lt"/>
                <a:ea typeface="+mn-ea"/>
                <a:cs typeface="+mn-cs"/>
              </a:rPr>
              <a:t>licence</a:t>
            </a:r>
            <a:r>
              <a:rPr lang="en-US" sz="1200" kern="1200" dirty="0">
                <a:solidFill>
                  <a:schemeClr val="tx1"/>
                </a:solidFill>
                <a:effectLst/>
                <a:latin typeface="+mn-lt"/>
                <a:ea typeface="+mn-ea"/>
                <a:cs typeface="+mn-cs"/>
              </a:rPr>
              <a:t> amendment. In CIRNAC's view, this reverses the appropriate regulatory sequence. Closure assumptions are already being used to support approval of the amended project and approximately 34 Mt of permanent tailings storage. In this context, an updated closure plan addressing the amended tailings management strategy should be submitted, reviewed and approved during the current licensing process. In the opinion of CIRNAC, it would be inappropriate to provide approval based on favorable closure assumptions embedded in predictive modelling and then determine the actual closure concept after approval.</a:t>
            </a:r>
          </a:p>
          <a:p>
            <a:endParaRPr lang="en-US" dirty="0"/>
          </a:p>
        </p:txBody>
      </p:sp>
      <p:sp>
        <p:nvSpPr>
          <p:cNvPr id="5" name="Date Placeholder 4">
            <a:extLst>
              <a:ext uri="{FF2B5EF4-FFF2-40B4-BE49-F238E27FC236}">
                <a16:creationId xmlns:a16="http://schemas.microsoft.com/office/drawing/2014/main" id="{AAC0CF68-48C1-9423-3A04-E8669FCC4494}"/>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C9CD7D99-CC5E-C539-23EA-E5ED0702CF15}"/>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7857955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1D3F0-3D30-A5D4-72A4-664F5CBE43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728B84-98F0-B3B3-0C47-B63FAB52D3BF}"/>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CDF25528-044E-F6DC-CCA4-3CAD47B5E70A}"/>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AEM repeatedly characterizes the Operational Update as an optimization or refinement of the previously assessed Hope Bay Project. However, it has not provided the quantitative reconciliation necessary to substantiate that conclusion. For example, the application includes significant changes in project scale, including but not limited to: an increase in mill throughput from the previously licensed 2,000 </a:t>
            </a:r>
            <a:r>
              <a:rPr lang="en-US" sz="1200" kern="1200" dirty="0" err="1">
                <a:solidFill>
                  <a:schemeClr val="tx1"/>
                </a:solidFill>
                <a:effectLst/>
                <a:latin typeface="+mn-lt"/>
                <a:ea typeface="+mn-ea"/>
                <a:cs typeface="+mn-cs"/>
              </a:rPr>
              <a:t>tpd</a:t>
            </a:r>
            <a:r>
              <a:rPr lang="en-US" sz="1200" kern="1200" dirty="0">
                <a:solidFill>
                  <a:schemeClr val="tx1"/>
                </a:solidFill>
                <a:effectLst/>
                <a:latin typeface="+mn-lt"/>
                <a:ea typeface="+mn-ea"/>
                <a:cs typeface="+mn-cs"/>
              </a:rPr>
              <a:t> to approximately 8,000 </a:t>
            </a:r>
            <a:r>
              <a:rPr lang="en-US" sz="1200" kern="1200" dirty="0" err="1">
                <a:solidFill>
                  <a:schemeClr val="tx1"/>
                </a:solidFill>
                <a:effectLst/>
                <a:latin typeface="+mn-lt"/>
                <a:ea typeface="+mn-ea"/>
                <a:cs typeface="+mn-cs"/>
              </a:rPr>
              <a:t>tpd</a:t>
            </a:r>
            <a:r>
              <a:rPr lang="en-US" sz="1200" kern="1200" dirty="0">
                <a:solidFill>
                  <a:schemeClr val="tx1"/>
                </a:solidFill>
                <a:effectLst/>
                <a:latin typeface="+mn-lt"/>
                <a:ea typeface="+mn-ea"/>
                <a:cs typeface="+mn-cs"/>
              </a:rPr>
              <a:t>; an increase in tailings placed in the TIA from the previously approved approximately 18 Mt to approximately 34 Mt; major increases in the quantity of mining; and a significant extension to the Life of Mine. </a:t>
            </a:r>
          </a:p>
          <a:p>
            <a:r>
              <a:rPr lang="en-US" sz="1200" kern="1200" dirty="0">
                <a:solidFill>
                  <a:schemeClr val="tx1"/>
                </a:solidFill>
                <a:effectLst/>
                <a:latin typeface="+mn-lt"/>
                <a:ea typeface="+mn-ea"/>
                <a:cs typeface="+mn-cs"/>
              </a:rPr>
              <a:t>Despite these changes, AEM has not provided a direct comparison of FEIS total mined </a:t>
            </a:r>
            <a:r>
              <a:rPr lang="en-US" sz="1200" kern="1200" dirty="0" err="1">
                <a:solidFill>
                  <a:schemeClr val="tx1"/>
                </a:solidFill>
                <a:effectLst/>
                <a:latin typeface="+mn-lt"/>
                <a:ea typeface="+mn-ea"/>
                <a:cs typeface="+mn-cs"/>
              </a:rPr>
              <a:t>tonnes</a:t>
            </a:r>
            <a:r>
              <a:rPr lang="en-US" sz="1200" kern="1200" dirty="0">
                <a:solidFill>
                  <a:schemeClr val="tx1"/>
                </a:solidFill>
                <a:effectLst/>
                <a:latin typeface="+mn-lt"/>
                <a:ea typeface="+mn-ea"/>
                <a:cs typeface="+mn-cs"/>
              </a:rPr>
              <a:t> versus revised total mined </a:t>
            </a:r>
            <a:r>
              <a:rPr lang="en-US" sz="1200" kern="1200" dirty="0" err="1">
                <a:solidFill>
                  <a:schemeClr val="tx1"/>
                </a:solidFill>
                <a:effectLst/>
                <a:latin typeface="+mn-lt"/>
                <a:ea typeface="+mn-ea"/>
                <a:cs typeface="+mn-cs"/>
              </a:rPr>
              <a:t>tonnes</a:t>
            </a:r>
            <a:r>
              <a:rPr lang="en-US" sz="1200" kern="1200" dirty="0">
                <a:solidFill>
                  <a:schemeClr val="tx1"/>
                </a:solidFill>
                <a:effectLst/>
                <a:latin typeface="+mn-lt"/>
                <a:ea typeface="+mn-ea"/>
                <a:cs typeface="+mn-cs"/>
              </a:rPr>
              <a:t>, FEIS waste rock quantities versus revised waste rock quantities, FEIS tailings quantities versus revised tailings quantities, or the original total project operating duration versus actual operations to date plus the proposed remaining mine life. Without this basic information, CIRNAC remains unable to verify AEM's central assertion that the amended project remains within the previously assessed environmental impact envelope.</a:t>
            </a:r>
          </a:p>
          <a:p>
            <a:endParaRPr lang="en-US" dirty="0"/>
          </a:p>
        </p:txBody>
      </p:sp>
      <p:sp>
        <p:nvSpPr>
          <p:cNvPr id="5" name="Date Placeholder 4">
            <a:extLst>
              <a:ext uri="{FF2B5EF4-FFF2-40B4-BE49-F238E27FC236}">
                <a16:creationId xmlns:a16="http://schemas.microsoft.com/office/drawing/2014/main" id="{95815753-0CEC-18BB-A610-58A1A4012856}"/>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31335648-C338-F7B5-E36A-12DBD10C26A1}"/>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12189979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CA" dirty="0"/>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F776D613-57AE-79C8-58EC-DA46AD8EF9C1}"/>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2930330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dirty="0"/>
              <a:t>This presentation will progress in the following order:</a:t>
            </a:r>
          </a:p>
          <a:p>
            <a:endParaRPr lang="en-US" sz="1200" dirty="0"/>
          </a:p>
          <a:p>
            <a:r>
              <a:rPr lang="en-US" sz="1200" dirty="0"/>
              <a:t>We will begin with the department’s </a:t>
            </a:r>
            <a:r>
              <a:rPr lang="en-US" altLang="en-US" sz="1200" dirty="0"/>
              <a:t>Role and Responsibilities, </a:t>
            </a:r>
          </a:p>
          <a:p>
            <a:pPr>
              <a:spcAft>
                <a:spcPts val="1200"/>
              </a:spcAft>
            </a:pPr>
            <a:endParaRPr lang="en-US" altLang="en-US" sz="1200" dirty="0"/>
          </a:p>
          <a:p>
            <a:pPr>
              <a:spcAft>
                <a:spcPts val="1200"/>
              </a:spcAft>
            </a:pPr>
            <a:r>
              <a:rPr lang="en-US" altLang="en-US" sz="1200" dirty="0"/>
              <a:t>Followed by the department’s Contributions to the Water </a:t>
            </a:r>
            <a:r>
              <a:rPr lang="en-US" altLang="en-US" sz="1200" dirty="0" err="1"/>
              <a:t>Licence</a:t>
            </a:r>
            <a:r>
              <a:rPr lang="en-US" altLang="en-US" sz="1200" dirty="0"/>
              <a:t> Review. </a:t>
            </a:r>
          </a:p>
          <a:p>
            <a:pPr marL="0" indent="0">
              <a:spcAft>
                <a:spcPts val="1200"/>
              </a:spcAft>
              <a:buFontTx/>
              <a:buNone/>
            </a:pPr>
            <a:endParaRPr lang="en-US" altLang="en-US" sz="1200" dirty="0"/>
          </a:p>
          <a:p>
            <a:pPr marL="0" indent="0">
              <a:spcAft>
                <a:spcPts val="1200"/>
              </a:spcAft>
              <a:buFontTx/>
              <a:buNone/>
            </a:pPr>
            <a:r>
              <a:rPr lang="en-US" altLang="en-US" sz="1200" dirty="0"/>
              <a:t>We will then go through the Technical Review Comments, grouped by categories, that the department submitted to the Nunavut Water Board during the Technical Review stage. CIRNAC submitte</a:t>
            </a:r>
            <a:r>
              <a:rPr lang="en-US" altLang="en-US" sz="1200" baseline="0" dirty="0"/>
              <a:t>d twenty-three technical comment on June 19</a:t>
            </a:r>
            <a:r>
              <a:rPr lang="en-US" altLang="en-US" sz="1200" baseline="30000" dirty="0"/>
              <a:t>th</a:t>
            </a:r>
            <a:r>
              <a:rPr lang="en-US" altLang="en-US" sz="1200" baseline="0" dirty="0"/>
              <a:t>, 2026.</a:t>
            </a:r>
          </a:p>
          <a:p>
            <a:pPr marL="0" indent="0">
              <a:spcAft>
                <a:spcPts val="1200"/>
              </a:spcAft>
              <a:buFontTx/>
              <a:buNone/>
            </a:pPr>
            <a:endParaRPr lang="en-US" sz="1200" dirty="0"/>
          </a:p>
          <a:p>
            <a:pPr marL="0" indent="0">
              <a:spcAft>
                <a:spcPts val="1200"/>
              </a:spcAft>
              <a:buFontTx/>
              <a:buNone/>
            </a:pPr>
            <a:r>
              <a:rPr lang="en-US" sz="1200" dirty="0"/>
              <a:t>We will wrap up the presentation with a conclusion</a:t>
            </a:r>
          </a:p>
          <a:p>
            <a:pPr marL="0" indent="0">
              <a:spcAft>
                <a:spcPts val="1200"/>
              </a:spcAft>
              <a:buFontTx/>
              <a:buNone/>
            </a:pPr>
            <a:endParaRPr lang="en-US" sz="1200" baseline="0" dirty="0"/>
          </a:p>
          <a:p>
            <a:pPr marL="0" indent="0">
              <a:buFontTx/>
              <a:buNone/>
            </a:pPr>
            <a:r>
              <a:rPr lang="en-US" sz="1200" baseline="0" dirty="0"/>
              <a:t>We will then open the floor to questions. </a:t>
            </a:r>
            <a:r>
              <a:rPr lang="en-US" sz="1200" dirty="0"/>
              <a:t> </a:t>
            </a:r>
          </a:p>
          <a:p>
            <a:pPr eaLnBrk="1" hangingPunct="1">
              <a:defRPr/>
            </a:pPr>
            <a:endParaRPr lang="en-CA" dirty="0"/>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D5719DF9-683F-F9BE-3BF7-0801AF788C16}"/>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3995787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defTabSz="914324" eaLnBrk="1" hangingPunct="1">
              <a:defRPr/>
            </a:pPr>
            <a:r>
              <a:rPr lang="en-CA" sz="1200" dirty="0">
                <a:latin typeface="Arial" panose="020B0604020202020204" pitchFamily="34" charset="0"/>
                <a:cs typeface="Arial" panose="020B0604020202020204" pitchFamily="34" charset="0"/>
              </a:rPr>
              <a:t>CIRNAC </a:t>
            </a:r>
            <a:r>
              <a:rPr lang="en-US" sz="1200" dirty="0"/>
              <a:t>is a regulatory intervener. The Water Resources Division works to conserve, protect and increase understanding of Nunavut’s water resources; provides advice to the Nunavut Water Board on matters of water licensing under Article 13 of the Nunavut Land Claims Agreement; supports water planning and policy development and develops water monitoring programs in Nunavut.</a:t>
            </a:r>
          </a:p>
          <a:p>
            <a:pPr eaLnBrk="1" hangingPunct="1">
              <a:defRPr/>
            </a:pPr>
            <a:endParaRPr lang="en-CA" sz="1200" dirty="0">
              <a:latin typeface="Arial" panose="020B0604020202020204" pitchFamily="34" charset="0"/>
              <a:cs typeface="Arial" panose="020B0604020202020204" pitchFamily="34" charset="0"/>
            </a:endParaRPr>
          </a:p>
          <a:p>
            <a:pPr eaLnBrk="1" hangingPunct="1">
              <a:defRPr/>
            </a:pPr>
            <a:r>
              <a:rPr lang="en-CA" sz="1200" dirty="0">
                <a:latin typeface="Arial" panose="020B0604020202020204" pitchFamily="34" charset="0"/>
                <a:cs typeface="Arial" panose="020B0604020202020204" pitchFamily="34" charset="0"/>
              </a:rPr>
              <a:t>The department’s responsibilities, mandate, and obligations are in alignment with the following acts, legislations and regulations.</a:t>
            </a:r>
          </a:p>
          <a:p>
            <a:pPr marL="512720" indent="-277790" eaLnBrk="1" hangingPunct="1">
              <a:defRPr/>
            </a:pPr>
            <a:r>
              <a:rPr lang="en-CA" sz="1200" i="1" dirty="0">
                <a:latin typeface="Arial" panose="020B0604020202020204" pitchFamily="34" charset="0"/>
                <a:cs typeface="Arial" panose="020B0604020202020204" pitchFamily="34" charset="0"/>
              </a:rPr>
              <a:t>Crown-Indigenous Relations and Northern Affairs Act</a:t>
            </a:r>
            <a:endParaRPr lang="en-CA" sz="1200" dirty="0">
              <a:latin typeface="Arial" panose="020B0604020202020204" pitchFamily="34" charset="0"/>
              <a:cs typeface="Arial" panose="020B0604020202020204" pitchFamily="34" charset="0"/>
            </a:endParaRPr>
          </a:p>
          <a:p>
            <a:pPr marL="512720" indent="-277790" eaLnBrk="1" hangingPunct="1">
              <a:defRPr/>
            </a:pPr>
            <a:r>
              <a:rPr lang="en-CA" sz="1200" i="1" dirty="0">
                <a:latin typeface="Arial" panose="020B0604020202020204" pitchFamily="34" charset="0"/>
                <a:cs typeface="Arial" panose="020B0604020202020204" pitchFamily="34" charset="0"/>
              </a:rPr>
              <a:t>The Nunavut Agreement</a:t>
            </a:r>
          </a:p>
          <a:p>
            <a:pPr marL="512720" indent="-277790" eaLnBrk="1" hangingPunct="1">
              <a:defRPr/>
            </a:pPr>
            <a:r>
              <a:rPr lang="en-CA" sz="1200" i="1" dirty="0">
                <a:latin typeface="Arial" panose="020B0604020202020204" pitchFamily="34" charset="0"/>
                <a:cs typeface="Arial" panose="020B0604020202020204" pitchFamily="34" charset="0"/>
              </a:rPr>
              <a:t>Nunavut Land Claims Agreement Act</a:t>
            </a:r>
          </a:p>
          <a:p>
            <a:pPr marL="512720" indent="-277790" eaLnBrk="1" hangingPunct="1">
              <a:defRPr/>
            </a:pPr>
            <a:r>
              <a:rPr lang="en-CA" sz="1200" i="1" dirty="0">
                <a:latin typeface="Arial" panose="020B0604020202020204" pitchFamily="34" charset="0"/>
                <a:cs typeface="Arial" panose="020B0604020202020204" pitchFamily="34" charset="0"/>
              </a:rPr>
              <a:t>Nunavut Waters and Nunavut Surface Rights Tribunal Act</a:t>
            </a:r>
            <a:r>
              <a:rPr lang="en-CA" sz="1200" dirty="0">
                <a:latin typeface="Arial" panose="020B0604020202020204" pitchFamily="34" charset="0"/>
                <a:cs typeface="Arial" panose="020B0604020202020204" pitchFamily="34" charset="0"/>
              </a:rPr>
              <a:t> and the associated regulations</a:t>
            </a:r>
          </a:p>
          <a:p>
            <a:pPr marL="512720" indent="-277790" eaLnBrk="1" hangingPunct="1">
              <a:defRPr/>
            </a:pPr>
            <a:r>
              <a:rPr lang="en-CA" sz="1200" i="1" dirty="0">
                <a:latin typeface="Arial" panose="020B0604020202020204" pitchFamily="34" charset="0"/>
                <a:cs typeface="Arial" panose="020B0604020202020204" pitchFamily="34" charset="0"/>
              </a:rPr>
              <a:t>Nunavut Planning and Project Assessment Act</a:t>
            </a:r>
          </a:p>
          <a:p>
            <a:pPr marL="512720" indent="-277790" eaLnBrk="1" hangingPunct="1">
              <a:defRPr/>
            </a:pPr>
            <a:r>
              <a:rPr lang="en-CA" sz="1200" i="1" dirty="0">
                <a:latin typeface="Arial" panose="020B0604020202020204" pitchFamily="34" charset="0"/>
                <a:cs typeface="Arial" panose="020B0604020202020204" pitchFamily="34" charset="0"/>
              </a:rPr>
              <a:t>Territorial Lands Act</a:t>
            </a:r>
            <a:r>
              <a:rPr lang="en-CA" sz="1200" dirty="0">
                <a:latin typeface="Arial" panose="020B0604020202020204" pitchFamily="34" charset="0"/>
                <a:cs typeface="Arial" panose="020B0604020202020204" pitchFamily="34" charset="0"/>
              </a:rPr>
              <a:t> and the associated regulations</a:t>
            </a:r>
          </a:p>
          <a:p>
            <a:pPr marL="512720" indent="-277790" eaLnBrk="1" hangingPunct="1">
              <a:defRPr/>
            </a:pPr>
            <a:r>
              <a:rPr lang="en-CA" sz="1200" i="1" dirty="0">
                <a:latin typeface="Arial" panose="020B0604020202020204" pitchFamily="34" charset="0"/>
                <a:cs typeface="Arial" panose="020B0604020202020204" pitchFamily="34" charset="0"/>
              </a:rPr>
              <a:t>Arctic Waters Pollution Prevention Act</a:t>
            </a:r>
          </a:p>
          <a:p>
            <a:pPr eaLnBrk="1" hangingPunct="1"/>
            <a:endParaRPr lang="en-US" altLang="en-US" dirty="0"/>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C45C4BE4-04FD-0A55-D75B-4206B993CA85}"/>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3741225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324"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i="0" u="none" dirty="0">
                <a:solidFill>
                  <a:srgbClr val="FF0000"/>
                </a:solidFill>
              </a:rPr>
              <a:t>As the Nunavut Water Board</a:t>
            </a:r>
            <a:r>
              <a:rPr lang="en-US" sz="1200" i="0" u="none" baseline="0" dirty="0">
                <a:solidFill>
                  <a:srgbClr val="FF0000"/>
                </a:solidFill>
              </a:rPr>
              <a:t> has explained in their introduction and application history, Agnico Eagle,</a:t>
            </a:r>
            <a:r>
              <a:rPr lang="en-US" sz="1200" i="0" u="none" dirty="0">
                <a:solidFill>
                  <a:srgbClr val="FF0000"/>
                </a:solidFill>
              </a:rPr>
              <a:t> provided the Nunavut Water Board with an amendment and renewal application in regard to water </a:t>
            </a:r>
            <a:r>
              <a:rPr lang="en-US" sz="1200" i="0" u="none" dirty="0" err="1">
                <a:solidFill>
                  <a:srgbClr val="FF0000"/>
                </a:solidFill>
              </a:rPr>
              <a:t>licence</a:t>
            </a:r>
            <a:r>
              <a:rPr lang="en-US" sz="1200" i="0" u="none" dirty="0">
                <a:solidFill>
                  <a:srgbClr val="FF0000"/>
                </a:solidFill>
              </a:rPr>
              <a:t> 2AM-DOH1335.</a:t>
            </a:r>
          </a:p>
          <a:p>
            <a:pPr marL="0" indent="0" defTabSz="914324">
              <a:buFont typeface="Arial" panose="020B0604020202020204" pitchFamily="34" charset="0"/>
              <a:buNone/>
              <a:defRPr/>
            </a:pPr>
            <a:endParaRPr lang="en-US" sz="1200" i="1" u="sng" kern="1200" baseline="0" dirty="0">
              <a:solidFill>
                <a:schemeClr val="tx1"/>
              </a:solidFill>
              <a:effectLst/>
              <a:latin typeface="Arial" charset="0"/>
              <a:ea typeface="+mn-ea"/>
              <a:cs typeface="+mn-cs"/>
            </a:endParaRPr>
          </a:p>
          <a:p>
            <a:pPr marL="0" indent="0" defTabSz="914324">
              <a:buFont typeface="Arial" panose="020B0604020202020204" pitchFamily="34" charset="0"/>
              <a:buNone/>
              <a:defRPr/>
            </a:pPr>
            <a:r>
              <a:rPr lang="en-US" sz="1200" i="0" u="none" kern="1200" baseline="0" dirty="0">
                <a:solidFill>
                  <a:schemeClr val="tx1"/>
                </a:solidFill>
                <a:effectLst/>
                <a:latin typeface="Arial" charset="0"/>
                <a:ea typeface="+mn-ea"/>
                <a:cs typeface="+mn-cs"/>
              </a:rPr>
              <a:t>The application has undergone a completeness check where CIRNAC commented on March 19 and April 20. In addition, CIRNAC communicated with the NWB on May 1 regarding the end of the completeness check. Technical review comments were submitted on June 19. Agnico response to comments on the Technical Review were submitted to the water board on July 3rd.</a:t>
            </a:r>
            <a:endParaRPr lang="en-US" sz="1200" i="0" u="none" dirty="0">
              <a:solidFill>
                <a:srgbClr val="FF0000"/>
              </a:solidFill>
            </a:endParaRPr>
          </a:p>
          <a:p>
            <a:pPr marL="0" marR="0" lvl="0" indent="0" algn="l" defTabSz="914324"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i="1" u="sng" dirty="0">
              <a:solidFill>
                <a:srgbClr val="FF0000"/>
              </a:solidFill>
            </a:endParaRPr>
          </a:p>
          <a:p>
            <a:pPr defTabSz="914324">
              <a:defRPr/>
            </a:pPr>
            <a:r>
              <a:rPr lang="en-US" sz="1200" b="0" i="0" u="none" dirty="0">
                <a:solidFill>
                  <a:srgbClr val="000000"/>
                </a:solidFill>
                <a:effectLst>
                  <a:outerShdw blurRad="38100" dist="38100" dir="2700000" algn="tl">
                    <a:srgbClr val="000000">
                      <a:alpha val="43137"/>
                    </a:srgbClr>
                  </a:outerShdw>
                </a:effectLst>
              </a:rPr>
              <a:t>All technical comments are labeled as either resolved, partially resolved or not resolved. In the interest of time, we will only cover partially resolved or unresolved comments. </a:t>
            </a:r>
            <a:r>
              <a:rPr lang="en-US" sz="1200" b="0" i="0" u="none" dirty="0">
                <a:solidFill>
                  <a:srgbClr val="FF0000"/>
                </a:solidFill>
              </a:rPr>
              <a:t>We have used the term “resolved” to indicate that a resolution was found and that</a:t>
            </a:r>
            <a:r>
              <a:rPr lang="en-US" sz="1200" b="0" i="0" u="none" baseline="0" dirty="0">
                <a:solidFill>
                  <a:srgbClr val="FF0000"/>
                </a:solidFill>
              </a:rPr>
              <a:t> Agnico</a:t>
            </a:r>
            <a:r>
              <a:rPr lang="en-US" sz="1200" b="0" i="0" u="none" dirty="0">
                <a:solidFill>
                  <a:srgbClr val="FF0000"/>
                </a:solidFill>
              </a:rPr>
              <a:t> has resolved the department's concern. We have used the term “Partially Unresolved” to indicate that information provided by Agnico have only partially resolved the department’s concern or that further commitment is needed to resolve the concern. In cases where Agnico has not resolved or partially resolved CIRNAC’s concerns, comments are labeled as unresolved.  </a:t>
            </a:r>
          </a:p>
          <a:p>
            <a:pPr defTabSz="914324">
              <a:defRPr/>
            </a:pPr>
            <a:endParaRPr lang="en-US" sz="1200" b="0" i="0" u="none" baseline="0" dirty="0">
              <a:solidFill>
                <a:srgbClr val="FF0000"/>
              </a:solidFill>
            </a:endParaRPr>
          </a:p>
          <a:p>
            <a:pPr defTabSz="914324">
              <a:defRPr/>
            </a:pPr>
            <a:r>
              <a:rPr lang="en-US" sz="1200" b="0" i="0" u="none" baseline="0" dirty="0">
                <a:solidFill>
                  <a:srgbClr val="FF0000"/>
                </a:solidFill>
              </a:rPr>
              <a:t>In the interest of time, technical review comments have been grouped according to CIRNAC’s main concerns. </a:t>
            </a:r>
            <a:endParaRPr lang="en-US" sz="1200" b="0" i="0" u="none" baseline="0" dirty="0">
              <a:solidFill>
                <a:srgbClr val="000000"/>
              </a:solidFill>
            </a:endParaRPr>
          </a:p>
          <a:p>
            <a:pPr marL="0" marR="0" lvl="0" indent="0" algn="l" defTabSz="914324"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u="none" dirty="0">
              <a:solidFill>
                <a:srgbClr val="000000"/>
              </a:solidFill>
              <a:effectLst>
                <a:outerShdw blurRad="38100" dist="38100" dir="2700000" algn="tl">
                  <a:srgbClr val="000000">
                    <a:alpha val="43137"/>
                  </a:srgbClr>
                </a:outerShdw>
              </a:effectLst>
            </a:endParaRPr>
          </a:p>
          <a:p>
            <a:pPr>
              <a:defRPr/>
            </a:pPr>
            <a:endParaRPr lang="en-CA" dirty="0"/>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18AA873A-55FD-1A2A-3826-0F566B3E3250}"/>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4254263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Three of the departments technical comments were related to water source quality and capacity. </a:t>
            </a:r>
          </a:p>
          <a:p>
            <a:endParaRPr lang="en-US" dirty="0"/>
          </a:p>
          <a:p>
            <a:r>
              <a:rPr lang="en-US" dirty="0"/>
              <a:t>CIRNAC seeks a robust baseline water quality data, comprehensive monitoring, discharge criteria and adaptative management triggers to support the effective assessment of current water quality and capacity and potential </a:t>
            </a:r>
            <a:r>
              <a:rPr kumimoji="0" lang="en-US" sz="1200" b="0" i="0" u="none" strike="noStrike" kern="1200" cap="none" spc="0" normalizeH="0" baseline="0" noProof="0" dirty="0">
                <a:ln>
                  <a:noFill/>
                </a:ln>
                <a:solidFill>
                  <a:sysClr val="windowText" lastClr="000000"/>
                </a:solidFill>
                <a:effectLst/>
                <a:uLnTx/>
                <a:uFillTx/>
                <a:latin typeface="+mn-lt"/>
                <a:ea typeface="+mn-ea"/>
                <a:cs typeface="+mn-cs"/>
              </a:rPr>
              <a:t>project water impacts throughout the mine life</a:t>
            </a:r>
            <a:r>
              <a:rPr lang="en-US" b="0" dirty="0"/>
              <a:t>.</a:t>
            </a:r>
          </a:p>
          <a:p>
            <a:endParaRPr lang="en-US" b="0" dirty="0"/>
          </a:p>
          <a:p>
            <a:r>
              <a:rPr lang="en-US" sz="1200" kern="1200" dirty="0">
                <a:solidFill>
                  <a:schemeClr val="tx1"/>
                </a:solidFill>
                <a:effectLst/>
                <a:latin typeface="+mn-lt"/>
                <a:ea typeface="+mn-ea"/>
                <a:cs typeface="+mn-cs"/>
              </a:rPr>
              <a:t>The information provided did not include the current baseline water quality data in a consolidated format, to support the assessment of baseline conditions and potential project effects. With respect to monitoring, the proponent indicated that they only plan on doing two years of sampling during operations at Windy Lake to confirm FEIS prediction and sampling will stop if predictions are confirmed. CIRNAC is looking clarification on how this would support the evaluation of potential changes in water quality during the full duration of operations.</a:t>
            </a:r>
          </a:p>
          <a:p>
            <a:endParaRPr lang="en-US" sz="1200" b="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a:t>
            </a:r>
            <a:r>
              <a:rPr lang="en-US" sz="1200" kern="1200" dirty="0">
                <a:solidFill>
                  <a:schemeClr val="tx1"/>
                </a:solidFill>
                <a:effectLst/>
                <a:latin typeface="+mn-lt"/>
                <a:ea typeface="+mn-ea"/>
                <a:cs typeface="+mn-cs"/>
              </a:rPr>
              <a:t>he information provided didn’t include the requested consolidated summary of expected water quality and quantity across all relevant site locations, such as sumps, contact water ponds, collection points, or tundra discharge locations. Also, adaptive management criteria, water quality criteria, and associated management actions have not been presented in a consolidated format. CIRNAC is concerned that, without clearly presenting expected conditions alongside adaptive management and water quality criteria, it may be more difficult to identify early warning signs of water management issues. In the event of an unplanned discharge or spill, this could increase risks to the receiving environment.</a:t>
            </a:r>
            <a:endParaRPr lang="en-US" b="0" dirty="0"/>
          </a:p>
          <a:p>
            <a:endParaRPr lang="en-US" b="0" dirty="0"/>
          </a:p>
          <a:p>
            <a:r>
              <a:rPr lang="en-US" b="0" dirty="0"/>
              <a:t>CIRNAC is</a:t>
            </a:r>
            <a:r>
              <a:rPr lang="en-US" dirty="0"/>
              <a:t> seeking to ensure that changes, if any,  due to the increase water withdrawal and mine activities proposed in this Water </a:t>
            </a:r>
            <a:r>
              <a:rPr lang="en-US" dirty="0" err="1"/>
              <a:t>Licence</a:t>
            </a:r>
            <a:r>
              <a:rPr lang="en-US" dirty="0"/>
              <a:t> amendment renewal application could be properly identified and mitigated. </a:t>
            </a:r>
          </a:p>
          <a:p>
            <a:endParaRPr lang="en-US" dirty="0"/>
          </a:p>
          <a:p>
            <a:r>
              <a:rPr lang="en-US" dirty="0"/>
              <a:t>These comments are unresolved.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A3641F32-0CE2-8FF7-A340-E2639A38B6B3}"/>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2956946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D5DE6-05D5-3768-E34C-1B9CD96BC4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5D1818-C7E5-2109-C2B2-9A6390CBFC8A}"/>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522E4CA9-2215-E61F-406B-1CA9F3E2D72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Two of the departments technical comments were related to water management and water intake infrastructure.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CIRNAC requested that Agnico provide a description of the methods of water extraction currently in use, as well as the operating capacity of the pumps associated with those systems. We also requested that Agnico provide complete and consolidated information regarding existing water management infrastructure. The requested information is necessary to assess whether the existing infrastructure remains suitable under the proposed amendment and renewal application.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part of the July 3</a:t>
            </a:r>
            <a:r>
              <a:rPr lang="en-US" sz="1200" kern="1200" baseline="30000" dirty="0">
                <a:solidFill>
                  <a:schemeClr val="tx1"/>
                </a:solidFill>
                <a:effectLst/>
                <a:latin typeface="+mn-lt"/>
                <a:ea typeface="+mn-ea"/>
                <a:cs typeface="+mn-cs"/>
              </a:rPr>
              <a:t>rd</a:t>
            </a:r>
            <a:r>
              <a:rPr lang="en-US" sz="1200" kern="1200" dirty="0">
                <a:solidFill>
                  <a:schemeClr val="tx1"/>
                </a:solidFill>
                <a:effectLst/>
                <a:latin typeface="+mn-lt"/>
                <a:ea typeface="+mn-ea"/>
                <a:cs typeface="+mn-cs"/>
              </a:rPr>
              <a:t> response, the proponent has affirmed that no changes to current infrastructure are necessary for the activities proposed under the amendment to proceed. However, the proponent has not shared any analysis or documentation to corroborate this statement at this time.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mn-lt"/>
                <a:ea typeface="+mn-ea"/>
                <a:cs typeface="+mn-cs"/>
              </a:rPr>
              <a:t>CIRNAC is seeking consolidated information on water withdrawal operations and water management infrastructure, such as the analysis or documentation supporting Agnico’s statement, to demonstrate that the current infrastructure is adequate to support the increase water withdrawal, water use and mine activities proposed in this Water </a:t>
            </a:r>
            <a:r>
              <a:rPr kumimoji="0" lang="en-US" sz="1200" b="0" i="0" u="none" strike="noStrike" kern="1200" cap="none" spc="0" normalizeH="0" baseline="0" noProof="0" dirty="0" err="1">
                <a:ln>
                  <a:noFill/>
                </a:ln>
                <a:solidFill>
                  <a:sysClr val="windowText" lastClr="000000"/>
                </a:solidFill>
                <a:effectLst/>
                <a:uLnTx/>
                <a:uFillTx/>
                <a:latin typeface="+mn-lt"/>
                <a:ea typeface="+mn-ea"/>
                <a:cs typeface="+mn-cs"/>
              </a:rPr>
              <a:t>Licence</a:t>
            </a:r>
            <a:r>
              <a:rPr kumimoji="0" lang="en-US" sz="1200" b="0" i="0" u="none" strike="noStrike" kern="1200" cap="none" spc="0" normalizeH="0" baseline="0" noProof="0" dirty="0">
                <a:ln>
                  <a:noFill/>
                </a:ln>
                <a:solidFill>
                  <a:sysClr val="windowText" lastClr="000000"/>
                </a:solidFill>
                <a:effectLst/>
                <a:uLnTx/>
                <a:uFillTx/>
                <a:latin typeface="+mn-lt"/>
                <a:ea typeface="+mn-ea"/>
                <a:cs typeface="+mn-cs"/>
              </a:rPr>
              <a:t> amendment renewal application.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5" name="Date Placeholder 4">
            <a:extLst>
              <a:ext uri="{FF2B5EF4-FFF2-40B4-BE49-F238E27FC236}">
                <a16:creationId xmlns:a16="http://schemas.microsoft.com/office/drawing/2014/main" id="{C1D5E9AE-4A19-755D-6DA8-9966385CB536}"/>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AE2E2D60-FD0A-FCC5-67E1-43AEC74BD6C5}"/>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4271846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65FDC-6ECC-C1E0-A5CD-BD788D4EA3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FB70DD-7AAB-6AB1-AE75-867319A21D42}"/>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47305B0A-1870-7418-028F-F249C5629D9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next Technical comment is related to prediction of climate trends.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Agnico has relied on the SSP2-4.5 climate scenario for its climate trend modelling and indicated that this scenario was considered the most appropriate given the project timeline into the 2030s and 2040s. They also provided limited results of a sensitivity analysis comparing the 4.5 and 8.5 model, which suggested relatively limited differences in some areas during the operational phase. </a:t>
            </a:r>
          </a:p>
          <a:p>
            <a:r>
              <a:rPr lang="en-US" sz="1200" kern="1200" dirty="0">
                <a:solidFill>
                  <a:schemeClr val="tx1"/>
                </a:solidFill>
                <a:effectLst/>
                <a:latin typeface="+mn-lt"/>
                <a:ea typeface="+mn-ea"/>
                <a:cs typeface="+mn-cs"/>
              </a:rPr>
              <a:t>However, the sensitivity analysis comparing the 4.5 and 8.5 models was not provided as part of the application package and the summary of results presented focus on process water discharge, saline discharge, and water quality concentrations during the operational period. The results presented do not necessarily address other climate-sensitive factors relevant to the project, for example permafrost stability or extreme weather events. Agnico did indicate that the SSP2-8.5 scenario might be relevant to closure and post-closure planning.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ysClr val="windowText" lastClr="000000"/>
                </a:solidFill>
                <a:effectLst/>
                <a:uLnTx/>
                <a:uFillTx/>
                <a:latin typeface="+mn-lt"/>
                <a:ea typeface="+mn-ea"/>
                <a:cs typeface="+mn-cs"/>
              </a:rPr>
              <a:t>CIRNAC recommends that the full sensitivity analysis be provided and when updated, the ICRP contains climate trends modelling using SSP5-8.5 scenario, to ensure the project is designed and managed with adequate consideration of long-term climate risks.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comment is considered partially resolved, as the proponent did provide part of the sensitivity analysis and the comment could be resolved depending on the proponent’s commitment to share the requested information and to use the 8.5 scenario when updating the ICRP.</a:t>
            </a:r>
          </a:p>
          <a:p>
            <a:endParaRPr lang="en-US" dirty="0"/>
          </a:p>
        </p:txBody>
      </p:sp>
      <p:sp>
        <p:nvSpPr>
          <p:cNvPr id="5" name="Date Placeholder 4">
            <a:extLst>
              <a:ext uri="{FF2B5EF4-FFF2-40B4-BE49-F238E27FC236}">
                <a16:creationId xmlns:a16="http://schemas.microsoft.com/office/drawing/2014/main" id="{B1686A4A-810D-85BA-0FD4-F08D5A3F97BE}"/>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77817AFF-6A85-BA75-C884-5BA17F3E31D6}"/>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376435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7C1FE-9076-CC98-1694-7564018246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D3297B-709D-AC48-6D70-F77E47C83B82}"/>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615E8CFE-9FE7-1229-40EA-3083C1164570}"/>
              </a:ext>
            </a:extLst>
          </p:cNvPr>
          <p:cNvSpPr>
            <a:spLocks noGrp="1"/>
          </p:cNvSpPr>
          <p:nvPr>
            <p:ph type="body" idx="1"/>
          </p:nvPr>
        </p:nvSpPr>
        <p:spPr/>
        <p:txBody>
          <a:bodyPr/>
          <a:lstStyle/>
          <a:p>
            <a:endParaRPr lang="fr-CA" dirty="0"/>
          </a:p>
          <a:p>
            <a:r>
              <a:rPr lang="fr-CA" dirty="0"/>
              <a:t>The </a:t>
            </a:r>
            <a:r>
              <a:rPr lang="fr-CA" dirty="0" err="1"/>
              <a:t>next</a:t>
            </a:r>
            <a:r>
              <a:rPr lang="fr-CA" dirty="0"/>
              <a:t> </a:t>
            </a:r>
            <a:r>
              <a:rPr lang="fr-CA" dirty="0" err="1"/>
              <a:t>department’s</a:t>
            </a:r>
            <a:r>
              <a:rPr lang="fr-CA" dirty="0"/>
              <a:t> </a:t>
            </a:r>
            <a:r>
              <a:rPr lang="fr-CA" dirty="0" err="1"/>
              <a:t>comments</a:t>
            </a:r>
            <a:r>
              <a:rPr lang="fr-CA" dirty="0"/>
              <a:t> are </a:t>
            </a:r>
            <a:r>
              <a:rPr lang="fr-CA" dirty="0" err="1"/>
              <a:t>related</a:t>
            </a:r>
            <a:r>
              <a:rPr lang="fr-CA" dirty="0"/>
              <a:t> to Information Gaps and Management plans. </a:t>
            </a:r>
          </a:p>
          <a:p>
            <a:endParaRPr lang="fr-CA"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A" dirty="0"/>
              <a:t>The </a:t>
            </a:r>
            <a:r>
              <a:rPr lang="fr-CA" dirty="0" err="1"/>
              <a:t>proponent</a:t>
            </a:r>
            <a:r>
              <a:rPr lang="fr-CA" dirty="0"/>
              <a:t> has </a:t>
            </a:r>
            <a:r>
              <a:rPr lang="fr-CA" dirty="0" err="1"/>
              <a:t>provided</a:t>
            </a:r>
            <a:r>
              <a:rPr lang="fr-CA" dirty="0"/>
              <a:t> clarification </a:t>
            </a:r>
            <a:r>
              <a:rPr lang="fr-CA" dirty="0" err="1"/>
              <a:t>regarding</a:t>
            </a:r>
            <a:r>
              <a:rPr lang="fr-CA" dirty="0"/>
              <a:t> the water management plan. CIRNAC </a:t>
            </a:r>
            <a:r>
              <a:rPr lang="fr-CA" dirty="0" err="1"/>
              <a:t>is</a:t>
            </a:r>
            <a:r>
              <a:rPr lang="fr-CA" dirty="0"/>
              <a:t> </a:t>
            </a:r>
            <a:r>
              <a:rPr lang="fr-CA" dirty="0" err="1"/>
              <a:t>recommending</a:t>
            </a:r>
            <a:r>
              <a:rPr lang="fr-CA" dirty="0"/>
              <a:t> </a:t>
            </a:r>
            <a:r>
              <a:rPr lang="fr-CA" dirty="0" err="1"/>
              <a:t>that</a:t>
            </a:r>
            <a:r>
              <a:rPr lang="fr-CA" dirty="0"/>
              <a:t> </a:t>
            </a:r>
            <a:r>
              <a:rPr kumimoji="0" lang="en-US" sz="1200" b="0" i="0" u="none" strike="noStrike" kern="1200" cap="none" spc="0" normalizeH="0" baseline="0" noProof="0" dirty="0">
                <a:ln>
                  <a:noFill/>
                </a:ln>
                <a:solidFill>
                  <a:sysClr val="windowText" lastClr="000000"/>
                </a:solidFill>
                <a:effectLst/>
                <a:uLnTx/>
                <a:uFillTx/>
                <a:latin typeface="+mn-lt"/>
                <a:ea typeface="+mn-ea"/>
                <a:cs typeface="+mn-cs"/>
              </a:rPr>
              <a:t>the Water Management, Spill Contingency, Dam Emergency, and Emergency Response Plans should be updated within 60 days of issuance of the </a:t>
            </a:r>
            <a:r>
              <a:rPr kumimoji="0" lang="en-US" sz="1200" b="0" i="0" u="none" strike="noStrike" kern="1200" cap="none" spc="0" normalizeH="0" baseline="0" noProof="0" dirty="0" err="1">
                <a:ln>
                  <a:noFill/>
                </a:ln>
                <a:solidFill>
                  <a:sysClr val="windowText" lastClr="000000"/>
                </a:solidFill>
                <a:effectLst/>
                <a:uLnTx/>
                <a:uFillTx/>
                <a:latin typeface="+mn-lt"/>
                <a:ea typeface="+mn-ea"/>
                <a:cs typeface="+mn-cs"/>
              </a:rPr>
              <a:t>licence</a:t>
            </a:r>
            <a:r>
              <a:rPr kumimoji="0" lang="en-US" sz="1200" b="0" i="0" u="none" strike="noStrike" kern="1200" cap="none" spc="0" normalizeH="0" baseline="0" noProof="0" dirty="0">
                <a:ln>
                  <a:noFill/>
                </a:ln>
                <a:solidFill>
                  <a:sysClr val="windowText" lastClr="000000"/>
                </a:solidFill>
                <a:effectLst/>
                <a:uLnTx/>
                <a:uFillTx/>
                <a:latin typeface="+mn-lt"/>
                <a:ea typeface="+mn-ea"/>
                <a:cs typeface="+mn-cs"/>
              </a:rPr>
              <a:t> to ensure consistencies and address all relevant project phases. CIRNAC is looking forward to working with the proponent to update other outstanding plans as needed and determine a timeline for submission. The issue is partially resolved, as a resolution could be achieved with commitments from the proponent.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ysClr val="windowText" lastClr="000000"/>
              </a:solidFill>
              <a:effectLst/>
              <a:uLnTx/>
              <a:uFillTx/>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ysClr val="windowText" lastClr="000000"/>
                </a:solidFill>
                <a:effectLst/>
                <a:uLnTx/>
                <a:uFillTx/>
                <a:latin typeface="+mn-lt"/>
                <a:ea typeface="+mn-ea"/>
                <a:cs typeface="+mn-cs"/>
              </a:rPr>
              <a:t>In addition, CIRNAC recommends that the proponent provide responses to the information gaps to support the review process. </a:t>
            </a:r>
            <a:r>
              <a:rPr kumimoji="0" lang="fr-CA" sz="1200" b="0" i="0" u="none" strike="noStrike" kern="1200" cap="none" spc="0" normalizeH="0" baseline="0" noProof="0" dirty="0">
                <a:ln>
                  <a:noFill/>
                </a:ln>
                <a:solidFill>
                  <a:sysClr val="windowText" lastClr="000000"/>
                </a:solidFill>
                <a:effectLst/>
                <a:uLnTx/>
                <a:uFillTx/>
                <a:latin typeface="+mn-lt"/>
                <a:ea typeface="+mn-ea"/>
                <a:cs typeface="+mn-cs"/>
              </a:rPr>
              <a:t>In </a:t>
            </a:r>
            <a:r>
              <a:rPr kumimoji="0" lang="fr-CA" sz="1200" b="0" i="0" u="none" strike="noStrike" kern="1200" cap="none" spc="0" normalizeH="0" baseline="0" noProof="0" dirty="0" err="1">
                <a:ln>
                  <a:noFill/>
                </a:ln>
                <a:solidFill>
                  <a:sysClr val="windowText" lastClr="000000"/>
                </a:solidFill>
                <a:effectLst/>
                <a:uLnTx/>
                <a:uFillTx/>
                <a:latin typeface="+mn-lt"/>
                <a:ea typeface="+mn-ea"/>
                <a:cs typeface="+mn-cs"/>
              </a:rPr>
              <a:t>particular</a:t>
            </a:r>
            <a:r>
              <a:rPr kumimoji="0" lang="fr-CA" sz="1200" b="0" i="0" u="none" strike="noStrike" kern="1200" cap="none" spc="0" normalizeH="0" baseline="0" noProof="0" dirty="0">
                <a:ln>
                  <a:noFill/>
                </a:ln>
                <a:solidFill>
                  <a:sysClr val="windowText" lastClr="000000"/>
                </a:solidFill>
                <a:effectLst/>
                <a:uLnTx/>
                <a:uFillTx/>
                <a:latin typeface="+mn-lt"/>
                <a:ea typeface="+mn-ea"/>
                <a:cs typeface="+mn-cs"/>
              </a:rPr>
              <a:t>, </a:t>
            </a:r>
            <a:r>
              <a:rPr lang="en-US" sz="1200" kern="1200" dirty="0">
                <a:solidFill>
                  <a:schemeClr val="tx1"/>
                </a:solidFill>
                <a:effectLst/>
                <a:latin typeface="+mn-lt"/>
                <a:ea typeface="+mn-ea"/>
                <a:cs typeface="+mn-cs"/>
              </a:rPr>
              <a:t>CIRNAC requested that Agnico provide a detailed depiction of the drainage patterns within the solid waste disposal area(s).</a:t>
            </a:r>
            <a:r>
              <a:rPr lang="en-CA" sz="1200" kern="1200" dirty="0">
                <a:solidFill>
                  <a:schemeClr val="tx1"/>
                </a:solidFill>
                <a:effectLst/>
                <a:latin typeface="+mn-lt"/>
                <a:ea typeface="+mn-ea"/>
                <a:cs typeface="+mn-cs"/>
              </a:rPr>
              <a:t>The proponent’s referenced map in Appendix 4-F Figure 3-1 does not show a zoomed in portion containing the landfill in Quarry 2 (the map cut off just prior to quarry 2) and as such does not depict the drainage pattern. The department considers this comment to be unresolved.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CA" sz="1200" kern="1200" dirty="0">
                <a:solidFill>
                  <a:schemeClr val="tx1"/>
                </a:solidFill>
                <a:effectLst/>
                <a:latin typeface="+mn-lt"/>
                <a:ea typeface="+mn-ea"/>
                <a:cs typeface="+mn-cs"/>
              </a:rPr>
              <a:t>Also, CIRNAC requested that Agnico provide </a:t>
            </a:r>
            <a:r>
              <a:rPr lang="en-US" sz="1200" kern="1200" dirty="0">
                <a:solidFill>
                  <a:schemeClr val="tx1"/>
                </a:solidFill>
                <a:effectLst/>
                <a:latin typeface="+mn-lt"/>
                <a:ea typeface="+mn-ea"/>
                <a:cs typeface="+mn-cs"/>
              </a:rPr>
              <a:t>a detailed list of proposed proximal sources, a map of the sources, and volume measurements of each source. The proponent’s response on June 18</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did not contain information regarding proposed proximal sources, or measures put in place to minimize impacts of withdrawal on water levels and flow rates of proximal sources. </a:t>
            </a:r>
            <a:r>
              <a:rPr lang="en-CA" sz="1200" kern="1200" dirty="0">
                <a:solidFill>
                  <a:schemeClr val="tx1"/>
                </a:solidFill>
                <a:effectLst/>
                <a:latin typeface="+mn-lt"/>
                <a:ea typeface="+mn-ea"/>
                <a:cs typeface="+mn-cs"/>
              </a:rPr>
              <a:t>The department considers this comment to be unresolved. CIRNAC recommends that the board ensure that Agnico provide a list of proximal sources, as well as measures put in place to minimize impacts, prior to any withdrawal from those proximal sources.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5" name="Date Placeholder 4">
            <a:extLst>
              <a:ext uri="{FF2B5EF4-FFF2-40B4-BE49-F238E27FC236}">
                <a16:creationId xmlns:a16="http://schemas.microsoft.com/office/drawing/2014/main" id="{A652045C-FFD3-EA2E-3844-59BB47DA9790}"/>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86E14EC2-45BD-E646-78EB-A928C5AEFCEF}"/>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3811726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D7465-B965-D516-A1D8-82892A04E3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BE61F7-EDE4-77A4-82BA-08A459E46A29}"/>
              </a:ext>
            </a:extLst>
          </p:cNvPr>
          <p:cNvSpPr>
            <a:spLocks noGrp="1" noRot="1" noChangeAspect="1"/>
          </p:cNvSpPr>
          <p:nvPr>
            <p:ph type="sldImg"/>
          </p:nvPr>
        </p:nvSpPr>
        <p:spPr>
          <a:xfrm>
            <a:off x="1371600" y="1143000"/>
            <a:ext cx="4114800" cy="3086100"/>
          </a:xfrm>
        </p:spPr>
      </p:sp>
      <p:sp>
        <p:nvSpPr>
          <p:cNvPr id="3" name="Notes Placeholder 2">
            <a:extLst>
              <a:ext uri="{FF2B5EF4-FFF2-40B4-BE49-F238E27FC236}">
                <a16:creationId xmlns:a16="http://schemas.microsoft.com/office/drawing/2014/main" id="{67E63F2E-DE98-712F-137F-0BC95D2372C2}"/>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In addition to topics addressed by Pauline, I will provide an update on the status of additional Technical Review Comments submitted by CIRNAC to the NWB on June 19, 2026. That submission included 14 new Technical Review Comments (R-10 to R-23), which included 48 separate requests to AEM. Based on CIRNAC’s review of AEM’s July 3, 2026 responses, 27 of the 48 requests (i.e., 56%) were classified as non-responsive, meaning that AEM did not answer the specific request or provided information only peripherally related to it. </a:t>
            </a:r>
          </a:p>
          <a:p>
            <a:r>
              <a:rPr lang="en-US" sz="1200" kern="1200" dirty="0">
                <a:solidFill>
                  <a:schemeClr val="tx1"/>
                </a:solidFill>
                <a:effectLst/>
                <a:latin typeface="+mn-lt"/>
                <a:ea typeface="+mn-ea"/>
                <a:cs typeface="+mn-cs"/>
              </a:rPr>
              <a:t>By extension, CIRNAC concluded that AEM provided 21 responses (i.e., 44%) that directly or partially dealt with CIRNAC’s specific requests.  However, in most of those instances, the topic of the request has not been adequately resolved and additional information is required. Overall, only 3 of the 48 requests (i.e., 6%) were classified as resolved or substantially clarified; the remaining 94% of requests are unresolved. </a:t>
            </a:r>
          </a:p>
          <a:p>
            <a:r>
              <a:rPr lang="en-US" sz="1200" kern="1200" dirty="0">
                <a:solidFill>
                  <a:schemeClr val="tx1"/>
                </a:solidFill>
                <a:effectLst/>
                <a:latin typeface="+mn-lt"/>
                <a:ea typeface="+mn-ea"/>
                <a:cs typeface="+mn-cs"/>
              </a:rPr>
              <a:t>In recognition of the limited time we have available today, CIRNAC will not provide a detailed update on the status of all 48 requests; doing so is beyond the time available to deliver this presentation. Instead, after the technical session, CIRNAC will separately file an update on the status of its Technical Review Comments with the Nunavut Water Board. </a:t>
            </a:r>
          </a:p>
          <a:p>
            <a:r>
              <a:rPr lang="en-US" sz="1200" b="1" kern="1200" dirty="0">
                <a:solidFill>
                  <a:schemeClr val="tx1"/>
                </a:solidFill>
                <a:effectLst/>
                <a:latin typeface="+mn-lt"/>
                <a:ea typeface="+mn-ea"/>
                <a:cs typeface="+mn-cs"/>
              </a:rPr>
              <a:t>CIRNAC and AEM continue to engage to resolve these deficiencies through commitments from AEM. The wording of those commitments has yet to be finalized.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the interim, during today’s presentation, I will focus on four substantive deficiencies with the Amendment Application. </a:t>
            </a:r>
          </a:p>
          <a:p>
            <a:endParaRPr lang="en-US" dirty="0"/>
          </a:p>
        </p:txBody>
      </p:sp>
      <p:sp>
        <p:nvSpPr>
          <p:cNvPr id="5" name="Date Placeholder 4">
            <a:extLst>
              <a:ext uri="{FF2B5EF4-FFF2-40B4-BE49-F238E27FC236}">
                <a16:creationId xmlns:a16="http://schemas.microsoft.com/office/drawing/2014/main" id="{CDF81B5D-E38B-B1A7-A35B-4C053D056CC0}"/>
              </a:ext>
            </a:extLst>
          </p:cNvPr>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a:ln>
                  <a:noFill/>
                </a:ln>
                <a:solidFill>
                  <a:prstClr val="black"/>
                </a:solidFill>
                <a:effectLst/>
                <a:uLnTx/>
                <a:uFillTx/>
                <a:latin typeface="Calibri"/>
                <a:ea typeface="+mn-ea"/>
                <a:cs typeface="+mn-cs"/>
              </a:rPr>
              <a:t>27/10/2020</a:t>
            </a:r>
          </a:p>
        </p:txBody>
      </p:sp>
      <p:sp>
        <p:nvSpPr>
          <p:cNvPr id="6" name="Espace réservé de l'en-tête 5">
            <a:extLst>
              <a:ext uri="{FF2B5EF4-FFF2-40B4-BE49-F238E27FC236}">
                <a16:creationId xmlns:a16="http://schemas.microsoft.com/office/drawing/2014/main" id="{49C55D5C-98B5-4254-6E4B-41F95518ED3E}"/>
              </a:ext>
            </a:extLst>
          </p:cNvPr>
          <p:cNvSpPr>
            <a:spLocks noGrp="1"/>
          </p:cNvSpPr>
          <p:nvPr>
            <p:ph type="hdr" sz="quarter"/>
          </p:nvPr>
        </p:nvSpPr>
        <p:spPr/>
        <p:txBody>
          <a:bodyPr/>
          <a:lstStyle/>
          <a:p>
            <a:endParaRPr lang="fr-CA"/>
          </a:p>
        </p:txBody>
      </p:sp>
    </p:spTree>
    <p:extLst>
      <p:ext uri="{BB962C8B-B14F-4D97-AF65-F5344CB8AC3E}">
        <p14:creationId xmlns:p14="http://schemas.microsoft.com/office/powerpoint/2010/main" val="3406024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fr-CA"/>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fr-CA"/>
          </a:p>
        </p:txBody>
      </p:sp>
      <p:sp>
        <p:nvSpPr>
          <p:cNvPr id="4" name="Date Placeholder 3"/>
          <p:cNvSpPr>
            <a:spLocks noGrp="1"/>
          </p:cNvSpPr>
          <p:nvPr>
            <p:ph type="dt" sz="half" idx="10"/>
          </p:nvPr>
        </p:nvSpPr>
        <p:spPr/>
        <p:txBody>
          <a:bodyPr/>
          <a:lstStyle/>
          <a:p>
            <a:fld id="{F75EAC41-7C02-4198-91DA-467373A3A1E5}" type="datetimeFigureOut">
              <a:rPr lang="fr-CA" smtClean="0"/>
              <a:t>2026-07-16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DD7D6EF-160F-49C6-8A44-2BF59D716DC4}" type="slidenum">
              <a:rPr lang="fr-CA" smtClean="0"/>
              <a:t>‹N°›</a:t>
            </a:fld>
            <a:endParaRPr lang="fr-CA"/>
          </a:p>
        </p:txBody>
      </p:sp>
    </p:spTree>
    <p:extLst>
      <p:ext uri="{BB962C8B-B14F-4D97-AF65-F5344CB8AC3E}">
        <p14:creationId xmlns:p14="http://schemas.microsoft.com/office/powerpoint/2010/main" val="4169762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F75EAC41-7C02-4198-91DA-467373A3A1E5}" type="datetimeFigureOut">
              <a:rPr lang="fr-CA" smtClean="0"/>
              <a:t>2026-07-16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DD7D6EF-160F-49C6-8A44-2BF59D716DC4}" type="slidenum">
              <a:rPr lang="fr-CA" smtClean="0"/>
              <a:t>‹N°›</a:t>
            </a:fld>
            <a:endParaRPr lang="fr-CA"/>
          </a:p>
        </p:txBody>
      </p:sp>
    </p:spTree>
    <p:extLst>
      <p:ext uri="{BB962C8B-B14F-4D97-AF65-F5344CB8AC3E}">
        <p14:creationId xmlns:p14="http://schemas.microsoft.com/office/powerpoint/2010/main" val="1142085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fr-CA"/>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F75EAC41-7C02-4198-91DA-467373A3A1E5}" type="datetimeFigureOut">
              <a:rPr lang="fr-CA" smtClean="0"/>
              <a:t>2026-07-16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DD7D6EF-160F-49C6-8A44-2BF59D716DC4}" type="slidenum">
              <a:rPr lang="fr-CA" smtClean="0"/>
              <a:t>‹N°›</a:t>
            </a:fld>
            <a:endParaRPr lang="fr-CA"/>
          </a:p>
        </p:txBody>
      </p:sp>
    </p:spTree>
    <p:extLst>
      <p:ext uri="{BB962C8B-B14F-4D97-AF65-F5344CB8AC3E}">
        <p14:creationId xmlns:p14="http://schemas.microsoft.com/office/powerpoint/2010/main" val="3500901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26" name="Picture 2" descr="\\creative\media$\GRAPHICS 2018\Corporate Branding - Templates\CIRNAC\PNG\CIRNA-RCAANC-Cover-8x11.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24" y="0"/>
            <a:ext cx="9153525" cy="686514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248412" y="209935"/>
            <a:ext cx="3866388" cy="247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2975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a:defRPr/>
            </a:pPr>
            <a:fld id="{E00B6E52-F07A-44C8-B7AE-D6EEC3D50429}" type="slidenum">
              <a:rPr lang="en-CA" smtClean="0"/>
              <a:pPr>
                <a:defRPr/>
              </a:pPr>
              <a:t>‹N°›</a:t>
            </a:fld>
            <a:endParaRPr lang="en-CA" dirty="0"/>
          </a:p>
        </p:txBody>
      </p:sp>
    </p:spTree>
    <p:extLst>
      <p:ext uri="{BB962C8B-B14F-4D97-AF65-F5344CB8AC3E}">
        <p14:creationId xmlns:p14="http://schemas.microsoft.com/office/powerpoint/2010/main" val="29538230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68301" y="1308103"/>
            <a:ext cx="3822700" cy="494030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407408" y="1308101"/>
            <a:ext cx="3822192" cy="4940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a:defRPr/>
            </a:pPr>
            <a:fld id="{E00B6E52-F07A-44C8-B7AE-D6EEC3D50429}" type="slidenum">
              <a:rPr lang="en-CA" smtClean="0"/>
              <a:pPr>
                <a:defRPr/>
              </a:pPr>
              <a:t>‹N°›</a:t>
            </a:fld>
            <a:endParaRPr lang="en-CA" dirty="0"/>
          </a:p>
        </p:txBody>
      </p:sp>
    </p:spTree>
    <p:extLst>
      <p:ext uri="{BB962C8B-B14F-4D97-AF65-F5344CB8AC3E}">
        <p14:creationId xmlns:p14="http://schemas.microsoft.com/office/powerpoint/2010/main" val="8958176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a:defRPr/>
            </a:pPr>
            <a:fld id="{E00B6E52-F07A-44C8-B7AE-D6EEC3D50429}" type="slidenum">
              <a:rPr lang="en-CA" smtClean="0"/>
              <a:pPr>
                <a:defRPr/>
              </a:pPr>
              <a:t>‹N°›</a:t>
            </a:fld>
            <a:endParaRPr lang="en-CA" dirty="0"/>
          </a:p>
        </p:txBody>
      </p:sp>
    </p:spTree>
    <p:extLst>
      <p:ext uri="{BB962C8B-B14F-4D97-AF65-F5344CB8AC3E}">
        <p14:creationId xmlns:p14="http://schemas.microsoft.com/office/powerpoint/2010/main" val="25203156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pPr>
              <a:defRPr/>
            </a:pPr>
            <a:fld id="{E00B6E52-F07A-44C8-B7AE-D6EEC3D50429}" type="slidenum">
              <a:rPr lang="en-CA" smtClean="0"/>
              <a:pPr>
                <a:defRPr/>
              </a:pPr>
              <a:t>‹N°›</a:t>
            </a:fld>
            <a:endParaRPr lang="en-CA" dirty="0"/>
          </a:p>
        </p:txBody>
      </p:sp>
    </p:spTree>
    <p:extLst>
      <p:ext uri="{BB962C8B-B14F-4D97-AF65-F5344CB8AC3E}">
        <p14:creationId xmlns:p14="http://schemas.microsoft.com/office/powerpoint/2010/main" val="11748199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68580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685800"/>
            <a:ext cx="4730750" cy="5562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2" y="2057400"/>
            <a:ext cx="3008313" cy="4191000"/>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dirty="0"/>
              <a:t>Click to edit Master text styles</a:t>
            </a:r>
          </a:p>
        </p:txBody>
      </p:sp>
      <p:sp>
        <p:nvSpPr>
          <p:cNvPr id="7"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a:defRPr/>
            </a:pPr>
            <a:fld id="{E00B6E52-F07A-44C8-B7AE-D6EEC3D50429}" type="slidenum">
              <a:rPr lang="en-CA" smtClean="0"/>
              <a:pPr>
                <a:defRPr/>
              </a:pPr>
              <a:t>‹N°›</a:t>
            </a:fld>
            <a:endParaRPr lang="en-CA" dirty="0"/>
          </a:p>
        </p:txBody>
      </p:sp>
    </p:spTree>
    <p:extLst>
      <p:ext uri="{BB962C8B-B14F-4D97-AF65-F5344CB8AC3E}">
        <p14:creationId xmlns:p14="http://schemas.microsoft.com/office/powerpoint/2010/main" val="5823357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7"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a:defRPr/>
            </a:pPr>
            <a:fld id="{E00B6E52-F07A-44C8-B7AE-D6EEC3D50429}" type="slidenum">
              <a:rPr lang="en-CA" smtClean="0"/>
              <a:pPr>
                <a:defRPr/>
              </a:pPr>
              <a:t>‹N°›</a:t>
            </a:fld>
            <a:endParaRPr lang="en-CA" dirty="0"/>
          </a:p>
        </p:txBody>
      </p:sp>
    </p:spTree>
    <p:extLst>
      <p:ext uri="{BB962C8B-B14F-4D97-AF65-F5344CB8AC3E}">
        <p14:creationId xmlns:p14="http://schemas.microsoft.com/office/powerpoint/2010/main" val="35474807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4"/>
            <a:ext cx="2133600" cy="365125"/>
          </a:xfrm>
          <a:prstGeom prst="rect">
            <a:avLst/>
          </a:prstGeom>
        </p:spPr>
        <p:txBody>
          <a:bodyPr/>
          <a:lstStyle/>
          <a:p>
            <a:pPr fontAlgn="base">
              <a:lnSpc>
                <a:spcPct val="90000"/>
              </a:lnSpc>
              <a:spcBef>
                <a:spcPct val="0"/>
              </a:spcBef>
              <a:spcAft>
                <a:spcPct val="37000"/>
              </a:spcAft>
            </a:pPr>
            <a:endParaRPr lang="en-US">
              <a:solidFill>
                <a:srgbClr val="000066"/>
              </a:solidFill>
              <a:latin typeface="Verdana" pitchFamily="34" charset="0"/>
            </a:endParaRPr>
          </a:p>
        </p:txBody>
      </p:sp>
      <p:sp>
        <p:nvSpPr>
          <p:cNvPr id="8" name="Footer Placeholder 7"/>
          <p:cNvSpPr>
            <a:spLocks noGrp="1"/>
          </p:cNvSpPr>
          <p:nvPr>
            <p:ph type="ftr" sz="quarter" idx="11"/>
          </p:nvPr>
        </p:nvSpPr>
        <p:spPr>
          <a:xfrm>
            <a:off x="3124200" y="6356354"/>
            <a:ext cx="2895600" cy="365125"/>
          </a:xfrm>
          <a:prstGeom prst="rect">
            <a:avLst/>
          </a:prstGeom>
        </p:spPr>
        <p:txBody>
          <a:bodyPr/>
          <a:lstStyle/>
          <a:p>
            <a:pPr fontAlgn="base">
              <a:lnSpc>
                <a:spcPct val="90000"/>
              </a:lnSpc>
              <a:spcBef>
                <a:spcPct val="0"/>
              </a:spcBef>
              <a:spcAft>
                <a:spcPct val="37000"/>
              </a:spcAft>
            </a:pPr>
            <a:endParaRPr lang="en-US">
              <a:solidFill>
                <a:srgbClr val="000066"/>
              </a:solidFill>
              <a:latin typeface="Verdana" pitchFamily="34" charset="0"/>
            </a:endParaRPr>
          </a:p>
        </p:txBody>
      </p:sp>
      <p:sp>
        <p:nvSpPr>
          <p:cNvPr id="9" name="Slide Number Placeholder 8"/>
          <p:cNvSpPr>
            <a:spLocks noGrp="1"/>
          </p:cNvSpPr>
          <p:nvPr>
            <p:ph type="sldNum" sz="quarter" idx="12"/>
          </p:nvPr>
        </p:nvSpPr>
        <p:spPr/>
        <p:txBody>
          <a:bodyPr/>
          <a:lstStyle/>
          <a:p>
            <a:fld id="{6F711A52-F43C-4C30-A158-C802C0F8EA5C}" type="slidenum">
              <a:rPr lang="en-US" smtClean="0"/>
              <a:pPr/>
              <a:t>‹N°›</a:t>
            </a:fld>
            <a:endParaRPr lang="en-US"/>
          </a:p>
        </p:txBody>
      </p:sp>
    </p:spTree>
    <p:extLst>
      <p:ext uri="{BB962C8B-B14F-4D97-AF65-F5344CB8AC3E}">
        <p14:creationId xmlns:p14="http://schemas.microsoft.com/office/powerpoint/2010/main" val="1969445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p>
            <a:fld id="{F75EAC41-7C02-4198-91DA-467373A3A1E5}" type="datetimeFigureOut">
              <a:rPr lang="fr-CA" smtClean="0"/>
              <a:t>2026-07-16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DD7D6EF-160F-49C6-8A44-2BF59D716DC4}" type="slidenum">
              <a:rPr lang="fr-CA" smtClean="0"/>
              <a:t>‹N°›</a:t>
            </a:fld>
            <a:endParaRPr lang="fr-CA"/>
          </a:p>
        </p:txBody>
      </p:sp>
    </p:spTree>
    <p:extLst>
      <p:ext uri="{BB962C8B-B14F-4D97-AF65-F5344CB8AC3E}">
        <p14:creationId xmlns:p14="http://schemas.microsoft.com/office/powerpoint/2010/main" val="349160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fr-CA"/>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75EAC41-7C02-4198-91DA-467373A3A1E5}" type="datetimeFigureOut">
              <a:rPr lang="fr-CA" smtClean="0"/>
              <a:t>2026-07-16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7DD7D6EF-160F-49C6-8A44-2BF59D716DC4}" type="slidenum">
              <a:rPr lang="fr-CA" smtClean="0"/>
              <a:t>‹N°›</a:t>
            </a:fld>
            <a:endParaRPr lang="fr-CA"/>
          </a:p>
        </p:txBody>
      </p:sp>
    </p:spTree>
    <p:extLst>
      <p:ext uri="{BB962C8B-B14F-4D97-AF65-F5344CB8AC3E}">
        <p14:creationId xmlns:p14="http://schemas.microsoft.com/office/powerpoint/2010/main" val="1820962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4"/>
          <p:cNvSpPr>
            <a:spLocks noGrp="1"/>
          </p:cNvSpPr>
          <p:nvPr>
            <p:ph type="dt" sz="half" idx="10"/>
          </p:nvPr>
        </p:nvSpPr>
        <p:spPr/>
        <p:txBody>
          <a:bodyPr/>
          <a:lstStyle/>
          <a:p>
            <a:fld id="{F75EAC41-7C02-4198-91DA-467373A3A1E5}" type="datetimeFigureOut">
              <a:rPr lang="fr-CA" smtClean="0"/>
              <a:t>2026-07-16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7DD7D6EF-160F-49C6-8A44-2BF59D716DC4}" type="slidenum">
              <a:rPr lang="fr-CA" smtClean="0"/>
              <a:t>‹N°›</a:t>
            </a:fld>
            <a:endParaRPr lang="fr-CA"/>
          </a:p>
        </p:txBody>
      </p:sp>
    </p:spTree>
    <p:extLst>
      <p:ext uri="{BB962C8B-B14F-4D97-AF65-F5344CB8AC3E}">
        <p14:creationId xmlns:p14="http://schemas.microsoft.com/office/powerpoint/2010/main" val="2758923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fr-CA"/>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7" name="Date Placeholder 6"/>
          <p:cNvSpPr>
            <a:spLocks noGrp="1"/>
          </p:cNvSpPr>
          <p:nvPr>
            <p:ph type="dt" sz="half" idx="10"/>
          </p:nvPr>
        </p:nvSpPr>
        <p:spPr/>
        <p:txBody>
          <a:bodyPr/>
          <a:lstStyle/>
          <a:p>
            <a:fld id="{F75EAC41-7C02-4198-91DA-467373A3A1E5}" type="datetimeFigureOut">
              <a:rPr lang="fr-CA" smtClean="0"/>
              <a:t>2026-07-16</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7DD7D6EF-160F-49C6-8A44-2BF59D716DC4}" type="slidenum">
              <a:rPr lang="fr-CA" smtClean="0"/>
              <a:t>‹N°›</a:t>
            </a:fld>
            <a:endParaRPr lang="fr-CA"/>
          </a:p>
        </p:txBody>
      </p:sp>
    </p:spTree>
    <p:extLst>
      <p:ext uri="{BB962C8B-B14F-4D97-AF65-F5344CB8AC3E}">
        <p14:creationId xmlns:p14="http://schemas.microsoft.com/office/powerpoint/2010/main" val="3025179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Date Placeholder 2"/>
          <p:cNvSpPr>
            <a:spLocks noGrp="1"/>
          </p:cNvSpPr>
          <p:nvPr>
            <p:ph type="dt" sz="half" idx="10"/>
          </p:nvPr>
        </p:nvSpPr>
        <p:spPr/>
        <p:txBody>
          <a:bodyPr/>
          <a:lstStyle/>
          <a:p>
            <a:fld id="{F75EAC41-7C02-4198-91DA-467373A3A1E5}" type="datetimeFigureOut">
              <a:rPr lang="fr-CA" smtClean="0"/>
              <a:t>2026-07-16</a:t>
            </a:fld>
            <a:endParaRPr lang="fr-CA"/>
          </a:p>
        </p:txBody>
      </p:sp>
      <p:sp>
        <p:nvSpPr>
          <p:cNvPr id="4" name="Footer Placeholder 3"/>
          <p:cNvSpPr>
            <a:spLocks noGrp="1"/>
          </p:cNvSpPr>
          <p:nvPr>
            <p:ph type="ftr" sz="quarter" idx="11"/>
          </p:nvPr>
        </p:nvSpPr>
        <p:spPr/>
        <p:txBody>
          <a:bodyPr/>
          <a:lstStyle/>
          <a:p>
            <a:endParaRPr lang="fr-CA"/>
          </a:p>
        </p:txBody>
      </p:sp>
      <p:sp>
        <p:nvSpPr>
          <p:cNvPr id="5" name="Slide Number Placeholder 4"/>
          <p:cNvSpPr>
            <a:spLocks noGrp="1"/>
          </p:cNvSpPr>
          <p:nvPr>
            <p:ph type="sldNum" sz="quarter" idx="12"/>
          </p:nvPr>
        </p:nvSpPr>
        <p:spPr/>
        <p:txBody>
          <a:bodyPr/>
          <a:lstStyle/>
          <a:p>
            <a:fld id="{7DD7D6EF-160F-49C6-8A44-2BF59D716DC4}" type="slidenum">
              <a:rPr lang="fr-CA" smtClean="0"/>
              <a:t>‹N°›</a:t>
            </a:fld>
            <a:endParaRPr lang="fr-CA"/>
          </a:p>
        </p:txBody>
      </p:sp>
    </p:spTree>
    <p:extLst>
      <p:ext uri="{BB962C8B-B14F-4D97-AF65-F5344CB8AC3E}">
        <p14:creationId xmlns:p14="http://schemas.microsoft.com/office/powerpoint/2010/main" val="1433245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5EAC41-7C02-4198-91DA-467373A3A1E5}" type="datetimeFigureOut">
              <a:rPr lang="fr-CA" smtClean="0"/>
              <a:t>2026-07-16</a:t>
            </a:fld>
            <a:endParaRPr lang="fr-CA"/>
          </a:p>
        </p:txBody>
      </p:sp>
      <p:sp>
        <p:nvSpPr>
          <p:cNvPr id="3" name="Footer Placeholder 2"/>
          <p:cNvSpPr>
            <a:spLocks noGrp="1"/>
          </p:cNvSpPr>
          <p:nvPr>
            <p:ph type="ftr" sz="quarter" idx="11"/>
          </p:nvPr>
        </p:nvSpPr>
        <p:spPr/>
        <p:txBody>
          <a:bodyPr/>
          <a:lstStyle/>
          <a:p>
            <a:endParaRPr lang="fr-CA"/>
          </a:p>
        </p:txBody>
      </p:sp>
      <p:sp>
        <p:nvSpPr>
          <p:cNvPr id="4" name="Slide Number Placeholder 3"/>
          <p:cNvSpPr>
            <a:spLocks noGrp="1"/>
          </p:cNvSpPr>
          <p:nvPr>
            <p:ph type="sldNum" sz="quarter" idx="12"/>
          </p:nvPr>
        </p:nvSpPr>
        <p:spPr/>
        <p:txBody>
          <a:bodyPr/>
          <a:lstStyle/>
          <a:p>
            <a:fld id="{7DD7D6EF-160F-49C6-8A44-2BF59D716DC4}" type="slidenum">
              <a:rPr lang="fr-CA" smtClean="0"/>
              <a:t>‹N°›</a:t>
            </a:fld>
            <a:endParaRPr lang="fr-CA"/>
          </a:p>
        </p:txBody>
      </p:sp>
    </p:spTree>
    <p:extLst>
      <p:ext uri="{BB962C8B-B14F-4D97-AF65-F5344CB8AC3E}">
        <p14:creationId xmlns:p14="http://schemas.microsoft.com/office/powerpoint/2010/main" val="3468553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fr-CA"/>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5EAC41-7C02-4198-91DA-467373A3A1E5}" type="datetimeFigureOut">
              <a:rPr lang="fr-CA" smtClean="0"/>
              <a:t>2026-07-16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7DD7D6EF-160F-49C6-8A44-2BF59D716DC4}" type="slidenum">
              <a:rPr lang="fr-CA" smtClean="0"/>
              <a:t>‹N°›</a:t>
            </a:fld>
            <a:endParaRPr lang="fr-CA"/>
          </a:p>
        </p:txBody>
      </p:sp>
    </p:spTree>
    <p:extLst>
      <p:ext uri="{BB962C8B-B14F-4D97-AF65-F5344CB8AC3E}">
        <p14:creationId xmlns:p14="http://schemas.microsoft.com/office/powerpoint/2010/main" val="2751824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fr-CA"/>
          </a:p>
        </p:txBody>
      </p:sp>
      <p:sp>
        <p:nvSpPr>
          <p:cNvPr id="3" name="Picture Placeholder 2"/>
          <p:cNvSpPr>
            <a:spLocks noGrp="1"/>
          </p:cNvSpPr>
          <p:nvPr>
            <p:ph type="pic" idx="1"/>
          </p:nvPr>
        </p:nvSpPr>
        <p:spPr>
          <a:xfrm>
            <a:off x="3887391" y="987428"/>
            <a:ext cx="462915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fr-CA"/>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75EAC41-7C02-4198-91DA-467373A3A1E5}" type="datetimeFigureOut">
              <a:rPr lang="fr-CA" smtClean="0"/>
              <a:t>2026-07-16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7DD7D6EF-160F-49C6-8A44-2BF59D716DC4}" type="slidenum">
              <a:rPr lang="fr-CA" smtClean="0"/>
              <a:t>‹N°›</a:t>
            </a:fld>
            <a:endParaRPr lang="fr-CA"/>
          </a:p>
        </p:txBody>
      </p:sp>
    </p:spTree>
    <p:extLst>
      <p:ext uri="{BB962C8B-B14F-4D97-AF65-F5344CB8AC3E}">
        <p14:creationId xmlns:p14="http://schemas.microsoft.com/office/powerpoint/2010/main" val="203092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2.png"/><Relationship Id="rId5" Type="http://schemas.openxmlformats.org/officeDocument/2006/relationships/slideLayout" Target="../slideLayouts/slideLayout16.xml"/><Relationship Id="rId10"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fr-CA"/>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5EAC41-7C02-4198-91DA-467373A3A1E5}" type="datetimeFigureOut">
              <a:rPr lang="fr-CA" smtClean="0"/>
              <a:t>2026-07-16</a:t>
            </a:fld>
            <a:endParaRPr lang="fr-CA"/>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D7D6EF-160F-49C6-8A44-2BF59D716DC4}" type="slidenum">
              <a:rPr lang="fr-CA" smtClean="0"/>
              <a:t>‹N°›</a:t>
            </a:fld>
            <a:endParaRPr lang="fr-CA"/>
          </a:p>
        </p:txBody>
      </p:sp>
      <p:sp>
        <p:nvSpPr>
          <p:cNvPr id="8" name="ZoneTexte 7">
            <a:extLst>
              <a:ext uri="{FF2B5EF4-FFF2-40B4-BE49-F238E27FC236}">
                <a16:creationId xmlns:a16="http://schemas.microsoft.com/office/drawing/2014/main" id="{D1DEC223-CEBB-4904-D290-38EFD4DD5BCE}"/>
              </a:ext>
            </a:extLst>
          </p:cNvPr>
          <p:cNvSpPr txBox="1"/>
          <p:nvPr userDrawn="1">
            <p:extLst>
              <p:ext uri="{1162E1C5-73C7-4A58-AE30-91384D911F3F}">
                <p184:classification xmlns:p184="http://schemas.microsoft.com/office/powerpoint/2018/4/main" val="hdr"/>
              </p:ext>
            </p:extLst>
          </p:nvPr>
        </p:nvSpPr>
        <p:spPr>
          <a:xfrm>
            <a:off x="6918325" y="63500"/>
            <a:ext cx="2193925" cy="182880"/>
          </a:xfrm>
          <a:prstGeom prst="rect">
            <a:avLst/>
          </a:prstGeom>
        </p:spPr>
        <p:txBody>
          <a:bodyPr horzOverflow="overflow" lIns="0" tIns="0" rIns="0" bIns="0">
            <a:spAutoFit/>
          </a:bodyPr>
          <a:lstStyle/>
          <a:p>
            <a:pPr algn="l"/>
            <a:r>
              <a:rPr lang="en-US" sz="1200">
                <a:solidFill>
                  <a:srgbClr val="000000">
                    <a:alpha val="50000"/>
                  </a:srgbClr>
                </a:solidFill>
                <a:latin typeface="Aptos" panose="020B0004020202020204" pitchFamily="34" charset="0"/>
              </a:rPr>
              <a:t>NON CLASSIFIÉ / UNCLASSIFIED</a:t>
            </a:r>
          </a:p>
        </p:txBody>
      </p:sp>
    </p:spTree>
    <p:extLst>
      <p:ext uri="{BB962C8B-B14F-4D97-AF65-F5344CB8AC3E}">
        <p14:creationId xmlns:p14="http://schemas.microsoft.com/office/powerpoint/2010/main" val="33598130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Picture 3" descr="\\creative\media$\GRAPHICS 2018\Corporate Branding - Templates\CIRNAC\PNG\FIP-CIRNA.png"/>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3350" y="138745"/>
            <a:ext cx="3014472" cy="192786"/>
          </a:xfrm>
          <a:prstGeom prst="rect">
            <a:avLst/>
          </a:prstGeom>
          <a:noFill/>
          <a:extLst>
            <a:ext uri="{909E8E84-426E-40DD-AFC4-6F175D3DCCD1}">
              <a14:hiddenFill xmlns:a14="http://schemas.microsoft.com/office/drawing/2010/main">
                <a:solidFill>
                  <a:srgbClr val="FFFFFF"/>
                </a:solidFill>
              </a14:hiddenFill>
            </a:ext>
          </a:extLst>
        </p:spPr>
      </p:pic>
      <p:sp>
        <p:nvSpPr>
          <p:cNvPr id="1026" name="Rectangle 2"/>
          <p:cNvSpPr>
            <a:spLocks noGrp="1" noChangeArrowheads="1"/>
          </p:cNvSpPr>
          <p:nvPr>
            <p:ph type="title"/>
          </p:nvPr>
        </p:nvSpPr>
        <p:spPr bwMode="auto">
          <a:xfrm>
            <a:off x="381000" y="838200"/>
            <a:ext cx="7848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CA" altLang="en-GB" dirty="0"/>
              <a:t>Insert section title</a:t>
            </a:r>
          </a:p>
        </p:txBody>
      </p:sp>
      <p:sp>
        <p:nvSpPr>
          <p:cNvPr id="1027" name="Rectangle 3"/>
          <p:cNvSpPr>
            <a:spLocks noGrp="1" noChangeArrowheads="1"/>
          </p:cNvSpPr>
          <p:nvPr>
            <p:ph type="body" idx="1"/>
          </p:nvPr>
        </p:nvSpPr>
        <p:spPr bwMode="auto">
          <a:xfrm>
            <a:off x="368301" y="1308104"/>
            <a:ext cx="7861300" cy="500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CA" altLang="en-GB" dirty="0"/>
              <a:t>Click to edit master text styles</a:t>
            </a:r>
          </a:p>
          <a:p>
            <a:pPr lvl="1"/>
            <a:r>
              <a:rPr lang="en-CA" altLang="en-GB" dirty="0"/>
              <a:t>Second level</a:t>
            </a:r>
          </a:p>
          <a:p>
            <a:pPr lvl="2"/>
            <a:r>
              <a:rPr lang="en-CA" altLang="en-GB" dirty="0"/>
              <a:t>Third level</a:t>
            </a:r>
          </a:p>
          <a:p>
            <a:pPr lvl="3"/>
            <a:r>
              <a:rPr lang="en-CA" altLang="en-GB" dirty="0"/>
              <a:t>Fourth level</a:t>
            </a:r>
          </a:p>
        </p:txBody>
      </p:sp>
      <p:sp>
        <p:nvSpPr>
          <p:cNvPr id="12" name="Rectangle 8"/>
          <p:cNvSpPr>
            <a:spLocks noGrp="1" noChangeArrowheads="1"/>
          </p:cNvSpPr>
          <p:nvPr>
            <p:ph type="sldNum" sz="quarter" idx="4"/>
          </p:nvPr>
        </p:nvSpPr>
        <p:spPr>
          <a:xfrm>
            <a:off x="8077200" y="6400800"/>
            <a:ext cx="762000" cy="304800"/>
          </a:xfrm>
          <a:prstGeom prst="rect">
            <a:avLst/>
          </a:prstGeom>
          <a:ln/>
        </p:spPr>
        <p:txBody>
          <a:bodyPr/>
          <a:lstStyle>
            <a:lvl1pPr algn="r">
              <a:defRPr sz="1200">
                <a:solidFill>
                  <a:srgbClr val="969696"/>
                </a:solidFill>
                <a:latin typeface="+mj-lt"/>
              </a:defRPr>
            </a:lvl1pPr>
          </a:lstStyle>
          <a:p>
            <a:pPr fontAlgn="base">
              <a:lnSpc>
                <a:spcPct val="90000"/>
              </a:lnSpc>
              <a:spcBef>
                <a:spcPct val="0"/>
              </a:spcBef>
              <a:spcAft>
                <a:spcPct val="37000"/>
              </a:spcAft>
              <a:defRPr/>
            </a:pPr>
            <a:fld id="{E00B6E52-F07A-44C8-B7AE-D6EEC3D50429}" type="slidenum">
              <a:rPr lang="en-CA" smtClean="0"/>
              <a:pPr fontAlgn="base">
                <a:lnSpc>
                  <a:spcPct val="90000"/>
                </a:lnSpc>
                <a:spcBef>
                  <a:spcPct val="0"/>
                </a:spcBef>
                <a:spcAft>
                  <a:spcPct val="37000"/>
                </a:spcAft>
                <a:defRPr/>
              </a:pPr>
              <a:t>‹N°›</a:t>
            </a:fld>
            <a:endParaRPr lang="en-CA" dirty="0"/>
          </a:p>
        </p:txBody>
      </p:sp>
      <p:pic>
        <p:nvPicPr>
          <p:cNvPr id="2050" name="Picture 2" descr="\\creative\media$\GRAPHICS 2018\Corporate Branding - Templates\CIRNAC\PNG\CIRNA-symbol.png"/>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84137" y="6172204"/>
            <a:ext cx="619125" cy="619125"/>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BEC7FB65-E875-2F17-D957-220F0D34259A}"/>
              </a:ext>
            </a:extLst>
          </p:cNvPr>
          <p:cNvSpPr txBox="1"/>
          <p:nvPr userDrawn="1">
            <p:extLst>
              <p:ext uri="{1162E1C5-73C7-4A58-AE30-91384D911F3F}">
                <p184:classification xmlns:p184="http://schemas.microsoft.com/office/powerpoint/2018/4/main" val="hdr"/>
              </p:ext>
            </p:extLst>
          </p:nvPr>
        </p:nvSpPr>
        <p:spPr>
          <a:xfrm>
            <a:off x="6918325" y="63500"/>
            <a:ext cx="2193925" cy="182880"/>
          </a:xfrm>
          <a:prstGeom prst="rect">
            <a:avLst/>
          </a:prstGeom>
        </p:spPr>
        <p:txBody>
          <a:bodyPr horzOverflow="overflow" lIns="0" tIns="0" rIns="0" bIns="0">
            <a:spAutoFit/>
          </a:bodyPr>
          <a:lstStyle/>
          <a:p>
            <a:pPr algn="l"/>
            <a:r>
              <a:rPr lang="en-US" sz="1200">
                <a:solidFill>
                  <a:srgbClr val="000000">
                    <a:alpha val="50000"/>
                  </a:srgbClr>
                </a:solidFill>
                <a:latin typeface="Aptos" panose="020B0004020202020204" pitchFamily="34" charset="0"/>
              </a:rPr>
              <a:t>NON CLASSIFIÉ / UNCLASSIFIED</a:t>
            </a:r>
          </a:p>
        </p:txBody>
      </p:sp>
    </p:spTree>
    <p:extLst>
      <p:ext uri="{BB962C8B-B14F-4D97-AF65-F5344CB8AC3E}">
        <p14:creationId xmlns:p14="http://schemas.microsoft.com/office/powerpoint/2010/main" val="28509231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rtl="0" eaLnBrk="0" fontAlgn="base" hangingPunct="0">
        <a:lnSpc>
          <a:spcPts val="2400"/>
        </a:lnSpc>
        <a:spcBef>
          <a:spcPct val="0"/>
        </a:spcBef>
        <a:spcAft>
          <a:spcPct val="0"/>
        </a:spcAft>
        <a:defRPr sz="2400" b="1" baseline="0">
          <a:solidFill>
            <a:srgbClr val="000000"/>
          </a:solidFill>
          <a:latin typeface="+mj-lt"/>
          <a:ea typeface="+mj-ea"/>
          <a:cs typeface="+mj-cs"/>
        </a:defRPr>
      </a:lvl1pPr>
      <a:lvl2pPr algn="l" rtl="0" eaLnBrk="0" fontAlgn="base" hangingPunct="0">
        <a:lnSpc>
          <a:spcPts val="2400"/>
        </a:lnSpc>
        <a:spcBef>
          <a:spcPct val="0"/>
        </a:spcBef>
        <a:spcAft>
          <a:spcPct val="0"/>
        </a:spcAft>
        <a:defRPr sz="2400" b="1">
          <a:solidFill>
            <a:srgbClr val="000000"/>
          </a:solidFill>
          <a:latin typeface="Arial" charset="0"/>
        </a:defRPr>
      </a:lvl2pPr>
      <a:lvl3pPr algn="l" rtl="0" eaLnBrk="0" fontAlgn="base" hangingPunct="0">
        <a:lnSpc>
          <a:spcPts val="2400"/>
        </a:lnSpc>
        <a:spcBef>
          <a:spcPct val="0"/>
        </a:spcBef>
        <a:spcAft>
          <a:spcPct val="0"/>
        </a:spcAft>
        <a:defRPr sz="2400" b="1">
          <a:solidFill>
            <a:srgbClr val="000000"/>
          </a:solidFill>
          <a:latin typeface="Arial" charset="0"/>
        </a:defRPr>
      </a:lvl3pPr>
      <a:lvl4pPr algn="l" rtl="0" eaLnBrk="0" fontAlgn="base" hangingPunct="0">
        <a:lnSpc>
          <a:spcPts val="2400"/>
        </a:lnSpc>
        <a:spcBef>
          <a:spcPct val="0"/>
        </a:spcBef>
        <a:spcAft>
          <a:spcPct val="0"/>
        </a:spcAft>
        <a:defRPr sz="2400" b="1">
          <a:solidFill>
            <a:srgbClr val="000000"/>
          </a:solidFill>
          <a:latin typeface="Arial" charset="0"/>
        </a:defRPr>
      </a:lvl4pPr>
      <a:lvl5pPr algn="l" rtl="0" eaLnBrk="0" fontAlgn="base" hangingPunct="0">
        <a:lnSpc>
          <a:spcPts val="2400"/>
        </a:lnSpc>
        <a:spcBef>
          <a:spcPct val="0"/>
        </a:spcBef>
        <a:spcAft>
          <a:spcPct val="0"/>
        </a:spcAft>
        <a:defRPr sz="2400" b="1">
          <a:solidFill>
            <a:srgbClr val="000000"/>
          </a:solidFill>
          <a:latin typeface="Arial" charset="0"/>
        </a:defRPr>
      </a:lvl5pPr>
      <a:lvl6pPr marL="457189" algn="l" rtl="0" fontAlgn="base">
        <a:lnSpc>
          <a:spcPts val="2400"/>
        </a:lnSpc>
        <a:spcBef>
          <a:spcPct val="0"/>
        </a:spcBef>
        <a:spcAft>
          <a:spcPct val="0"/>
        </a:spcAft>
        <a:defRPr sz="2400" b="1">
          <a:solidFill>
            <a:srgbClr val="000000"/>
          </a:solidFill>
          <a:latin typeface="Arial" charset="0"/>
        </a:defRPr>
      </a:lvl6pPr>
      <a:lvl7pPr marL="914377" algn="l" rtl="0" fontAlgn="base">
        <a:lnSpc>
          <a:spcPts val="2400"/>
        </a:lnSpc>
        <a:spcBef>
          <a:spcPct val="0"/>
        </a:spcBef>
        <a:spcAft>
          <a:spcPct val="0"/>
        </a:spcAft>
        <a:defRPr sz="2400" b="1">
          <a:solidFill>
            <a:srgbClr val="000000"/>
          </a:solidFill>
          <a:latin typeface="Arial" charset="0"/>
        </a:defRPr>
      </a:lvl7pPr>
      <a:lvl8pPr marL="1371566" algn="l" rtl="0" fontAlgn="base">
        <a:lnSpc>
          <a:spcPts val="2400"/>
        </a:lnSpc>
        <a:spcBef>
          <a:spcPct val="0"/>
        </a:spcBef>
        <a:spcAft>
          <a:spcPct val="0"/>
        </a:spcAft>
        <a:defRPr sz="2400" b="1">
          <a:solidFill>
            <a:srgbClr val="000000"/>
          </a:solidFill>
          <a:latin typeface="Arial" charset="0"/>
        </a:defRPr>
      </a:lvl8pPr>
      <a:lvl9pPr marL="1828754" algn="l" rtl="0" fontAlgn="base">
        <a:lnSpc>
          <a:spcPts val="2400"/>
        </a:lnSpc>
        <a:spcBef>
          <a:spcPct val="0"/>
        </a:spcBef>
        <a:spcAft>
          <a:spcPct val="0"/>
        </a:spcAft>
        <a:defRPr sz="2400" b="1">
          <a:solidFill>
            <a:srgbClr val="000000"/>
          </a:solidFill>
          <a:latin typeface="Arial" charset="0"/>
        </a:defRPr>
      </a:lvl9pPr>
    </p:titleStyle>
    <p:bodyStyle>
      <a:lvl1pPr marL="190495" indent="-190495" algn="l" rtl="0" eaLnBrk="0" fontAlgn="base" hangingPunct="0">
        <a:spcBef>
          <a:spcPct val="0"/>
        </a:spcBef>
        <a:spcAft>
          <a:spcPct val="37000"/>
        </a:spcAft>
        <a:buChar char="•"/>
        <a:tabLst>
          <a:tab pos="5714857" algn="l"/>
        </a:tabLst>
        <a:defRPr>
          <a:solidFill>
            <a:srgbClr val="000000"/>
          </a:solidFill>
          <a:latin typeface="+mn-lt"/>
          <a:ea typeface="+mn-ea"/>
          <a:cs typeface="+mn-cs"/>
        </a:defRPr>
      </a:lvl1pPr>
      <a:lvl2pPr marL="382578" indent="-190495" algn="l" rtl="0" eaLnBrk="0" fontAlgn="base" hangingPunct="0">
        <a:spcBef>
          <a:spcPct val="0"/>
        </a:spcBef>
        <a:spcAft>
          <a:spcPct val="35000"/>
        </a:spcAft>
        <a:buChar char="–"/>
        <a:tabLst>
          <a:tab pos="5714857" algn="l"/>
        </a:tabLst>
        <a:defRPr sz="1600">
          <a:solidFill>
            <a:srgbClr val="000000"/>
          </a:solidFill>
          <a:latin typeface="+mn-lt"/>
        </a:defRPr>
      </a:lvl2pPr>
      <a:lvl3pPr marL="574660" indent="-190495" algn="l" rtl="0" eaLnBrk="0" fontAlgn="base" hangingPunct="0">
        <a:spcBef>
          <a:spcPct val="0"/>
        </a:spcBef>
        <a:spcAft>
          <a:spcPct val="35000"/>
        </a:spcAft>
        <a:buChar char="–"/>
        <a:tabLst>
          <a:tab pos="5714857" algn="l"/>
        </a:tabLst>
        <a:defRPr sz="1400">
          <a:solidFill>
            <a:srgbClr val="000000"/>
          </a:solidFill>
          <a:latin typeface="+mn-lt"/>
        </a:defRPr>
      </a:lvl3pPr>
      <a:lvl4pPr marL="771506" indent="-195258" algn="l" rtl="0" eaLnBrk="0" fontAlgn="base" hangingPunct="0">
        <a:spcBef>
          <a:spcPct val="0"/>
        </a:spcBef>
        <a:spcAft>
          <a:spcPct val="35000"/>
        </a:spcAft>
        <a:buChar char="–"/>
        <a:tabLst>
          <a:tab pos="5714857" algn="l"/>
        </a:tabLst>
        <a:defRPr sz="1200">
          <a:solidFill>
            <a:srgbClr val="000000"/>
          </a:solidFill>
          <a:latin typeface="+mn-lt"/>
        </a:defRPr>
      </a:lvl4pPr>
      <a:lvl5pPr marL="960415" indent="-187321" algn="l" rtl="0" eaLnBrk="0" fontAlgn="base" hangingPunct="0">
        <a:lnSpc>
          <a:spcPts val="1600"/>
        </a:lnSpc>
        <a:spcBef>
          <a:spcPct val="0"/>
        </a:spcBef>
        <a:spcAft>
          <a:spcPct val="0"/>
        </a:spcAft>
        <a:buChar char="–"/>
        <a:tabLst>
          <a:tab pos="5714857" algn="l"/>
        </a:tabLst>
        <a:defRPr sz="1200">
          <a:solidFill>
            <a:schemeClr val="tx1"/>
          </a:solidFill>
          <a:latin typeface="Verdana" pitchFamily="34" charset="0"/>
        </a:defRPr>
      </a:lvl5pPr>
      <a:lvl6pPr marL="1417603" indent="-187321" algn="l" rtl="0" fontAlgn="base">
        <a:lnSpc>
          <a:spcPts val="1600"/>
        </a:lnSpc>
        <a:spcBef>
          <a:spcPct val="0"/>
        </a:spcBef>
        <a:spcAft>
          <a:spcPct val="0"/>
        </a:spcAft>
        <a:buChar char="–"/>
        <a:tabLst>
          <a:tab pos="5714857" algn="l"/>
        </a:tabLst>
        <a:defRPr sz="1200">
          <a:solidFill>
            <a:schemeClr val="tx1"/>
          </a:solidFill>
          <a:latin typeface="Verdana" pitchFamily="34" charset="0"/>
        </a:defRPr>
      </a:lvl6pPr>
      <a:lvl7pPr marL="1874792" indent="-187321" algn="l" rtl="0" fontAlgn="base">
        <a:lnSpc>
          <a:spcPts val="1600"/>
        </a:lnSpc>
        <a:spcBef>
          <a:spcPct val="0"/>
        </a:spcBef>
        <a:spcAft>
          <a:spcPct val="0"/>
        </a:spcAft>
        <a:buChar char="–"/>
        <a:tabLst>
          <a:tab pos="5714857" algn="l"/>
        </a:tabLst>
        <a:defRPr sz="1200">
          <a:solidFill>
            <a:schemeClr val="tx1"/>
          </a:solidFill>
          <a:latin typeface="Verdana" pitchFamily="34" charset="0"/>
        </a:defRPr>
      </a:lvl7pPr>
      <a:lvl8pPr marL="2331980" indent="-187321" algn="l" rtl="0" fontAlgn="base">
        <a:lnSpc>
          <a:spcPts val="1600"/>
        </a:lnSpc>
        <a:spcBef>
          <a:spcPct val="0"/>
        </a:spcBef>
        <a:spcAft>
          <a:spcPct val="0"/>
        </a:spcAft>
        <a:buChar char="–"/>
        <a:tabLst>
          <a:tab pos="5714857" algn="l"/>
        </a:tabLst>
        <a:defRPr sz="1200">
          <a:solidFill>
            <a:schemeClr val="tx1"/>
          </a:solidFill>
          <a:latin typeface="Verdana" pitchFamily="34" charset="0"/>
        </a:defRPr>
      </a:lvl8pPr>
      <a:lvl9pPr marL="2789169" indent="-187321" algn="l" rtl="0" fontAlgn="base">
        <a:lnSpc>
          <a:spcPts val="1600"/>
        </a:lnSpc>
        <a:spcBef>
          <a:spcPct val="0"/>
        </a:spcBef>
        <a:spcAft>
          <a:spcPct val="0"/>
        </a:spcAft>
        <a:buChar char="–"/>
        <a:tabLst>
          <a:tab pos="5714857" algn="l"/>
        </a:tabLst>
        <a:defRPr sz="1200">
          <a:solidFill>
            <a:schemeClr val="tx1"/>
          </a:solidFill>
          <a:latin typeface="Verdana" pitchFamily="34" charset="0"/>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 y="2269326"/>
            <a:ext cx="5632994" cy="3977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a:spAutoFit/>
          </a:bodyPr>
          <a:lstStyle/>
          <a:p>
            <a:pPr fontAlgn="base">
              <a:lnSpc>
                <a:spcPct val="107000"/>
              </a:lnSpc>
              <a:spcBef>
                <a:spcPct val="0"/>
              </a:spcBef>
              <a:spcAft>
                <a:spcPct val="0"/>
              </a:spcAft>
              <a:defRPr/>
            </a:pPr>
            <a:endParaRPr lang="en-au" sz="2000" dirty="0">
              <a:solidFill>
                <a:srgbClr val="F8F8F8"/>
              </a:solidFill>
            </a:endParaRPr>
          </a:p>
        </p:txBody>
      </p:sp>
      <p:sp>
        <p:nvSpPr>
          <p:cNvPr id="4" name="TextBox 3"/>
          <p:cNvSpPr txBox="1"/>
          <p:nvPr/>
        </p:nvSpPr>
        <p:spPr>
          <a:xfrm>
            <a:off x="228603" y="710771"/>
            <a:ext cx="5562599" cy="2973571"/>
          </a:xfrm>
          <a:prstGeom prst="rect">
            <a:avLst/>
          </a:prstGeom>
          <a:noFill/>
        </p:spPr>
        <p:txBody>
          <a:bodyPr wrap="square" rtlCol="0">
            <a:spAutoFit/>
          </a:bodyPr>
          <a:lstStyle/>
          <a:p>
            <a:pPr algn="ctr">
              <a:lnSpc>
                <a:spcPct val="107000"/>
              </a:lnSpc>
              <a:spcAft>
                <a:spcPct val="0"/>
              </a:spcAft>
            </a:pPr>
            <a:r>
              <a:rPr lang="en-CA" altLang="en-US" sz="2000" b="1" dirty="0">
                <a:latin typeface="Arial" panose="020B0604020202020204" pitchFamily="34" charset="0"/>
                <a:cs typeface="Arial" panose="020B0604020202020204" pitchFamily="34" charset="0"/>
              </a:rPr>
              <a:t>Water Licence </a:t>
            </a:r>
          </a:p>
          <a:p>
            <a:pPr algn="ctr">
              <a:lnSpc>
                <a:spcPct val="107000"/>
              </a:lnSpc>
              <a:spcAft>
                <a:spcPct val="0"/>
              </a:spcAft>
            </a:pPr>
            <a:r>
              <a:rPr lang="en-CA" altLang="en-US" sz="2000" b="1" dirty="0">
                <a:latin typeface="Arial" panose="020B0604020202020204" pitchFamily="34" charset="0"/>
                <a:cs typeface="Arial" panose="020B0604020202020204" pitchFamily="34" charset="0"/>
              </a:rPr>
              <a:t>Amendment And Renewal Application from  Type “A” Water Licence</a:t>
            </a:r>
            <a:r>
              <a:rPr lang="en-US" altLang="en-US" sz="2000" b="1" dirty="0">
                <a:latin typeface="Arial" panose="020B0604020202020204" pitchFamily="34" charset="0"/>
                <a:cs typeface="Arial" panose="020B0604020202020204" pitchFamily="34" charset="0"/>
              </a:rPr>
              <a:t> </a:t>
            </a:r>
            <a:r>
              <a:rPr lang="en-CA" altLang="en-US" sz="2000" b="1" dirty="0">
                <a:latin typeface="Arial" panose="020B0604020202020204" pitchFamily="34" charset="0"/>
                <a:cs typeface="Arial" panose="020B0604020202020204" pitchFamily="34" charset="0"/>
              </a:rPr>
              <a:t>2 AM-DOH1335</a:t>
            </a:r>
          </a:p>
          <a:p>
            <a:pPr algn="ctr">
              <a:lnSpc>
                <a:spcPct val="107000"/>
              </a:lnSpc>
              <a:spcAft>
                <a:spcPct val="0"/>
              </a:spcAft>
            </a:pPr>
            <a:endParaRPr lang="en-CA" altLang="en-US" sz="1400" b="1" dirty="0">
              <a:solidFill>
                <a:prstClr val="black"/>
              </a:solidFill>
              <a:latin typeface="Arial" panose="020B0604020202020204" pitchFamily="34" charset="0"/>
              <a:cs typeface="Arial" panose="020B0604020202020204" pitchFamily="34" charset="0"/>
            </a:endParaRPr>
          </a:p>
          <a:p>
            <a:pPr algn="ctr">
              <a:lnSpc>
                <a:spcPct val="107000"/>
              </a:lnSpc>
              <a:spcAft>
                <a:spcPct val="0"/>
              </a:spcAft>
            </a:pPr>
            <a:endParaRPr lang="en-CA" altLang="en-US" sz="1400" b="1" dirty="0">
              <a:solidFill>
                <a:prstClr val="black"/>
              </a:solidFill>
              <a:latin typeface="Arial" panose="020B0604020202020204" pitchFamily="34" charset="0"/>
              <a:cs typeface="Arial" panose="020B0604020202020204" pitchFamily="34" charset="0"/>
            </a:endParaRPr>
          </a:p>
          <a:p>
            <a:pPr algn="ctr">
              <a:lnSpc>
                <a:spcPct val="107000"/>
              </a:lnSpc>
              <a:spcAft>
                <a:spcPct val="0"/>
              </a:spcAft>
            </a:pPr>
            <a:endParaRPr lang="en-CA" altLang="en-US" sz="1400" b="1" dirty="0">
              <a:solidFill>
                <a:prstClr val="black"/>
              </a:solidFill>
              <a:latin typeface="Arial" panose="020B0604020202020204" pitchFamily="34" charset="0"/>
              <a:cs typeface="Arial" panose="020B0604020202020204" pitchFamily="34" charset="0"/>
            </a:endParaRPr>
          </a:p>
          <a:p>
            <a:pPr algn="ctr">
              <a:lnSpc>
                <a:spcPct val="107000"/>
              </a:lnSpc>
              <a:spcAft>
                <a:spcPct val="0"/>
              </a:spcAft>
            </a:pPr>
            <a:endParaRPr lang="en-CA" altLang="en-US" sz="1400" b="1" dirty="0">
              <a:solidFill>
                <a:prstClr val="black"/>
              </a:solidFill>
              <a:latin typeface="Arial" panose="020B0604020202020204" pitchFamily="34" charset="0"/>
              <a:cs typeface="Arial" panose="020B0604020202020204" pitchFamily="34" charset="0"/>
            </a:endParaRPr>
          </a:p>
          <a:p>
            <a:pPr algn="ctr">
              <a:lnSpc>
                <a:spcPct val="107000"/>
              </a:lnSpc>
              <a:spcAft>
                <a:spcPct val="0"/>
              </a:spcAft>
            </a:pPr>
            <a:endParaRPr lang="en-CA" altLang="en-US" sz="1400" b="1" dirty="0">
              <a:solidFill>
                <a:prstClr val="black"/>
              </a:solidFill>
              <a:latin typeface="Arial" panose="020B0604020202020204" pitchFamily="34" charset="0"/>
              <a:cs typeface="Arial" panose="020B0604020202020204" pitchFamily="34" charset="0"/>
            </a:endParaRPr>
          </a:p>
          <a:p>
            <a:pPr algn="ctr">
              <a:lnSpc>
                <a:spcPct val="107000"/>
              </a:lnSpc>
              <a:spcAft>
                <a:spcPct val="0"/>
              </a:spcAft>
            </a:pPr>
            <a:r>
              <a:rPr lang="en-US" altLang="en-US" sz="1600" dirty="0">
                <a:solidFill>
                  <a:srgbClr val="F8F8F8"/>
                </a:solidFill>
                <a:latin typeface="Arial" panose="020B0604020202020204" pitchFamily="34" charset="0"/>
                <a:cs typeface="Arial" panose="020B0604020202020204" pitchFamily="34" charset="0"/>
              </a:rPr>
              <a:t>Nunavut Water Board Technical Meeting </a:t>
            </a:r>
          </a:p>
          <a:p>
            <a:pPr algn="ctr">
              <a:lnSpc>
                <a:spcPct val="107000"/>
              </a:lnSpc>
              <a:spcAft>
                <a:spcPct val="0"/>
              </a:spcAft>
            </a:pPr>
            <a:r>
              <a:rPr lang="en-US" altLang="en-US" sz="1600" dirty="0">
                <a:solidFill>
                  <a:srgbClr val="F8F8F8"/>
                </a:solidFill>
                <a:latin typeface="Arial" panose="020B0604020202020204" pitchFamily="34" charset="0"/>
                <a:cs typeface="Arial" panose="020B0604020202020204" pitchFamily="34" charset="0"/>
              </a:rPr>
              <a:t>and Pre-hearing Conference</a:t>
            </a:r>
            <a:endParaRPr lang="en-CA" altLang="en-US" sz="1600" dirty="0">
              <a:solidFill>
                <a:srgbClr val="F8F8F8"/>
              </a:solidFill>
              <a:latin typeface="Arial" panose="020B0604020202020204" pitchFamily="34" charset="0"/>
              <a:cs typeface="Arial" panose="020B0604020202020204" pitchFamily="34" charset="0"/>
            </a:endParaRPr>
          </a:p>
          <a:p>
            <a:pPr algn="ctr">
              <a:lnSpc>
                <a:spcPct val="107000"/>
              </a:lnSpc>
              <a:spcAft>
                <a:spcPct val="0"/>
              </a:spcAft>
            </a:pPr>
            <a:r>
              <a:rPr lang="en-CA" altLang="en-US" sz="1400" dirty="0">
                <a:solidFill>
                  <a:srgbClr val="F8F8F8"/>
                </a:solidFill>
                <a:latin typeface="Arial" panose="020B0604020202020204" pitchFamily="34" charset="0"/>
                <a:cs typeface="Arial" panose="020B0604020202020204" pitchFamily="34" charset="0"/>
              </a:rPr>
              <a:t>July 16-17, 2026</a:t>
            </a:r>
          </a:p>
        </p:txBody>
      </p:sp>
    </p:spTree>
    <p:extLst>
      <p:ext uri="{BB962C8B-B14F-4D97-AF65-F5344CB8AC3E}">
        <p14:creationId xmlns:p14="http://schemas.microsoft.com/office/powerpoint/2010/main" val="72895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1551D-FAA1-D29D-F37F-EAA2AD4FB68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8F39D8D-2181-C4D5-9E4D-FF7237C7ED3C}"/>
              </a:ext>
            </a:extLst>
          </p:cNvPr>
          <p:cNvSpPr>
            <a:spLocks noGrp="1"/>
          </p:cNvSpPr>
          <p:nvPr>
            <p:ph type="body" sz="quarter" idx="3"/>
          </p:nvPr>
        </p:nvSpPr>
        <p:spPr>
          <a:xfrm>
            <a:off x="4564067" y="685800"/>
            <a:ext cx="4041775" cy="685800"/>
          </a:xfrm>
        </p:spPr>
        <p:txBody>
          <a:bodyPr/>
          <a:lstStyle/>
          <a:p>
            <a:r>
              <a:rPr lang="fr-CA" dirty="0"/>
              <a:t> </a:t>
            </a:r>
          </a:p>
        </p:txBody>
      </p:sp>
      <p:sp>
        <p:nvSpPr>
          <p:cNvPr id="10" name="Text Placeholder 4">
            <a:extLst>
              <a:ext uri="{FF2B5EF4-FFF2-40B4-BE49-F238E27FC236}">
                <a16:creationId xmlns:a16="http://schemas.microsoft.com/office/drawing/2014/main" id="{C9BA109F-6945-C591-9718-BAC3A3FD74ED}"/>
              </a:ext>
            </a:extLst>
          </p:cNvPr>
          <p:cNvSpPr txBox="1">
            <a:spLocks/>
          </p:cNvSpPr>
          <p:nvPr/>
        </p:nvSpPr>
        <p:spPr>
          <a:xfrm>
            <a:off x="4469001" y="449280"/>
            <a:ext cx="4399484" cy="68580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942A570E-C20E-70C7-35AE-53207B2F7F75}"/>
              </a:ext>
            </a:extLst>
          </p:cNvPr>
          <p:cNvSpPr txBox="1"/>
          <p:nvPr/>
        </p:nvSpPr>
        <p:spPr>
          <a:xfrm>
            <a:off x="4521906" y="1237459"/>
            <a:ext cx="4346579" cy="4383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C2CDF59D-C3C8-4C97-30F7-89812B37F3B5}"/>
              </a:ext>
            </a:extLst>
          </p:cNvPr>
          <p:cNvSpPr>
            <a:spLocks noGrp="1"/>
          </p:cNvSpPr>
          <p:nvPr>
            <p:ph type="sldNum" sz="quarter" idx="12"/>
          </p:nvPr>
        </p:nvSpPr>
        <p:spPr/>
        <p:txBody>
          <a:bodyPr/>
          <a:lstStyle/>
          <a:p>
            <a:fld id="{6F711A52-F43C-4C30-A158-C802C0F8EA5C}" type="slidenum">
              <a:rPr lang="en-US">
                <a:latin typeface="Arial"/>
              </a:rPr>
              <a:pPr/>
              <a:t>10</a:t>
            </a:fld>
            <a:endParaRPr lang="en-US">
              <a:latin typeface="Arial"/>
            </a:endParaRPr>
          </a:p>
        </p:txBody>
      </p:sp>
      <p:sp>
        <p:nvSpPr>
          <p:cNvPr id="4" name="ZoneTexte 3">
            <a:extLst>
              <a:ext uri="{FF2B5EF4-FFF2-40B4-BE49-F238E27FC236}">
                <a16:creationId xmlns:a16="http://schemas.microsoft.com/office/drawing/2014/main" id="{1D036294-B705-B677-BE7F-1B785EAD88DB}"/>
              </a:ext>
            </a:extLst>
          </p:cNvPr>
          <p:cNvSpPr txBox="1"/>
          <p:nvPr/>
        </p:nvSpPr>
        <p:spPr>
          <a:xfrm>
            <a:off x="508874" y="1046792"/>
            <a:ext cx="8330326" cy="5441746"/>
          </a:xfrm>
          <a:prstGeom prst="rect">
            <a:avLst/>
          </a:prstGeom>
          <a:noFill/>
        </p:spPr>
        <p:txBody>
          <a:bodyPr wrap="square">
            <a:spAutoFit/>
          </a:bodyPr>
          <a:lstStyle/>
          <a:p>
            <a:pPr marL="0" marR="0">
              <a:lnSpc>
                <a:spcPct val="115000"/>
              </a:lnSpc>
              <a:spcAft>
                <a:spcPts val="1200"/>
              </a:spcAft>
              <a:buNone/>
            </a:pPr>
            <a:r>
              <a:rPr lang="en-US" sz="15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Key message: The application does not clearly define what tailings strategy the NWB is being asked to approve.</a:t>
            </a:r>
          </a:p>
          <a:p>
            <a:pPr marL="342900" marR="0" lvl="0" indent="-342900">
              <a:lnSpc>
                <a:spcPct val="115000"/>
              </a:lnSpc>
              <a:spcAft>
                <a:spcPts val="500"/>
              </a:spcAft>
              <a:buFont typeface="Arial" panose="020B0604020202020204" pitchFamily="34" charset="0"/>
              <a:buChar char="•"/>
            </a:pPr>
            <a:r>
              <a:rPr lang="en-US" sz="15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The application identifies a phased transition to filtered dry-stack tailings as a preferred alternative.</a:t>
            </a:r>
          </a:p>
          <a:p>
            <a:pPr marL="342900" marR="0" lvl="0" indent="-342900">
              <a:lnSpc>
                <a:spcPct val="115000"/>
              </a:lnSpc>
              <a:spcAft>
                <a:spcPts val="500"/>
              </a:spcAft>
              <a:buFont typeface="Arial" panose="020B0604020202020204" pitchFamily="34" charset="0"/>
              <a:buChar char="•"/>
            </a:pPr>
            <a:r>
              <a:rPr lang="en-US" sz="15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AEM continues to indicate in responses that they preserve continued slurry deposition as an option and only characterize dry-stack implementation as </a:t>
            </a:r>
            <a:r>
              <a:rPr lang="en-US" sz="15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conditional.</a:t>
            </a:r>
            <a:endParaRPr lang="en-US" sz="15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endParaRPr>
          </a:p>
          <a:p>
            <a:pPr marL="342900" marR="0" lvl="0" indent="-342900">
              <a:lnSpc>
                <a:spcPct val="115000"/>
              </a:lnSpc>
              <a:spcAft>
                <a:spcPts val="500"/>
              </a:spcAft>
              <a:buFont typeface="Arial" panose="020B0604020202020204" pitchFamily="34" charset="0"/>
              <a:buChar char="•"/>
            </a:pPr>
            <a:r>
              <a:rPr lang="en-US" sz="15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It remains unclear whether approval is being sought for:</a:t>
            </a:r>
          </a:p>
          <a:p>
            <a:pPr marL="342900" marR="0" lvl="0" indent="-342900">
              <a:lnSpc>
                <a:spcPct val="115000"/>
              </a:lnSpc>
              <a:spcAft>
                <a:spcPts val="500"/>
              </a:spcAft>
              <a:buFont typeface="+mj-lt"/>
              <a:buAutoNum type="romanLcPeriod"/>
            </a:pPr>
            <a:r>
              <a:rPr lang="en-US" sz="15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a major expansion of slurry-tailings deposition;</a:t>
            </a:r>
          </a:p>
          <a:p>
            <a:pPr marL="342900" marR="0" lvl="0" indent="-342900">
              <a:lnSpc>
                <a:spcPct val="115000"/>
              </a:lnSpc>
              <a:spcAft>
                <a:spcPts val="500"/>
              </a:spcAft>
              <a:buFont typeface="+mj-lt"/>
              <a:buAutoNum type="romanLcPeriod"/>
            </a:pPr>
            <a:r>
              <a:rPr lang="en-US" sz="15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a transition to dry-stack tailings; or</a:t>
            </a:r>
          </a:p>
          <a:p>
            <a:pPr marL="342900" marR="0" lvl="0" indent="-342900">
              <a:lnSpc>
                <a:spcPct val="115000"/>
              </a:lnSpc>
              <a:spcAft>
                <a:spcPts val="500"/>
              </a:spcAft>
              <a:buFont typeface="+mj-lt"/>
              <a:buAutoNum type="romanLcPeriod"/>
            </a:pPr>
            <a:r>
              <a:rPr lang="en-US" sz="15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both ? </a:t>
            </a:r>
          </a:p>
          <a:p>
            <a:pPr marL="342900" marR="0" lvl="0" indent="-342900">
              <a:lnSpc>
                <a:spcPct val="115000"/>
              </a:lnSpc>
              <a:spcAft>
                <a:spcPts val="500"/>
              </a:spcAft>
              <a:buFont typeface="Arial" panose="020B0604020202020204" pitchFamily="34" charset="0"/>
              <a:buChar char="•"/>
            </a:pPr>
            <a:r>
              <a:rPr lang="en-US" sz="15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The alternatives have different implications for water demand, seepage, dust, closure and long-term water quality which have not been answered by AEM.</a:t>
            </a:r>
          </a:p>
          <a:p>
            <a:pPr marL="0" marR="0">
              <a:lnSpc>
                <a:spcPct val="115000"/>
              </a:lnSpc>
              <a:spcAft>
                <a:spcPts val="1000"/>
              </a:spcAft>
              <a:buNone/>
            </a:pPr>
            <a:r>
              <a:rPr lang="en-US" sz="15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 </a:t>
            </a:r>
          </a:p>
          <a:p>
            <a:pPr marL="0" marR="0">
              <a:lnSpc>
                <a:spcPct val="115000"/>
              </a:lnSpc>
              <a:spcAft>
                <a:spcPts val="1000"/>
              </a:spcAft>
              <a:buNone/>
            </a:pPr>
            <a:r>
              <a:rPr lang="en-US" sz="15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CIRNAC feels that in order to provide appropriate comment and recommendation AEM must commit to one strategy or fully assess each alternative and provide supporting documentation </a:t>
            </a:r>
          </a:p>
          <a:p>
            <a:pPr marL="0" marR="0" algn="ctr">
              <a:lnSpc>
                <a:spcPct val="115000"/>
              </a:lnSpc>
              <a:spcAft>
                <a:spcPts val="1000"/>
              </a:spcAft>
              <a:buNone/>
            </a:pPr>
            <a:r>
              <a:rPr lang="en-US" sz="1500" b="1" dirty="0">
                <a:solidFill>
                  <a:srgbClr val="FF0000"/>
                </a:solidFill>
                <a:latin typeface="Arial" panose="020B0604020202020204" pitchFamily="34" charset="0"/>
                <a:ea typeface="MS Mincho" panose="02020609040205080304" pitchFamily="49" charset="-128"/>
                <a:cs typeface="Times New Roman" panose="02020603050405020304" pitchFamily="18" charset="0"/>
              </a:rPr>
              <a:t>Unresolved</a:t>
            </a:r>
            <a:endParaRPr lang="en-US" sz="1500" b="1" dirty="0">
              <a:solidFill>
                <a:srgbClr val="FF0000"/>
              </a:solidFill>
              <a:effectLst/>
              <a:latin typeface="Arial" panose="020B0604020202020204" pitchFamily="34" charset="0"/>
              <a:ea typeface="MS Mincho" panose="02020609040205080304" pitchFamily="49" charset="-128"/>
              <a:cs typeface="Times New Roman" panose="02020603050405020304" pitchFamily="18" charset="0"/>
            </a:endParaRPr>
          </a:p>
        </p:txBody>
      </p:sp>
      <p:sp>
        <p:nvSpPr>
          <p:cNvPr id="7" name="Titre 1">
            <a:extLst>
              <a:ext uri="{FF2B5EF4-FFF2-40B4-BE49-F238E27FC236}">
                <a16:creationId xmlns:a16="http://schemas.microsoft.com/office/drawing/2014/main" id="{A259B5FC-D0AC-2C57-A607-F03750409BE3}"/>
              </a:ext>
            </a:extLst>
          </p:cNvPr>
          <p:cNvSpPr>
            <a:spLocks noGrp="1"/>
          </p:cNvSpPr>
          <p:nvPr>
            <p:ph type="title"/>
          </p:nvPr>
        </p:nvSpPr>
        <p:spPr>
          <a:xfrm>
            <a:off x="-612913" y="444637"/>
            <a:ext cx="10515600" cy="241163"/>
          </a:xfrm>
        </p:spPr>
        <p:txBody>
          <a:bodyPr/>
          <a:lstStyle/>
          <a:p>
            <a:pPr marL="0" marR="0" algn="ctr">
              <a:lnSpc>
                <a:spcPct val="115000"/>
              </a:lnSpc>
              <a:spcAft>
                <a:spcPts val="1000"/>
              </a:spcAft>
              <a:buNone/>
            </a:pPr>
            <a:r>
              <a:rPr lang="en-US" dirty="0">
                <a:latin typeface="Calibri Light" panose="020F0302020204030204" pitchFamily="34" charset="0"/>
                <a:ea typeface="Calibri Light" panose="020F0302020204030204" pitchFamily="34" charset="0"/>
                <a:cs typeface="Calibri Light" panose="020F0302020204030204" pitchFamily="34" charset="0"/>
              </a:rPr>
              <a:t>Deficiency 1: Tailings Management Strategy Remains Uncertain</a:t>
            </a:r>
          </a:p>
        </p:txBody>
      </p:sp>
    </p:spTree>
    <p:extLst>
      <p:ext uri="{BB962C8B-B14F-4D97-AF65-F5344CB8AC3E}">
        <p14:creationId xmlns:p14="http://schemas.microsoft.com/office/powerpoint/2010/main" val="154180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9A335-DF34-0059-D150-BE6122684D0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8BC8A1B-6FD4-B3FA-2A02-18A88B407BAA}"/>
              </a:ext>
            </a:extLst>
          </p:cNvPr>
          <p:cNvSpPr>
            <a:spLocks noGrp="1"/>
          </p:cNvSpPr>
          <p:nvPr>
            <p:ph type="body" sz="quarter" idx="3"/>
          </p:nvPr>
        </p:nvSpPr>
        <p:spPr>
          <a:xfrm>
            <a:off x="4564067" y="685800"/>
            <a:ext cx="4041775" cy="685800"/>
          </a:xfrm>
        </p:spPr>
        <p:txBody>
          <a:bodyPr/>
          <a:lstStyle/>
          <a:p>
            <a:r>
              <a:rPr lang="fr-CA" dirty="0"/>
              <a:t> </a:t>
            </a:r>
          </a:p>
        </p:txBody>
      </p:sp>
      <p:sp>
        <p:nvSpPr>
          <p:cNvPr id="10" name="Text Placeholder 4">
            <a:extLst>
              <a:ext uri="{FF2B5EF4-FFF2-40B4-BE49-F238E27FC236}">
                <a16:creationId xmlns:a16="http://schemas.microsoft.com/office/drawing/2014/main" id="{D4A8BBB1-E560-880E-4024-5A684852C79F}"/>
              </a:ext>
            </a:extLst>
          </p:cNvPr>
          <p:cNvSpPr txBox="1">
            <a:spLocks/>
          </p:cNvSpPr>
          <p:nvPr/>
        </p:nvSpPr>
        <p:spPr>
          <a:xfrm>
            <a:off x="4469001" y="449280"/>
            <a:ext cx="4399484" cy="68580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8D799B10-264B-E2D0-78BC-EBE99BC0E71E}"/>
              </a:ext>
            </a:extLst>
          </p:cNvPr>
          <p:cNvSpPr txBox="1"/>
          <p:nvPr/>
        </p:nvSpPr>
        <p:spPr>
          <a:xfrm>
            <a:off x="4521906" y="1237459"/>
            <a:ext cx="4346579" cy="43830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F989B4B2-3A63-4F11-36CC-E438D0EF0B9E}"/>
              </a:ext>
            </a:extLst>
          </p:cNvPr>
          <p:cNvSpPr>
            <a:spLocks noGrp="1"/>
          </p:cNvSpPr>
          <p:nvPr>
            <p:ph type="sldNum" sz="quarter" idx="12"/>
          </p:nvPr>
        </p:nvSpPr>
        <p:spPr/>
        <p:txBody>
          <a:bodyPr/>
          <a:lstStyle/>
          <a:p>
            <a:fld id="{6F711A52-F43C-4C30-A158-C802C0F8EA5C}" type="slidenum">
              <a:rPr lang="en-US">
                <a:latin typeface="Arial"/>
              </a:rPr>
              <a:pPr/>
              <a:t>11</a:t>
            </a:fld>
            <a:endParaRPr lang="en-US">
              <a:latin typeface="Arial"/>
            </a:endParaRPr>
          </a:p>
        </p:txBody>
      </p:sp>
      <p:sp>
        <p:nvSpPr>
          <p:cNvPr id="4" name="ZoneTexte 3">
            <a:extLst>
              <a:ext uri="{FF2B5EF4-FFF2-40B4-BE49-F238E27FC236}">
                <a16:creationId xmlns:a16="http://schemas.microsoft.com/office/drawing/2014/main" id="{A577C115-C8E1-D977-9E0F-E40D119CE593}"/>
              </a:ext>
            </a:extLst>
          </p:cNvPr>
          <p:cNvSpPr txBox="1"/>
          <p:nvPr/>
        </p:nvSpPr>
        <p:spPr>
          <a:xfrm>
            <a:off x="367749" y="1347754"/>
            <a:ext cx="8587408" cy="5825313"/>
          </a:xfrm>
          <a:prstGeom prst="rect">
            <a:avLst/>
          </a:prstGeom>
          <a:noFill/>
        </p:spPr>
        <p:txBody>
          <a:bodyPr wrap="square">
            <a:spAutoFit/>
          </a:bodyPr>
          <a:lstStyle/>
          <a:p>
            <a:pPr marL="0" marR="0">
              <a:lnSpc>
                <a:spcPct val="115000"/>
              </a:lnSpc>
              <a:spcAft>
                <a:spcPts val="1200"/>
              </a:spcAft>
              <a:buNone/>
            </a:pPr>
            <a:r>
              <a:rPr lang="en-US" sz="16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Key message: AEM takes best case modelling credit for dry-stack tailings combined with a geomembrane cover, but has not committed to either.</a:t>
            </a:r>
          </a:p>
          <a:p>
            <a:pPr marL="342900" marR="0" lvl="0" indent="-342900">
              <a:lnSpc>
                <a:spcPct val="115000"/>
              </a:lnSpc>
              <a:spcAft>
                <a:spcPts val="500"/>
              </a:spcAft>
              <a:buFont typeface="Arial" panose="020B0604020202020204" pitchFamily="34" charset="0"/>
              <a:buChar char="•"/>
            </a:pPr>
            <a:r>
              <a:rPr lang="en-US" sz="16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The long-term water quality and load balance modelling assumes transition to filtered dry-stack tailings, which may not occur.</a:t>
            </a:r>
          </a:p>
          <a:p>
            <a:pPr marL="342900" marR="0" lvl="0" indent="-342900">
              <a:lnSpc>
                <a:spcPct val="115000"/>
              </a:lnSpc>
              <a:spcAft>
                <a:spcPts val="500"/>
              </a:spcAft>
              <a:buFont typeface="Arial" panose="020B0604020202020204" pitchFamily="34" charset="0"/>
              <a:buChar char="•"/>
            </a:pPr>
            <a:r>
              <a:rPr lang="en-US" sz="16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Closure source terms assume a low-permeability geomembrane cover over the dry stack.</a:t>
            </a:r>
          </a:p>
          <a:p>
            <a:pPr marL="342900" marR="0" lvl="0" indent="-342900">
              <a:lnSpc>
                <a:spcPct val="115000"/>
              </a:lnSpc>
              <a:spcAft>
                <a:spcPts val="500"/>
              </a:spcAft>
              <a:buFont typeface="Arial" panose="020B0604020202020204" pitchFamily="34" charset="0"/>
              <a:buChar char="•"/>
            </a:pPr>
            <a:r>
              <a:rPr lang="en-US" sz="16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AEM now states that the geomembrane is only one potential mitigation measure, to be used 'if required.'</a:t>
            </a:r>
          </a:p>
          <a:p>
            <a:pPr marL="342900" marR="0" lvl="0" indent="-342900">
              <a:lnSpc>
                <a:spcPct val="115000"/>
              </a:lnSpc>
              <a:spcAft>
                <a:spcPts val="500"/>
              </a:spcAft>
              <a:buFont typeface="Arial" panose="020B0604020202020204" pitchFamily="34" charset="0"/>
              <a:buChar char="•"/>
            </a:pPr>
            <a:r>
              <a:rPr lang="en-US" sz="16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The modelling therefore demonstrates performance for the most favorable of tailings configuration options, but not necessarily the configuration AEM will construct at closure.</a:t>
            </a:r>
          </a:p>
          <a:p>
            <a:pPr marL="0" marR="0">
              <a:lnSpc>
                <a:spcPct val="115000"/>
              </a:lnSpc>
              <a:spcAft>
                <a:spcPts val="1000"/>
              </a:spcAft>
              <a:buNone/>
            </a:pPr>
            <a:r>
              <a:rPr lang="en-US" sz="16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 </a:t>
            </a:r>
          </a:p>
          <a:p>
            <a:pPr marL="0" marR="0">
              <a:lnSpc>
                <a:spcPct val="115000"/>
              </a:lnSpc>
              <a:spcAft>
                <a:spcPts val="1000"/>
              </a:spcAft>
              <a:buNone/>
            </a:pPr>
            <a:r>
              <a:rPr lang="en-US" sz="16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Modelled assumptions must be aligned with enforceable project and closure commitments.</a:t>
            </a:r>
          </a:p>
          <a:p>
            <a:pPr marL="0" marR="0">
              <a:lnSpc>
                <a:spcPct val="115000"/>
              </a:lnSpc>
              <a:spcAft>
                <a:spcPts val="1000"/>
              </a:spcAft>
              <a:buNone/>
            </a:pPr>
            <a:endParaRPr lang="en-US" sz="1600" b="1" dirty="0">
              <a:solidFill>
                <a:srgbClr val="FF0000"/>
              </a:solidFill>
              <a:latin typeface="Arial" panose="020B0604020202020204" pitchFamily="34" charset="0"/>
              <a:ea typeface="MS Mincho" panose="02020609040205080304" pitchFamily="49" charset="-128"/>
              <a:cs typeface="Times New Roman" panose="02020603050405020304" pitchFamily="18" charset="0"/>
            </a:endParaRPr>
          </a:p>
          <a:p>
            <a:pPr marL="0" marR="0" algn="ctr">
              <a:lnSpc>
                <a:spcPct val="115000"/>
              </a:lnSpc>
              <a:spcAft>
                <a:spcPts val="1000"/>
              </a:spcAft>
              <a:buNone/>
            </a:pPr>
            <a:r>
              <a:rPr lang="en-US" sz="1600" b="1" dirty="0">
                <a:solidFill>
                  <a:srgbClr val="FF0000"/>
                </a:solidFill>
                <a:effectLst/>
                <a:latin typeface="Arial" panose="020B0604020202020204" pitchFamily="34" charset="0"/>
                <a:ea typeface="MS Mincho" panose="02020609040205080304" pitchFamily="49" charset="-128"/>
                <a:cs typeface="Times New Roman" panose="02020603050405020304" pitchFamily="18" charset="0"/>
              </a:rPr>
              <a:t>Unresolved</a:t>
            </a:r>
          </a:p>
          <a:p>
            <a:pPr>
              <a:buNone/>
            </a:pPr>
            <a:br>
              <a:rPr lang="en-US" sz="1800" dirty="0">
                <a:effectLst/>
                <a:latin typeface="Arial" panose="020B0604020202020204" pitchFamily="34" charset="0"/>
                <a:ea typeface="MS Mincho" panose="02020609040205080304" pitchFamily="49" charset="-128"/>
                <a:cs typeface="Times New Roman" panose="02020603050405020304" pitchFamily="18" charset="0"/>
              </a:rPr>
            </a:br>
            <a:endParaRPr lang="en-US" dirty="0">
              <a:effectLst/>
            </a:endParaRPr>
          </a:p>
          <a:p>
            <a:pPr marL="0" marR="0">
              <a:lnSpc>
                <a:spcPct val="115000"/>
              </a:lnSpc>
              <a:spcAft>
                <a:spcPts val="1000"/>
              </a:spcAft>
              <a:buNone/>
            </a:pPr>
            <a:r>
              <a:rPr lang="en-US" sz="1800" dirty="0">
                <a:effectLst/>
                <a:latin typeface="Arial" panose="020B0604020202020204" pitchFamily="34" charset="0"/>
                <a:ea typeface="MS Mincho" panose="02020609040205080304" pitchFamily="49" charset="-128"/>
                <a:cs typeface="Times New Roman" panose="02020603050405020304" pitchFamily="18" charset="0"/>
              </a:rPr>
              <a:t> </a:t>
            </a:r>
          </a:p>
        </p:txBody>
      </p:sp>
      <p:sp>
        <p:nvSpPr>
          <p:cNvPr id="6" name="Titre 1">
            <a:extLst>
              <a:ext uri="{FF2B5EF4-FFF2-40B4-BE49-F238E27FC236}">
                <a16:creationId xmlns:a16="http://schemas.microsoft.com/office/drawing/2014/main" id="{954A4CE4-98D9-1D59-EBC4-EBAD2BBD788A}"/>
              </a:ext>
            </a:extLst>
          </p:cNvPr>
          <p:cNvSpPr>
            <a:spLocks noGrp="1"/>
          </p:cNvSpPr>
          <p:nvPr>
            <p:ph type="title"/>
          </p:nvPr>
        </p:nvSpPr>
        <p:spPr>
          <a:xfrm>
            <a:off x="275515" y="412271"/>
            <a:ext cx="8587408" cy="1158112"/>
          </a:xfrm>
        </p:spPr>
        <p:txBody>
          <a:bodyPr/>
          <a:lstStyle/>
          <a:p>
            <a:pPr marL="0" marR="0" algn="ctr">
              <a:lnSpc>
                <a:spcPct val="115000"/>
              </a:lnSpc>
              <a:spcAft>
                <a:spcPts val="1000"/>
              </a:spcAft>
              <a:buNone/>
            </a:pPr>
            <a:r>
              <a:rPr lang="en-US" dirty="0">
                <a:latin typeface="Calibri Light" panose="020F0302020204030204" pitchFamily="34" charset="0"/>
                <a:ea typeface="Calibri Light" panose="020F0302020204030204" pitchFamily="34" charset="0"/>
                <a:cs typeface="Calibri Light" panose="020F0302020204030204" pitchFamily="34" charset="0"/>
              </a:rPr>
              <a:t>Deficiency 2: Water Quality Predictions Rely on an Uncommitted Configuration</a:t>
            </a:r>
          </a:p>
        </p:txBody>
      </p:sp>
    </p:spTree>
    <p:extLst>
      <p:ext uri="{BB962C8B-B14F-4D97-AF65-F5344CB8AC3E}">
        <p14:creationId xmlns:p14="http://schemas.microsoft.com/office/powerpoint/2010/main" val="3503118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6F283-5948-DA99-583B-146321634E1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1C3A7E2-F497-D00B-DBE2-27EB1345AD08}"/>
              </a:ext>
            </a:extLst>
          </p:cNvPr>
          <p:cNvSpPr>
            <a:spLocks noGrp="1"/>
          </p:cNvSpPr>
          <p:nvPr>
            <p:ph type="body" sz="quarter" idx="3"/>
          </p:nvPr>
        </p:nvSpPr>
        <p:spPr>
          <a:xfrm>
            <a:off x="4564067" y="685800"/>
            <a:ext cx="4041775" cy="685800"/>
          </a:xfrm>
        </p:spPr>
        <p:txBody>
          <a:bodyPr/>
          <a:lstStyle/>
          <a:p>
            <a:r>
              <a:rPr lang="fr-CA" dirty="0"/>
              <a:t> </a:t>
            </a:r>
          </a:p>
        </p:txBody>
      </p:sp>
      <p:sp>
        <p:nvSpPr>
          <p:cNvPr id="10" name="Text Placeholder 4">
            <a:extLst>
              <a:ext uri="{FF2B5EF4-FFF2-40B4-BE49-F238E27FC236}">
                <a16:creationId xmlns:a16="http://schemas.microsoft.com/office/drawing/2014/main" id="{291C28E2-E093-486F-2F32-8098B099184E}"/>
              </a:ext>
            </a:extLst>
          </p:cNvPr>
          <p:cNvSpPr txBox="1">
            <a:spLocks/>
          </p:cNvSpPr>
          <p:nvPr/>
        </p:nvSpPr>
        <p:spPr>
          <a:xfrm>
            <a:off x="4469001" y="449280"/>
            <a:ext cx="4399484" cy="68580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CCD213C8-45DE-B180-7746-FFEA7B415C47}"/>
              </a:ext>
            </a:extLst>
          </p:cNvPr>
          <p:cNvSpPr txBox="1"/>
          <p:nvPr/>
        </p:nvSpPr>
        <p:spPr>
          <a:xfrm>
            <a:off x="4521906" y="1237459"/>
            <a:ext cx="4346579" cy="4383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D57AAA30-A53C-CC38-A33C-C5B6D94A6957}"/>
              </a:ext>
            </a:extLst>
          </p:cNvPr>
          <p:cNvSpPr>
            <a:spLocks noGrp="1"/>
          </p:cNvSpPr>
          <p:nvPr>
            <p:ph type="sldNum" sz="quarter" idx="12"/>
          </p:nvPr>
        </p:nvSpPr>
        <p:spPr/>
        <p:txBody>
          <a:bodyPr/>
          <a:lstStyle/>
          <a:p>
            <a:fld id="{6F711A52-F43C-4C30-A158-C802C0F8EA5C}" type="slidenum">
              <a:rPr lang="en-US">
                <a:latin typeface="Arial"/>
              </a:rPr>
              <a:pPr/>
              <a:t>12</a:t>
            </a:fld>
            <a:endParaRPr lang="en-US">
              <a:latin typeface="Arial"/>
            </a:endParaRPr>
          </a:p>
        </p:txBody>
      </p:sp>
      <p:sp>
        <p:nvSpPr>
          <p:cNvPr id="4" name="ZoneTexte 3">
            <a:extLst>
              <a:ext uri="{FF2B5EF4-FFF2-40B4-BE49-F238E27FC236}">
                <a16:creationId xmlns:a16="http://schemas.microsoft.com/office/drawing/2014/main" id="{8D8CFCD7-9874-8FD9-622E-B87A18EB1B72}"/>
              </a:ext>
            </a:extLst>
          </p:cNvPr>
          <p:cNvSpPr txBox="1"/>
          <p:nvPr/>
        </p:nvSpPr>
        <p:spPr>
          <a:xfrm>
            <a:off x="238540" y="1313860"/>
            <a:ext cx="8875642" cy="4930709"/>
          </a:xfrm>
          <a:prstGeom prst="rect">
            <a:avLst/>
          </a:prstGeom>
          <a:noFill/>
        </p:spPr>
        <p:txBody>
          <a:bodyPr wrap="square">
            <a:spAutoFit/>
          </a:bodyPr>
          <a:lstStyle/>
          <a:p>
            <a:pPr marL="0" marR="0">
              <a:lnSpc>
                <a:spcPct val="115000"/>
              </a:lnSpc>
              <a:spcAft>
                <a:spcPts val="1200"/>
              </a:spcAft>
              <a:buNone/>
            </a:pPr>
            <a:r>
              <a:rPr lang="en-US" sz="19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Key message: Closure assumptions are being used to support approval before the closure design is adequately defined.</a:t>
            </a: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The current ICRP does not adequately define the dry-stack closure concept.</a:t>
            </a: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Information missing from the current submission include;  lack of a selected cover system, infiltration target, oxygen-control strategy or measurable acceptance criteria.</a:t>
            </a: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AEM expects water quality to be acceptable without long-term treatment, but has not technically demonstrated that conclusion.</a:t>
            </a: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AEM proposes to materially update the ICRP after </a:t>
            </a:r>
            <a:r>
              <a:rPr lang="en-US" sz="1700" dirty="0" err="1">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licence</a:t>
            </a: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 approval.</a:t>
            </a:r>
          </a:p>
          <a:p>
            <a:pPr marL="0" marR="0">
              <a:lnSpc>
                <a:spcPct val="115000"/>
              </a:lnSpc>
              <a:spcAft>
                <a:spcPts val="1000"/>
              </a:spcAft>
              <a:buNone/>
            </a:pPr>
            <a:r>
              <a:rPr lang="en-US" sz="18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 </a:t>
            </a:r>
          </a:p>
          <a:p>
            <a:pPr marL="0" marR="0">
              <a:lnSpc>
                <a:spcPct val="115000"/>
              </a:lnSpc>
              <a:spcAft>
                <a:spcPts val="1000"/>
              </a:spcAft>
              <a:buNone/>
            </a:pPr>
            <a:r>
              <a:rPr lang="en-US" sz="18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An updated ICRP addressing the amended tailings strategy should be reviewed and approved during the current proceeding. </a:t>
            </a:r>
          </a:p>
          <a:p>
            <a:pPr marL="0" marR="0">
              <a:lnSpc>
                <a:spcPct val="115000"/>
              </a:lnSpc>
              <a:spcAft>
                <a:spcPts val="1000"/>
              </a:spcAft>
              <a:buNone/>
            </a:pPr>
            <a:endParaRPr lang="en-US" b="1" dirty="0">
              <a:latin typeface="Arial" panose="020B0604020202020204" pitchFamily="34" charset="0"/>
              <a:ea typeface="MS Mincho" panose="02020609040205080304" pitchFamily="49" charset="-128"/>
              <a:cs typeface="Times New Roman" panose="02020603050405020304" pitchFamily="18" charset="0"/>
            </a:endParaRPr>
          </a:p>
          <a:p>
            <a:pPr marL="0" marR="0" algn="ctr">
              <a:lnSpc>
                <a:spcPct val="115000"/>
              </a:lnSpc>
              <a:spcAft>
                <a:spcPts val="1000"/>
              </a:spcAft>
              <a:buNone/>
            </a:pPr>
            <a:r>
              <a:rPr lang="en-US" sz="1800" b="1" dirty="0">
                <a:solidFill>
                  <a:srgbClr val="FF0000"/>
                </a:solidFill>
                <a:effectLst/>
                <a:latin typeface="Arial" panose="020B0604020202020204" pitchFamily="34" charset="0"/>
                <a:ea typeface="MS Mincho" panose="02020609040205080304" pitchFamily="49" charset="-128"/>
                <a:cs typeface="Times New Roman" panose="02020603050405020304" pitchFamily="18" charset="0"/>
              </a:rPr>
              <a:t>Unresolved</a:t>
            </a:r>
          </a:p>
        </p:txBody>
      </p:sp>
      <p:sp>
        <p:nvSpPr>
          <p:cNvPr id="6" name="Titre 1">
            <a:extLst>
              <a:ext uri="{FF2B5EF4-FFF2-40B4-BE49-F238E27FC236}">
                <a16:creationId xmlns:a16="http://schemas.microsoft.com/office/drawing/2014/main" id="{66795028-4DD3-8B74-C992-F19059AEF3D3}"/>
              </a:ext>
            </a:extLst>
          </p:cNvPr>
          <p:cNvSpPr>
            <a:spLocks noGrp="1"/>
          </p:cNvSpPr>
          <p:nvPr>
            <p:ph type="title"/>
          </p:nvPr>
        </p:nvSpPr>
        <p:spPr>
          <a:xfrm>
            <a:off x="275515" y="591173"/>
            <a:ext cx="8587408" cy="325119"/>
          </a:xfrm>
        </p:spPr>
        <p:txBody>
          <a:bodyPr/>
          <a:lstStyle/>
          <a:p>
            <a:pPr marL="0" marR="0" algn="ctr">
              <a:lnSpc>
                <a:spcPct val="115000"/>
              </a:lnSpc>
              <a:spcAft>
                <a:spcPts val="1000"/>
              </a:spcAft>
              <a:buNone/>
            </a:pPr>
            <a:r>
              <a:rPr lang="en-US" dirty="0">
                <a:latin typeface="Calibri Light" panose="020F0302020204030204" pitchFamily="34" charset="0"/>
                <a:ea typeface="Calibri Light" panose="020F0302020204030204" pitchFamily="34" charset="0"/>
                <a:cs typeface="Calibri Light" panose="020F0302020204030204" pitchFamily="34" charset="0"/>
              </a:rPr>
              <a:t>Deficiency 3: Tailings Closure Concept Is Too Preliminary</a:t>
            </a:r>
          </a:p>
        </p:txBody>
      </p:sp>
    </p:spTree>
    <p:extLst>
      <p:ext uri="{BB962C8B-B14F-4D97-AF65-F5344CB8AC3E}">
        <p14:creationId xmlns:p14="http://schemas.microsoft.com/office/powerpoint/2010/main" val="2885031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25DC9-DFD4-BD09-A3D4-0FF4515730D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FDF4EB6-93DC-9D6E-655E-82428C5DF8E9}"/>
              </a:ext>
            </a:extLst>
          </p:cNvPr>
          <p:cNvSpPr>
            <a:spLocks noGrp="1"/>
          </p:cNvSpPr>
          <p:nvPr>
            <p:ph type="body" sz="quarter" idx="3"/>
          </p:nvPr>
        </p:nvSpPr>
        <p:spPr>
          <a:xfrm>
            <a:off x="4564067" y="685800"/>
            <a:ext cx="4041775" cy="685800"/>
          </a:xfrm>
        </p:spPr>
        <p:txBody>
          <a:bodyPr/>
          <a:lstStyle/>
          <a:p>
            <a:r>
              <a:rPr lang="fr-CA" dirty="0"/>
              <a:t> </a:t>
            </a:r>
          </a:p>
        </p:txBody>
      </p:sp>
      <p:sp>
        <p:nvSpPr>
          <p:cNvPr id="10" name="Text Placeholder 4">
            <a:extLst>
              <a:ext uri="{FF2B5EF4-FFF2-40B4-BE49-F238E27FC236}">
                <a16:creationId xmlns:a16="http://schemas.microsoft.com/office/drawing/2014/main" id="{AFEDBF38-1841-6B57-391D-595BE50BEA02}"/>
              </a:ext>
            </a:extLst>
          </p:cNvPr>
          <p:cNvSpPr txBox="1">
            <a:spLocks/>
          </p:cNvSpPr>
          <p:nvPr/>
        </p:nvSpPr>
        <p:spPr>
          <a:xfrm>
            <a:off x="4469001" y="449280"/>
            <a:ext cx="4399484" cy="68580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663110A5-62CD-3F3A-D1CC-C34C983BE5EE}"/>
              </a:ext>
            </a:extLst>
          </p:cNvPr>
          <p:cNvSpPr txBox="1"/>
          <p:nvPr/>
        </p:nvSpPr>
        <p:spPr>
          <a:xfrm>
            <a:off x="4521906" y="1237459"/>
            <a:ext cx="4346579" cy="43830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5B0DFB01-D40A-E362-B1F0-D09B263A9CAC}"/>
              </a:ext>
            </a:extLst>
          </p:cNvPr>
          <p:cNvSpPr>
            <a:spLocks noGrp="1"/>
          </p:cNvSpPr>
          <p:nvPr>
            <p:ph type="sldNum" sz="quarter" idx="12"/>
          </p:nvPr>
        </p:nvSpPr>
        <p:spPr/>
        <p:txBody>
          <a:bodyPr/>
          <a:lstStyle/>
          <a:p>
            <a:fld id="{6F711A52-F43C-4C30-A158-C802C0F8EA5C}" type="slidenum">
              <a:rPr lang="en-US">
                <a:latin typeface="Arial"/>
              </a:rPr>
              <a:pPr/>
              <a:t>13</a:t>
            </a:fld>
            <a:endParaRPr lang="en-US">
              <a:latin typeface="Arial"/>
            </a:endParaRPr>
          </a:p>
        </p:txBody>
      </p:sp>
      <p:sp>
        <p:nvSpPr>
          <p:cNvPr id="4" name="ZoneTexte 3">
            <a:extLst>
              <a:ext uri="{FF2B5EF4-FFF2-40B4-BE49-F238E27FC236}">
                <a16:creationId xmlns:a16="http://schemas.microsoft.com/office/drawing/2014/main" id="{F084BE64-4F4D-5B70-9638-1B823E64117A}"/>
              </a:ext>
            </a:extLst>
          </p:cNvPr>
          <p:cNvSpPr txBox="1"/>
          <p:nvPr/>
        </p:nvSpPr>
        <p:spPr>
          <a:xfrm>
            <a:off x="538158" y="1311403"/>
            <a:ext cx="8301042" cy="5121017"/>
          </a:xfrm>
          <a:prstGeom prst="rect">
            <a:avLst/>
          </a:prstGeom>
          <a:noFill/>
        </p:spPr>
        <p:txBody>
          <a:bodyPr wrap="square">
            <a:spAutoFit/>
          </a:bodyPr>
          <a:lstStyle/>
          <a:p>
            <a:pPr marL="0" marR="0">
              <a:lnSpc>
                <a:spcPct val="115000"/>
              </a:lnSpc>
              <a:spcAft>
                <a:spcPts val="1200"/>
              </a:spcAft>
              <a:buNone/>
            </a:pPr>
            <a:r>
              <a:rPr lang="en-US" sz="19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Key message: AEM has not demonstrated, despite request, that the amended project remains within the previously assessed environmental envelope.</a:t>
            </a: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Mill throughput increases from 2,000 </a:t>
            </a:r>
            <a:r>
              <a:rPr lang="en-US" sz="1700" dirty="0" err="1">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tpd</a:t>
            </a: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 to approximately 8,000 </a:t>
            </a:r>
            <a:r>
              <a:rPr lang="en-US" sz="1700" dirty="0" err="1">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tpd</a:t>
            </a: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a:t>
            </a: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Tailings placed in the TIA increase from approximately 18 Mt to approximately 34 Mt.</a:t>
            </a: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The amendment also involves major increases in mining and a substantially longer overall mine life.</a:t>
            </a: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AEM has not provided a direct FEIS comparison for total mined </a:t>
            </a:r>
            <a:r>
              <a:rPr lang="en-US" sz="1700" dirty="0" err="1">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tonnes</a:t>
            </a: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 waste rock, tailings or total project duration.</a:t>
            </a:r>
          </a:p>
          <a:p>
            <a:pPr marL="0" marR="0">
              <a:lnSpc>
                <a:spcPct val="115000"/>
              </a:lnSpc>
              <a:spcAft>
                <a:spcPts val="1000"/>
              </a:spcAft>
              <a:buNone/>
            </a:pPr>
            <a:r>
              <a:rPr lang="en-US" sz="18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 </a:t>
            </a:r>
          </a:p>
          <a:p>
            <a:pPr marL="0" marR="0">
              <a:lnSpc>
                <a:spcPct val="115000"/>
              </a:lnSpc>
              <a:spcAft>
                <a:spcPts val="1000"/>
              </a:spcAft>
              <a:buNone/>
            </a:pPr>
            <a:r>
              <a:rPr lang="en-US" sz="18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AEM should provide a complete quantitative reconciliation of the amended project against the FEIS.</a:t>
            </a:r>
          </a:p>
          <a:p>
            <a:pPr marL="0" marR="0" algn="ctr">
              <a:lnSpc>
                <a:spcPct val="115000"/>
              </a:lnSpc>
              <a:spcAft>
                <a:spcPts val="1000"/>
              </a:spcAft>
              <a:buNone/>
            </a:pPr>
            <a:r>
              <a:rPr lang="en-US" b="1" dirty="0">
                <a:solidFill>
                  <a:srgbClr val="FF0000"/>
                </a:solidFill>
                <a:latin typeface="Arial" panose="020B0604020202020204" pitchFamily="34" charset="0"/>
                <a:ea typeface="MS Mincho" panose="02020609040205080304" pitchFamily="49" charset="-128"/>
                <a:cs typeface="Times New Roman" panose="02020603050405020304" pitchFamily="18" charset="0"/>
              </a:rPr>
              <a:t>Unresolved</a:t>
            </a:r>
          </a:p>
        </p:txBody>
      </p:sp>
      <p:sp>
        <p:nvSpPr>
          <p:cNvPr id="6" name="Titre 1">
            <a:extLst>
              <a:ext uri="{FF2B5EF4-FFF2-40B4-BE49-F238E27FC236}">
                <a16:creationId xmlns:a16="http://schemas.microsoft.com/office/drawing/2014/main" id="{57082E89-AA52-C455-7AB4-FBFF5F1E8E1C}"/>
              </a:ext>
            </a:extLst>
          </p:cNvPr>
          <p:cNvSpPr>
            <a:spLocks noGrp="1"/>
          </p:cNvSpPr>
          <p:nvPr>
            <p:ph type="title"/>
          </p:nvPr>
        </p:nvSpPr>
        <p:spPr>
          <a:xfrm>
            <a:off x="275515" y="591173"/>
            <a:ext cx="8587408" cy="325119"/>
          </a:xfrm>
        </p:spPr>
        <p:txBody>
          <a:bodyPr/>
          <a:lstStyle/>
          <a:p>
            <a:pPr marL="0" marR="0" algn="ctr">
              <a:lnSpc>
                <a:spcPct val="115000"/>
              </a:lnSpc>
              <a:spcAft>
                <a:spcPts val="1000"/>
              </a:spcAft>
              <a:buNone/>
            </a:pPr>
            <a:r>
              <a:rPr lang="en-US" dirty="0">
                <a:latin typeface="Calibri Light" panose="020F0302020204030204" pitchFamily="34" charset="0"/>
                <a:ea typeface="Calibri Light" panose="020F0302020204030204" pitchFamily="34" charset="0"/>
                <a:cs typeface="Calibri Light" panose="020F0302020204030204" pitchFamily="34" charset="0"/>
              </a:rPr>
              <a:t>Deficiency 4: Expansion Has Not Been Reconciled with the Previous EA</a:t>
            </a:r>
          </a:p>
        </p:txBody>
      </p:sp>
    </p:spTree>
    <p:extLst>
      <p:ext uri="{BB962C8B-B14F-4D97-AF65-F5344CB8AC3E}">
        <p14:creationId xmlns:p14="http://schemas.microsoft.com/office/powerpoint/2010/main" val="3844259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p:nvPr/>
        </p:nvSpPr>
        <p:spPr>
          <a:xfrm>
            <a:off x="4351046" y="571499"/>
            <a:ext cx="3733803" cy="3429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lvl1pPr>
              <a:lnSpc>
                <a:spcPts val="2400"/>
              </a:lnSpc>
              <a:spcBef>
                <a:spcPts val="0"/>
              </a:spcBef>
              <a:defRPr sz="2500" b="1">
                <a:solidFill>
                  <a:srgbClr val="000000"/>
                </a:solidFill>
                <a:latin typeface="Euphemia"/>
                <a:ea typeface="Euphemia"/>
                <a:cs typeface="Euphemia"/>
                <a:sym typeface="Euphemia"/>
              </a:defRPr>
            </a:lvl1pPr>
          </a:lstStyle>
          <a:p>
            <a:endParaRPr sz="2400" dirty="0">
              <a:latin typeface="Pigiarniq" panose="020B0503040102020104" pitchFamily="34" charset="0"/>
            </a:endParaRPr>
          </a:p>
        </p:txBody>
      </p:sp>
      <p:sp>
        <p:nvSpPr>
          <p:cNvPr id="10" name="ᑖᓐᓇ  ᑐᒃᓯᕋᖅᑐᖅ  ᑭᐅᔭᐅᓯᒪᔪᓂᑦ ᐊᒥᓱᓂᒃ  CIRNAC−ᑯᑦ  ᑐᓴᕆᐊᓕᖏᓐᓂᒃ  ᑭᓯᐊᓂ  ᓱᓕ ᓇᓗᓇᖅᑐᑦ  ᐅᖃᐅᓯᕆᓯᒪᔭᕗᑦ ᑕᒪᑐᒧᖓᓕᖓᔪᑦ ᑕᐃᒪᐃᓕᖓᑦᑎᐃᕐᓇᖅᑐᖅ.…"/>
          <p:cNvSpPr txBox="1"/>
          <p:nvPr/>
        </p:nvSpPr>
        <p:spPr>
          <a:xfrm>
            <a:off x="4351047" y="1219202"/>
            <a:ext cx="4446764" cy="4308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19" rIns="45719" bIns="45719">
            <a:spAutoFit/>
          </a:bodyPr>
          <a:lstStyle/>
          <a:p>
            <a:pPr defTabSz="457189">
              <a:spcBef>
                <a:spcPts val="1200"/>
              </a:spcBef>
              <a:tabLst>
                <a:tab pos="5625959" algn="l"/>
              </a:tabLst>
              <a:defRPr sz="2100">
                <a:solidFill>
                  <a:srgbClr val="000000"/>
                </a:solidFill>
                <a:uFill>
                  <a:solidFill>
                    <a:srgbClr val="000000"/>
                  </a:solidFill>
                </a:uFill>
                <a:latin typeface="Euphemia"/>
                <a:ea typeface="Euphemia"/>
                <a:cs typeface="Euphemia"/>
                <a:sym typeface="Euphemia"/>
              </a:defRPr>
            </a:pPr>
            <a:endParaRPr sz="2200" dirty="0">
              <a:solidFill>
                <a:srgbClr val="000000"/>
              </a:solidFill>
              <a:uFill>
                <a:solidFill>
                  <a:srgbClr val="000000"/>
                </a:solidFill>
              </a:uFill>
              <a:latin typeface="Pigiarniq" panose="020B0503040102020104" pitchFamily="34" charset="0"/>
              <a:sym typeface="Euphemia"/>
            </a:endParaRPr>
          </a:p>
        </p:txBody>
      </p:sp>
      <p:sp>
        <p:nvSpPr>
          <p:cNvPr id="4" name="Slide Number Placeholder 3"/>
          <p:cNvSpPr>
            <a:spLocks noGrp="1"/>
          </p:cNvSpPr>
          <p:nvPr>
            <p:ph type="sldNum" sz="quarter" idx="4"/>
          </p:nvPr>
        </p:nvSpPr>
        <p:spPr/>
        <p:txBody>
          <a:bodyPr/>
          <a:lstStyle/>
          <a:p>
            <a:pPr>
              <a:defRPr/>
            </a:pPr>
            <a:fld id="{E00B6E52-F07A-44C8-B7AE-D6EEC3D50429}" type="slidenum">
              <a:rPr lang="en-CA">
                <a:latin typeface="Arial"/>
              </a:rPr>
              <a:pPr>
                <a:defRPr/>
              </a:pPr>
              <a:t>14</a:t>
            </a:fld>
            <a:endParaRPr lang="en-CA" dirty="0">
              <a:latin typeface="Arial"/>
            </a:endParaRPr>
          </a:p>
        </p:txBody>
      </p:sp>
      <p:sp>
        <p:nvSpPr>
          <p:cNvPr id="12" name="Title 1">
            <a:extLst>
              <a:ext uri="{FF2B5EF4-FFF2-40B4-BE49-F238E27FC236}">
                <a16:creationId xmlns:a16="http://schemas.microsoft.com/office/drawing/2014/main" id="{66947BFD-7617-F6B7-E909-657538CC885A}"/>
              </a:ext>
            </a:extLst>
          </p:cNvPr>
          <p:cNvSpPr>
            <a:spLocks noGrp="1"/>
          </p:cNvSpPr>
          <p:nvPr>
            <p:ph type="title"/>
          </p:nvPr>
        </p:nvSpPr>
        <p:spPr>
          <a:xfrm>
            <a:off x="0" y="1020548"/>
            <a:ext cx="9144000" cy="971550"/>
          </a:xfrm>
        </p:spPr>
        <p:txBody>
          <a:bodyPr>
            <a:normAutofit/>
          </a:bodyPr>
          <a:lstStyle/>
          <a:p>
            <a:pPr algn="ctr"/>
            <a:r>
              <a:rPr lang="en-US" sz="3000" dirty="0">
                <a:latin typeface="Calibri Light" panose="020F0302020204030204" pitchFamily="34" charset="0"/>
                <a:ea typeface="Calibri Light" panose="020F0302020204030204" pitchFamily="34" charset="0"/>
                <a:cs typeface="Calibri Light" panose="020F0302020204030204" pitchFamily="34" charset="0"/>
              </a:rPr>
              <a:t>Conclusion</a:t>
            </a:r>
          </a:p>
        </p:txBody>
      </p:sp>
      <p:sp>
        <p:nvSpPr>
          <p:cNvPr id="13" name="Content Placeholder 2">
            <a:extLst>
              <a:ext uri="{FF2B5EF4-FFF2-40B4-BE49-F238E27FC236}">
                <a16:creationId xmlns:a16="http://schemas.microsoft.com/office/drawing/2014/main" id="{4B41D43B-F12C-FBE4-8A3D-B774CD28AB98}"/>
              </a:ext>
            </a:extLst>
          </p:cNvPr>
          <p:cNvSpPr>
            <a:spLocks noGrp="1"/>
          </p:cNvSpPr>
          <p:nvPr>
            <p:ph sz="half" idx="1"/>
          </p:nvPr>
        </p:nvSpPr>
        <p:spPr>
          <a:xfrm>
            <a:off x="304800" y="2269440"/>
            <a:ext cx="8594034" cy="4144963"/>
          </a:xfrm>
        </p:spPr>
        <p:txBody>
          <a:bodyPr>
            <a:normAutofit/>
          </a:bodyPr>
          <a:lstStyle/>
          <a:p>
            <a:pPr marL="0" indent="0" algn="ctr">
              <a:spcAft>
                <a:spcPts val="1200"/>
              </a:spcAft>
              <a:buNone/>
            </a:pPr>
            <a:r>
              <a:rPr lang="en-US" altLang="en-US" dirty="0"/>
              <a:t>CIRNAC will continue to work together with AEM, the Nunavut Water Board and other interveners through the water </a:t>
            </a:r>
            <a:r>
              <a:rPr lang="en-US" altLang="en-US" dirty="0" err="1"/>
              <a:t>licence</a:t>
            </a:r>
            <a:r>
              <a:rPr lang="en-US" altLang="en-US" dirty="0"/>
              <a:t> application review process with the aim of protecting Nunavut’s inland water resources while promoting sustainable development.</a:t>
            </a:r>
          </a:p>
        </p:txBody>
      </p:sp>
    </p:spTree>
    <p:extLst>
      <p:ext uri="{BB962C8B-B14F-4D97-AF65-F5344CB8AC3E}">
        <p14:creationId xmlns:p14="http://schemas.microsoft.com/office/powerpoint/2010/main" val="2115640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p:cNvSpPr>
            <a:spLocks noGrp="1"/>
          </p:cNvSpPr>
          <p:nvPr>
            <p:ph type="sldNum" sz="quarter" idx="4294967295"/>
          </p:nvPr>
        </p:nvSpPr>
        <p:spPr>
          <a:xfrm>
            <a:off x="7010400" y="6248403"/>
            <a:ext cx="2133600" cy="365125"/>
          </a:xfrm>
          <a:prstGeom prst="rect">
            <a:avLst/>
          </a:prstGeom>
        </p:spPr>
        <p:txBody>
          <a:bodyPr/>
          <a:lstStyle/>
          <a:p>
            <a:pPr>
              <a:defRPr/>
            </a:pPr>
            <a:fld id="{E00B6E52-F07A-44C8-B7AE-D6EEC3D50429}" type="slidenum">
              <a:rPr lang="en-CA" sz="1600">
                <a:latin typeface="Arial" panose="020B0604020202020204" pitchFamily="34" charset="0"/>
                <a:cs typeface="Arial" panose="020B0604020202020204" pitchFamily="34" charset="0"/>
              </a:rPr>
              <a:pPr>
                <a:defRPr/>
              </a:pPr>
              <a:t>15</a:t>
            </a:fld>
            <a:endParaRPr lang="en-CA" sz="1600" dirty="0">
              <a:latin typeface="Arial" panose="020B0604020202020204" pitchFamily="34" charset="0"/>
              <a:cs typeface="Arial" panose="020B0604020202020204" pitchFamily="34" charset="0"/>
            </a:endParaRPr>
          </a:p>
        </p:txBody>
      </p:sp>
      <p:pic>
        <p:nvPicPr>
          <p:cNvPr id="3" name="Picture 5">
            <a:extLst>
              <a:ext uri="{FF2B5EF4-FFF2-40B4-BE49-F238E27FC236}">
                <a16:creationId xmlns:a16="http://schemas.microsoft.com/office/drawing/2014/main" id="{FF21849B-4814-4A3E-99E7-0243B0D8072A}"/>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pic>
      <p:sp>
        <p:nvSpPr>
          <p:cNvPr id="4" name="Rectangle 3"/>
          <p:cNvSpPr/>
          <p:nvPr/>
        </p:nvSpPr>
        <p:spPr>
          <a:xfrm>
            <a:off x="4114800" y="1143003"/>
            <a:ext cx="4572000" cy="646331"/>
          </a:xfrm>
          <a:prstGeom prst="rect">
            <a:avLst/>
          </a:prstGeom>
        </p:spPr>
        <p:txBody>
          <a:bodyPr>
            <a:spAutoFit/>
          </a:bodyPr>
          <a:lstStyle/>
          <a:p>
            <a:pPr marL="190495" indent="-190495" algn="ctr">
              <a:tabLst>
                <a:tab pos="5714857" algn="l"/>
              </a:tabLst>
              <a:defRPr/>
            </a:pPr>
            <a:endParaRPr lang="en-CA" sz="3600" b="1" kern="0" dirty="0">
              <a:solidFill>
                <a:srgbClr val="FFCC00"/>
              </a:solidFill>
              <a:latin typeface="Arial"/>
            </a:endParaRPr>
          </a:p>
        </p:txBody>
      </p:sp>
      <p:sp>
        <p:nvSpPr>
          <p:cNvPr id="6" name="Rectangle 5"/>
          <p:cNvSpPr/>
          <p:nvPr/>
        </p:nvSpPr>
        <p:spPr>
          <a:xfrm>
            <a:off x="0" y="990603"/>
            <a:ext cx="4572000" cy="646331"/>
          </a:xfrm>
          <a:prstGeom prst="rect">
            <a:avLst/>
          </a:prstGeom>
        </p:spPr>
        <p:txBody>
          <a:bodyPr>
            <a:spAutoFit/>
          </a:bodyPr>
          <a:lstStyle/>
          <a:p>
            <a:pPr algn="ctr">
              <a:defRPr/>
            </a:pPr>
            <a:r>
              <a:rPr lang="en-US" sz="3600" b="1" dirty="0">
                <a:solidFill>
                  <a:srgbClr val="FFCC00"/>
                </a:solidFill>
                <a:latin typeface="Arial" panose="020B0604020202020204" pitchFamily="34" charset="0"/>
                <a:cs typeface="Arial" panose="020B0604020202020204" pitchFamily="34" charset="0"/>
              </a:rPr>
              <a:t> </a:t>
            </a:r>
            <a:endParaRPr lang="en-CA" sz="3600" b="1" dirty="0">
              <a:solidFill>
                <a:srgbClr val="FFCC00"/>
              </a:solidFill>
              <a:latin typeface="Arial" panose="020B0604020202020204" pitchFamily="34" charset="0"/>
              <a:cs typeface="Arial" panose="020B0604020202020204" pitchFamily="34" charset="0"/>
            </a:endParaRPr>
          </a:p>
        </p:txBody>
      </p:sp>
      <p:sp>
        <p:nvSpPr>
          <p:cNvPr id="7" name="Rectangle 6"/>
          <p:cNvSpPr/>
          <p:nvPr/>
        </p:nvSpPr>
        <p:spPr>
          <a:xfrm>
            <a:off x="76200" y="914403"/>
            <a:ext cx="4191000" cy="2800767"/>
          </a:xfrm>
          <a:prstGeom prst="rect">
            <a:avLst/>
          </a:prstGeom>
        </p:spPr>
        <p:txBody>
          <a:bodyPr wrap="square">
            <a:spAutoFit/>
          </a:bodyPr>
          <a:lstStyle/>
          <a:p>
            <a:pPr algn="ctr"/>
            <a:r>
              <a:rPr lang="en-US" altLang="en-US" sz="4400" b="1" dirty="0" err="1">
                <a:solidFill>
                  <a:srgbClr val="E7B900">
                    <a:lumMod val="60000"/>
                    <a:lumOff val="40000"/>
                  </a:srgbClr>
                </a:solidFill>
                <a:latin typeface="Arial"/>
              </a:rPr>
              <a:t>Qujannamiik</a:t>
            </a:r>
            <a:endParaRPr lang="en-US" altLang="en-US" sz="4400" b="1" dirty="0">
              <a:solidFill>
                <a:srgbClr val="E7B900">
                  <a:lumMod val="60000"/>
                  <a:lumOff val="40000"/>
                </a:srgbClr>
              </a:solidFill>
              <a:latin typeface="Arial"/>
            </a:endParaRPr>
          </a:p>
          <a:p>
            <a:pPr algn="ctr"/>
            <a:r>
              <a:rPr lang="en-US" altLang="en-US" sz="4400" b="1" dirty="0">
                <a:solidFill>
                  <a:srgbClr val="E7B900">
                    <a:lumMod val="60000"/>
                    <a:lumOff val="40000"/>
                  </a:srgbClr>
                </a:solidFill>
                <a:latin typeface="Arial"/>
              </a:rPr>
              <a:t>Thank you</a:t>
            </a:r>
          </a:p>
          <a:p>
            <a:pPr algn="ctr"/>
            <a:r>
              <a:rPr lang="en-US" altLang="en-US" sz="4400" b="1" dirty="0">
                <a:solidFill>
                  <a:srgbClr val="E7B900">
                    <a:lumMod val="60000"/>
                    <a:lumOff val="40000"/>
                  </a:srgbClr>
                </a:solidFill>
                <a:latin typeface="Arial"/>
              </a:rPr>
              <a:t>Merci</a:t>
            </a:r>
          </a:p>
          <a:p>
            <a:pPr algn="ctr"/>
            <a:r>
              <a:rPr lang="en-CA" altLang="en-US" sz="4400" b="1" dirty="0" err="1">
                <a:solidFill>
                  <a:srgbClr val="E7B900">
                    <a:lumMod val="60000"/>
                    <a:lumOff val="40000"/>
                  </a:srgbClr>
                </a:solidFill>
                <a:latin typeface="Pigiarniq Light" pitchFamily="2" charset="0"/>
              </a:rPr>
              <a:t>ᖁᔭᓐᓇᒦᒃ</a:t>
            </a:r>
            <a:endParaRPr lang="en-CA" altLang="en-US" sz="4400" dirty="0">
              <a:solidFill>
                <a:srgbClr val="E7B900">
                  <a:lumMod val="60000"/>
                  <a:lumOff val="40000"/>
                </a:srgbClr>
              </a:solidFill>
              <a:latin typeface="Arial"/>
            </a:endParaRPr>
          </a:p>
        </p:txBody>
      </p:sp>
    </p:spTree>
    <p:extLst>
      <p:ext uri="{BB962C8B-B14F-4D97-AF65-F5344CB8AC3E}">
        <p14:creationId xmlns:p14="http://schemas.microsoft.com/office/powerpoint/2010/main" val="1884783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5"/>
          <p:cNvSpPr txBox="1"/>
          <p:nvPr/>
        </p:nvSpPr>
        <p:spPr>
          <a:xfrm>
            <a:off x="4611688" y="1307552"/>
            <a:ext cx="4010027" cy="49408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marL="190494" indent="-190494" defTabSz="457189" fontAlgn="base">
              <a:lnSpc>
                <a:spcPct val="120000"/>
              </a:lnSpc>
              <a:spcAft>
                <a:spcPct val="37000"/>
              </a:spcAft>
              <a:buSzPct val="100000"/>
              <a:buFont typeface="Helvetica"/>
              <a:buChar char="•"/>
              <a:tabLst>
                <a:tab pos="5625959" algn="l"/>
              </a:tabLst>
              <a:defRPr sz="2000">
                <a:solidFill>
                  <a:srgbClr val="000000"/>
                </a:solidFill>
                <a:uFill>
                  <a:solidFill>
                    <a:srgbClr val="000000"/>
                  </a:solidFill>
                </a:uFill>
                <a:latin typeface="Euphemia"/>
                <a:ea typeface="Euphemia"/>
                <a:cs typeface="Euphemia"/>
                <a:sym typeface="Euphemia"/>
              </a:defRPr>
            </a:pPr>
            <a:endParaRPr lang="en-CA" sz="2000" dirty="0">
              <a:solidFill>
                <a:srgbClr val="000000"/>
              </a:solidFill>
              <a:uFill>
                <a:solidFill>
                  <a:srgbClr val="000000"/>
                </a:solidFill>
              </a:uFill>
              <a:latin typeface="Pigiarniq" panose="020B0503040102020104" pitchFamily="34" charset="0"/>
              <a:ea typeface="Euphemia"/>
              <a:cs typeface="Euphemia"/>
              <a:sym typeface="Euphemia"/>
            </a:endParaRPr>
          </a:p>
        </p:txBody>
      </p:sp>
      <p:sp>
        <p:nvSpPr>
          <p:cNvPr id="9" name="Title 3"/>
          <p:cNvSpPr txBox="1"/>
          <p:nvPr/>
        </p:nvSpPr>
        <p:spPr>
          <a:xfrm>
            <a:off x="4643118" y="487286"/>
            <a:ext cx="3947163" cy="3970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19" rIns="45719" bIns="45719" anchor="ctr">
            <a:spAutoFit/>
          </a:bodyPr>
          <a:lstStyle>
            <a:lvl1pPr>
              <a:spcBef>
                <a:spcPts val="1200"/>
              </a:spcBef>
              <a:defRPr sz="2100" b="1">
                <a:solidFill>
                  <a:srgbClr val="000000"/>
                </a:solidFill>
                <a:latin typeface="Euphemia"/>
                <a:ea typeface="Euphemia"/>
                <a:cs typeface="Euphemia"/>
                <a:sym typeface="Euphemia"/>
              </a:defRPr>
            </a:lvl1pPr>
          </a:lstStyle>
          <a:p>
            <a:pPr fontAlgn="base">
              <a:lnSpc>
                <a:spcPct val="90000"/>
              </a:lnSpc>
              <a:spcAft>
                <a:spcPct val="37000"/>
              </a:spcAft>
            </a:pPr>
            <a:endParaRPr lang="en-CA" sz="2200" dirty="0">
              <a:latin typeface="Pigiarniq" panose="020B0503040102020104" pitchFamily="34" charset="0"/>
            </a:endParaRPr>
          </a:p>
        </p:txBody>
      </p:sp>
      <p:sp>
        <p:nvSpPr>
          <p:cNvPr id="2" name="Slide Number Placeholder 1"/>
          <p:cNvSpPr>
            <a:spLocks noGrp="1"/>
          </p:cNvSpPr>
          <p:nvPr>
            <p:ph type="sldNum" sz="quarter" idx="4"/>
          </p:nvPr>
        </p:nvSpPr>
        <p:spPr/>
        <p:txBody>
          <a:bodyPr/>
          <a:lstStyle/>
          <a:p>
            <a:pPr>
              <a:defRPr/>
            </a:pPr>
            <a:fld id="{E00B6E52-F07A-44C8-B7AE-D6EEC3D50429}" type="slidenum">
              <a:rPr lang="en-CA">
                <a:latin typeface="Arial"/>
              </a:rPr>
              <a:pPr>
                <a:defRPr/>
              </a:pPr>
              <a:t>2</a:t>
            </a:fld>
            <a:endParaRPr lang="en-CA" dirty="0">
              <a:latin typeface="Arial"/>
            </a:endParaRPr>
          </a:p>
        </p:txBody>
      </p:sp>
      <p:sp>
        <p:nvSpPr>
          <p:cNvPr id="15" name="ZoneTexte 14">
            <a:extLst>
              <a:ext uri="{FF2B5EF4-FFF2-40B4-BE49-F238E27FC236}">
                <a16:creationId xmlns:a16="http://schemas.microsoft.com/office/drawing/2014/main" id="{187A8588-BCBF-FC84-B7BC-076156F6C7A6}"/>
              </a:ext>
            </a:extLst>
          </p:cNvPr>
          <p:cNvSpPr txBox="1"/>
          <p:nvPr/>
        </p:nvSpPr>
        <p:spPr>
          <a:xfrm>
            <a:off x="1834386" y="609206"/>
            <a:ext cx="5617464" cy="769441"/>
          </a:xfrm>
          <a:prstGeom prst="rect">
            <a:avLst/>
          </a:prstGeom>
          <a:noFill/>
        </p:spPr>
        <p:txBody>
          <a:bodyPr wrap="square">
            <a:spAutoFit/>
          </a:bodyPr>
          <a:lstStyle/>
          <a:p>
            <a:r>
              <a:rPr kumimoji="0" lang="en-US" sz="4400" b="0" i="0" u="none" strike="noStrike" kern="1200" cap="none" spc="0" normalizeH="0" baseline="0" noProof="0" dirty="0">
                <a:ln>
                  <a:noFill/>
                </a:ln>
                <a:solidFill>
                  <a:prstClr val="black"/>
                </a:solidFill>
                <a:effectLst/>
                <a:uLnTx/>
                <a:uFillTx/>
                <a:latin typeface="Calibri Light" panose="020F0302020204030204"/>
                <a:ea typeface="+mj-ea"/>
                <a:cs typeface="Arial" panose="020B0604020202020204" pitchFamily="34" charset="0"/>
              </a:rPr>
              <a:t>Presentation Outline</a:t>
            </a:r>
            <a:endParaRPr lang="en-US" dirty="0"/>
          </a:p>
        </p:txBody>
      </p:sp>
      <p:sp>
        <p:nvSpPr>
          <p:cNvPr id="16" name="Content Placeholder 4">
            <a:extLst>
              <a:ext uri="{FF2B5EF4-FFF2-40B4-BE49-F238E27FC236}">
                <a16:creationId xmlns:a16="http://schemas.microsoft.com/office/drawing/2014/main" id="{149FDB18-02A2-E57B-3834-105889F6D8D6}"/>
              </a:ext>
            </a:extLst>
          </p:cNvPr>
          <p:cNvSpPr>
            <a:spLocks noGrp="1"/>
          </p:cNvSpPr>
          <p:nvPr>
            <p:ph sz="half" idx="1"/>
          </p:nvPr>
        </p:nvSpPr>
        <p:spPr>
          <a:xfrm>
            <a:off x="1834386" y="1213064"/>
            <a:ext cx="6248400" cy="4953000"/>
          </a:xfrm>
        </p:spPr>
        <p:txBody>
          <a:bodyPr>
            <a:normAutofit/>
          </a:bodyPr>
          <a:lstStyle/>
          <a:p>
            <a:pPr marL="0" indent="0">
              <a:spcAft>
                <a:spcPts val="1200"/>
              </a:spcAft>
              <a:buNone/>
            </a:pPr>
            <a:r>
              <a:rPr lang="en-US" altLang="en-US" sz="2400" dirty="0"/>
              <a:t> </a:t>
            </a:r>
          </a:p>
          <a:p>
            <a:pPr>
              <a:spcAft>
                <a:spcPts val="1200"/>
              </a:spcAft>
              <a:buFont typeface="Wingdings" panose="05000000000000000000" pitchFamily="2" charset="2"/>
              <a:buChar char="Ø"/>
            </a:pPr>
            <a:r>
              <a:rPr lang="en-US" altLang="en-US" sz="2400" dirty="0"/>
              <a:t>Role and Responsibilities</a:t>
            </a:r>
          </a:p>
          <a:p>
            <a:pPr>
              <a:spcAft>
                <a:spcPts val="1200"/>
              </a:spcAft>
              <a:buFont typeface="Wingdings" panose="05000000000000000000" pitchFamily="2" charset="2"/>
              <a:buChar char="Ø"/>
            </a:pPr>
            <a:r>
              <a:rPr lang="en-US" altLang="en-US" sz="2400" dirty="0"/>
              <a:t>Contributions to the Water </a:t>
            </a:r>
            <a:r>
              <a:rPr lang="en-US" altLang="en-US" sz="2400" dirty="0" err="1"/>
              <a:t>Licence</a:t>
            </a:r>
            <a:r>
              <a:rPr lang="en-US" altLang="en-US" sz="2400" dirty="0"/>
              <a:t>   Application Review</a:t>
            </a:r>
          </a:p>
          <a:p>
            <a:pPr>
              <a:spcAft>
                <a:spcPts val="1200"/>
              </a:spcAft>
              <a:buFont typeface="Wingdings" panose="05000000000000000000" pitchFamily="2" charset="2"/>
              <a:buChar char="Ø"/>
            </a:pPr>
            <a:r>
              <a:rPr lang="en-US" altLang="en-US" sz="2400" dirty="0"/>
              <a:t>Technical Review   </a:t>
            </a:r>
            <a:endParaRPr lang="en-US" altLang="en-US" sz="1800" dirty="0"/>
          </a:p>
          <a:p>
            <a:pPr>
              <a:spcAft>
                <a:spcPts val="1200"/>
              </a:spcAft>
              <a:buFont typeface="Wingdings" panose="05000000000000000000" pitchFamily="2" charset="2"/>
              <a:buChar char="Ø"/>
            </a:pPr>
            <a:r>
              <a:rPr lang="en-US" altLang="en-US" sz="2400" dirty="0"/>
              <a:t>Conclusion</a:t>
            </a:r>
          </a:p>
        </p:txBody>
      </p:sp>
    </p:spTree>
    <p:extLst>
      <p:ext uri="{BB962C8B-B14F-4D97-AF65-F5344CB8AC3E}">
        <p14:creationId xmlns:p14="http://schemas.microsoft.com/office/powerpoint/2010/main" val="2482338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12211" y="838200"/>
            <a:ext cx="389521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3"/>
          <p:cNvSpPr txBox="1">
            <a:spLocks/>
          </p:cNvSpPr>
          <p:nvPr/>
        </p:nvSpPr>
        <p:spPr>
          <a:xfrm>
            <a:off x="4648200" y="838200"/>
            <a:ext cx="4038600" cy="304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lnSpc>
                <a:spcPct val="90000"/>
              </a:lnSpc>
              <a:spcAft>
                <a:spcPct val="37000"/>
              </a:spcAft>
            </a:pPr>
            <a:endParaRPr lang="en-US" sz="2800" b="1" dirty="0">
              <a:solidFill>
                <a:srgbClr val="000000"/>
              </a:solidFill>
              <a:latin typeface="Arial"/>
              <a:cs typeface="Arial" panose="020B0604020202020204" pitchFamily="34" charset="0"/>
            </a:endParaRPr>
          </a:p>
        </p:txBody>
      </p:sp>
      <p:sp>
        <p:nvSpPr>
          <p:cNvPr id="9" name="Content Placeholder 5"/>
          <p:cNvSpPr txBox="1"/>
          <p:nvPr/>
        </p:nvSpPr>
        <p:spPr>
          <a:xfrm>
            <a:off x="4407410" y="1308100"/>
            <a:ext cx="4279393" cy="49403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Autofit/>
          </a:bodyPr>
          <a:lstStyle/>
          <a:p>
            <a:pPr defTabSz="457189" fontAlgn="base">
              <a:spcBef>
                <a:spcPts val="800"/>
              </a:spcBef>
              <a:spcAft>
                <a:spcPct val="37000"/>
              </a:spcAft>
              <a:defRPr sz="1400">
                <a:solidFill>
                  <a:srgbClr val="000000"/>
                </a:solidFill>
                <a:uFill>
                  <a:solidFill>
                    <a:srgbClr val="000000"/>
                  </a:solidFill>
                </a:uFill>
                <a:latin typeface="Euphemia"/>
                <a:ea typeface="Euphemia"/>
                <a:cs typeface="Euphemia"/>
                <a:sym typeface="Euphemia"/>
              </a:defRPr>
            </a:pPr>
            <a:endParaRPr sz="1600" dirty="0">
              <a:solidFill>
                <a:srgbClr val="000000"/>
              </a:solidFill>
              <a:uFill>
                <a:solidFill>
                  <a:srgbClr val="000000"/>
                </a:solidFill>
              </a:uFill>
              <a:latin typeface="Pigiarniq" panose="020B0503040102020104" pitchFamily="34" charset="0"/>
              <a:ea typeface="Euphemia"/>
              <a:cs typeface="Euphemia"/>
              <a:sym typeface="Euphemia"/>
            </a:endParaRPr>
          </a:p>
        </p:txBody>
      </p:sp>
      <p:sp>
        <p:nvSpPr>
          <p:cNvPr id="10" name="Rectangle 1"/>
          <p:cNvSpPr txBox="1"/>
          <p:nvPr/>
        </p:nvSpPr>
        <p:spPr>
          <a:xfrm>
            <a:off x="4535425" y="485741"/>
            <a:ext cx="3718560" cy="3970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19" rIns="45719" bIns="45719">
            <a:spAutoFit/>
          </a:bodyPr>
          <a:lstStyle>
            <a:lvl1pPr>
              <a:spcBef>
                <a:spcPts val="1000"/>
              </a:spcBef>
              <a:defRPr>
                <a:solidFill>
                  <a:srgbClr val="000000"/>
                </a:solidFill>
                <a:latin typeface="Euphemia"/>
                <a:ea typeface="Euphemia"/>
                <a:cs typeface="Euphemia"/>
                <a:sym typeface="Euphemia"/>
              </a:defRPr>
            </a:lvl1pPr>
          </a:lstStyle>
          <a:p>
            <a:pPr fontAlgn="base">
              <a:lnSpc>
                <a:spcPct val="90000"/>
              </a:lnSpc>
              <a:spcAft>
                <a:spcPct val="37000"/>
              </a:spcAft>
            </a:pPr>
            <a:endParaRPr sz="2200" b="1" dirty="0">
              <a:latin typeface="Pigiarniq" panose="020B0503040102020104" pitchFamily="34" charset="0"/>
            </a:endParaRPr>
          </a:p>
        </p:txBody>
      </p:sp>
      <p:sp>
        <p:nvSpPr>
          <p:cNvPr id="2" name="Slide Number Placeholder 1"/>
          <p:cNvSpPr>
            <a:spLocks noGrp="1"/>
          </p:cNvSpPr>
          <p:nvPr>
            <p:ph type="sldNum" sz="quarter" idx="4"/>
          </p:nvPr>
        </p:nvSpPr>
        <p:spPr/>
        <p:txBody>
          <a:bodyPr/>
          <a:lstStyle/>
          <a:p>
            <a:pPr>
              <a:defRPr/>
            </a:pPr>
            <a:fld id="{E00B6E52-F07A-44C8-B7AE-D6EEC3D50429}" type="slidenum">
              <a:rPr lang="en-CA">
                <a:latin typeface="Arial"/>
              </a:rPr>
              <a:pPr>
                <a:defRPr/>
              </a:pPr>
              <a:t>3</a:t>
            </a:fld>
            <a:endParaRPr lang="en-CA" dirty="0">
              <a:latin typeface="Arial"/>
            </a:endParaRPr>
          </a:p>
        </p:txBody>
      </p:sp>
      <p:sp>
        <p:nvSpPr>
          <p:cNvPr id="17" name="Title 3">
            <a:extLst>
              <a:ext uri="{FF2B5EF4-FFF2-40B4-BE49-F238E27FC236}">
                <a16:creationId xmlns:a16="http://schemas.microsoft.com/office/drawing/2014/main" id="{67F84450-D4CD-B615-883A-8E0C76A1B8B4}"/>
              </a:ext>
            </a:extLst>
          </p:cNvPr>
          <p:cNvSpPr txBox="1">
            <a:spLocks/>
          </p:cNvSpPr>
          <p:nvPr/>
        </p:nvSpPr>
        <p:spPr>
          <a:xfrm>
            <a:off x="656302" y="619432"/>
            <a:ext cx="8001000" cy="533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n-CA" altLang="en-US" sz="2800" b="1" dirty="0">
                <a:latin typeface="Arial" panose="020B0604020202020204" pitchFamily="34" charset="0"/>
                <a:cs typeface="Arial" panose="020B0604020202020204" pitchFamily="34" charset="0"/>
              </a:rPr>
            </a:br>
            <a:r>
              <a:rPr lang="en-CA" altLang="en-US" dirty="0">
                <a:solidFill>
                  <a:schemeClr val="tx1">
                    <a:lumMod val="50000"/>
                  </a:schemeClr>
                </a:solidFill>
                <a:latin typeface="Calibri Light" panose="020F0302020204030204" pitchFamily="34" charset="0"/>
                <a:ea typeface="Calibri Light" panose="020F0302020204030204" pitchFamily="34" charset="0"/>
                <a:cs typeface="Calibri Light" panose="020F0302020204030204" pitchFamily="34" charset="0"/>
              </a:rPr>
              <a:t>Roles and Responsibilities</a:t>
            </a:r>
            <a:endParaRPr lang="en-US" dirty="0">
              <a:solidFill>
                <a:schemeClr val="tx1">
                  <a:lumMod val="50000"/>
                </a:schemeClr>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8" name="Content Placeholder 4">
            <a:extLst>
              <a:ext uri="{FF2B5EF4-FFF2-40B4-BE49-F238E27FC236}">
                <a16:creationId xmlns:a16="http://schemas.microsoft.com/office/drawing/2014/main" id="{EE68C572-4382-995A-EC4A-DA7B80F03909}"/>
              </a:ext>
            </a:extLst>
          </p:cNvPr>
          <p:cNvSpPr>
            <a:spLocks noGrp="1"/>
          </p:cNvSpPr>
          <p:nvPr>
            <p:ph sz="half" idx="1"/>
          </p:nvPr>
        </p:nvSpPr>
        <p:spPr>
          <a:xfrm>
            <a:off x="1164336" y="1497496"/>
            <a:ext cx="7315200" cy="5181600"/>
          </a:xfrm>
        </p:spPr>
        <p:txBody>
          <a:bodyPr>
            <a:normAutofit/>
          </a:bodyPr>
          <a:lstStyle/>
          <a:p>
            <a:pPr marL="0" indent="0">
              <a:buNone/>
              <a:defRPr/>
            </a:pPr>
            <a:r>
              <a:rPr lang="en-CA" sz="2400" dirty="0">
                <a:cs typeface="Arial" panose="020B0604020202020204" pitchFamily="34" charset="0"/>
              </a:rPr>
              <a:t>Crown-Indigenous Relations and Northern Affairs Canada’s (CIRNAC) responsibilities, mandate, and obligations are in alignment with the following:</a:t>
            </a:r>
          </a:p>
          <a:p>
            <a:pPr marL="0" indent="0">
              <a:buNone/>
              <a:defRPr/>
            </a:pPr>
            <a:endParaRPr lang="en-CA" sz="1400" dirty="0">
              <a:cs typeface="Arial" panose="020B0604020202020204" pitchFamily="34" charset="0"/>
            </a:endParaRPr>
          </a:p>
          <a:p>
            <a:pPr marL="512763" indent="-277813">
              <a:defRPr/>
            </a:pPr>
            <a:r>
              <a:rPr lang="en-CA" sz="2000" i="1" dirty="0">
                <a:cs typeface="Arial" panose="020B0604020202020204" pitchFamily="34" charset="0"/>
              </a:rPr>
              <a:t>Crown-Indigenous Relations and Northern Affairs Act</a:t>
            </a:r>
            <a:endParaRPr lang="en-CA" sz="2000" dirty="0">
              <a:cs typeface="Arial" panose="020B0604020202020204" pitchFamily="34" charset="0"/>
            </a:endParaRPr>
          </a:p>
          <a:p>
            <a:pPr marL="512763" indent="-277813">
              <a:defRPr/>
            </a:pPr>
            <a:r>
              <a:rPr lang="en-CA" sz="2000" dirty="0">
                <a:cs typeface="Arial" panose="020B0604020202020204" pitchFamily="34" charset="0"/>
              </a:rPr>
              <a:t>Nunavut Agreement</a:t>
            </a:r>
          </a:p>
          <a:p>
            <a:pPr marL="512763" indent="-277813">
              <a:defRPr/>
            </a:pPr>
            <a:r>
              <a:rPr lang="en-CA" sz="2000" i="1" dirty="0">
                <a:cs typeface="Arial" panose="020B0604020202020204" pitchFamily="34" charset="0"/>
              </a:rPr>
              <a:t>Nunavut Land Claims Agreement Act</a:t>
            </a:r>
          </a:p>
          <a:p>
            <a:pPr marL="512763" indent="-277813">
              <a:defRPr/>
            </a:pPr>
            <a:r>
              <a:rPr lang="en-CA" sz="2000" i="1" dirty="0">
                <a:cs typeface="Arial" panose="020B0604020202020204" pitchFamily="34" charset="0"/>
              </a:rPr>
              <a:t>Nunavut Waters and Nunavut Surface Rights Tribunal Act</a:t>
            </a:r>
            <a:r>
              <a:rPr lang="en-CA" sz="2000" dirty="0">
                <a:cs typeface="Arial" panose="020B0604020202020204" pitchFamily="34" charset="0"/>
              </a:rPr>
              <a:t> and the associated regulations</a:t>
            </a:r>
          </a:p>
          <a:p>
            <a:pPr marL="512763" indent="-277813">
              <a:defRPr/>
            </a:pPr>
            <a:r>
              <a:rPr lang="en-CA" sz="2000" i="1" dirty="0">
                <a:cs typeface="Arial" panose="020B0604020202020204" pitchFamily="34" charset="0"/>
              </a:rPr>
              <a:t>Nunavut Planning and Project Assessment Act</a:t>
            </a:r>
          </a:p>
          <a:p>
            <a:pPr marL="512763" indent="-277813">
              <a:defRPr/>
            </a:pPr>
            <a:r>
              <a:rPr lang="en-CA" sz="2000" i="1" dirty="0">
                <a:cs typeface="Arial" panose="020B0604020202020204" pitchFamily="34" charset="0"/>
              </a:rPr>
              <a:t>Territorial Lands Act</a:t>
            </a:r>
            <a:r>
              <a:rPr lang="en-CA" sz="2000" dirty="0">
                <a:cs typeface="Arial" panose="020B0604020202020204" pitchFamily="34" charset="0"/>
              </a:rPr>
              <a:t> and the associated regulations</a:t>
            </a:r>
          </a:p>
          <a:p>
            <a:pPr marL="512763" indent="-277813">
              <a:defRPr/>
            </a:pPr>
            <a:r>
              <a:rPr lang="en-CA" sz="2000" i="1" dirty="0">
                <a:cs typeface="Arial" panose="020B0604020202020204" pitchFamily="34" charset="0"/>
              </a:rPr>
              <a:t>Arctic Waters Pollution Prevention Act</a:t>
            </a:r>
          </a:p>
          <a:p>
            <a:pPr marL="0" indent="0">
              <a:buNone/>
            </a:pPr>
            <a:endParaRPr lang="en-US" sz="2400" dirty="0"/>
          </a:p>
        </p:txBody>
      </p:sp>
    </p:spTree>
    <p:extLst>
      <p:ext uri="{BB962C8B-B14F-4D97-AF65-F5344CB8AC3E}">
        <p14:creationId xmlns:p14="http://schemas.microsoft.com/office/powerpoint/2010/main" val="821664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txBox="1">
            <a:spLocks/>
          </p:cNvSpPr>
          <p:nvPr/>
        </p:nvSpPr>
        <p:spPr>
          <a:xfrm>
            <a:off x="4572000" y="152400"/>
            <a:ext cx="4276216" cy="1066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base">
              <a:lnSpc>
                <a:spcPct val="90000"/>
              </a:lnSpc>
              <a:spcAft>
                <a:spcPct val="37000"/>
              </a:spcAft>
            </a:pPr>
            <a:endParaRPr lang="en-US" sz="2800" b="1" dirty="0">
              <a:solidFill>
                <a:srgbClr val="000000"/>
              </a:solidFill>
              <a:latin typeface="Arial"/>
              <a:cs typeface="Arial" panose="020B0604020202020204" pitchFamily="34" charset="0"/>
            </a:endParaRPr>
          </a:p>
        </p:txBody>
      </p:sp>
      <p:sp>
        <p:nvSpPr>
          <p:cNvPr id="10" name="ᐃᓚᓕᐅᑎᔪᑦ ᑐᒃᓯᕋᐅᑕᐅᔪᒧᑦ ᕿᒥᕐᕈᓂᕐᒧᑦ"/>
          <p:cNvSpPr txBox="1"/>
          <p:nvPr/>
        </p:nvSpPr>
        <p:spPr>
          <a:xfrm>
            <a:off x="4702938" y="435354"/>
            <a:ext cx="4114801" cy="4308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19" rIns="45719" bIns="45719">
            <a:spAutoFit/>
          </a:bodyPr>
          <a:lstStyle>
            <a:lvl1pPr defTabSz="457200">
              <a:lnSpc>
                <a:spcPct val="100000"/>
              </a:lnSpc>
              <a:spcBef>
                <a:spcPts val="0"/>
              </a:spcBef>
              <a:tabLst>
                <a:tab pos="5626100" algn="l"/>
              </a:tabLst>
              <a:defRPr sz="2100" b="1">
                <a:solidFill>
                  <a:srgbClr val="000000"/>
                </a:solidFill>
                <a:uFill>
                  <a:solidFill>
                    <a:srgbClr val="000000"/>
                  </a:solidFill>
                </a:uFill>
                <a:latin typeface="Euphemia"/>
                <a:ea typeface="Euphemia"/>
                <a:cs typeface="Euphemia"/>
                <a:sym typeface="Euphemia"/>
              </a:defRPr>
            </a:lvl1pPr>
          </a:lstStyle>
          <a:p>
            <a:pPr fontAlgn="base">
              <a:spcAft>
                <a:spcPct val="37000"/>
              </a:spcAft>
            </a:pPr>
            <a:endParaRPr sz="2200" dirty="0">
              <a:latin typeface="Pigiarniq" panose="020B0503040102020104" pitchFamily="34" charset="0"/>
            </a:endParaRPr>
          </a:p>
        </p:txBody>
      </p:sp>
      <p:sp>
        <p:nvSpPr>
          <p:cNvPr id="11" name="CIRNAC−ᑯᑦ ᐅᑯᓂᖓ ᑐᓂᓯᔪᕕᓃᑦ ᓄᓇᕗᑦ ᐃᒪᓕᕆᔨᒃᑯᑦ ᑲᑎᒪᔨᖏᓐᓄᑦ:…"/>
          <p:cNvSpPr txBox="1"/>
          <p:nvPr/>
        </p:nvSpPr>
        <p:spPr>
          <a:xfrm>
            <a:off x="4776046" y="1358806"/>
            <a:ext cx="3910755" cy="3847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a:spAutoFit/>
          </a:bodyPr>
          <a:lstStyle/>
          <a:p>
            <a:pPr defTabSz="457189" fontAlgn="base">
              <a:spcAft>
                <a:spcPts val="1800"/>
              </a:spcAft>
              <a:tabLst>
                <a:tab pos="5625959" algn="l"/>
              </a:tabLst>
              <a:defRPr sz="1900">
                <a:solidFill>
                  <a:srgbClr val="000000"/>
                </a:solidFill>
                <a:uFill>
                  <a:solidFill>
                    <a:srgbClr val="000000"/>
                  </a:solidFill>
                </a:uFill>
                <a:latin typeface="Euphemia"/>
                <a:ea typeface="Euphemia"/>
                <a:cs typeface="Euphemia"/>
                <a:sym typeface="Euphemia"/>
              </a:defRPr>
            </a:pPr>
            <a:endParaRPr lang="iu-Cans-CA" sz="1900" dirty="0">
              <a:solidFill>
                <a:srgbClr val="000000"/>
              </a:solidFill>
              <a:uFill>
                <a:solidFill>
                  <a:srgbClr val="000000"/>
                </a:solidFill>
              </a:uFill>
              <a:latin typeface="Pigiarniq" panose="020B0503040102020104" pitchFamily="34" charset="0"/>
              <a:ea typeface="Euphemia"/>
              <a:cs typeface="Euphemia"/>
              <a:sym typeface="Euphemia"/>
            </a:endParaRPr>
          </a:p>
        </p:txBody>
      </p:sp>
      <p:sp>
        <p:nvSpPr>
          <p:cNvPr id="2" name="Slide Number Placeholder 1"/>
          <p:cNvSpPr>
            <a:spLocks noGrp="1"/>
          </p:cNvSpPr>
          <p:nvPr>
            <p:ph type="sldNum" sz="quarter" idx="4"/>
          </p:nvPr>
        </p:nvSpPr>
        <p:spPr/>
        <p:txBody>
          <a:bodyPr/>
          <a:lstStyle/>
          <a:p>
            <a:pPr>
              <a:defRPr/>
            </a:pPr>
            <a:fld id="{E00B6E52-F07A-44C8-B7AE-D6EEC3D50429}" type="slidenum">
              <a:rPr lang="en-CA">
                <a:latin typeface="Arial"/>
              </a:rPr>
              <a:pPr>
                <a:defRPr/>
              </a:pPr>
              <a:t>4</a:t>
            </a:fld>
            <a:endParaRPr lang="en-CA" dirty="0">
              <a:latin typeface="Arial"/>
            </a:endParaRPr>
          </a:p>
        </p:txBody>
      </p:sp>
      <p:sp>
        <p:nvSpPr>
          <p:cNvPr id="14" name="Title 3">
            <a:extLst>
              <a:ext uri="{FF2B5EF4-FFF2-40B4-BE49-F238E27FC236}">
                <a16:creationId xmlns:a16="http://schemas.microsoft.com/office/drawing/2014/main" id="{4157E6BB-7AF5-DBB6-B666-D0F4EB25E9C0}"/>
              </a:ext>
            </a:extLst>
          </p:cNvPr>
          <p:cNvSpPr txBox="1">
            <a:spLocks/>
          </p:cNvSpPr>
          <p:nvPr/>
        </p:nvSpPr>
        <p:spPr>
          <a:xfrm>
            <a:off x="795528" y="381000"/>
            <a:ext cx="8077200" cy="1295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en-CA" altLang="en-US" sz="2800" b="1" dirty="0">
                <a:cs typeface="Arial" panose="020B0604020202020204" pitchFamily="34" charset="0"/>
              </a:rPr>
            </a:br>
            <a:r>
              <a:rPr lang="en-CA" altLang="en-US" sz="3500" dirty="0">
                <a:solidFill>
                  <a:schemeClr val="accent3">
                    <a:lumMod val="10000"/>
                  </a:schemeClr>
                </a:solidFill>
                <a:latin typeface="Calibri Light" panose="020F0302020204030204" pitchFamily="34" charset="0"/>
                <a:ea typeface="Calibri Light" panose="020F0302020204030204" pitchFamily="34" charset="0"/>
                <a:cs typeface="Calibri Light" panose="020F0302020204030204" pitchFamily="34" charset="0"/>
              </a:rPr>
              <a:t>Contributions to Water Licence </a:t>
            </a:r>
            <a:br>
              <a:rPr lang="en-CA" altLang="en-US" sz="3500" dirty="0">
                <a:solidFill>
                  <a:schemeClr val="accent3">
                    <a:lumMod val="10000"/>
                  </a:schemeClr>
                </a:solidFill>
                <a:latin typeface="Calibri Light" panose="020F0302020204030204" pitchFamily="34" charset="0"/>
                <a:ea typeface="Calibri Light" panose="020F0302020204030204" pitchFamily="34" charset="0"/>
                <a:cs typeface="Calibri Light" panose="020F0302020204030204" pitchFamily="34" charset="0"/>
              </a:rPr>
            </a:br>
            <a:r>
              <a:rPr lang="en-CA" altLang="en-US" sz="3500" dirty="0">
                <a:solidFill>
                  <a:schemeClr val="accent3">
                    <a:lumMod val="10000"/>
                  </a:schemeClr>
                </a:solidFill>
                <a:latin typeface="Calibri Light" panose="020F0302020204030204" pitchFamily="34" charset="0"/>
                <a:ea typeface="Calibri Light" panose="020F0302020204030204" pitchFamily="34" charset="0"/>
                <a:cs typeface="Calibri Light" panose="020F0302020204030204" pitchFamily="34" charset="0"/>
              </a:rPr>
              <a:t>Application Review</a:t>
            </a:r>
            <a:endParaRPr lang="en-US" sz="3500" dirty="0">
              <a:solidFill>
                <a:schemeClr val="accent3">
                  <a:lumMod val="10000"/>
                </a:schemeClr>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15" name="Content Placeholder 4">
            <a:extLst>
              <a:ext uri="{FF2B5EF4-FFF2-40B4-BE49-F238E27FC236}">
                <a16:creationId xmlns:a16="http://schemas.microsoft.com/office/drawing/2014/main" id="{7BE4218B-DE13-74F0-D473-CA112549452F}"/>
              </a:ext>
            </a:extLst>
          </p:cNvPr>
          <p:cNvSpPr>
            <a:spLocks noGrp="1"/>
          </p:cNvSpPr>
          <p:nvPr>
            <p:ph sz="half" idx="1"/>
          </p:nvPr>
        </p:nvSpPr>
        <p:spPr>
          <a:xfrm>
            <a:off x="205179" y="1856521"/>
            <a:ext cx="8667549" cy="4477154"/>
          </a:xfrm>
        </p:spPr>
        <p:txBody>
          <a:bodyPr>
            <a:normAutofit fontScale="92500" lnSpcReduction="10000"/>
          </a:bodyPr>
          <a:lstStyle/>
          <a:p>
            <a:pPr marL="0" indent="0">
              <a:spcAft>
                <a:spcPts val="1800"/>
              </a:spcAft>
              <a:buNone/>
              <a:defRPr/>
            </a:pPr>
            <a:r>
              <a:rPr lang="en-CA" altLang="en-US" sz="2400" dirty="0">
                <a:latin typeface="Arial" panose="020B0604020202020204" pitchFamily="34" charset="0"/>
                <a:cs typeface="Arial" panose="020B0604020202020204" pitchFamily="34" charset="0"/>
              </a:rPr>
              <a:t>CIRNAC made the following submissions to the Nunavut Water Board regarding</a:t>
            </a:r>
            <a:endParaRPr lang="en-US" altLang="en-US" sz="1200" dirty="0">
              <a:latin typeface="Arial" panose="020B0604020202020204" pitchFamily="34" charset="0"/>
              <a:cs typeface="Arial" panose="020B0604020202020204" pitchFamily="34" charset="0"/>
            </a:endParaRPr>
          </a:p>
          <a:p>
            <a:r>
              <a:rPr lang="en-CA" sz="2000" dirty="0">
                <a:latin typeface="Arial" panose="020B0604020202020204" pitchFamily="34" charset="0"/>
                <a:cs typeface="Arial" panose="020B0604020202020204" pitchFamily="34" charset="0"/>
              </a:rPr>
              <a:t>March 19 2026 – First Round of the </a:t>
            </a:r>
            <a:r>
              <a:rPr lang="en-US" sz="2000" dirty="0">
                <a:latin typeface="Arial" panose="020B0604020202020204" pitchFamily="34" charset="0"/>
                <a:cs typeface="Arial" panose="020B0604020202020204" pitchFamily="34" charset="0"/>
              </a:rPr>
              <a:t>Review of the </a:t>
            </a:r>
            <a:r>
              <a:rPr lang="en-US" sz="2000" dirty="0" err="1">
                <a:latin typeface="Arial" panose="020B0604020202020204" pitchFamily="34" charset="0"/>
                <a:cs typeface="Arial" panose="020B0604020202020204" pitchFamily="34" charset="0"/>
              </a:rPr>
              <a:t>Licence</a:t>
            </a:r>
            <a:r>
              <a:rPr lang="en-US" sz="2000" dirty="0">
                <a:latin typeface="Arial" panose="020B0604020202020204" pitchFamily="34" charset="0"/>
                <a:cs typeface="Arial" panose="020B0604020202020204" pitchFamily="34" charset="0"/>
              </a:rPr>
              <a:t> Completeness Check </a:t>
            </a:r>
          </a:p>
          <a:p>
            <a:r>
              <a:rPr lang="en-US" sz="2000" dirty="0">
                <a:latin typeface="Arial" panose="020B0604020202020204" pitchFamily="34" charset="0"/>
                <a:cs typeface="Arial" panose="020B0604020202020204" pitchFamily="34" charset="0"/>
              </a:rPr>
              <a:t>April 20, 2026 – </a:t>
            </a:r>
            <a:r>
              <a:rPr lang="en-CA" sz="2000" dirty="0">
                <a:latin typeface="Arial" panose="020B0604020202020204" pitchFamily="34" charset="0"/>
                <a:cs typeface="Arial" panose="020B0604020202020204" pitchFamily="34" charset="0"/>
              </a:rPr>
              <a:t>Second Round of the </a:t>
            </a:r>
            <a:r>
              <a:rPr lang="en-US" sz="2000" dirty="0">
                <a:latin typeface="Arial" panose="020B0604020202020204" pitchFamily="34" charset="0"/>
                <a:cs typeface="Arial" panose="020B0604020202020204" pitchFamily="34" charset="0"/>
              </a:rPr>
              <a:t>Review of the </a:t>
            </a:r>
            <a:r>
              <a:rPr lang="en-US" sz="2000" dirty="0" err="1">
                <a:latin typeface="Arial" panose="020B0604020202020204" pitchFamily="34" charset="0"/>
                <a:cs typeface="Arial" panose="020B0604020202020204" pitchFamily="34" charset="0"/>
              </a:rPr>
              <a:t>Licence</a:t>
            </a:r>
            <a:r>
              <a:rPr lang="en-US" sz="2000" dirty="0">
                <a:latin typeface="Arial" panose="020B0604020202020204" pitchFamily="34" charset="0"/>
                <a:cs typeface="Arial" panose="020B0604020202020204" pitchFamily="34" charset="0"/>
              </a:rPr>
              <a:t> Completeness Check </a:t>
            </a:r>
          </a:p>
          <a:p>
            <a:r>
              <a:rPr lang="en-US" sz="2000" dirty="0">
                <a:latin typeface="Arial" panose="020B0604020202020204" pitchFamily="34" charset="0"/>
                <a:cs typeface="Arial" panose="020B0604020202020204" pitchFamily="34" charset="0"/>
              </a:rPr>
              <a:t>May 1, 2026 – CIRNAC’s Response to Round 2 of the Information Request Responses to the NWB</a:t>
            </a:r>
          </a:p>
          <a:p>
            <a:r>
              <a:rPr lang="en-US" sz="2000" dirty="0">
                <a:latin typeface="Arial" panose="020B0604020202020204" pitchFamily="34" charset="0"/>
                <a:cs typeface="Arial" panose="020B0604020202020204" pitchFamily="34" charset="0"/>
              </a:rPr>
              <a:t>May 14, 2026 - Participation in a Working group with Agnico </a:t>
            </a:r>
            <a:r>
              <a:rPr lang="en-US" sz="2000" dirty="0" err="1">
                <a:latin typeface="Arial" panose="020B0604020202020204" pitchFamily="34" charset="0"/>
                <a:cs typeface="Arial" panose="020B0604020202020204" pitchFamily="34" charset="0"/>
              </a:rPr>
              <a:t>Eagleand</a:t>
            </a:r>
            <a:r>
              <a:rPr lang="en-US" sz="2000" dirty="0">
                <a:latin typeface="Arial" panose="020B0604020202020204" pitchFamily="34" charset="0"/>
                <a:cs typeface="Arial" panose="020B0604020202020204" pitchFamily="34" charset="0"/>
              </a:rPr>
              <a:t> the Kitikmeot Inuit Association</a:t>
            </a:r>
          </a:p>
          <a:p>
            <a:r>
              <a:rPr lang="en-US" sz="2000" dirty="0">
                <a:latin typeface="Arial" panose="020B0604020202020204" pitchFamily="34" charset="0"/>
                <a:cs typeface="Arial" panose="020B0604020202020204" pitchFamily="34" charset="0"/>
              </a:rPr>
              <a:t>June 4 and 5, 2026 – Participation in a Working group with Agnico Eagle, ECCC, DFO and the Kitikmeot Inuit Association</a:t>
            </a:r>
          </a:p>
          <a:p>
            <a:r>
              <a:rPr lang="en-US" sz="2000" dirty="0">
                <a:latin typeface="Arial" panose="020B0604020202020204" pitchFamily="34" charset="0"/>
                <a:cs typeface="Arial" panose="020B0604020202020204" pitchFamily="34" charset="0"/>
              </a:rPr>
              <a:t>June 19, 2026– CIRNAC’s submission of technical review comments</a:t>
            </a:r>
          </a:p>
          <a:p>
            <a:endParaRPr lang="en-US" sz="2000" dirty="0">
              <a:latin typeface="Arial" panose="020B0604020202020204" pitchFamily="34" charset="0"/>
              <a:cs typeface="Arial" panose="020B0604020202020204" pitchFamily="34" charset="0"/>
            </a:endParaRPr>
          </a:p>
          <a:p>
            <a:pPr marL="0" indent="0">
              <a:buNone/>
            </a:pPr>
            <a:endParaRPr lang="en-US" sz="2000" dirty="0"/>
          </a:p>
        </p:txBody>
      </p:sp>
    </p:spTree>
    <p:extLst>
      <p:ext uri="{BB962C8B-B14F-4D97-AF65-F5344CB8AC3E}">
        <p14:creationId xmlns:p14="http://schemas.microsoft.com/office/powerpoint/2010/main" val="1235441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3"/>
          </p:nvPr>
        </p:nvSpPr>
        <p:spPr>
          <a:xfrm>
            <a:off x="4564067" y="685800"/>
            <a:ext cx="4041775" cy="685800"/>
          </a:xfrm>
        </p:spPr>
        <p:txBody>
          <a:bodyPr/>
          <a:lstStyle/>
          <a:p>
            <a:r>
              <a:rPr lang="fr-CA" dirty="0"/>
              <a:t> </a:t>
            </a:r>
          </a:p>
        </p:txBody>
      </p:sp>
      <p:sp>
        <p:nvSpPr>
          <p:cNvPr id="10" name="Text Placeholder 4"/>
          <p:cNvSpPr txBox="1">
            <a:spLocks/>
          </p:cNvSpPr>
          <p:nvPr/>
        </p:nvSpPr>
        <p:spPr>
          <a:xfrm>
            <a:off x="4469001" y="449280"/>
            <a:ext cx="4399484" cy="68580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p:cNvSpPr txBox="1"/>
          <p:nvPr/>
        </p:nvSpPr>
        <p:spPr>
          <a:xfrm>
            <a:off x="4521906" y="1237459"/>
            <a:ext cx="4346579" cy="43830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p:cNvSpPr>
            <a:spLocks noGrp="1"/>
          </p:cNvSpPr>
          <p:nvPr>
            <p:ph type="sldNum" sz="quarter" idx="12"/>
          </p:nvPr>
        </p:nvSpPr>
        <p:spPr/>
        <p:txBody>
          <a:bodyPr/>
          <a:lstStyle/>
          <a:p>
            <a:fld id="{6F711A52-F43C-4C30-A158-C802C0F8EA5C}" type="slidenum">
              <a:rPr lang="en-US">
                <a:latin typeface="Arial"/>
              </a:rPr>
              <a:pPr/>
              <a:t>5</a:t>
            </a:fld>
            <a:endParaRPr lang="en-US">
              <a:latin typeface="Arial"/>
            </a:endParaRPr>
          </a:p>
        </p:txBody>
      </p:sp>
      <p:sp>
        <p:nvSpPr>
          <p:cNvPr id="3" name="Titre 1">
            <a:extLst>
              <a:ext uri="{FF2B5EF4-FFF2-40B4-BE49-F238E27FC236}">
                <a16:creationId xmlns:a16="http://schemas.microsoft.com/office/drawing/2014/main" id="{13EB49BB-6F42-D897-EAC9-BF1EB89D57A3}"/>
              </a:ext>
            </a:extLst>
          </p:cNvPr>
          <p:cNvSpPr>
            <a:spLocks noGrp="1"/>
          </p:cNvSpPr>
          <p:nvPr>
            <p:ph type="title"/>
          </p:nvPr>
        </p:nvSpPr>
        <p:spPr>
          <a:xfrm>
            <a:off x="-612913" y="534088"/>
            <a:ext cx="10515600" cy="1325563"/>
          </a:xfrm>
        </p:spPr>
        <p:txBody>
          <a:bodyPr>
            <a:normAutofit/>
          </a:bodyPr>
          <a:lstStyle/>
          <a:p>
            <a:pPr algn="ctr"/>
            <a:r>
              <a:rPr lang="en-US" dirty="0">
                <a:latin typeface="Calibri Light" panose="020F0302020204030204" pitchFamily="34" charset="0"/>
                <a:ea typeface="Calibri Light" panose="020F0302020204030204" pitchFamily="34" charset="0"/>
                <a:cs typeface="Calibri Light" panose="020F0302020204030204" pitchFamily="34" charset="0"/>
              </a:rPr>
              <a:t>CIRNAC’s Recommendations </a:t>
            </a:r>
            <a:br>
              <a:rPr lang="en-US" dirty="0">
                <a:latin typeface="Calibri Light" panose="020F0302020204030204" pitchFamily="34" charset="0"/>
                <a:ea typeface="Calibri Light" panose="020F0302020204030204" pitchFamily="34" charset="0"/>
                <a:cs typeface="Calibri Light" panose="020F0302020204030204" pitchFamily="34" charset="0"/>
              </a:rPr>
            </a:br>
            <a:r>
              <a:rPr lang="en-US" dirty="0">
                <a:latin typeface="Calibri Light" panose="020F0302020204030204" pitchFamily="34" charset="0"/>
                <a:ea typeface="Calibri Light" panose="020F0302020204030204" pitchFamily="34" charset="0"/>
                <a:cs typeface="Calibri Light" panose="020F0302020204030204" pitchFamily="34" charset="0"/>
              </a:rPr>
              <a:t>Water Source Quality and Quantity (R-01 to R-03)</a:t>
            </a:r>
          </a:p>
        </p:txBody>
      </p:sp>
      <p:sp>
        <p:nvSpPr>
          <p:cNvPr id="6" name="Espace réservé du contenu 2">
            <a:extLst>
              <a:ext uri="{FF2B5EF4-FFF2-40B4-BE49-F238E27FC236}">
                <a16:creationId xmlns:a16="http://schemas.microsoft.com/office/drawing/2014/main" id="{94429348-96EC-9770-50A1-5572AF0425FD}"/>
              </a:ext>
            </a:extLst>
          </p:cNvPr>
          <p:cNvSpPr txBox="1">
            <a:spLocks/>
          </p:cNvSpPr>
          <p:nvPr/>
        </p:nvSpPr>
        <p:spPr>
          <a:xfrm>
            <a:off x="275515" y="1514735"/>
            <a:ext cx="8868485" cy="4985456"/>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ysClr val="windowText" lastClr="000000"/>
                </a:solidFill>
                <a:effectLst/>
                <a:uLnTx/>
                <a:uFillTx/>
                <a:latin typeface="+mj-lt"/>
                <a:ea typeface="+mn-ea"/>
                <a:cs typeface="+mn-cs"/>
              </a:rPr>
              <a:t>Key message : Robust baseline water data, comprehensive monitoring, discharge criteria, and adaptive management triggers are needed to support effective assessment and management of project water impacts throughout the mine life.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ysClr val="windowText" lastClr="000000"/>
              </a:solidFill>
              <a:effectLst/>
              <a:uLnTx/>
              <a:uFillTx/>
              <a:latin typeface="+mj-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Lack of current seasonal water quality data and available capacity for Windy, Patch, and Doris Lakes and long-term (construction, operation and mine life), seasonally representative water quality monitoring.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Lack of a summary table of expected water quality and quantity over time for all sumps, monitoring stations, and discharge points, including adaptive management criteria/triggers for mitigation and contingency measures (where applicable).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ysClr val="windowText" lastClr="000000"/>
              </a:solidFill>
              <a:effectLst/>
              <a:uLnTx/>
              <a:uFillTx/>
              <a:latin typeface="+mj-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ysClr val="windowText" lastClr="000000"/>
                </a:solidFill>
                <a:effectLst/>
                <a:uLnTx/>
                <a:uFillTx/>
                <a:latin typeface="+mj-lt"/>
                <a:ea typeface="+mn-ea"/>
                <a:cs typeface="+mn-cs"/>
              </a:rPr>
              <a:t>CIRNAC requires information to access that water quality and quantity would not change based on the increase water withdrawal and mine activities proposed in this Water </a:t>
            </a:r>
            <a:r>
              <a:rPr kumimoji="0" lang="en-US" sz="2800" b="1" i="0" u="none" strike="noStrike" kern="1200" cap="none" spc="0" normalizeH="0" baseline="0" noProof="0" dirty="0" err="1">
                <a:ln>
                  <a:noFill/>
                </a:ln>
                <a:solidFill>
                  <a:sysClr val="windowText" lastClr="000000"/>
                </a:solidFill>
                <a:effectLst/>
                <a:uLnTx/>
                <a:uFillTx/>
                <a:latin typeface="+mj-lt"/>
                <a:ea typeface="+mn-ea"/>
                <a:cs typeface="+mn-cs"/>
              </a:rPr>
              <a:t>Licence</a:t>
            </a:r>
            <a:r>
              <a:rPr kumimoji="0" lang="en-US" sz="2800" b="1" i="0" u="none" strike="noStrike" kern="1200" cap="none" spc="0" normalizeH="0" baseline="0" noProof="0" dirty="0">
                <a:ln>
                  <a:noFill/>
                </a:ln>
                <a:solidFill>
                  <a:sysClr val="windowText" lastClr="000000"/>
                </a:solidFill>
                <a:effectLst/>
                <a:uLnTx/>
                <a:uFillTx/>
                <a:latin typeface="+mj-lt"/>
                <a:ea typeface="+mn-ea"/>
                <a:cs typeface="+mn-cs"/>
              </a:rPr>
              <a:t> amendment renewal application, to ensure protection of the receiving environment and informed regulatory oversight.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ysClr val="windowText" lastClr="000000"/>
              </a:solidFill>
              <a:effectLst/>
              <a:uLnTx/>
              <a:uFillTx/>
              <a:latin typeface="+mj-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ysClr val="windowText" lastClr="000000"/>
              </a:solidFill>
              <a:effectLst/>
              <a:uLnTx/>
              <a:uFillTx/>
              <a:latin typeface="+mj-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FF0000"/>
                </a:solidFill>
                <a:effectLst/>
                <a:uLnTx/>
                <a:uFillTx/>
                <a:latin typeface="+mj-lt"/>
                <a:ea typeface="+mn-ea"/>
                <a:cs typeface="+mn-cs"/>
              </a:rPr>
              <a:t>Unresolved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1765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613B6-1E8E-6819-3D26-C4C94FBB6D3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604A74B-4C0D-0DCD-E52C-CB03A2C04421}"/>
              </a:ext>
            </a:extLst>
          </p:cNvPr>
          <p:cNvSpPr>
            <a:spLocks noGrp="1"/>
          </p:cNvSpPr>
          <p:nvPr>
            <p:ph type="body" sz="quarter" idx="3"/>
          </p:nvPr>
        </p:nvSpPr>
        <p:spPr>
          <a:xfrm>
            <a:off x="4564067" y="685800"/>
            <a:ext cx="4041775" cy="685800"/>
          </a:xfrm>
        </p:spPr>
        <p:txBody>
          <a:bodyPr/>
          <a:lstStyle/>
          <a:p>
            <a:r>
              <a:rPr lang="fr-CA" dirty="0"/>
              <a:t> </a:t>
            </a:r>
          </a:p>
        </p:txBody>
      </p:sp>
      <p:sp>
        <p:nvSpPr>
          <p:cNvPr id="10" name="Text Placeholder 4">
            <a:extLst>
              <a:ext uri="{FF2B5EF4-FFF2-40B4-BE49-F238E27FC236}">
                <a16:creationId xmlns:a16="http://schemas.microsoft.com/office/drawing/2014/main" id="{BC674E62-B26E-86F0-69BD-A886FE1DA4E0}"/>
              </a:ext>
            </a:extLst>
          </p:cNvPr>
          <p:cNvSpPr txBox="1">
            <a:spLocks/>
          </p:cNvSpPr>
          <p:nvPr/>
        </p:nvSpPr>
        <p:spPr>
          <a:xfrm>
            <a:off x="4469001" y="449280"/>
            <a:ext cx="4399484" cy="68580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6EDB2F51-007C-E76C-F214-6BAAC6E461A7}"/>
              </a:ext>
            </a:extLst>
          </p:cNvPr>
          <p:cNvSpPr txBox="1"/>
          <p:nvPr/>
        </p:nvSpPr>
        <p:spPr>
          <a:xfrm>
            <a:off x="4521906" y="1237459"/>
            <a:ext cx="4346579" cy="4383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96109476-662B-A96D-ED06-AB6336C0B8AD}"/>
              </a:ext>
            </a:extLst>
          </p:cNvPr>
          <p:cNvSpPr>
            <a:spLocks noGrp="1"/>
          </p:cNvSpPr>
          <p:nvPr>
            <p:ph type="sldNum" sz="quarter" idx="12"/>
          </p:nvPr>
        </p:nvSpPr>
        <p:spPr/>
        <p:txBody>
          <a:bodyPr/>
          <a:lstStyle/>
          <a:p>
            <a:fld id="{6F711A52-F43C-4C30-A158-C802C0F8EA5C}" type="slidenum">
              <a:rPr lang="en-US">
                <a:latin typeface="Arial"/>
              </a:rPr>
              <a:pPr/>
              <a:t>6</a:t>
            </a:fld>
            <a:endParaRPr lang="en-US">
              <a:latin typeface="Arial"/>
            </a:endParaRPr>
          </a:p>
        </p:txBody>
      </p:sp>
      <p:sp>
        <p:nvSpPr>
          <p:cNvPr id="3" name="Titre 1">
            <a:extLst>
              <a:ext uri="{FF2B5EF4-FFF2-40B4-BE49-F238E27FC236}">
                <a16:creationId xmlns:a16="http://schemas.microsoft.com/office/drawing/2014/main" id="{77AF17F0-F96E-5347-367D-5BFA69A629E9}"/>
              </a:ext>
            </a:extLst>
          </p:cNvPr>
          <p:cNvSpPr>
            <a:spLocks noGrp="1"/>
          </p:cNvSpPr>
          <p:nvPr>
            <p:ph type="title"/>
          </p:nvPr>
        </p:nvSpPr>
        <p:spPr>
          <a:xfrm>
            <a:off x="500270" y="444637"/>
            <a:ext cx="7719392" cy="1325563"/>
          </a:xfrm>
        </p:spPr>
        <p:txBody>
          <a:bodyPr>
            <a:normAutofit/>
          </a:bodyPr>
          <a:lstStyle/>
          <a:p>
            <a:pPr algn="ctr"/>
            <a:r>
              <a:rPr lang="en-US" dirty="0"/>
              <a:t> </a:t>
            </a:r>
            <a:r>
              <a:rPr lang="en-US" dirty="0">
                <a:latin typeface="Calibri Light" panose="020F0302020204030204" pitchFamily="34" charset="0"/>
                <a:ea typeface="Calibri Light" panose="020F0302020204030204" pitchFamily="34" charset="0"/>
                <a:cs typeface="Calibri Light" panose="020F0302020204030204" pitchFamily="34" charset="0"/>
              </a:rPr>
              <a:t>CIRNAC’s Recommendations </a:t>
            </a:r>
            <a:br>
              <a:rPr lang="fr-CA" dirty="0">
                <a:latin typeface="Calibri Light" panose="020F0302020204030204" pitchFamily="34" charset="0"/>
                <a:ea typeface="Calibri Light" panose="020F0302020204030204" pitchFamily="34" charset="0"/>
                <a:cs typeface="Calibri Light" panose="020F0302020204030204" pitchFamily="34" charset="0"/>
              </a:rPr>
            </a:br>
            <a:r>
              <a:rPr lang="fr-CA" dirty="0">
                <a:latin typeface="Calibri Light" panose="020F0302020204030204" pitchFamily="34" charset="0"/>
                <a:ea typeface="Calibri Light" panose="020F0302020204030204" pitchFamily="34" charset="0"/>
                <a:cs typeface="Calibri Light" panose="020F0302020204030204" pitchFamily="34" charset="0"/>
              </a:rPr>
              <a:t>Water Management and Water </a:t>
            </a:r>
            <a:r>
              <a:rPr lang="fr-CA" dirty="0" err="1">
                <a:latin typeface="Calibri Light" panose="020F0302020204030204" pitchFamily="34" charset="0"/>
                <a:ea typeface="Calibri Light" panose="020F0302020204030204" pitchFamily="34" charset="0"/>
                <a:cs typeface="Calibri Light" panose="020F0302020204030204" pitchFamily="34" charset="0"/>
              </a:rPr>
              <a:t>Intake</a:t>
            </a:r>
            <a:r>
              <a:rPr lang="fr-CA" dirty="0">
                <a:latin typeface="Calibri Light" panose="020F0302020204030204" pitchFamily="34" charset="0"/>
                <a:ea typeface="Calibri Light" panose="020F0302020204030204" pitchFamily="34" charset="0"/>
                <a:cs typeface="Calibri Light" panose="020F0302020204030204" pitchFamily="34" charset="0"/>
              </a:rPr>
              <a:t> Infrastructure (R-04 &amp; R-05)</a:t>
            </a:r>
            <a:endParaRPr lang="en-US"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Espace réservé du contenu 2">
            <a:extLst>
              <a:ext uri="{FF2B5EF4-FFF2-40B4-BE49-F238E27FC236}">
                <a16:creationId xmlns:a16="http://schemas.microsoft.com/office/drawing/2014/main" id="{902C3779-E8D1-93A1-7144-AF89485E9210}"/>
              </a:ext>
            </a:extLst>
          </p:cNvPr>
          <p:cNvSpPr txBox="1">
            <a:spLocks/>
          </p:cNvSpPr>
          <p:nvPr/>
        </p:nvSpPr>
        <p:spPr>
          <a:xfrm>
            <a:off x="281609" y="1608120"/>
            <a:ext cx="8862391" cy="5249880"/>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ysClr val="windowText" lastClr="000000"/>
                </a:solidFill>
                <a:effectLst/>
                <a:uLnTx/>
                <a:uFillTx/>
                <a:latin typeface="+mj-lt"/>
                <a:ea typeface="+mn-ea"/>
                <a:cs typeface="+mn-cs"/>
              </a:rPr>
              <a:t>Key Message: Information on water extraction systems and all water management infrastructure is required to support the affirmation that all current water management and water intake infrastructure is adequate to support the increase water withdrawal and mine activities proposed in this Water </a:t>
            </a:r>
            <a:r>
              <a:rPr kumimoji="0" lang="en-US" sz="2800" b="1" i="0" u="none" strike="noStrike" kern="1200" cap="none" spc="0" normalizeH="0" baseline="0" noProof="0" dirty="0" err="1">
                <a:ln>
                  <a:noFill/>
                </a:ln>
                <a:solidFill>
                  <a:sysClr val="windowText" lastClr="000000"/>
                </a:solidFill>
                <a:effectLst/>
                <a:uLnTx/>
                <a:uFillTx/>
                <a:latin typeface="+mj-lt"/>
                <a:ea typeface="+mn-ea"/>
                <a:cs typeface="+mn-cs"/>
              </a:rPr>
              <a:t>Licence</a:t>
            </a:r>
            <a:r>
              <a:rPr kumimoji="0" lang="en-US" sz="2800" b="1" i="0" u="none" strike="noStrike" kern="1200" cap="none" spc="0" normalizeH="0" baseline="0" noProof="0" dirty="0">
                <a:ln>
                  <a:noFill/>
                </a:ln>
                <a:solidFill>
                  <a:sysClr val="windowText" lastClr="000000"/>
                </a:solidFill>
                <a:effectLst/>
                <a:uLnTx/>
                <a:uFillTx/>
                <a:latin typeface="+mj-lt"/>
                <a:ea typeface="+mn-ea"/>
                <a:cs typeface="+mn-cs"/>
              </a:rPr>
              <a:t> amendment renewal application.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ysClr val="windowText" lastClr="000000"/>
              </a:solidFill>
              <a:effectLst/>
              <a:uLnTx/>
              <a:uFillTx/>
              <a:latin typeface="+mj-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Lack a description of the current and planned method(s) of extraction and a description of the operating capacity of the pump(s).</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Lack information regarding current water management infrastructure, including :</a:t>
            </a: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Existing storage reservoirs;</a:t>
            </a: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W</a:t>
            </a:r>
            <a:r>
              <a:rPr kumimoji="0" lang="en-CA" sz="2800" b="0" i="0" u="none" strike="noStrike" kern="1200" cap="none" spc="0" normalizeH="0" baseline="0" noProof="0" dirty="0" err="1">
                <a:ln>
                  <a:noFill/>
                </a:ln>
                <a:solidFill>
                  <a:sysClr val="windowText" lastClr="000000"/>
                </a:solidFill>
                <a:effectLst/>
                <a:uLnTx/>
                <a:uFillTx/>
                <a:latin typeface="+mj-lt"/>
                <a:ea typeface="+mn-ea"/>
                <a:cs typeface="+mn-cs"/>
              </a:rPr>
              <a:t>atercourse</a:t>
            </a:r>
            <a:r>
              <a:rPr kumimoji="0" lang="en-CA" sz="2800" b="0" i="0" u="none" strike="noStrike" kern="1200" cap="none" spc="0" normalizeH="0" baseline="0" noProof="0" dirty="0">
                <a:ln>
                  <a:noFill/>
                </a:ln>
                <a:solidFill>
                  <a:sysClr val="windowText" lastClr="000000"/>
                </a:solidFill>
                <a:effectLst/>
                <a:uLnTx/>
                <a:uFillTx/>
                <a:latin typeface="+mj-lt"/>
                <a:ea typeface="+mn-ea"/>
                <a:cs typeface="+mn-cs"/>
              </a:rPr>
              <a:t> crossings including pipelines, bridges, culverts or roads; </a:t>
            </a:r>
            <a:endParaRPr kumimoji="0" lang="en-US" sz="2800" b="0" i="0" u="none" strike="noStrike" kern="1200" cap="none" spc="0" normalizeH="0" baseline="0" noProof="0" dirty="0">
              <a:ln>
                <a:noFill/>
              </a:ln>
              <a:solidFill>
                <a:sysClr val="windowText" lastClr="000000"/>
              </a:solidFill>
              <a:effectLst/>
              <a:uLnTx/>
              <a:uFillTx/>
              <a:latin typeface="+mj-lt"/>
              <a:ea typeface="+mn-ea"/>
              <a:cs typeface="+mn-cs"/>
            </a:endParaRP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CA" sz="2800" b="0" i="0" u="none" strike="noStrike" kern="1200" cap="none" spc="0" normalizeH="0" baseline="0" noProof="0" dirty="0">
                <a:ln>
                  <a:noFill/>
                </a:ln>
                <a:solidFill>
                  <a:sysClr val="windowText" lastClr="000000"/>
                </a:solidFill>
                <a:effectLst/>
                <a:uLnTx/>
                <a:uFillTx/>
                <a:latin typeface="+mj-lt"/>
                <a:ea typeface="+mn-ea"/>
                <a:cs typeface="+mn-cs"/>
              </a:rPr>
              <a:t>Watercourse trainings including channel and bank alterations, culverts, spurs, erosion control, and artificial accretion</a:t>
            </a: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a:t>
            </a:r>
          </a:p>
          <a:p>
            <a:pPr marL="685800" marR="0" lvl="1" indent="-228600" algn="just"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CA" sz="2800" b="0" i="0" u="none" strike="noStrike" kern="1200" cap="none" spc="0" normalizeH="0" baseline="0" noProof="0" dirty="0">
                <a:ln>
                  <a:noFill/>
                </a:ln>
                <a:solidFill>
                  <a:sysClr val="windowText" lastClr="000000"/>
                </a:solidFill>
                <a:effectLst/>
                <a:uLnTx/>
                <a:uFillTx/>
                <a:latin typeface="+mj-lt"/>
                <a:ea typeface="+mn-ea"/>
                <a:cs typeface="+mn-cs"/>
              </a:rPr>
              <a:t>D</a:t>
            </a:r>
            <a:r>
              <a:rPr kumimoji="0" lang="en-US" sz="2800" b="0" i="0" u="none" strike="noStrike" kern="1200" cap="none" spc="0" normalizeH="0" baseline="0" noProof="0" dirty="0" err="1">
                <a:ln>
                  <a:noFill/>
                </a:ln>
                <a:solidFill>
                  <a:sysClr val="windowText" lastClr="000000"/>
                </a:solidFill>
                <a:effectLst/>
                <a:uLnTx/>
                <a:uFillTx/>
                <a:latin typeface="+mj-lt"/>
                <a:ea typeface="+mn-ea"/>
                <a:cs typeface="+mn-cs"/>
              </a:rPr>
              <a:t>iversions</a:t>
            </a: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 including ditches and dikes and their purposes.</a:t>
            </a:r>
          </a:p>
          <a:p>
            <a:pPr marL="457200" marR="0" lvl="1" indent="0" algn="just" defTabSz="914400" rtl="0" eaLnBrk="1" fontAlgn="auto" latinLnBrk="0" hangingPunct="1">
              <a:lnSpc>
                <a:spcPct val="90000"/>
              </a:lnSpc>
              <a:spcBef>
                <a:spcPts val="500"/>
              </a:spcBef>
              <a:spcAft>
                <a:spcPts val="0"/>
              </a:spcAft>
              <a:buClrTx/>
              <a:buSzTx/>
              <a:buNone/>
              <a:tabLst/>
              <a:defRPr/>
            </a:pPr>
            <a:endParaRPr kumimoji="0" lang="en-US" sz="2800" b="0" i="0" u="none" strike="noStrike" kern="1200" cap="none" spc="0" normalizeH="0" baseline="0" noProof="0" dirty="0">
              <a:ln>
                <a:noFill/>
              </a:ln>
              <a:solidFill>
                <a:sysClr val="windowText" lastClr="000000"/>
              </a:solidFill>
              <a:effectLst/>
              <a:uLnTx/>
              <a:uFillTx/>
              <a:latin typeface="+mj-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ysClr val="windowText" lastClr="000000"/>
                </a:solidFill>
                <a:effectLst/>
                <a:uLnTx/>
                <a:uFillTx/>
                <a:latin typeface="+mj-lt"/>
                <a:ea typeface="+mn-ea"/>
                <a:cs typeface="+mn-cs"/>
              </a:rPr>
              <a:t>CIRNAC is seeking </a:t>
            </a:r>
            <a:r>
              <a:rPr lang="en-US" b="1" dirty="0">
                <a:solidFill>
                  <a:sysClr val="windowText" lastClr="000000"/>
                </a:solidFill>
                <a:latin typeface="+mj-lt"/>
              </a:rPr>
              <a:t>consolidated </a:t>
            </a:r>
            <a:r>
              <a:rPr kumimoji="0" lang="en-US" sz="2800" b="1" i="0" u="none" strike="noStrike" kern="1200" cap="none" spc="0" normalizeH="0" baseline="0" noProof="0" dirty="0">
                <a:ln>
                  <a:noFill/>
                </a:ln>
                <a:solidFill>
                  <a:sysClr val="windowText" lastClr="000000"/>
                </a:solidFill>
                <a:effectLst/>
                <a:uLnTx/>
                <a:uFillTx/>
                <a:latin typeface="+mj-lt"/>
                <a:ea typeface="+mn-ea"/>
                <a:cs typeface="+mn-cs"/>
              </a:rPr>
              <a:t>information on water withdrawal operations and water management infrastructure to demonstrate that the current infrastructure is adequate to support the increase water withdrawal and mine activities proposed in this Water </a:t>
            </a:r>
            <a:r>
              <a:rPr kumimoji="0" lang="en-US" sz="2800" b="1" i="0" u="none" strike="noStrike" kern="1200" cap="none" spc="0" normalizeH="0" baseline="0" noProof="0" dirty="0" err="1">
                <a:ln>
                  <a:noFill/>
                </a:ln>
                <a:solidFill>
                  <a:sysClr val="windowText" lastClr="000000"/>
                </a:solidFill>
                <a:effectLst/>
                <a:uLnTx/>
                <a:uFillTx/>
                <a:latin typeface="+mj-lt"/>
                <a:ea typeface="+mn-ea"/>
                <a:cs typeface="+mn-cs"/>
              </a:rPr>
              <a:t>Licence</a:t>
            </a:r>
            <a:r>
              <a:rPr kumimoji="0" lang="en-US" sz="2800" b="1" i="0" u="none" strike="noStrike" kern="1200" cap="none" spc="0" normalizeH="0" baseline="0" noProof="0" dirty="0">
                <a:ln>
                  <a:noFill/>
                </a:ln>
                <a:solidFill>
                  <a:sysClr val="windowText" lastClr="000000"/>
                </a:solidFill>
                <a:effectLst/>
                <a:uLnTx/>
                <a:uFillTx/>
                <a:latin typeface="+mj-lt"/>
                <a:ea typeface="+mn-ea"/>
                <a:cs typeface="+mn-cs"/>
              </a:rPr>
              <a:t> amendment renewal application.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ysClr val="windowText" lastClr="000000"/>
              </a:solidFill>
              <a:effectLst/>
              <a:uLnTx/>
              <a:uFillTx/>
              <a:latin typeface="+mj-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dirty="0">
                <a:solidFill>
                  <a:srgbClr val="FF0000"/>
                </a:solidFill>
                <a:latin typeface="+mj-lt"/>
              </a:rPr>
              <a:t>Unresolved</a:t>
            </a:r>
            <a:endParaRPr kumimoji="0" lang="en-US" sz="2800" b="1" i="0" u="none" strike="noStrike" kern="1200" cap="none" spc="0" normalizeH="0" baseline="0" noProof="0" dirty="0">
              <a:ln>
                <a:noFill/>
              </a:ln>
              <a:solidFill>
                <a:srgbClr val="FF0000"/>
              </a:solidFill>
              <a:effectLst/>
              <a:uLnTx/>
              <a:uFillTx/>
              <a:latin typeface="+mj-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2533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0C70D-2476-6B0F-A8CE-6BC5215C58D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061F83A-0B58-665D-E2BA-9BF14BC0D841}"/>
              </a:ext>
            </a:extLst>
          </p:cNvPr>
          <p:cNvSpPr>
            <a:spLocks noGrp="1"/>
          </p:cNvSpPr>
          <p:nvPr>
            <p:ph type="body" sz="quarter" idx="3"/>
          </p:nvPr>
        </p:nvSpPr>
        <p:spPr>
          <a:xfrm>
            <a:off x="4564067" y="685800"/>
            <a:ext cx="4041775" cy="685800"/>
          </a:xfrm>
        </p:spPr>
        <p:txBody>
          <a:bodyPr/>
          <a:lstStyle/>
          <a:p>
            <a:r>
              <a:rPr lang="fr-CA" dirty="0"/>
              <a:t> </a:t>
            </a:r>
          </a:p>
        </p:txBody>
      </p:sp>
      <p:sp>
        <p:nvSpPr>
          <p:cNvPr id="10" name="Text Placeholder 4">
            <a:extLst>
              <a:ext uri="{FF2B5EF4-FFF2-40B4-BE49-F238E27FC236}">
                <a16:creationId xmlns:a16="http://schemas.microsoft.com/office/drawing/2014/main" id="{A696DFAF-51B1-6DF2-2E0E-397D5866DF19}"/>
              </a:ext>
            </a:extLst>
          </p:cNvPr>
          <p:cNvSpPr txBox="1">
            <a:spLocks/>
          </p:cNvSpPr>
          <p:nvPr/>
        </p:nvSpPr>
        <p:spPr>
          <a:xfrm>
            <a:off x="4469001" y="449280"/>
            <a:ext cx="4399484" cy="68580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9600B3E7-4801-33F8-8AD8-D7CB5ABAA045}"/>
              </a:ext>
            </a:extLst>
          </p:cNvPr>
          <p:cNvSpPr txBox="1"/>
          <p:nvPr/>
        </p:nvSpPr>
        <p:spPr>
          <a:xfrm>
            <a:off x="4521906" y="1237459"/>
            <a:ext cx="4346579" cy="43830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E4D6F951-9AD5-BB0C-34F3-A501F1F80F9C}"/>
              </a:ext>
            </a:extLst>
          </p:cNvPr>
          <p:cNvSpPr>
            <a:spLocks noGrp="1"/>
          </p:cNvSpPr>
          <p:nvPr>
            <p:ph type="sldNum" sz="quarter" idx="12"/>
          </p:nvPr>
        </p:nvSpPr>
        <p:spPr/>
        <p:txBody>
          <a:bodyPr/>
          <a:lstStyle/>
          <a:p>
            <a:fld id="{6F711A52-F43C-4C30-A158-C802C0F8EA5C}" type="slidenum">
              <a:rPr lang="en-US">
                <a:latin typeface="Arial"/>
              </a:rPr>
              <a:pPr/>
              <a:t>7</a:t>
            </a:fld>
            <a:endParaRPr lang="en-US">
              <a:latin typeface="Arial"/>
            </a:endParaRPr>
          </a:p>
        </p:txBody>
      </p:sp>
      <p:sp>
        <p:nvSpPr>
          <p:cNvPr id="3" name="Title 1">
            <a:extLst>
              <a:ext uri="{FF2B5EF4-FFF2-40B4-BE49-F238E27FC236}">
                <a16:creationId xmlns:a16="http://schemas.microsoft.com/office/drawing/2014/main" id="{D8BBF726-999E-6399-0F39-27EAC6B79A06}"/>
              </a:ext>
            </a:extLst>
          </p:cNvPr>
          <p:cNvSpPr>
            <a:spLocks noGrp="1"/>
          </p:cNvSpPr>
          <p:nvPr>
            <p:ph type="title"/>
          </p:nvPr>
        </p:nvSpPr>
        <p:spPr>
          <a:xfrm>
            <a:off x="-729039" y="683177"/>
            <a:ext cx="10515600" cy="1325563"/>
          </a:xfrm>
        </p:spPr>
        <p:txBody>
          <a:bodyPr/>
          <a:lstStyle/>
          <a:p>
            <a:pPr algn="ctr"/>
            <a:r>
              <a:rPr lang="en-US" dirty="0">
                <a:latin typeface="Calibri Light" panose="020F0302020204030204" pitchFamily="34" charset="0"/>
                <a:ea typeface="Calibri Light" panose="020F0302020204030204" pitchFamily="34" charset="0"/>
                <a:cs typeface="Calibri Light" panose="020F0302020204030204" pitchFamily="34" charset="0"/>
              </a:rPr>
              <a:t>CIRNAC’s Recommendations</a:t>
            </a:r>
            <a:br>
              <a:rPr lang="en-US" dirty="0">
                <a:latin typeface="Calibri Light" panose="020F0302020204030204" pitchFamily="34" charset="0"/>
                <a:ea typeface="Calibri Light" panose="020F0302020204030204" pitchFamily="34" charset="0"/>
                <a:cs typeface="Calibri Light" panose="020F0302020204030204" pitchFamily="34" charset="0"/>
              </a:rPr>
            </a:br>
            <a:r>
              <a:rPr lang="en-US" dirty="0">
                <a:latin typeface="Calibri Light" panose="020F0302020204030204" pitchFamily="34" charset="0"/>
                <a:ea typeface="Calibri Light" panose="020F0302020204030204" pitchFamily="34" charset="0"/>
                <a:cs typeface="Calibri Light" panose="020F0302020204030204" pitchFamily="34" charset="0"/>
              </a:rPr>
              <a:t>Prediction Of Climate Trends</a:t>
            </a:r>
          </a:p>
        </p:txBody>
      </p:sp>
      <p:sp>
        <p:nvSpPr>
          <p:cNvPr id="6" name="Content Placeholder 2">
            <a:extLst>
              <a:ext uri="{FF2B5EF4-FFF2-40B4-BE49-F238E27FC236}">
                <a16:creationId xmlns:a16="http://schemas.microsoft.com/office/drawing/2014/main" id="{A299B71E-ECE2-7071-37DC-336F5F515876}"/>
              </a:ext>
            </a:extLst>
          </p:cNvPr>
          <p:cNvSpPr txBox="1">
            <a:spLocks/>
          </p:cNvSpPr>
          <p:nvPr/>
        </p:nvSpPr>
        <p:spPr>
          <a:xfrm>
            <a:off x="92765" y="1638973"/>
            <a:ext cx="8856000" cy="4891035"/>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400" b="1" dirty="0">
                <a:solidFill>
                  <a:sysClr val="windowText" lastClr="000000"/>
                </a:solidFill>
              </a:rPr>
              <a:t>Key Message: Future climate change, including worst-case warming scenarios, must be considered in project planning and assessment to evaluate potential effects on infrastructure, operations, and water management.</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ysClr val="windowText" lastClr="000000"/>
              </a:solidFill>
              <a:effectLst/>
              <a:uLnTx/>
              <a:uFillTx/>
              <a:latin typeface="+mj-lt"/>
              <a:ea typeface="+mn-ea"/>
              <a:cs typeface="+mn-cs"/>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mj-lt"/>
                <a:ea typeface="+mn-ea"/>
                <a:cs typeface="+mn-cs"/>
              </a:rPr>
              <a:t>Lack a description of the predicted future climate trends at the project site, including worst-case scenario projections using the Intergovernmental Panel on Climate Change’s Shared Socioeconomic Pathway – Representative Concentration Pathway 5-8.5.</a:t>
            </a:r>
          </a:p>
          <a:p>
            <a:pPr marL="0" marR="0" lvl="0" indent="0" algn="just" defTabSz="914400" rtl="0" eaLnBrk="1" fontAlgn="auto" latinLnBrk="0" hangingPunct="1">
              <a:lnSpc>
                <a:spcPct val="90000"/>
              </a:lnSpc>
              <a:spcBef>
                <a:spcPts val="1000"/>
              </a:spcBef>
              <a:spcAft>
                <a:spcPts val="0"/>
              </a:spcAft>
              <a:buClrTx/>
              <a:buSzTx/>
              <a:buNone/>
              <a:tabLst/>
              <a:defRPr/>
            </a:pPr>
            <a:endParaRPr kumimoji="0" lang="en-US" sz="2400" b="0" i="0" u="none" strike="noStrike" kern="1200" cap="none" spc="0" normalizeH="0" baseline="0" noProof="0" dirty="0">
              <a:ln>
                <a:noFill/>
              </a:ln>
              <a:solidFill>
                <a:sysClr val="windowText" lastClr="000000"/>
              </a:solidFill>
              <a:effectLst/>
              <a:uLnTx/>
              <a:uFillTx/>
              <a:latin typeface="+mj-lt"/>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sysClr val="windowText" lastClr="000000"/>
                </a:solidFill>
                <a:effectLst/>
                <a:uLnTx/>
                <a:uFillTx/>
                <a:latin typeface="+mj-lt"/>
                <a:ea typeface="+mn-ea"/>
                <a:cs typeface="+mn-cs"/>
              </a:rPr>
              <a:t>CIRNAC recommends that the full sensitivity analysis be provided and an updated ICRP contains climate trends modelling using SSP5-8.5 scenario, to ensure the project is designed and managed with adequate consideration of long-term climate risks.</a:t>
            </a:r>
          </a:p>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1" i="0" u="none" strike="noStrike" kern="1200" cap="none" spc="0" normalizeH="0" baseline="0" noProof="0" dirty="0">
              <a:ln>
                <a:noFill/>
              </a:ln>
              <a:solidFill>
                <a:sysClr val="windowText" lastClr="000000"/>
              </a:solidFill>
              <a:effectLst/>
              <a:uLnTx/>
              <a:uFillTx/>
              <a:latin typeface="+mj-lt"/>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b="1" dirty="0">
                <a:solidFill>
                  <a:srgbClr val="00B050"/>
                </a:solidFill>
                <a:latin typeface="+mj-lt"/>
              </a:rPr>
              <a:t>Partially resolved </a:t>
            </a:r>
            <a:endParaRPr kumimoji="0" lang="en-US" sz="2400" b="1" i="0" u="none" strike="noStrike" kern="1200" cap="none" spc="0" normalizeH="0" baseline="0" noProof="0" dirty="0">
              <a:ln>
                <a:noFill/>
              </a:ln>
              <a:solidFill>
                <a:srgbClr val="00B050"/>
              </a:solidFill>
              <a:effectLst/>
              <a:uLnTx/>
              <a:uFillTx/>
              <a:latin typeface="+mj-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000000"/>
              </a:solidFill>
              <a:effectLst/>
              <a:uLnTx/>
              <a:uFillTx/>
              <a:latin typeface="+mj-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06915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C65D7-2413-5F74-3741-0D4665B9FD0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D4407AC-5758-98D4-2F48-E6D33B88D942}"/>
              </a:ext>
            </a:extLst>
          </p:cNvPr>
          <p:cNvSpPr>
            <a:spLocks noGrp="1"/>
          </p:cNvSpPr>
          <p:nvPr>
            <p:ph type="body" sz="quarter" idx="3"/>
          </p:nvPr>
        </p:nvSpPr>
        <p:spPr>
          <a:xfrm>
            <a:off x="4564067" y="685800"/>
            <a:ext cx="4041775" cy="685800"/>
          </a:xfrm>
        </p:spPr>
        <p:txBody>
          <a:bodyPr/>
          <a:lstStyle/>
          <a:p>
            <a:r>
              <a:rPr lang="fr-CA" dirty="0"/>
              <a:t> </a:t>
            </a:r>
          </a:p>
        </p:txBody>
      </p:sp>
      <p:sp>
        <p:nvSpPr>
          <p:cNvPr id="10" name="Text Placeholder 4">
            <a:extLst>
              <a:ext uri="{FF2B5EF4-FFF2-40B4-BE49-F238E27FC236}">
                <a16:creationId xmlns:a16="http://schemas.microsoft.com/office/drawing/2014/main" id="{6E187586-38E7-1F8D-251F-BBFE89D615B1}"/>
              </a:ext>
            </a:extLst>
          </p:cNvPr>
          <p:cNvSpPr txBox="1">
            <a:spLocks/>
          </p:cNvSpPr>
          <p:nvPr/>
        </p:nvSpPr>
        <p:spPr>
          <a:xfrm>
            <a:off x="4469001" y="449280"/>
            <a:ext cx="4399484" cy="68580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083BCC5C-D18F-29F0-EBA7-12FDA9DD89B1}"/>
              </a:ext>
            </a:extLst>
          </p:cNvPr>
          <p:cNvSpPr txBox="1"/>
          <p:nvPr/>
        </p:nvSpPr>
        <p:spPr>
          <a:xfrm>
            <a:off x="4521906" y="1237459"/>
            <a:ext cx="4346579" cy="43830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1A569F69-F18A-F826-CBA7-AB6FEAEB8AAB}"/>
              </a:ext>
            </a:extLst>
          </p:cNvPr>
          <p:cNvSpPr>
            <a:spLocks noGrp="1"/>
          </p:cNvSpPr>
          <p:nvPr>
            <p:ph type="sldNum" sz="quarter" idx="12"/>
          </p:nvPr>
        </p:nvSpPr>
        <p:spPr/>
        <p:txBody>
          <a:bodyPr/>
          <a:lstStyle/>
          <a:p>
            <a:fld id="{6F711A52-F43C-4C30-A158-C802C0F8EA5C}" type="slidenum">
              <a:rPr lang="en-US">
                <a:latin typeface="Arial"/>
              </a:rPr>
              <a:pPr/>
              <a:t>8</a:t>
            </a:fld>
            <a:endParaRPr lang="en-US">
              <a:latin typeface="Arial"/>
            </a:endParaRPr>
          </a:p>
        </p:txBody>
      </p:sp>
      <p:sp>
        <p:nvSpPr>
          <p:cNvPr id="3" name="Titre 1">
            <a:extLst>
              <a:ext uri="{FF2B5EF4-FFF2-40B4-BE49-F238E27FC236}">
                <a16:creationId xmlns:a16="http://schemas.microsoft.com/office/drawing/2014/main" id="{423B1FF4-2BDA-0822-FDB4-982A12CFFDBA}"/>
              </a:ext>
            </a:extLst>
          </p:cNvPr>
          <p:cNvSpPr>
            <a:spLocks noGrp="1"/>
          </p:cNvSpPr>
          <p:nvPr>
            <p:ph type="title"/>
          </p:nvPr>
        </p:nvSpPr>
        <p:spPr>
          <a:xfrm>
            <a:off x="-612913" y="752749"/>
            <a:ext cx="10515600" cy="1325563"/>
          </a:xfrm>
        </p:spPr>
        <p:txBody>
          <a:bodyPr/>
          <a:lstStyle/>
          <a:p>
            <a:pPr algn="ctr"/>
            <a:r>
              <a:rPr lang="en-US" dirty="0">
                <a:latin typeface="Calibri Light" panose="020F0302020204030204" pitchFamily="34" charset="0"/>
                <a:ea typeface="Calibri Light" panose="020F0302020204030204" pitchFamily="34" charset="0"/>
                <a:cs typeface="Calibri Light" panose="020F0302020204030204" pitchFamily="34" charset="0"/>
              </a:rPr>
              <a:t>CIRNAC’s Recommendations</a:t>
            </a:r>
            <a:br>
              <a:rPr lang="en-US" dirty="0">
                <a:latin typeface="Calibri Light" panose="020F0302020204030204" pitchFamily="34" charset="0"/>
                <a:ea typeface="Calibri Light" panose="020F0302020204030204" pitchFamily="34" charset="0"/>
                <a:cs typeface="Calibri Light" panose="020F0302020204030204" pitchFamily="34" charset="0"/>
              </a:rPr>
            </a:br>
            <a:r>
              <a:rPr lang="en-US" dirty="0">
                <a:latin typeface="Calibri Light" panose="020F0302020204030204" pitchFamily="34" charset="0"/>
                <a:ea typeface="Calibri Light" panose="020F0302020204030204" pitchFamily="34" charset="0"/>
                <a:cs typeface="Calibri Light" panose="020F0302020204030204" pitchFamily="34" charset="0"/>
              </a:rPr>
              <a:t>Information Gaps And Management Plans</a:t>
            </a:r>
          </a:p>
        </p:txBody>
      </p:sp>
      <p:sp>
        <p:nvSpPr>
          <p:cNvPr id="6" name="Espace réservé du contenu 2">
            <a:extLst>
              <a:ext uri="{FF2B5EF4-FFF2-40B4-BE49-F238E27FC236}">
                <a16:creationId xmlns:a16="http://schemas.microsoft.com/office/drawing/2014/main" id="{7D992F4E-0195-D5A8-E8D6-AB968E186C33}"/>
              </a:ext>
            </a:extLst>
          </p:cNvPr>
          <p:cNvSpPr txBox="1">
            <a:spLocks/>
          </p:cNvSpPr>
          <p:nvPr/>
        </p:nvSpPr>
        <p:spPr>
          <a:xfrm>
            <a:off x="275515" y="1473976"/>
            <a:ext cx="8592970" cy="4872355"/>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ysClr val="windowText" lastClr="000000"/>
                </a:solidFill>
                <a:effectLst/>
                <a:uLnTx/>
                <a:uFillTx/>
                <a:latin typeface="+mj-lt"/>
                <a:ea typeface="+mn-ea"/>
                <a:cs typeface="+mn-cs"/>
              </a:rPr>
              <a:t>Key Message: Updated management and emergency response plans and completion of outstanding information requests are needed to support a comprehensive assessment of project risks and mitigation measures.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ysClr val="windowText" lastClr="000000"/>
              </a:solidFill>
              <a:effectLst/>
              <a:uLnTx/>
              <a:uFillTx/>
              <a:latin typeface="+mj-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The Water Management, Spill Contingency, Dam Emergency, and Emergency Response Plans should be updated within 90 days of issuance of the </a:t>
            </a:r>
            <a:r>
              <a:rPr kumimoji="0" lang="en-US" sz="2800" b="0" i="0" u="none" strike="noStrike" kern="1200" cap="none" spc="0" normalizeH="0" baseline="0" noProof="0" dirty="0" err="1">
                <a:ln>
                  <a:noFill/>
                </a:ln>
                <a:solidFill>
                  <a:sysClr val="windowText" lastClr="000000"/>
                </a:solidFill>
                <a:effectLst/>
                <a:uLnTx/>
                <a:uFillTx/>
                <a:latin typeface="+mj-lt"/>
                <a:ea typeface="+mn-ea"/>
                <a:cs typeface="+mn-cs"/>
              </a:rPr>
              <a:t>licence</a:t>
            </a: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 to ensure consistencies and address all relevant project phases.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CIRNAC recommends that the proponent provide responses to the information gaps to support the review process.</a:t>
            </a:r>
          </a:p>
          <a:p>
            <a:pPr marL="0" marR="0" lvl="0" indent="0" algn="l" defTabSz="914400" rtl="0" eaLnBrk="1" fontAlgn="auto" latinLnBrk="0" hangingPunct="1">
              <a:lnSpc>
                <a:spcPct val="90000"/>
              </a:lnSpc>
              <a:spcBef>
                <a:spcPts val="1000"/>
              </a:spcBef>
              <a:spcAft>
                <a:spcPts val="0"/>
              </a:spcAft>
              <a:buClrTx/>
              <a:buSzTx/>
              <a:buNone/>
              <a:tabLst/>
              <a:defRPr/>
            </a:pPr>
            <a:r>
              <a:rPr kumimoji="0" lang="en-US" sz="2800" b="0" i="0" u="none" strike="noStrike" kern="1200" cap="none" spc="0" normalizeH="0" baseline="0" noProof="0" dirty="0">
                <a:ln>
                  <a:noFill/>
                </a:ln>
                <a:solidFill>
                  <a:sysClr val="windowText" lastClr="000000"/>
                </a:solidFill>
                <a:effectLst/>
                <a:uLnTx/>
                <a:uFillTx/>
                <a:latin typeface="+mj-lt"/>
                <a:ea typeface="+mn-ea"/>
                <a:cs typeface="+mn-cs"/>
              </a:rPr>
              <a:t> E.g. drainage patterns within the solid waste disposal area(s), a detailed list of proposed proximal sources, a map of the sources, and volume measurements of each source prior to using the proximal source.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mj-lt"/>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ysClr val="windowText" lastClr="000000"/>
                </a:solidFill>
                <a:effectLst/>
                <a:uLnTx/>
                <a:uFillTx/>
                <a:latin typeface="+mj-lt"/>
                <a:ea typeface="+mn-ea"/>
                <a:cs typeface="+mn-cs"/>
              </a:rPr>
              <a:t>CIRNAC is seeking greater clarity, complete documentation, and fulfillment of proponent commitments to ensure the project can be effectively reviewed and managed throughout all phases of development.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b="1" dirty="0">
              <a:solidFill>
                <a:sysClr val="windowText" lastClr="000000"/>
              </a:solidFill>
              <a:latin typeface="+mj-lt"/>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B050"/>
                </a:solidFill>
                <a:effectLst/>
                <a:uLnTx/>
                <a:uFillTx/>
                <a:latin typeface="+mj-lt"/>
                <a:ea typeface="+mn-ea"/>
                <a:cs typeface="+mn-cs"/>
              </a:rPr>
              <a:t>Partially resolved</a:t>
            </a:r>
          </a:p>
        </p:txBody>
      </p:sp>
    </p:spTree>
    <p:extLst>
      <p:ext uri="{BB962C8B-B14F-4D97-AF65-F5344CB8AC3E}">
        <p14:creationId xmlns:p14="http://schemas.microsoft.com/office/powerpoint/2010/main" val="2298831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D71CA-34AA-5D54-41C5-E0BC15EB397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3F68748-ADB8-5398-D4F7-C21E0A9009C3}"/>
              </a:ext>
            </a:extLst>
          </p:cNvPr>
          <p:cNvSpPr>
            <a:spLocks noGrp="1"/>
          </p:cNvSpPr>
          <p:nvPr>
            <p:ph type="body" sz="quarter" idx="3"/>
          </p:nvPr>
        </p:nvSpPr>
        <p:spPr>
          <a:xfrm>
            <a:off x="4564067" y="685800"/>
            <a:ext cx="4041775" cy="685800"/>
          </a:xfrm>
        </p:spPr>
        <p:txBody>
          <a:bodyPr/>
          <a:lstStyle/>
          <a:p>
            <a:r>
              <a:rPr lang="fr-CA" dirty="0"/>
              <a:t> </a:t>
            </a:r>
          </a:p>
        </p:txBody>
      </p:sp>
      <p:sp>
        <p:nvSpPr>
          <p:cNvPr id="10" name="Text Placeholder 4">
            <a:extLst>
              <a:ext uri="{FF2B5EF4-FFF2-40B4-BE49-F238E27FC236}">
                <a16:creationId xmlns:a16="http://schemas.microsoft.com/office/drawing/2014/main" id="{CC2D34A3-3FDC-14D5-A092-43DE013C72D2}"/>
              </a:ext>
            </a:extLst>
          </p:cNvPr>
          <p:cNvSpPr txBox="1">
            <a:spLocks/>
          </p:cNvSpPr>
          <p:nvPr/>
        </p:nvSpPr>
        <p:spPr>
          <a:xfrm>
            <a:off x="4469001" y="449280"/>
            <a:ext cx="4399484" cy="685803"/>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lgn="l" defTabSz="421172" rtl="0" eaLnBrk="0" fontAlgn="base" hangingPunct="0">
              <a:spcBef>
                <a:spcPts val="0"/>
              </a:spcBef>
              <a:spcAft>
                <a:spcPct val="37000"/>
              </a:spcAft>
              <a:buSzTx/>
              <a:buNone/>
              <a:tabLst>
                <a:tab pos="5168900" algn="l"/>
              </a:tabLst>
              <a:defRPr sz="1960" b="1">
                <a:solidFill>
                  <a:srgbClr val="000000"/>
                </a:solidFill>
                <a:uFill>
                  <a:solidFill>
                    <a:srgbClr val="000000"/>
                  </a:solidFill>
                </a:uFill>
                <a:latin typeface="Euphemia"/>
                <a:ea typeface="Euphemia"/>
                <a:cs typeface="Euphemia"/>
                <a:sym typeface="Euphemia"/>
              </a:defRPr>
            </a:lvl1pPr>
            <a:lvl2pPr marL="382588" indent="-190500" algn="l" rtl="0" eaLnBrk="0" fontAlgn="base" hangingPunct="0">
              <a:spcBef>
                <a:spcPct val="0"/>
              </a:spcBef>
              <a:spcAft>
                <a:spcPct val="35000"/>
              </a:spcAft>
              <a:buChar char="–"/>
              <a:tabLst>
                <a:tab pos="5715000" algn="l"/>
              </a:tabLst>
              <a:defRPr sz="1600">
                <a:solidFill>
                  <a:srgbClr val="000000"/>
                </a:solidFill>
                <a:latin typeface="+mn-lt"/>
              </a:defRPr>
            </a:lvl2pPr>
            <a:lvl3pPr marL="574675" indent="-190500" algn="l" rtl="0" eaLnBrk="0" fontAlgn="base" hangingPunct="0">
              <a:spcBef>
                <a:spcPct val="0"/>
              </a:spcBef>
              <a:spcAft>
                <a:spcPct val="35000"/>
              </a:spcAft>
              <a:buChar char="–"/>
              <a:tabLst>
                <a:tab pos="5715000" algn="l"/>
              </a:tabLst>
              <a:defRPr sz="1400">
                <a:solidFill>
                  <a:srgbClr val="000000"/>
                </a:solidFill>
                <a:latin typeface="+mn-lt"/>
              </a:defRPr>
            </a:lvl3pPr>
            <a:lvl4pPr marL="771525" indent="-195263" algn="l" rtl="0" eaLnBrk="0" fontAlgn="base" hangingPunct="0">
              <a:spcBef>
                <a:spcPct val="0"/>
              </a:spcBef>
              <a:spcAft>
                <a:spcPct val="35000"/>
              </a:spcAft>
              <a:buChar char="–"/>
              <a:tabLst>
                <a:tab pos="5715000" algn="l"/>
              </a:tabLst>
              <a:defRPr sz="1200">
                <a:solidFill>
                  <a:srgbClr val="000000"/>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Verdana" pitchFamily="34" charset="0"/>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Verdana" pitchFamily="34" charset="0"/>
              </a:defRPr>
            </a:lvl9pPr>
          </a:lstStyle>
          <a:p>
            <a:endParaRPr lang="iu-Cans-CA" sz="2200" kern="0" dirty="0">
              <a:latin typeface="Pigiarniq" panose="020B0503040102020104" pitchFamily="34" charset="0"/>
            </a:endParaRPr>
          </a:p>
        </p:txBody>
      </p:sp>
      <p:sp>
        <p:nvSpPr>
          <p:cNvPr id="11" name="Content Placeholder 5">
            <a:extLst>
              <a:ext uri="{FF2B5EF4-FFF2-40B4-BE49-F238E27FC236}">
                <a16:creationId xmlns:a16="http://schemas.microsoft.com/office/drawing/2014/main" id="{A7E7FA88-2E9B-1D59-977F-E030F88A44AD}"/>
              </a:ext>
            </a:extLst>
          </p:cNvPr>
          <p:cNvSpPr txBox="1"/>
          <p:nvPr/>
        </p:nvSpPr>
        <p:spPr>
          <a:xfrm>
            <a:off x="4521906" y="1237459"/>
            <a:ext cx="4346579" cy="43830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pPr defTabSz="457189" fontAlgn="base">
              <a:spcAft>
                <a:spcPts val="300"/>
              </a:spcAft>
              <a:tabLst>
                <a:tab pos="5625959" algn="l"/>
              </a:tabLst>
              <a:defRPr>
                <a:solidFill>
                  <a:srgbClr val="000000"/>
                </a:solidFill>
                <a:uFill>
                  <a:solidFill>
                    <a:srgbClr val="000000"/>
                  </a:solidFill>
                </a:uFill>
                <a:latin typeface="Euphemia"/>
                <a:ea typeface="Euphemia"/>
                <a:cs typeface="Euphemia"/>
                <a:sym typeface="Euphemia"/>
              </a:defRPr>
            </a:pPr>
            <a:endParaRPr sz="2000" dirty="0">
              <a:solidFill>
                <a:srgbClr val="000000"/>
              </a:solidFill>
              <a:uFill>
                <a:solidFill>
                  <a:srgbClr val="000000"/>
                </a:solidFill>
              </a:uFill>
              <a:latin typeface="Pigiarniq" panose="020B0503040102020104" pitchFamily="34" charset="0"/>
              <a:ea typeface="Helvetica Neue"/>
              <a:cs typeface="Helvetica Neue"/>
              <a:sym typeface="Helvetica Neue"/>
            </a:endParaRPr>
          </a:p>
        </p:txBody>
      </p:sp>
      <p:sp>
        <p:nvSpPr>
          <p:cNvPr id="2" name="Slide Number Placeholder 1">
            <a:extLst>
              <a:ext uri="{FF2B5EF4-FFF2-40B4-BE49-F238E27FC236}">
                <a16:creationId xmlns:a16="http://schemas.microsoft.com/office/drawing/2014/main" id="{1EA2CCD6-C525-C0E1-BB2C-BC2C00B3B371}"/>
              </a:ext>
            </a:extLst>
          </p:cNvPr>
          <p:cNvSpPr>
            <a:spLocks noGrp="1"/>
          </p:cNvSpPr>
          <p:nvPr>
            <p:ph type="sldNum" sz="quarter" idx="12"/>
          </p:nvPr>
        </p:nvSpPr>
        <p:spPr/>
        <p:txBody>
          <a:bodyPr/>
          <a:lstStyle/>
          <a:p>
            <a:fld id="{6F711A52-F43C-4C30-A158-C802C0F8EA5C}" type="slidenum">
              <a:rPr lang="en-US">
                <a:latin typeface="Arial"/>
              </a:rPr>
              <a:pPr/>
              <a:t>9</a:t>
            </a:fld>
            <a:endParaRPr lang="en-US">
              <a:latin typeface="Arial"/>
            </a:endParaRPr>
          </a:p>
        </p:txBody>
      </p:sp>
      <p:sp>
        <p:nvSpPr>
          <p:cNvPr id="4" name="ZoneTexte 3">
            <a:extLst>
              <a:ext uri="{FF2B5EF4-FFF2-40B4-BE49-F238E27FC236}">
                <a16:creationId xmlns:a16="http://schemas.microsoft.com/office/drawing/2014/main" id="{63708657-C3BA-D0F1-74EA-8D8FEE8BCB4F}"/>
              </a:ext>
            </a:extLst>
          </p:cNvPr>
          <p:cNvSpPr txBox="1"/>
          <p:nvPr/>
        </p:nvSpPr>
        <p:spPr>
          <a:xfrm>
            <a:off x="406836" y="449280"/>
            <a:ext cx="8330327" cy="5575950"/>
          </a:xfrm>
          <a:prstGeom prst="rect">
            <a:avLst/>
          </a:prstGeom>
          <a:noFill/>
        </p:spPr>
        <p:txBody>
          <a:bodyPr wrap="square">
            <a:spAutoFit/>
          </a:bodyPr>
          <a:lstStyle/>
          <a:p>
            <a:pPr marL="0" marR="0" algn="ctr">
              <a:lnSpc>
                <a:spcPct val="115000"/>
              </a:lnSpc>
              <a:spcAft>
                <a:spcPts val="1000"/>
              </a:spcAft>
              <a:buNone/>
            </a:pPr>
            <a:r>
              <a:rPr lang="en-US" sz="2600" b="1" dirty="0">
                <a:solidFill>
                  <a:schemeClr val="accent3">
                    <a:lumMod val="10000"/>
                  </a:schemeClr>
                </a:solidFill>
                <a:effectLst/>
                <a:latin typeface="Calibri Light" panose="020F0302020204030204" pitchFamily="34" charset="0"/>
                <a:ea typeface="Calibri Light" panose="020F0302020204030204" pitchFamily="34" charset="0"/>
                <a:cs typeface="Calibri Light" panose="020F0302020204030204" pitchFamily="34" charset="0"/>
              </a:rPr>
              <a:t>Status of CIRNAC TRCs R-10 to R-23</a:t>
            </a:r>
          </a:p>
          <a:p>
            <a:pPr marL="0" marR="0">
              <a:lnSpc>
                <a:spcPct val="115000"/>
              </a:lnSpc>
              <a:spcAft>
                <a:spcPts val="1200"/>
              </a:spcAft>
              <a:buNone/>
            </a:pPr>
            <a:r>
              <a:rPr lang="en-US" sz="19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Key message: AEM's July 3, 2026 responses leave most CIRNAC requests unresolved.</a:t>
            </a: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In addition to TRC that were presented, CIRNAC submitted 14 Technical Review Comments on June 19, 2026: R-10 to R-23.</a:t>
            </a: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Those comments included 48 separate requests.</a:t>
            </a:r>
          </a:p>
          <a:p>
            <a:pPr marL="0" marR="0">
              <a:lnSpc>
                <a:spcPct val="115000"/>
              </a:lnSpc>
              <a:spcAft>
                <a:spcPts val="500"/>
              </a:spcAft>
              <a:buNone/>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 </a:t>
            </a:r>
          </a:p>
          <a:p>
            <a:pPr marL="0" marR="0">
              <a:lnSpc>
                <a:spcPct val="115000"/>
              </a:lnSpc>
              <a:spcAft>
                <a:spcPts val="500"/>
              </a:spcAft>
              <a:buNone/>
            </a:pPr>
            <a:r>
              <a:rPr lang="en-US" sz="19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Responses received from AEM on the technical comments above;</a:t>
            </a:r>
            <a:endPar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endParaRP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27 of 48 responses (56%) were deemed non-responsive.</a:t>
            </a:r>
          </a:p>
          <a:p>
            <a:pPr marL="342900" marR="0" lvl="0" indent="-342900">
              <a:lnSpc>
                <a:spcPct val="115000"/>
              </a:lnSpc>
              <a:spcAft>
                <a:spcPts val="500"/>
              </a:spcAft>
              <a:buFont typeface="Arial" panose="020B0604020202020204" pitchFamily="34" charset="0"/>
              <a:buChar char="•"/>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Only 3 of 48 requests (6%) were resolved or substantially clarified.</a:t>
            </a:r>
          </a:p>
          <a:p>
            <a:pPr marL="0" marR="0">
              <a:lnSpc>
                <a:spcPct val="115000"/>
              </a:lnSpc>
              <a:spcAft>
                <a:spcPts val="500"/>
              </a:spcAft>
              <a:buNone/>
            </a:pPr>
            <a:r>
              <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 </a:t>
            </a:r>
          </a:p>
          <a:p>
            <a:pPr marL="0" marR="0">
              <a:lnSpc>
                <a:spcPct val="115000"/>
              </a:lnSpc>
              <a:spcAft>
                <a:spcPts val="500"/>
              </a:spcAft>
              <a:buNone/>
            </a:pPr>
            <a:r>
              <a:rPr lang="en-US" sz="17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In the interests of time, the following slides will focus on only </a:t>
            </a:r>
            <a:r>
              <a:rPr lang="en-US" sz="1700" b="1" u="sng"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Four</a:t>
            </a:r>
            <a:r>
              <a:rPr lang="en-US" sz="1700" b="1"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rPr>
              <a:t> substantive deficiencies rather than reviewing all 48 requests. CIRNAC and AEM continue to engage to resolve these deficiencies through commitments from AEM. The wording of those commitments has yet to be finalized.</a:t>
            </a:r>
            <a:endParaRPr lang="en-US" sz="1700" dirty="0">
              <a:solidFill>
                <a:schemeClr val="accent3">
                  <a:lumMod val="10000"/>
                </a:schemeClr>
              </a:solidFill>
              <a:effectLst/>
              <a:latin typeface="Arial" panose="020B060402020202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0052741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tandard_white">
  <a:themeElements>
    <a:clrScheme name="Standard_white 1">
      <a:dk1>
        <a:srgbClr val="000066"/>
      </a:dk1>
      <a:lt1>
        <a:srgbClr val="E5E5CC"/>
      </a:lt1>
      <a:dk2>
        <a:srgbClr val="000066"/>
      </a:dk2>
      <a:lt2>
        <a:srgbClr val="E5E5CC"/>
      </a:lt2>
      <a:accent1>
        <a:srgbClr val="009999"/>
      </a:accent1>
      <a:accent2>
        <a:srgbClr val="FFCC00"/>
      </a:accent2>
      <a:accent3>
        <a:srgbClr val="F0F0E2"/>
      </a:accent3>
      <a:accent4>
        <a:srgbClr val="000056"/>
      </a:accent4>
      <a:accent5>
        <a:srgbClr val="AACACA"/>
      </a:accent5>
      <a:accent6>
        <a:srgbClr val="E7B900"/>
      </a:accent6>
      <a:hlink>
        <a:srgbClr val="003399"/>
      </a:hlink>
      <a:folHlink>
        <a:srgbClr val="336699"/>
      </a:folHlink>
    </a:clrScheme>
    <a:fontScheme name="Standard_whi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5E5CC"/>
        </a:solidFill>
        <a:ln w="25400" cap="flat" cmpd="sng" algn="ctr">
          <a:solidFill>
            <a:srgbClr val="000066"/>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190500" marR="0" indent="-190500" algn="l" defTabSz="914400" rtl="0" eaLnBrk="1" fontAlgn="base" latinLnBrk="0" hangingPunct="1">
          <a:lnSpc>
            <a:spcPct val="90000"/>
          </a:lnSpc>
          <a:spcBef>
            <a:spcPct val="0"/>
          </a:spcBef>
          <a:spcAft>
            <a:spcPct val="37000"/>
          </a:spcAft>
          <a:buClrTx/>
          <a:buSzTx/>
          <a:buFontTx/>
          <a:buNone/>
          <a:tabLst>
            <a:tab pos="5715000" algn="l"/>
          </a:tabLst>
          <a:defRPr kumimoji="0" lang="en-CA"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rgbClr val="E5E5CC"/>
        </a:solidFill>
        <a:ln w="25400" cap="flat" cmpd="sng" algn="ctr">
          <a:solidFill>
            <a:srgbClr val="000066"/>
          </a:solid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190500" marR="0" indent="-190500" algn="l" defTabSz="914400" rtl="0" eaLnBrk="1" fontAlgn="base" latinLnBrk="0" hangingPunct="1">
          <a:lnSpc>
            <a:spcPct val="90000"/>
          </a:lnSpc>
          <a:spcBef>
            <a:spcPct val="0"/>
          </a:spcBef>
          <a:spcAft>
            <a:spcPct val="37000"/>
          </a:spcAft>
          <a:buClrTx/>
          <a:buSzTx/>
          <a:buFontTx/>
          <a:buNone/>
          <a:tabLst>
            <a:tab pos="5715000" algn="l"/>
          </a:tabLst>
          <a:defRPr kumimoji="0" lang="en-CA"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Standard_white 1">
        <a:dk1>
          <a:srgbClr val="000066"/>
        </a:dk1>
        <a:lt1>
          <a:srgbClr val="E5E5CC"/>
        </a:lt1>
        <a:dk2>
          <a:srgbClr val="000066"/>
        </a:dk2>
        <a:lt2>
          <a:srgbClr val="E5E5CC"/>
        </a:lt2>
        <a:accent1>
          <a:srgbClr val="009999"/>
        </a:accent1>
        <a:accent2>
          <a:srgbClr val="FFCC00"/>
        </a:accent2>
        <a:accent3>
          <a:srgbClr val="F0F0E2"/>
        </a:accent3>
        <a:accent4>
          <a:srgbClr val="000056"/>
        </a:accent4>
        <a:accent5>
          <a:srgbClr val="AACACA"/>
        </a:accent5>
        <a:accent6>
          <a:srgbClr val="E7B900"/>
        </a:accent6>
        <a:hlink>
          <a:srgbClr val="003399"/>
        </a:hlink>
        <a:folHlink>
          <a:srgbClr val="33669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837</TotalTime>
  <Words>4638</Words>
  <Application>Microsoft Office PowerPoint</Application>
  <PresentationFormat>Affichage à l'écran (4:3)</PresentationFormat>
  <Paragraphs>262</Paragraphs>
  <Slides>15</Slides>
  <Notes>14</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15</vt:i4>
      </vt:variant>
    </vt:vector>
  </HeadingPairs>
  <TitlesOfParts>
    <vt:vector size="26" baseType="lpstr">
      <vt:lpstr>Aptos</vt:lpstr>
      <vt:lpstr>Arial</vt:lpstr>
      <vt:lpstr>Calibri</vt:lpstr>
      <vt:lpstr>Calibri Light</vt:lpstr>
      <vt:lpstr>Helvetica</vt:lpstr>
      <vt:lpstr>Pigiarniq</vt:lpstr>
      <vt:lpstr>Pigiarniq Light</vt:lpstr>
      <vt:lpstr>Verdana</vt:lpstr>
      <vt:lpstr>Wingdings</vt:lpstr>
      <vt:lpstr>Office Theme</vt:lpstr>
      <vt:lpstr>1_Standard_white</vt:lpstr>
      <vt:lpstr>Présentation PowerPoint</vt:lpstr>
      <vt:lpstr>Présentation PowerPoint</vt:lpstr>
      <vt:lpstr>Présentation PowerPoint</vt:lpstr>
      <vt:lpstr>Présentation PowerPoint</vt:lpstr>
      <vt:lpstr>CIRNAC’s Recommendations  Water Source Quality and Quantity (R-01 to R-03)</vt:lpstr>
      <vt:lpstr> CIRNAC’s Recommendations  Water Management and Water Intake Infrastructure (R-04 &amp; R-05)</vt:lpstr>
      <vt:lpstr>CIRNAC’s Recommendations Prediction Of Climate Trends</vt:lpstr>
      <vt:lpstr>CIRNAC’s Recommendations Information Gaps And Management Plans</vt:lpstr>
      <vt:lpstr>Présentation PowerPoint</vt:lpstr>
      <vt:lpstr>Deficiency 1: Tailings Management Strategy Remains Uncertain</vt:lpstr>
      <vt:lpstr>Deficiency 2: Water Quality Predictions Rely on an Uncommitted Configuration</vt:lpstr>
      <vt:lpstr>Deficiency 3: Tailings Closure Concept Is Too Preliminary</vt:lpstr>
      <vt:lpstr>Deficiency 4: Expansion Has Not Been Reconciled with the Previous EA</vt:lpstr>
      <vt:lpstr>Conclusion</vt:lpstr>
      <vt:lpstr>Présentation PowerPoint</vt:lpstr>
    </vt:vector>
  </TitlesOfParts>
  <Company>RCAANC-CIRNAC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Anne Forté</dc:creator>
  <cp:lastModifiedBy>Firmin, Pauline (elle-she)</cp:lastModifiedBy>
  <cp:revision>11</cp:revision>
  <dcterms:created xsi:type="dcterms:W3CDTF">2021-03-16T13:09:58Z</dcterms:created>
  <dcterms:modified xsi:type="dcterms:W3CDTF">2026-07-16T22:16:20Z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fef1a19-62e6-4f20-a595-1dd5a44a927f_Enabled">
    <vt:lpwstr>true</vt:lpwstr>
  </property>
  <property fmtid="{D5CDD505-2E9C-101B-9397-08002B2CF9AE}" pid="3" name="MSIP_Label_2fef1a19-62e6-4f20-a595-1dd5a44a927f_SetDate">
    <vt:lpwstr>2026-07-15T16:40:06Z</vt:lpwstr>
  </property>
  <property fmtid="{D5CDD505-2E9C-101B-9397-08002B2CF9AE}" pid="4" name="MSIP_Label_2fef1a19-62e6-4f20-a595-1dd5a44a927f_Method">
    <vt:lpwstr>Privileged</vt:lpwstr>
  </property>
  <property fmtid="{D5CDD505-2E9C-101B-9397-08002B2CF9AE}" pid="5" name="MSIP_Label_2fef1a19-62e6-4f20-a595-1dd5a44a927f_Name">
    <vt:lpwstr>UNCLASSIFIED</vt:lpwstr>
  </property>
  <property fmtid="{D5CDD505-2E9C-101B-9397-08002B2CF9AE}" pid="6" name="MSIP_Label_2fef1a19-62e6-4f20-a595-1dd5a44a927f_SiteId">
    <vt:lpwstr>727ce8f2-a756-412e-a4c6-95204ad68d84</vt:lpwstr>
  </property>
  <property fmtid="{D5CDD505-2E9C-101B-9397-08002B2CF9AE}" pid="7" name="MSIP_Label_2fef1a19-62e6-4f20-a595-1dd5a44a927f_ActionId">
    <vt:lpwstr>e8551b0a-b7f9-45d5-a018-e1d13535a72c</vt:lpwstr>
  </property>
  <property fmtid="{D5CDD505-2E9C-101B-9397-08002B2CF9AE}" pid="8" name="MSIP_Label_2fef1a19-62e6-4f20-a595-1dd5a44a927f_ContentBits">
    <vt:lpwstr>1</vt:lpwstr>
  </property>
  <property fmtid="{D5CDD505-2E9C-101B-9397-08002B2CF9AE}" pid="9" name="MSIP_Label_2fef1a19-62e6-4f20-a595-1dd5a44a927f_Tag">
    <vt:lpwstr>10, 0, 1, 1</vt:lpwstr>
  </property>
  <property fmtid="{D5CDD505-2E9C-101B-9397-08002B2CF9AE}" pid="10" name="ClassificationContentMarkingHeaderLocations">
    <vt:lpwstr>Office Theme:8\1_Standard_white:3</vt:lpwstr>
  </property>
  <property fmtid="{D5CDD505-2E9C-101B-9397-08002B2CF9AE}" pid="11" name="ClassificationContentMarkingHeaderText">
    <vt:lpwstr>NON CLASSIFIÉ / UNCLASSIFIED</vt:lpwstr>
  </property>
</Properties>
</file>