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39" r:id="rId1"/>
    <p:sldMasterId id="2147483952" r:id="rId2"/>
    <p:sldMasterId id="2147483954" r:id="rId3"/>
    <p:sldMasterId id="2147483975" r:id="rId4"/>
    <p:sldMasterId id="2147483996" r:id="rId5"/>
    <p:sldMasterId id="2147484043" r:id="rId6"/>
    <p:sldMasterId id="2147484048" r:id="rId7"/>
    <p:sldMasterId id="2147484061" r:id="rId8"/>
    <p:sldMasterId id="2147484080" r:id="rId9"/>
    <p:sldMasterId id="2147484135" r:id="rId10"/>
    <p:sldMasterId id="2147484137" r:id="rId11"/>
    <p:sldMasterId id="2147484153" r:id="rId12"/>
    <p:sldMasterId id="2147484178" r:id="rId13"/>
    <p:sldMasterId id="2147484203" r:id="rId14"/>
    <p:sldMasterId id="2147484228" r:id="rId15"/>
  </p:sldMasterIdLst>
  <p:notesMasterIdLst>
    <p:notesMasterId r:id="rId29"/>
  </p:notesMasterIdLst>
  <p:handoutMasterIdLst>
    <p:handoutMasterId r:id="rId30"/>
  </p:handoutMasterIdLst>
  <p:sldIdLst>
    <p:sldId id="814" r:id="rId16"/>
    <p:sldId id="912" r:id="rId17"/>
    <p:sldId id="911" r:id="rId18"/>
    <p:sldId id="990" r:id="rId19"/>
    <p:sldId id="995" r:id="rId20"/>
    <p:sldId id="976" r:id="rId21"/>
    <p:sldId id="991" r:id="rId22"/>
    <p:sldId id="878" r:id="rId23"/>
    <p:sldId id="998" r:id="rId24"/>
    <p:sldId id="1000" r:id="rId25"/>
    <p:sldId id="993" r:id="rId26"/>
    <p:sldId id="933" r:id="rId27"/>
    <p:sldId id="923" r:id="rId28"/>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62">
          <p15:clr>
            <a:srgbClr val="A4A3A4"/>
          </p15:clr>
        </p15:guide>
        <p15:guide id="2" orient="horz" pos="1641">
          <p15:clr>
            <a:srgbClr val="A4A3A4"/>
          </p15:clr>
        </p15:guide>
        <p15:guide id="3" orient="horz" pos="2277">
          <p15:clr>
            <a:srgbClr val="A4A3A4"/>
          </p15:clr>
        </p15:guide>
        <p15:guide id="4" orient="horz" pos="656">
          <p15:clr>
            <a:srgbClr val="A4A3A4"/>
          </p15:clr>
        </p15:guide>
        <p15:guide id="5" orient="horz" pos="4173">
          <p15:clr>
            <a:srgbClr val="A4A3A4"/>
          </p15:clr>
        </p15:guide>
        <p15:guide id="6" orient="horz" pos="3429">
          <p15:clr>
            <a:srgbClr val="A4A3A4"/>
          </p15:clr>
        </p15:guide>
        <p15:guide id="7" pos="346">
          <p15:clr>
            <a:srgbClr val="A4A3A4"/>
          </p15:clr>
        </p15:guide>
        <p15:guide id="8" pos="2718">
          <p15:clr>
            <a:srgbClr val="A4A3A4"/>
          </p15:clr>
        </p15:guide>
        <p15:guide id="9" pos="3092">
          <p15:clr>
            <a:srgbClr val="A4A3A4"/>
          </p15:clr>
        </p15:guide>
        <p15:guide id="10" pos="78">
          <p15:clr>
            <a:srgbClr val="A4A3A4"/>
          </p15:clr>
        </p15:guide>
        <p15:guide id="11" pos="5446">
          <p15:clr>
            <a:srgbClr val="A4A3A4"/>
          </p15:clr>
        </p15:guide>
        <p15:guide id="12" pos="5679">
          <p15:clr>
            <a:srgbClr val="A4A3A4"/>
          </p15:clr>
        </p15:guide>
        <p15:guide id="13" pos="3047">
          <p15:clr>
            <a:srgbClr val="A4A3A4"/>
          </p15:clr>
        </p15:guide>
        <p15:guide id="14" pos="792">
          <p15:clr>
            <a:srgbClr val="A4A3A4"/>
          </p15:clr>
        </p15:guide>
        <p15:guide id="15" pos="3689">
          <p15:clr>
            <a:srgbClr val="A4A3A4"/>
          </p15:clr>
        </p15:guide>
        <p15:guide id="16" pos="4900">
          <p15:clr>
            <a:srgbClr val="A4A3A4"/>
          </p15:clr>
        </p15:guide>
        <p15:guide id="17" pos="165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FFFF66"/>
    <a:srgbClr val="FF9900"/>
    <a:srgbClr val="663300"/>
    <a:srgbClr val="FFCC66"/>
    <a:srgbClr val="FFFFCC"/>
    <a:srgbClr val="FFFF99"/>
    <a:srgbClr val="CC9900"/>
    <a:srgbClr val="D7D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84072" autoAdjust="0"/>
  </p:normalViewPr>
  <p:slideViewPr>
    <p:cSldViewPr snapToGrid="0" snapToObjects="1">
      <p:cViewPr varScale="1">
        <p:scale>
          <a:sx n="111" d="100"/>
          <a:sy n="111" d="100"/>
        </p:scale>
        <p:origin x="1416" y="108"/>
      </p:cViewPr>
      <p:guideLst>
        <p:guide orient="horz" pos="862"/>
        <p:guide orient="horz" pos="1641"/>
        <p:guide orient="horz" pos="2277"/>
        <p:guide orient="horz" pos="656"/>
        <p:guide orient="horz" pos="4173"/>
        <p:guide orient="horz" pos="3429"/>
        <p:guide pos="346"/>
        <p:guide pos="2718"/>
        <p:guide pos="3092"/>
        <p:guide pos="78"/>
        <p:guide pos="5446"/>
        <p:guide pos="5679"/>
        <p:guide pos="3047"/>
        <p:guide pos="792"/>
        <p:guide pos="3689"/>
        <p:guide pos="4900"/>
        <p:guide pos="1655"/>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0" d="100"/>
        <a:sy n="70" d="100"/>
      </p:scale>
      <p:origin x="0" y="-1026"/>
    </p:cViewPr>
  </p:sorterViewPr>
  <p:notesViewPr>
    <p:cSldViewPr snapToGrid="0" snapToObjects="1">
      <p:cViewPr varScale="1">
        <p:scale>
          <a:sx n="93" d="100"/>
          <a:sy n="93" d="100"/>
        </p:scale>
        <p:origin x="-2568"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CA"/>
          </a:p>
        </p:txBody>
      </p:sp>
      <p:sp>
        <p:nvSpPr>
          <p:cNvPr id="3" name="Date Placeholder 2"/>
          <p:cNvSpPr>
            <a:spLocks noGrp="1"/>
          </p:cNvSpPr>
          <p:nvPr>
            <p:ph type="dt" sz="quarter" idx="1"/>
          </p:nvPr>
        </p:nvSpPr>
        <p:spPr>
          <a:xfrm>
            <a:off x="3977928" y="1"/>
            <a:ext cx="3043649" cy="464839"/>
          </a:xfrm>
          <a:prstGeom prst="rect">
            <a:avLst/>
          </a:prstGeom>
        </p:spPr>
        <p:txBody>
          <a:bodyPr vert="horz" lIns="88276" tIns="44138" rIns="88276" bIns="44138" rtlCol="0"/>
          <a:lstStyle>
            <a:lvl1pPr algn="r">
              <a:defRPr sz="1200"/>
            </a:lvl1pPr>
          </a:lstStyle>
          <a:p>
            <a:endParaRPr lang="en-CA"/>
          </a:p>
        </p:txBody>
      </p:sp>
      <p:sp>
        <p:nvSpPr>
          <p:cNvPr id="4" name="Footer Placeholder 3"/>
          <p:cNvSpPr>
            <a:spLocks noGrp="1"/>
          </p:cNvSpPr>
          <p:nvPr>
            <p:ph type="ftr" sz="quarter" idx="2"/>
          </p:nvPr>
        </p:nvSpPr>
        <p:spPr>
          <a:xfrm>
            <a:off x="0" y="8842723"/>
            <a:ext cx="3043649" cy="464839"/>
          </a:xfrm>
          <a:prstGeom prst="rect">
            <a:avLst/>
          </a:prstGeom>
        </p:spPr>
        <p:txBody>
          <a:bodyPr vert="horz" lIns="88276" tIns="44138" rIns="88276" bIns="44138" rtlCol="0" anchor="b"/>
          <a:lstStyle>
            <a:lvl1pPr algn="l">
              <a:defRPr sz="1200"/>
            </a:lvl1pPr>
          </a:lstStyle>
          <a:p>
            <a:endParaRPr lang="en-CA"/>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6" tIns="44138" rIns="88276" bIns="44138" rtlCol="0" anchor="b"/>
          <a:lstStyle>
            <a:lvl1pPr algn="r">
              <a:defRPr sz="1200"/>
            </a:lvl1pPr>
          </a:lstStyle>
          <a:p>
            <a:fld id="{C9ABA5E1-7F16-4B53-A334-223DC5C82D6E}" type="slidenum">
              <a:rPr lang="en-CA" smtClean="0"/>
              <a:pPr/>
              <a:t>‹#›</a:t>
            </a:fld>
            <a:endParaRPr lang="en-CA"/>
          </a:p>
        </p:txBody>
      </p:sp>
    </p:spTree>
    <p:extLst>
      <p:ext uri="{BB962C8B-B14F-4D97-AF65-F5344CB8AC3E}">
        <p14:creationId xmlns:p14="http://schemas.microsoft.com/office/powerpoint/2010/main" val="40250707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44361" cy="465455"/>
          </a:xfrm>
          <a:prstGeom prst="rect">
            <a:avLst/>
          </a:prstGeom>
          <a:noFill/>
          <a:ln w="9525">
            <a:noFill/>
            <a:miter lim="800000"/>
            <a:headEnd/>
            <a:tailEnd/>
          </a:ln>
        </p:spPr>
        <p:txBody>
          <a:bodyPr vert="horz" wrap="square" lIns="93200" tIns="46600" rIns="93200" bIns="46600" numCol="1" anchor="t" anchorCtr="0" compatLnSpc="1">
            <a:prstTxWarp prst="textNoShape">
              <a:avLst/>
            </a:prstTxWarp>
          </a:bodyPr>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bwMode="auto">
          <a:xfrm>
            <a:off x="3977213" y="1"/>
            <a:ext cx="3044361" cy="465455"/>
          </a:xfrm>
          <a:prstGeom prst="rect">
            <a:avLst/>
          </a:prstGeom>
          <a:noFill/>
          <a:ln w="9525">
            <a:noFill/>
            <a:miter lim="800000"/>
            <a:headEnd/>
            <a:tailEnd/>
          </a:ln>
        </p:spPr>
        <p:txBody>
          <a:bodyPr vert="horz" wrap="square" lIns="93200" tIns="46600" rIns="93200" bIns="46600" numCol="1" anchor="t" anchorCtr="0" compatLnSpc="1">
            <a:prstTxWarp prst="textNoShape">
              <a:avLst/>
            </a:prstTxWarp>
          </a:bodyPr>
          <a:lstStyle>
            <a:lvl1pPr algn="r" fontAlgn="auto">
              <a:spcBef>
                <a:spcPts val="0"/>
              </a:spcBef>
              <a:spcAft>
                <a:spcPts val="0"/>
              </a:spcAft>
              <a:defRPr sz="130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48" tIns="46674" rIns="93348" bIns="46674" rtlCol="0" anchor="ctr"/>
          <a:lstStyle/>
          <a:p>
            <a:pPr lvl="0"/>
            <a:endParaRPr lang="en-US" noProof="0" dirty="0"/>
          </a:p>
        </p:txBody>
      </p:sp>
      <p:sp>
        <p:nvSpPr>
          <p:cNvPr id="5" name="Notes Placeholder 4"/>
          <p:cNvSpPr>
            <a:spLocks noGrp="1"/>
          </p:cNvSpPr>
          <p:nvPr>
            <p:ph type="body" sz="quarter" idx="3"/>
          </p:nvPr>
        </p:nvSpPr>
        <p:spPr bwMode="auto">
          <a:xfrm>
            <a:off x="702310" y="4421823"/>
            <a:ext cx="5618480" cy="4189095"/>
          </a:xfrm>
          <a:prstGeom prst="rect">
            <a:avLst/>
          </a:prstGeom>
          <a:noFill/>
          <a:ln w="9525">
            <a:noFill/>
            <a:miter lim="800000"/>
            <a:headEnd/>
            <a:tailEnd/>
          </a:ln>
        </p:spPr>
        <p:txBody>
          <a:bodyPr vert="horz" wrap="square" lIns="93200" tIns="46600" rIns="93200" bIns="4660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bwMode="auto">
          <a:xfrm>
            <a:off x="1" y="8842104"/>
            <a:ext cx="3044361" cy="465455"/>
          </a:xfrm>
          <a:prstGeom prst="rect">
            <a:avLst/>
          </a:prstGeom>
          <a:noFill/>
          <a:ln w="9525">
            <a:noFill/>
            <a:miter lim="800000"/>
            <a:headEnd/>
            <a:tailEnd/>
          </a:ln>
        </p:spPr>
        <p:txBody>
          <a:bodyPr vert="horz" wrap="square" lIns="93200" tIns="46600" rIns="93200" bIns="46600" numCol="1" anchor="b" anchorCtr="0" compatLnSpc="1">
            <a:prstTxWarp prst="textNoShape">
              <a:avLst/>
            </a:prstTxWarp>
          </a:bodyPr>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bwMode="auto">
          <a:xfrm>
            <a:off x="3977213" y="8842104"/>
            <a:ext cx="3044361" cy="465455"/>
          </a:xfrm>
          <a:prstGeom prst="rect">
            <a:avLst/>
          </a:prstGeom>
          <a:noFill/>
          <a:ln w="9525">
            <a:noFill/>
            <a:miter lim="800000"/>
            <a:headEnd/>
            <a:tailEnd/>
          </a:ln>
        </p:spPr>
        <p:txBody>
          <a:bodyPr vert="horz" wrap="square" lIns="93200" tIns="46600" rIns="93200" bIns="46600" numCol="1" anchor="b" anchorCtr="0" compatLnSpc="1">
            <a:prstTxWarp prst="textNoShape">
              <a:avLst/>
            </a:prstTxWarp>
          </a:bodyPr>
          <a:lstStyle>
            <a:lvl1pPr algn="r" fontAlgn="auto">
              <a:spcBef>
                <a:spcPts val="0"/>
              </a:spcBef>
              <a:spcAft>
                <a:spcPts val="0"/>
              </a:spcAft>
              <a:defRPr sz="1300">
                <a:latin typeface="+mn-lt"/>
                <a:cs typeface="+mn-cs"/>
              </a:defRPr>
            </a:lvl1pPr>
          </a:lstStyle>
          <a:p>
            <a:pPr>
              <a:defRPr/>
            </a:pPr>
            <a:fld id="{D68D9EA7-4D4C-4051-A9AC-F831E9D6C91A}" type="slidenum">
              <a:rPr lang="en-US"/>
              <a:pPr>
                <a:defRPr/>
              </a:pPr>
              <a:t>‹#›</a:t>
            </a:fld>
            <a:endParaRPr lang="en-US" dirty="0"/>
          </a:p>
        </p:txBody>
      </p:sp>
    </p:spTree>
    <p:extLst>
      <p:ext uri="{BB962C8B-B14F-4D97-AF65-F5344CB8AC3E}">
        <p14:creationId xmlns:p14="http://schemas.microsoft.com/office/powerpoint/2010/main" val="1406135880"/>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260410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264414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p:txBody>
          <a:bodyPr/>
          <a:lstStyle/>
          <a:p>
            <a:pPr eaLnBrk="1" hangingPunct="1">
              <a:spcBef>
                <a:spcPct val="0"/>
              </a:spcBef>
            </a:pPr>
            <a:endParaRPr lang="en-CA" dirty="0" smtClean="0"/>
          </a:p>
        </p:txBody>
      </p:sp>
      <p:sp>
        <p:nvSpPr>
          <p:cNvPr id="83971" name="Slide Number Placeholder 3"/>
          <p:cNvSpPr>
            <a:spLocks noGrp="1"/>
          </p:cNvSpPr>
          <p:nvPr>
            <p:ph type="sldNum" sz="quarter" idx="5"/>
          </p:nvPr>
        </p:nvSpPr>
        <p:spPr>
          <a:noFill/>
        </p:spPr>
        <p:txBody>
          <a:bodyPr/>
          <a:lstStyle/>
          <a:p>
            <a:pPr>
              <a:defRPr/>
            </a:pPr>
            <a:endParaRPr lang="en-US" dirty="0">
              <a:solidFill>
                <a:srgbClr val="000000"/>
              </a:solidFill>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01945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255413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409892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4</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32858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6716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35606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8</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182517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2.5 M tonnes</a:t>
            </a:r>
          </a:p>
          <a:p>
            <a:pPr marL="342900"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Tailings deposited either </a:t>
            </a:r>
          </a:p>
          <a:p>
            <a:pPr marL="800100" lvl="2" indent="-342900" defTabSz="914400">
              <a:spcBef>
                <a:spcPct val="20000"/>
              </a:spcBef>
              <a:buFont typeface="Arial" panose="020B0604020202020204" pitchFamily="34" charset="0"/>
              <a:buChar char="•"/>
            </a:pPr>
            <a:r>
              <a:rPr lang="en-CA" dirty="0" smtClean="0">
                <a:latin typeface="Century Gothic" panose="020B0502020202020204" pitchFamily="34" charset="0"/>
                <a:cs typeface="+mn-cs"/>
              </a:rPr>
              <a:t>Open air tailings in the TIA (94%, gravity only) </a:t>
            </a:r>
          </a:p>
          <a:p>
            <a:pPr marL="800100" lvl="2" indent="-342900" defTabSz="914400">
              <a:spcBef>
                <a:spcPct val="20000"/>
              </a:spcBef>
              <a:buFont typeface="Arial" panose="020B0604020202020204" pitchFamily="34" charset="0"/>
              <a:buChar char="•"/>
            </a:pPr>
            <a:r>
              <a:rPr lang="en-CA" dirty="0" smtClean="0">
                <a:latin typeface="Century Gothic" panose="020B0502020202020204" pitchFamily="34" charset="0"/>
                <a:cs typeface="+mn-cs"/>
              </a:rPr>
              <a:t>Placed underground as backfill (6%, cyanide leach tailings) </a:t>
            </a:r>
          </a:p>
          <a:p>
            <a:pPr marL="342900"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South Dam design  modified to include a frozen foundation</a:t>
            </a:r>
          </a:p>
          <a:p>
            <a:pPr marL="342900"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Dike will be constructed across the midpoint of the TIA</a:t>
            </a:r>
          </a:p>
          <a:p>
            <a:pPr marL="342900"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Tailings will be placed between the South Dam and the Dike</a:t>
            </a:r>
          </a:p>
          <a:p>
            <a:pPr marL="342900"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Reclaim Pond located between Dike and North Dam</a:t>
            </a:r>
          </a:p>
          <a:p>
            <a:pPr marL="342900"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Dust control implemented throughout tailings deposition</a:t>
            </a:r>
          </a:p>
          <a:p>
            <a:endParaRPr lang="en-CA" dirty="0"/>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133124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68D9EA7-4D4C-4051-A9AC-F831E9D6C91A}"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272025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96300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9363073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3876193"/>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58421359"/>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93880581"/>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64733358"/>
      </p:ext>
    </p:extLst>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77637520"/>
      </p:ext>
    </p:extLst>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41615999"/>
      </p:ext>
    </p:extLst>
  </p:cSld>
  <p:clrMapOvr>
    <a:masterClrMapping/>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01337563"/>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91859395"/>
      </p:ext>
    </p:extLst>
  </p:cSld>
  <p:clrMapOvr>
    <a:masterClrMapping/>
  </p:clrMapOvr>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10015892"/>
      </p:ext>
    </p:extLst>
  </p:cSld>
  <p:clrMapOvr>
    <a:masterClrMapping/>
  </p:clrMapOvr>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a:xfrm>
            <a:off x="152402" y="49696"/>
            <a:ext cx="7548563" cy="915504"/>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CA" dirty="0"/>
          </a:p>
        </p:txBody>
      </p:sp>
    </p:spTree>
    <p:extLst>
      <p:ext uri="{BB962C8B-B14F-4D97-AF65-F5344CB8AC3E}">
        <p14:creationId xmlns:p14="http://schemas.microsoft.com/office/powerpoint/2010/main" val="190856462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18697604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101519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7148504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6894853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8510581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9234899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9307775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7062379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1364357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1272294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11443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0470" y="5507326"/>
            <a:ext cx="6962775" cy="914400"/>
          </a:xfrm>
        </p:spPr>
        <p:txBody>
          <a:bodyPr/>
          <a:lstStyle>
            <a:lvl1pPr>
              <a:defRPr>
                <a:effectLst/>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215773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40910979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80309422"/>
      </p:ext>
    </p:extLst>
  </p:cSld>
  <p:clrMapOvr>
    <a:masterClrMapping/>
  </p:clrMapOvr>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67596079"/>
      </p:ext>
    </p:extLst>
  </p:cSld>
  <p:clrMapOvr>
    <a:masterClrMapping/>
  </p:clrMapOvr>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30606633"/>
      </p:ext>
    </p:extLst>
  </p:cSld>
  <p:clrMapOvr>
    <a:masterClrMapping/>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68902072"/>
      </p:ext>
    </p:extLst>
  </p:cSld>
  <p:clrMapOvr>
    <a:masterClrMapping/>
  </p:clrMapOvr>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08382696"/>
      </p:ext>
    </p:extLst>
  </p:cSld>
  <p:clrMapOvr>
    <a:masterClrMapping/>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95756957"/>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91393313"/>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29561558"/>
      </p:ext>
    </p:extLst>
  </p:cSld>
  <p:clrMapOvr>
    <a:masterClrMapping/>
  </p:clrMapOvr>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4693101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a:t>	|	</a:t>
            </a:r>
            <a:fld id="{C8EFEEEB-5C05-4261-8DE3-CEA9B99CB95A}" type="slidenum">
              <a:rPr lang="en-US" sz="1000">
                <a:solidFill>
                  <a:srgbClr val="000000"/>
                </a:solidFill>
              </a:rPr>
              <a:pPr>
                <a:defRPr/>
              </a:pPr>
              <a:t>‹#›</a:t>
            </a:fld>
            <a:endParaRPr lang="en-US" sz="1000">
              <a:solidFill>
                <a:srgbClr val="000000"/>
              </a:solidFill>
            </a:endParaRPr>
          </a:p>
        </p:txBody>
      </p:sp>
    </p:spTree>
    <p:extLst>
      <p:ext uri="{BB962C8B-B14F-4D97-AF65-F5344CB8AC3E}">
        <p14:creationId xmlns:p14="http://schemas.microsoft.com/office/powerpoint/2010/main" val="13197614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13165216"/>
      </p:ext>
    </p:extLst>
  </p:cSld>
  <p:clrMapOvr>
    <a:masterClrMapping/>
  </p:clrMapOvr>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4730237"/>
      </p:ext>
    </p:extLst>
  </p:cSld>
  <p:clrMapOvr>
    <a:masterClrMapping/>
  </p:clrMapOvr>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637515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7652531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5725582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658890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89966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0107596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37602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46943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Content Placeholder 2"/>
          <p:cNvSpPr>
            <a:spLocks noGrp="1"/>
          </p:cNvSpPr>
          <p:nvPr>
            <p:ph idx="1"/>
          </p:nvPr>
        </p:nvSpPr>
        <p:spPr>
          <a:xfrm>
            <a:off x="228600" y="1123952"/>
            <a:ext cx="8686800" cy="1514261"/>
          </a:xfrm>
        </p:spPr>
        <p:txBody>
          <a:bodyPr/>
          <a:lstStyle>
            <a:lvl1pPr>
              <a:defRPr sz="1800"/>
            </a:lvl1pPr>
            <a:lvl2pPr>
              <a:defRPr sz="1600"/>
            </a:lvl2pPr>
            <a:lvl3pPr marL="1143000" indent="-228600">
              <a:buFont typeface="Wingdings" pitchFamily="2" charset="2"/>
              <a:buChar char="Ø"/>
              <a:defRPr sz="14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r>
              <a:rPr lang="en-US" dirty="0"/>
              <a:t>	|	</a:t>
            </a:r>
            <a:fld id="{7099A81A-E2A2-4EE6-9C61-8AD2286E8103}" type="slidenum">
              <a:rPr lang="en-US" sz="100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15860133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2076859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032175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459991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9433519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58290712"/>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33386461"/>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69618276"/>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92628587"/>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10864563"/>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8857779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xfrm>
            <a:off x="8056564" y="6534154"/>
            <a:ext cx="1035050" cy="307777"/>
          </a:xfrm>
          <a:ln/>
        </p:spPr>
        <p:txBody>
          <a:bodyPr/>
          <a:lstStyle>
            <a:lvl1pPr>
              <a:defRPr/>
            </a:lvl1pPr>
          </a:lstStyle>
          <a:p>
            <a:pPr>
              <a:defRPr/>
            </a:pPr>
            <a:fld id="{A301CEAC-4EC7-4A69-9071-DF573D829850}" type="slidenum">
              <a:rPr lang="en-US" altLang="en-US"/>
              <a:pPr>
                <a:defRPr/>
              </a:pPr>
              <a:t>‹#›</a:t>
            </a:fld>
            <a:endParaRPr lang="en-US" altLang="en-US"/>
          </a:p>
        </p:txBody>
      </p:sp>
    </p:spTree>
    <p:extLst>
      <p:ext uri="{BB962C8B-B14F-4D97-AF65-F5344CB8AC3E}">
        <p14:creationId xmlns:p14="http://schemas.microsoft.com/office/powerpoint/2010/main" val="23371676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72827350"/>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68215900"/>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57496156"/>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15006440"/>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67617546"/>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a:xfrm>
            <a:off x="152402" y="49696"/>
            <a:ext cx="7548563" cy="915504"/>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CA" dirty="0"/>
          </a:p>
        </p:txBody>
      </p:sp>
    </p:spTree>
    <p:extLst>
      <p:ext uri="{BB962C8B-B14F-4D97-AF65-F5344CB8AC3E}">
        <p14:creationId xmlns:p14="http://schemas.microsoft.com/office/powerpoint/2010/main" val="2535683221"/>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050047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8180599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9514627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538571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0089202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1935566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8318746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9896341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8615107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7430627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927644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236687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38760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15390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0613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06910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xfrm>
            <a:off x="8056564" y="6534154"/>
            <a:ext cx="1035050" cy="307777"/>
          </a:xfrm>
          <a:ln/>
        </p:spPr>
        <p:txBody>
          <a:bodyPr/>
          <a:lstStyle>
            <a:lvl1pPr>
              <a:defRPr/>
            </a:lvl1pPr>
          </a:lstStyle>
          <a:p>
            <a:pPr>
              <a:defRPr/>
            </a:pPr>
            <a:r>
              <a:rPr lang="en-US" dirty="0"/>
              <a:t>| </a:t>
            </a:r>
            <a:fld id="{202B0F97-8C03-48F5-8A01-EC4E917E89F7}" type="slidenum">
              <a:rPr lang="en-US"/>
              <a:pPr>
                <a:defRPr/>
              </a:pPr>
              <a:t>‹#›</a:t>
            </a:fld>
            <a:endParaRPr lang="en-US" dirty="0"/>
          </a:p>
        </p:txBody>
      </p:sp>
    </p:spTree>
    <p:extLst>
      <p:ext uri="{BB962C8B-B14F-4D97-AF65-F5344CB8AC3E}">
        <p14:creationId xmlns:p14="http://schemas.microsoft.com/office/powerpoint/2010/main" val="3885400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49557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22505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6487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52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146118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343816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10681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88791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2399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411394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pPr/>
              <a:t>‹#›</a:t>
            </a:fld>
            <a:endParaRPr lang="en-CA" dirty="0"/>
          </a:p>
        </p:txBody>
      </p:sp>
      <p:sp>
        <p:nvSpPr>
          <p:cNvPr id="4" name="Text Placeholder 3"/>
          <p:cNvSpPr>
            <a:spLocks noGrp="1"/>
          </p:cNvSpPr>
          <p:nvPr>
            <p:ph type="body" sz="quarter" idx="13"/>
          </p:nvPr>
        </p:nvSpPr>
        <p:spPr>
          <a:xfrm>
            <a:off x="841375" y="1806575"/>
            <a:ext cx="75438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83472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xfrm>
            <a:off x="8056564" y="6534154"/>
            <a:ext cx="1035050" cy="307777"/>
          </a:xfrm>
          <a:ln/>
        </p:spPr>
        <p:txBody>
          <a:bodyPr/>
          <a:lstStyle>
            <a:lvl1pPr>
              <a:defRPr/>
            </a:lvl1pPr>
          </a:lstStyle>
          <a:p>
            <a:pPr>
              <a:defRPr/>
            </a:pPr>
            <a:r>
              <a:rPr lang="en-US" dirty="0"/>
              <a:t>| </a:t>
            </a:r>
            <a:fld id="{202B0F97-8C03-48F5-8A01-EC4E917E89F7}" type="slidenum">
              <a:rPr lang="en-US"/>
              <a:pPr>
                <a:defRPr/>
              </a:pPr>
              <a:t>‹#›</a:t>
            </a:fld>
            <a:endParaRPr lang="en-US" dirty="0"/>
          </a:p>
        </p:txBody>
      </p:sp>
    </p:spTree>
    <p:extLst>
      <p:ext uri="{BB962C8B-B14F-4D97-AF65-F5344CB8AC3E}">
        <p14:creationId xmlns:p14="http://schemas.microsoft.com/office/powerpoint/2010/main" val="567587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867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228600" y="1016001"/>
            <a:ext cx="84582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CA6D6ED1-E53A-42ED-9652-E3466C703AE1}" type="datetimeFigureOut">
              <a:rPr lang="en-CA" smtClean="0">
                <a:solidFill>
                  <a:srgbClr val="000000"/>
                </a:solidFill>
              </a:rPr>
              <a:pPr/>
              <a:t>28/01/2016</a:t>
            </a:fld>
            <a:endParaRPr lang="en-CA" dirty="0">
              <a:solidFill>
                <a:srgbClr val="000000"/>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dirty="0">
              <a:solidFill>
                <a:srgbClr val="000000"/>
              </a:solidFill>
            </a:endParaRPr>
          </a:p>
        </p:txBody>
      </p:sp>
      <p:sp>
        <p:nvSpPr>
          <p:cNvPr id="6" name="Slide Number Placeholder 5"/>
          <p:cNvSpPr>
            <a:spLocks noGrp="1"/>
          </p:cNvSpPr>
          <p:nvPr>
            <p:ph type="sldNum" sz="quarter" idx="12"/>
          </p:nvPr>
        </p:nvSpPr>
        <p:spPr>
          <a:xfrm>
            <a:off x="8056564" y="6534154"/>
            <a:ext cx="1035050" cy="307777"/>
          </a:xfrm>
        </p:spPr>
        <p:txBody>
          <a:bodyPr/>
          <a:lstStyle/>
          <a:p>
            <a:fld id="{A1E0D3A6-4931-47C0-BE19-3AB976465435}"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2477008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a:t>	|	</a:t>
            </a:r>
            <a:fld id="{C8EFEEEB-5C05-4261-8DE3-CEA9B99CB95A}" type="slidenum">
              <a:rPr lang="en-US" sz="1000">
                <a:solidFill>
                  <a:srgbClr val="000000"/>
                </a:solidFill>
              </a:rPr>
              <a:pPr>
                <a:defRPr/>
              </a:pPr>
              <a:t>‹#›</a:t>
            </a:fld>
            <a:endParaRPr lang="en-US" sz="1000">
              <a:solidFill>
                <a:srgbClr val="000000"/>
              </a:solidFill>
            </a:endParaRPr>
          </a:p>
        </p:txBody>
      </p:sp>
    </p:spTree>
    <p:extLst>
      <p:ext uri="{BB962C8B-B14F-4D97-AF65-F5344CB8AC3E}">
        <p14:creationId xmlns:p14="http://schemas.microsoft.com/office/powerpoint/2010/main" val="889954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Content Placeholder 2"/>
          <p:cNvSpPr>
            <a:spLocks noGrp="1"/>
          </p:cNvSpPr>
          <p:nvPr>
            <p:ph idx="1"/>
          </p:nvPr>
        </p:nvSpPr>
        <p:spPr>
          <a:xfrm>
            <a:off x="228600" y="1123952"/>
            <a:ext cx="8686800" cy="1514261"/>
          </a:xfrm>
        </p:spPr>
        <p:txBody>
          <a:bodyPr/>
          <a:lstStyle>
            <a:lvl1pPr>
              <a:defRPr sz="1800"/>
            </a:lvl1pPr>
            <a:lvl2pPr>
              <a:defRPr sz="1600"/>
            </a:lvl2pPr>
            <a:lvl3pPr marL="1143000" indent="-228600">
              <a:buFont typeface="Wingdings" pitchFamily="2" charset="2"/>
              <a:buChar char="Ø"/>
              <a:defRPr sz="14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r>
              <a:rPr lang="en-US" dirty="0"/>
              <a:t>	|	</a:t>
            </a:r>
            <a:fld id="{7099A81A-E2A2-4EE6-9C61-8AD2286E8103}" type="slidenum">
              <a:rPr lang="en-US" sz="100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3626897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xfrm>
            <a:off x="8056564" y="6534154"/>
            <a:ext cx="1035050" cy="307777"/>
          </a:xfrm>
          <a:ln/>
        </p:spPr>
        <p:txBody>
          <a:bodyPr/>
          <a:lstStyle>
            <a:lvl1pPr>
              <a:defRPr/>
            </a:lvl1pPr>
          </a:lstStyle>
          <a:p>
            <a:pPr>
              <a:defRPr/>
            </a:pPr>
            <a:fld id="{A301CEAC-4EC7-4A69-9071-DF573D829850}" type="slidenum">
              <a:rPr lang="en-US" altLang="en-US"/>
              <a:pPr>
                <a:defRPr/>
              </a:pPr>
              <a:t>‹#›</a:t>
            </a:fld>
            <a:endParaRPr lang="en-US" altLang="en-US"/>
          </a:p>
        </p:txBody>
      </p:sp>
    </p:spTree>
    <p:extLst>
      <p:ext uri="{BB962C8B-B14F-4D97-AF65-F5344CB8AC3E}">
        <p14:creationId xmlns:p14="http://schemas.microsoft.com/office/powerpoint/2010/main" val="3892692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7369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11611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754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713528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07131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0996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79098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55551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85355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6509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4502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72627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22005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9558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762228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650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23878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3320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0795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39567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73615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537364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0651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22495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89640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300621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xfrm>
            <a:off x="8056564" y="6534154"/>
            <a:ext cx="1035050" cy="307777"/>
          </a:xfrm>
          <a:ln/>
        </p:spPr>
        <p:txBody>
          <a:bodyPr/>
          <a:lstStyle>
            <a:lvl1pPr>
              <a:defRPr/>
            </a:lvl1pPr>
          </a:lstStyle>
          <a:p>
            <a:pPr>
              <a:defRPr/>
            </a:pPr>
            <a:r>
              <a:rPr lang="en-US" dirty="0"/>
              <a:t>| </a:t>
            </a:r>
            <a:fld id="{202B0F97-8C03-48F5-8A01-EC4E917E89F7}" type="slidenum">
              <a:rPr lang="en-US"/>
              <a:pPr>
                <a:defRPr/>
              </a:pPr>
              <a:t>‹#›</a:t>
            </a:fld>
            <a:endParaRPr lang="en-US" dirty="0"/>
          </a:p>
        </p:txBody>
      </p:sp>
    </p:spTree>
    <p:extLst>
      <p:ext uri="{BB962C8B-B14F-4D97-AF65-F5344CB8AC3E}">
        <p14:creationId xmlns:p14="http://schemas.microsoft.com/office/powerpoint/2010/main" val="2943802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056564" y="6534154"/>
            <a:ext cx="1035050" cy="307777"/>
          </a:xfrm>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743327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96933911"/>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68038220"/>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04149596"/>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00740869"/>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0771591"/>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97891361"/>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20292048"/>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411977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2716110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48491637"/>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94303287"/>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83215691"/>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637948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40522666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162361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01576086"/>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19096320"/>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34893755"/>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0073861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29761300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76651771"/>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80450964"/>
      </p:ext>
    </p:extLst>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4631628"/>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58532299"/>
      </p:ext>
    </p:extLst>
  </p:cSld>
  <p:clrMapOvr>
    <a:masterClrMapping/>
  </p:clrMapOvr>
  <p:hf hdr="0"/>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88361943"/>
      </p:ext>
    </p:extLst>
  </p:cSld>
  <p:clrMapOvr>
    <a:masterClrMapping/>
  </p:clrMapOvr>
  <p:hf hdr="0"/>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79613123"/>
      </p:ext>
    </p:extLst>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97017751"/>
      </p:ext>
    </p:extLst>
  </p:cSld>
  <p:clrMapOvr>
    <a:masterClrMapping/>
  </p:clrMapOvr>
  <p:hf hdr="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a:xfrm>
            <a:off x="152402" y="49696"/>
            <a:ext cx="7548563" cy="915504"/>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CA" dirty="0"/>
          </a:p>
        </p:txBody>
      </p:sp>
    </p:spTree>
    <p:extLst>
      <p:ext uri="{BB962C8B-B14F-4D97-AF65-F5344CB8AC3E}">
        <p14:creationId xmlns:p14="http://schemas.microsoft.com/office/powerpoint/2010/main" val="3509008690"/>
      </p:ext>
    </p:extLst>
  </p:cSld>
  <p:clrMapOvr>
    <a:masterClrMapping/>
  </p:clrMapOvr>
  <p:hf hdr="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smtClean="0"/>
              <a:t>Click to edit Master title style</a:t>
            </a:r>
            <a:endParaRPr lang="en-US" dirty="0"/>
          </a:p>
        </p:txBody>
      </p:sp>
      <p:sp>
        <p:nvSpPr>
          <p:cNvPr id="7" name="Content Placeholder 2"/>
          <p:cNvSpPr>
            <a:spLocks noGrp="1"/>
          </p:cNvSpPr>
          <p:nvPr>
            <p:ph idx="1"/>
          </p:nvPr>
        </p:nvSpPr>
        <p:spPr>
          <a:xfrm>
            <a:off x="228600" y="1270533"/>
            <a:ext cx="8686800" cy="1326687"/>
          </a:xfrm>
        </p:spPr>
        <p:txBody>
          <a:bodyPr/>
          <a:lstStyle>
            <a:lvl1pPr marL="342900" indent="-342900" algn="l" rtl="0" eaLnBrk="0" fontAlgn="base" hangingPunct="0">
              <a:spcBef>
                <a:spcPct val="20000"/>
              </a:spcBef>
              <a:spcAft>
                <a:spcPct val="0"/>
              </a:spcAft>
              <a:buFont typeface="Arial" pitchFamily="34" charset="0"/>
              <a:buChar char="•"/>
              <a:defRPr lang="en-US" sz="2400" b="1" dirty="0" smtClean="0">
                <a:solidFill>
                  <a:schemeClr val="tx1"/>
                </a:solidFill>
                <a:latin typeface="+mn-lt"/>
                <a:ea typeface="+mn-ea"/>
                <a:cs typeface="+mn-cs"/>
              </a:defRPr>
            </a:lvl1pPr>
            <a:lvl2pPr algn="l" rtl="0" eaLnBrk="0" fontAlgn="base" hangingPunct="0">
              <a:spcBef>
                <a:spcPct val="20000"/>
              </a:spcBef>
              <a:spcAft>
                <a:spcPct val="0"/>
              </a:spcAft>
              <a:defRPr lang="en-US" sz="1600" b="1" dirty="0" smtClean="0">
                <a:solidFill>
                  <a:schemeClr val="tx1"/>
                </a:solidFill>
                <a:latin typeface="+mn-lt"/>
                <a:ea typeface="+mn-ea"/>
                <a:cs typeface="+mn-cs"/>
              </a:defRPr>
            </a:lvl2pPr>
            <a:lvl3pPr marL="900113" indent="-269875" algn="l" rtl="0" eaLnBrk="0" fontAlgn="base" hangingPunct="0">
              <a:spcBef>
                <a:spcPct val="20000"/>
              </a:spcBef>
              <a:spcAft>
                <a:spcPct val="0"/>
              </a:spcAft>
              <a:buFont typeface="Arial" pitchFamily="34" charset="0"/>
              <a:buChar char="•"/>
              <a:defRPr lang="en-US" sz="1400" b="1" dirty="0" smtClean="0">
                <a:solidFill>
                  <a:schemeClr val="tx1"/>
                </a:solidFill>
                <a:latin typeface="+mn-lt"/>
                <a:ea typeface="+mn-ea"/>
                <a:cs typeface="+mn-cs"/>
              </a:defRPr>
            </a:lvl3pPr>
            <a:lvl4pPr algn="l" rtl="0" eaLnBrk="0" fontAlgn="base" hangingPunct="0">
              <a:spcBef>
                <a:spcPct val="20000"/>
              </a:spcBef>
              <a:spcAft>
                <a:spcPct val="0"/>
              </a:spcAft>
              <a:defRPr lang="en-US" sz="1200" b="1"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2"/>
          </p:nvPr>
        </p:nvSpPr>
        <p:spPr>
          <a:xfrm>
            <a:off x="8665163" y="6420913"/>
            <a:ext cx="377863" cy="330072"/>
          </a:xfr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77865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16187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pPr/>
              <a:t>28/01/2016</a:t>
            </a:fld>
            <a:endParaRPr lang="en-CA"/>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02F6D730-D899-4096-A921-681160705707}" type="slidenum">
              <a:rPr lang="en-CA" smtClean="0"/>
              <a:pPr/>
              <a:t>‹#›</a:t>
            </a:fld>
            <a:endParaRPr lang="en-CA"/>
          </a:p>
        </p:txBody>
      </p:sp>
    </p:spTree>
    <p:extLst>
      <p:ext uri="{BB962C8B-B14F-4D97-AF65-F5344CB8AC3E}">
        <p14:creationId xmlns:p14="http://schemas.microsoft.com/office/powerpoint/2010/main" val="3959912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84086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549724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2875278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72658" y="6413418"/>
            <a:ext cx="377863" cy="330072"/>
          </a:xfrm>
          <a:prstGeom prst="rect">
            <a:avLst/>
          </a:prstGeom>
        </p:spPr>
        <p:txBody>
          <a:bodyPr lIns="72000" tIns="72000" rIns="72000" bIns="72000" anchor="ctr" anchorCtr="0">
            <a:noAutofit/>
          </a:bodyPr>
          <a:lstStyle>
            <a:lvl1pPr>
              <a:defRPr sz="1200">
                <a:latin typeface="+mn-lt"/>
                <a:cs typeface="Arial" pitchFamily="34" charset="0"/>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
        <p:nvSpPr>
          <p:cNvPr id="4" name="Text Placeholder 3"/>
          <p:cNvSpPr>
            <a:spLocks noGrp="1"/>
          </p:cNvSpPr>
          <p:nvPr>
            <p:ph type="body" sz="quarter" idx="13"/>
          </p:nvPr>
        </p:nvSpPr>
        <p:spPr>
          <a:xfrm>
            <a:off x="841375" y="1806575"/>
            <a:ext cx="7543800"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7459820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536578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071917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14580855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53975"/>
            <a:ext cx="6962775" cy="9144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28600" y="1024509"/>
            <a:ext cx="8686800" cy="1655838"/>
          </a:xfrm>
        </p:spPr>
        <p:txBody>
          <a:bodyPr/>
          <a:lstStyle>
            <a:lvl1pPr algn="l" rtl="0" eaLnBrk="0" fontAlgn="base" hangingPunct="0">
              <a:spcBef>
                <a:spcPct val="20000"/>
              </a:spcBef>
              <a:spcAft>
                <a:spcPct val="0"/>
              </a:spcAft>
              <a:defRPr lang="en-US" sz="1800" b="1" dirty="0" smtClean="0">
                <a:solidFill>
                  <a:schemeClr val="tx1"/>
                </a:solidFill>
                <a:latin typeface="+mn-lt"/>
                <a:ea typeface="+mn-ea"/>
                <a:cs typeface="+mn-cs"/>
              </a:defRPr>
            </a:lvl1pPr>
            <a:lvl2pPr algn="l" rtl="0" eaLnBrk="0" fontAlgn="base" hangingPunct="0">
              <a:spcBef>
                <a:spcPct val="20000"/>
              </a:spcBef>
              <a:spcAft>
                <a:spcPct val="0"/>
              </a:spcAft>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1600" b="0" dirty="0" smtClean="0">
                <a:solidFill>
                  <a:schemeClr val="tx1"/>
                </a:solidFill>
                <a:latin typeface="+mn-lt"/>
                <a:ea typeface="+mn-ea"/>
                <a:cs typeface="+mn-cs"/>
              </a:defRPr>
            </a:lvl3pPr>
            <a:lvl4pPr algn="l" rtl="0" eaLnBrk="0" fontAlgn="base" hangingPunct="0">
              <a:spcBef>
                <a:spcPct val="20000"/>
              </a:spcBef>
              <a:spcAft>
                <a:spcPct val="0"/>
              </a:spcAft>
              <a:defRPr lang="en-US" sz="1400" b="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tabLst>
                <a:tab pos="576263" algn="l"/>
                <a:tab pos="914400" algn="r"/>
              </a:tabLst>
              <a:defRPr>
                <a:latin typeface="+mj-lt"/>
                <a:ea typeface="ＭＳ Ｐゴシック" pitchFamily="34" charset="-128"/>
                <a:cs typeface="Arial" charset="0"/>
              </a:defRPr>
            </a:lvl1pPr>
          </a:lstStyle>
          <a:p>
            <a:pPr>
              <a:defRPr/>
            </a:pPr>
            <a:r>
              <a:rPr lang="en-US" dirty="0">
                <a:solidFill>
                  <a:prstClr val="black">
                    <a:tint val="75000"/>
                  </a:prstClr>
                </a:solidFill>
              </a:rPr>
              <a:t>	|	</a:t>
            </a:r>
            <a:fld id="{24F1C38E-8D3B-4FFB-96E6-9558B315C88B}" type="slidenum">
              <a:rPr lang="en-US" sz="1000">
                <a:solidFill>
                  <a:srgbClr val="000000"/>
                </a:solidFill>
              </a:rPr>
              <a:pPr>
                <a:defRPr/>
              </a:pPr>
              <a:t>‹#›</a:t>
            </a:fld>
            <a:endParaRPr lang="en-US" sz="1000" dirty="0">
              <a:solidFill>
                <a:srgbClr val="000000"/>
              </a:solidFill>
            </a:endParaRPr>
          </a:p>
        </p:txBody>
      </p:sp>
    </p:spTree>
    <p:extLst>
      <p:ext uri="{BB962C8B-B14F-4D97-AF65-F5344CB8AC3E}">
        <p14:creationId xmlns:p14="http://schemas.microsoft.com/office/powerpoint/2010/main" val="39335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21327651"/>
      </p:ext>
    </p:extLst>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552CCAC7-B6AD-43A7-8BF4-CBFABCC0BBF0}" type="datetimeFigureOut">
              <a:rPr lang="en-CA" smtClean="0">
                <a:solidFill>
                  <a:prstClr val="black"/>
                </a:solidFill>
              </a:rPr>
              <a:pPr/>
              <a:t>28/01/2016</a:t>
            </a:fld>
            <a:endParaRPr lang="en-CA">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58018872"/>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6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2.png"/><Relationship Id="rId2" Type="http://schemas.openxmlformats.org/officeDocument/2006/relationships/slideLayout" Target="../slideLayouts/slideLayout63.xml"/><Relationship Id="rId16" Type="http://schemas.openxmlformats.org/officeDocument/2006/relationships/image" Target="../media/image1.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11.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image" Target="../media/image2.png"/><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image" Target="../media/image1.jpe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theme" Target="../theme/theme12.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image" Target="../media/image2.png"/><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image" Target="../media/image1.jpeg"/><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theme" Target="../theme/theme13.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image" Target="../media/image2.png"/><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image" Target="../media/image1.jpeg"/><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theme" Target="../theme/theme1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image" Target="../media/image2.png"/><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image" Target="../media/image1.jpeg"/><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theme" Target="../theme/theme15.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jpe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jpeg"/><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6.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D730-D899-4096-A921-681160705707}" type="slidenum">
              <a:rPr lang="en-CA" smtClean="0"/>
              <a:pPr/>
              <a:t>‹#›</a:t>
            </a:fld>
            <a:endParaRPr lang="en-CA"/>
          </a:p>
        </p:txBody>
      </p:sp>
      <p:pic>
        <p:nvPicPr>
          <p:cNvPr id="8" name="Picture 34" descr="Untitled-50.png"/>
          <p:cNvPicPr>
            <a:picLocks noChangeAspect="1"/>
          </p:cNvPicPr>
          <p:nvPr userDrawn="1"/>
        </p:nvPicPr>
        <p:blipFill>
          <a:blip r:embed="rId14"/>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52702175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91657076"/>
      </p:ext>
    </p:extLst>
  </p:cSld>
  <p:clrMap bg1="lt1" tx1="dk1" bg2="lt2" tx2="dk2" accent1="accent1" accent2="accent2" accent3="accent3" accent4="accent4" accent5="accent5" accent6="accent6" hlink="hlink" folHlink="folHlink"/>
  <p:sldLayoutIdLst>
    <p:sldLayoutId id="2147484136" r:id="rId1"/>
  </p:sldLayoutIdLst>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17"/>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142531669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2" r:id="rId14"/>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5"/>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2955959395"/>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8" r:id="rId14"/>
    <p:sldLayoutId id="2147484169" r:id="rId15"/>
    <p:sldLayoutId id="2147484170" r:id="rId16"/>
    <p:sldLayoutId id="2147484171" r:id="rId17"/>
    <p:sldLayoutId id="2147484172" r:id="rId18"/>
    <p:sldLayoutId id="2147484173" r:id="rId19"/>
    <p:sldLayoutId id="2147484174" r:id="rId20"/>
    <p:sldLayoutId id="2147484176" r:id="rId21"/>
    <p:sldLayoutId id="2147484177" r:id="rId22"/>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6"/>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312831673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7" r:id="rId18"/>
    <p:sldLayoutId id="2147484198" r:id="rId19"/>
    <p:sldLayoutId id="2147484199" r:id="rId20"/>
    <p:sldLayoutId id="2147484200" r:id="rId21"/>
    <p:sldLayoutId id="2147484201" r:id="rId22"/>
    <p:sldLayoutId id="2147484202" r:id="rId23"/>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6"/>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2351990166"/>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6" r:id="rId12"/>
    <p:sldLayoutId id="2147484217" r:id="rId13"/>
    <p:sldLayoutId id="2147484218" r:id="rId14"/>
    <p:sldLayoutId id="2147484219" r:id="rId15"/>
    <p:sldLayoutId id="2147484220" r:id="rId16"/>
    <p:sldLayoutId id="2147484221" r:id="rId17"/>
    <p:sldLayoutId id="2147484222" r:id="rId18"/>
    <p:sldLayoutId id="2147484223" r:id="rId19"/>
    <p:sldLayoutId id="2147484224" r:id="rId20"/>
    <p:sldLayoutId id="2147484225" r:id="rId21"/>
    <p:sldLayoutId id="2147484226" r:id="rId22"/>
    <p:sldLayoutId id="2147484227" r:id="rId23"/>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A408-F203-4919-88AA-11800C4E526A}" type="slidenum">
              <a:rPr lang="en-CA" smtClean="0">
                <a:solidFill>
                  <a:prstClr val="black">
                    <a:tint val="75000"/>
                  </a:prstClr>
                </a:solidFill>
              </a:rPr>
              <a:pPr/>
              <a:t>‹#›</a:t>
            </a:fld>
            <a:endParaRPr lang="en-CA" dirty="0">
              <a:solidFill>
                <a:prstClr val="black">
                  <a:tint val="75000"/>
                </a:prstClr>
              </a:solidFill>
            </a:endParaRPr>
          </a:p>
        </p:txBody>
      </p:sp>
      <p:pic>
        <p:nvPicPr>
          <p:cNvPr id="8" name="Picture 34" descr="Untitled-50.png"/>
          <p:cNvPicPr>
            <a:picLocks noChangeAspect="1"/>
          </p:cNvPicPr>
          <p:nvPr/>
        </p:nvPicPr>
        <p:blipFill>
          <a:blip r:embed="rId26"/>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295222005"/>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246" r:id="rId18"/>
    <p:sldLayoutId id="2147484247" r:id="rId19"/>
    <p:sldLayoutId id="2147484248" r:id="rId20"/>
    <p:sldLayoutId id="2147484249" r:id="rId21"/>
    <p:sldLayoutId id="2147484250" r:id="rId22"/>
    <p:sldLayoutId id="2147484251" r:id="rId23"/>
  </p:sldLayoutIdLst>
  <p:hf hdr="0"/>
  <p:txStyles>
    <p:titleStyle>
      <a:lvl1pPr algn="l" defTabSz="914400" rtl="0" eaLnBrk="1" latinLnBrk="0" hangingPunct="1">
        <a:spcBef>
          <a:spcPct val="0"/>
        </a:spcBef>
        <a:buNone/>
        <a:defRPr sz="36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50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5341862"/>
          </a:xfrm>
          <a:prstGeom prst="rect">
            <a:avLst/>
          </a:prstGeom>
        </p:spPr>
      </p:pic>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7FE8B-4BC0-4292-8F29-9F9E1028226E}" type="slidenum">
              <a:rPr lang="en-CA" smtClean="0">
                <a:solidFill>
                  <a:prstClr val="black">
                    <a:tint val="75000"/>
                  </a:prstClr>
                </a:solidFill>
              </a:rPr>
              <a:pPr/>
              <a:t>‹#›</a:t>
            </a:fld>
            <a:endParaRPr lang="en-CA" dirty="0">
              <a:solidFill>
                <a:prstClr val="black">
                  <a:tint val="75000"/>
                </a:prstClr>
              </a:solidFill>
            </a:endParaRPr>
          </a:p>
        </p:txBody>
      </p:sp>
      <p:pic>
        <p:nvPicPr>
          <p:cNvPr id="10" name="Picture 34" descr="Untitled-50.png"/>
          <p:cNvPicPr>
            <a:picLocks noChangeAspect="1"/>
          </p:cNvPicPr>
          <p:nvPr userDrawn="1"/>
        </p:nvPicPr>
        <p:blipFill>
          <a:blip r:embed="rId4"/>
          <a:srcRect/>
          <a:stretch>
            <a:fillRect/>
          </a:stretch>
        </p:blipFill>
        <p:spPr bwMode="auto">
          <a:xfrm>
            <a:off x="6780318" y="242740"/>
            <a:ext cx="2100083" cy="1086331"/>
          </a:xfrm>
          <a:prstGeom prst="rect">
            <a:avLst/>
          </a:prstGeom>
          <a:noFill/>
          <a:ln w="9525">
            <a:noFill/>
            <a:miter lim="800000"/>
            <a:headEnd/>
            <a:tailEnd/>
          </a:ln>
        </p:spPr>
      </p:pic>
      <p:sp>
        <p:nvSpPr>
          <p:cNvPr id="2" name="Title Placeholder 1"/>
          <p:cNvSpPr>
            <a:spLocks noGrp="1"/>
          </p:cNvSpPr>
          <p:nvPr>
            <p:ph type="title"/>
          </p:nvPr>
        </p:nvSpPr>
        <p:spPr>
          <a:xfrm>
            <a:off x="925033" y="5392055"/>
            <a:ext cx="7325832"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2470989136"/>
      </p:ext>
    </p:extLst>
  </p:cSld>
  <p:clrMap bg1="lt1" tx1="dk1" bg2="lt2" tx2="dk2" accent1="accent1" accent2="accent2" accent3="accent3" accent4="accent4" accent5="accent5" accent6="accent6" hlink="hlink" folHlink="folHlink"/>
  <p:sldLayoutIdLst>
    <p:sldLayoutId id="2147483953" r:id="rId1"/>
  </p:sldLayoutIdLst>
  <p:txStyles>
    <p:titleStyle>
      <a:lvl1pPr algn="ctr" defTabSz="914400" rtl="0" eaLnBrk="1" latinLnBrk="0" hangingPunct="1">
        <a:spcBef>
          <a:spcPct val="0"/>
        </a:spcBef>
        <a:buNone/>
        <a:defRPr sz="3600" b="1"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5"/>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6"/>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7"/>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a:t>	|	</a:t>
            </a:r>
            <a:fld id="{03965390-ECB5-4AC9-8D67-B88D37FB3525}" type="slidenum">
              <a:rPr lang="en-US" sz="1000">
                <a:solidFill>
                  <a:srgbClr val="000000"/>
                </a:solidFill>
              </a:rPr>
              <a:pPr>
                <a:defRPr/>
              </a:pPr>
              <a:t>‹#›</a:t>
            </a:fld>
            <a:endParaRPr lang="en-US" sz="1000">
              <a:solidFill>
                <a:srgbClr val="000000"/>
              </a:solidFill>
            </a:endParaRPr>
          </a:p>
        </p:txBody>
      </p:sp>
      <p:pic>
        <p:nvPicPr>
          <p:cNvPr id="9223" name="Picture 7"/>
          <p:cNvPicPr>
            <a:picLocks noChangeAspect="1" noChangeArrowheads="1"/>
          </p:cNvPicPr>
          <p:nvPr/>
        </p:nvPicPr>
        <p:blipFill>
          <a:blip r:embed="rId8"/>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25775042"/>
      </p:ext>
    </p:extLst>
  </p:cSld>
  <p:clrMap bg1="lt1" tx1="dk1" bg2="lt2" tx2="dk2" accent1="accent1" accent2="accent2" accent3="accent3" accent4="accent4" accent5="accent5" accent6="accent6" hlink="hlink" folHlink="folHlink"/>
  <p:sldLayoutIdLst>
    <p:sldLayoutId id="2147483955" r:id="rId1"/>
    <p:sldLayoutId id="2147483957" r:id="rId2"/>
    <p:sldLayoutId id="2147483958" r:id="rId3"/>
  </p:sldLayoutIdLst>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14" cstate="print">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5021873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27924696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2" r:id="rId5"/>
    <p:sldLayoutId id="2147484003" r:id="rId6"/>
  </p:sldLayoutIdLst>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5"/>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6"/>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7"/>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a:t>	|	</a:t>
            </a:r>
            <a:fld id="{03965390-ECB5-4AC9-8D67-B88D37FB3525}" type="slidenum">
              <a:rPr lang="en-US" sz="1000">
                <a:solidFill>
                  <a:srgbClr val="000000"/>
                </a:solidFill>
              </a:rPr>
              <a:pPr>
                <a:defRPr/>
              </a:pPr>
              <a:t>‹#›</a:t>
            </a:fld>
            <a:endParaRPr lang="en-US" sz="1000">
              <a:solidFill>
                <a:srgbClr val="000000"/>
              </a:solidFill>
            </a:endParaRPr>
          </a:p>
        </p:txBody>
      </p:sp>
      <p:pic>
        <p:nvPicPr>
          <p:cNvPr id="9223" name="Picture 7"/>
          <p:cNvPicPr>
            <a:picLocks noChangeAspect="1" noChangeArrowheads="1"/>
          </p:cNvPicPr>
          <p:nvPr/>
        </p:nvPicPr>
        <p:blipFill>
          <a:blip r:embed="rId8"/>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893963705"/>
      </p:ext>
    </p:extLst>
  </p:cSld>
  <p:clrMap bg1="lt1" tx1="dk1" bg2="lt2" tx2="dk2" accent1="accent1" accent2="accent2" accent3="accent3" accent4="accent4" accent5="accent5" accent6="accent6" hlink="hlink" folHlink="folHlink"/>
  <p:sldLayoutIdLst>
    <p:sldLayoutId id="2147484044" r:id="rId1"/>
    <p:sldLayoutId id="2147484046" r:id="rId2"/>
    <p:sldLayoutId id="2147484047" r:id="rId3"/>
  </p:sldLayoutIdLst>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pic>
        <p:nvPicPr>
          <p:cNvPr id="8" name="Picture 34" descr="Untitled-50.png"/>
          <p:cNvPicPr>
            <a:picLocks noChangeAspect="1"/>
          </p:cNvPicPr>
          <p:nvPr userDrawn="1"/>
        </p:nvPicPr>
        <p:blipFill>
          <a:blip r:embed="rId14"/>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349161657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1192696"/>
          </a:xfrm>
          <a:prstGeom prst="rect">
            <a:avLst/>
          </a:prstGeom>
          <a:ln>
            <a:solidFill>
              <a:schemeClr val="tx1"/>
            </a:solidFill>
          </a:ln>
          <a:effectLst>
            <a:innerShdw blurRad="63500" dist="50800" dir="2700000">
              <a:prstClr val="black">
                <a:alpha val="50000"/>
              </a:prstClr>
            </a:innerShdw>
          </a:effectLst>
        </p:spPr>
      </p:pic>
      <p:sp>
        <p:nvSpPr>
          <p:cNvPr id="2" name="Title Placeholder 1"/>
          <p:cNvSpPr>
            <a:spLocks noGrp="1"/>
          </p:cNvSpPr>
          <p:nvPr>
            <p:ph type="title"/>
          </p:nvPr>
        </p:nvSpPr>
        <p:spPr>
          <a:xfrm>
            <a:off x="152402" y="49696"/>
            <a:ext cx="7548563" cy="979004"/>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D730-D899-4096-A921-681160705707}" type="slidenum">
              <a:rPr lang="en-CA" smtClean="0">
                <a:solidFill>
                  <a:prstClr val="black">
                    <a:tint val="75000"/>
                  </a:prstClr>
                </a:solidFill>
              </a:rPr>
              <a:pPr/>
              <a:t>‹#›</a:t>
            </a:fld>
            <a:endParaRPr lang="en-CA">
              <a:solidFill>
                <a:prstClr val="black">
                  <a:tint val="75000"/>
                </a:prstClr>
              </a:solidFill>
            </a:endParaRPr>
          </a:p>
        </p:txBody>
      </p:sp>
      <p:pic>
        <p:nvPicPr>
          <p:cNvPr id="8" name="Picture 34" descr="Untitled-50.png"/>
          <p:cNvPicPr>
            <a:picLocks noChangeAspect="1"/>
          </p:cNvPicPr>
          <p:nvPr userDrawn="1"/>
        </p:nvPicPr>
        <p:blipFill>
          <a:blip r:embed="rId14"/>
          <a:srcRect/>
          <a:stretch>
            <a:fillRect/>
          </a:stretch>
        </p:blipFill>
        <p:spPr bwMode="auto">
          <a:xfrm>
            <a:off x="7700965" y="140945"/>
            <a:ext cx="1423987" cy="736600"/>
          </a:xfrm>
          <a:prstGeom prst="rect">
            <a:avLst/>
          </a:prstGeom>
          <a:noFill/>
          <a:ln w="9525">
            <a:noFill/>
            <a:miter lim="800000"/>
            <a:headEnd/>
            <a:tailEnd/>
          </a:ln>
        </p:spPr>
      </p:pic>
    </p:spTree>
    <p:extLst>
      <p:ext uri="{BB962C8B-B14F-4D97-AF65-F5344CB8AC3E}">
        <p14:creationId xmlns:p14="http://schemas.microsoft.com/office/powerpoint/2010/main" val="157970272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l="-208"/>
          <a:stretch>
            <a:fillRect/>
          </a:stretch>
        </p:blipFill>
        <p:spPr bwMode="auto">
          <a:xfrm>
            <a:off x="-19050" y="0"/>
            <a:ext cx="9163050" cy="1022350"/>
          </a:xfrm>
          <a:prstGeom prst="rect">
            <a:avLst/>
          </a:prstGeom>
          <a:noFill/>
          <a:ln w="9525">
            <a:noFill/>
            <a:miter lim="800000"/>
            <a:headEnd/>
            <a:tailEnd/>
          </a:ln>
        </p:spPr>
      </p:pic>
      <p:pic>
        <p:nvPicPr>
          <p:cNvPr id="921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2800" y="0"/>
            <a:ext cx="5791200" cy="1019175"/>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228600" y="1016003"/>
            <a:ext cx="8458200"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34" descr="Untitled-50.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700965" y="168275"/>
            <a:ext cx="1423987" cy="736600"/>
          </a:xfrm>
          <a:prstGeom prst="rect">
            <a:avLst/>
          </a:prstGeom>
          <a:noFill/>
          <a:ln w="9525">
            <a:noFill/>
            <a:miter lim="800000"/>
            <a:headEnd/>
            <a:tailEnd/>
          </a:ln>
        </p:spPr>
      </p:pic>
      <p:sp>
        <p:nvSpPr>
          <p:cNvPr id="8" name="Rectangle 3"/>
          <p:cNvSpPr>
            <a:spLocks noGrp="1" noChangeArrowheads="1"/>
          </p:cNvSpPr>
          <p:nvPr>
            <p:ph type="sldNum" sz="quarter" idx="4"/>
          </p:nvPr>
        </p:nvSpPr>
        <p:spPr bwMode="auto">
          <a:xfrm>
            <a:off x="8056564" y="6534153"/>
            <a:ext cx="1035050" cy="523220"/>
          </a:xfrm>
          <a:prstGeom prst="rect">
            <a:avLst/>
          </a:prstGeom>
          <a:noFill/>
          <a:ln>
            <a:noFill/>
          </a:ln>
          <a:effectLst/>
          <a:extLst/>
        </p:spPr>
        <p:txBody>
          <a:bodyPr vert="horz" wrap="square" lIns="45720" tIns="45720" rIns="45720" bIns="45720" numCol="1" anchor="t" anchorCtr="0" compatLnSpc="1">
            <a:prstTxWarp prst="textNoShape">
              <a:avLst/>
            </a:prstTxWarp>
            <a:spAutoFit/>
          </a:bodyPr>
          <a:lstStyle>
            <a:lvl1pPr eaLnBrk="0" hangingPunct="0">
              <a:defRPr sz="1400">
                <a:solidFill>
                  <a:srgbClr val="808080"/>
                </a:solidFill>
                <a:latin typeface="Century Gothic" pitchFamily="34" charset="0"/>
                <a:ea typeface="ＭＳ Ｐゴシック"/>
                <a:cs typeface="ＭＳ Ｐゴシック"/>
              </a:defRPr>
            </a:lvl1pPr>
          </a:lstStyle>
          <a:p>
            <a:pPr>
              <a:defRPr/>
            </a:pPr>
            <a:r>
              <a:rPr lang="en-US" dirty="0"/>
              <a:t>	|	</a:t>
            </a:r>
            <a:fld id="{5C26590C-0572-4949-80AA-5FFD8534BED5}" type="slidenum">
              <a:rPr lang="en-US" sz="1000">
                <a:solidFill>
                  <a:srgbClr val="000000"/>
                </a:solidFill>
              </a:rPr>
              <a:pPr>
                <a:defRPr/>
              </a:pPr>
              <a:t>‹#›</a:t>
            </a:fld>
            <a:endParaRPr lang="en-US" sz="1000" dirty="0">
              <a:solidFill>
                <a:srgbClr val="000000"/>
              </a:solidFill>
            </a:endParaRPr>
          </a:p>
        </p:txBody>
      </p:sp>
      <p:pic>
        <p:nvPicPr>
          <p:cNvPr id="9223"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95602" y="20638"/>
            <a:ext cx="485775" cy="963612"/>
          </a:xfrm>
          <a:prstGeom prst="rect">
            <a:avLst/>
          </a:prstGeom>
          <a:noFill/>
          <a:ln w="9525">
            <a:noFill/>
            <a:miter lim="800000"/>
            <a:headEnd/>
            <a:tailEnd/>
          </a:ln>
        </p:spPr>
      </p:pic>
      <p:sp>
        <p:nvSpPr>
          <p:cNvPr id="9224" name="Rectangle 2"/>
          <p:cNvSpPr>
            <a:spLocks noGrp="1" noChangeArrowheads="1"/>
          </p:cNvSpPr>
          <p:nvPr>
            <p:ph type="title"/>
          </p:nvPr>
        </p:nvSpPr>
        <p:spPr bwMode="auto">
          <a:xfrm>
            <a:off x="228600" y="53975"/>
            <a:ext cx="85344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285739089"/>
      </p:ext>
    </p:extLst>
  </p:cSld>
  <p:clrMap bg1="lt1" tx1="dk1" bg2="lt2" tx2="dk2" accent1="accent1" accent2="accent2" accent3="accent3" accent4="accent4" accent5="accent5" accent6="accent6" hlink="hlink" folHlink="folHlink"/>
  <p:sldLayoutIdLst>
    <p:sldLayoutId id="2147484081" r:id="rId1"/>
    <p:sldLayoutId id="2147484082" r:id="rId2"/>
  </p:sldLayoutIdLst>
  <p:hf hdr="0" ftr="0" dt="0"/>
  <p:txStyles>
    <p:titleStyle>
      <a:lvl1pPr algn="l" rtl="0" eaLnBrk="0" fontAlgn="base" hangingPunct="0">
        <a:spcBef>
          <a:spcPct val="0"/>
        </a:spcBef>
        <a:spcAft>
          <a:spcPct val="0"/>
        </a:spcAft>
        <a:defRPr sz="3000" b="1">
          <a:solidFill>
            <a:schemeClr val="bg1"/>
          </a:solidFill>
          <a:latin typeface="+mj-lt"/>
          <a:ea typeface="ＭＳ Ｐゴシック" charset="0"/>
          <a:cs typeface="+mj-cs"/>
        </a:defRPr>
      </a:lvl1pPr>
      <a:lvl2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Century Gothic" pitchFamily="34" charset="0"/>
          <a:ea typeface="ＭＳ Ｐゴシック" charset="0"/>
          <a:cs typeface="Arial" charset="0"/>
        </a:defRPr>
      </a:lvl5pPr>
      <a:lvl6pPr marL="457200" algn="l" rtl="0" fontAlgn="base">
        <a:spcBef>
          <a:spcPct val="0"/>
        </a:spcBef>
        <a:spcAft>
          <a:spcPct val="0"/>
        </a:spcAft>
        <a:defRPr sz="3200" b="1">
          <a:solidFill>
            <a:schemeClr val="bg1"/>
          </a:solidFill>
          <a:latin typeface="Century Gothic" pitchFamily="34" charset="0"/>
          <a:cs typeface="Arial" charset="0"/>
        </a:defRPr>
      </a:lvl6pPr>
      <a:lvl7pPr marL="914400" algn="l" rtl="0" fontAlgn="base">
        <a:spcBef>
          <a:spcPct val="0"/>
        </a:spcBef>
        <a:spcAft>
          <a:spcPct val="0"/>
        </a:spcAft>
        <a:defRPr sz="3200" b="1">
          <a:solidFill>
            <a:schemeClr val="bg1"/>
          </a:solidFill>
          <a:latin typeface="Century Gothic" pitchFamily="34" charset="0"/>
          <a:cs typeface="Arial" charset="0"/>
        </a:defRPr>
      </a:lvl7pPr>
      <a:lvl8pPr marL="1371600" algn="l" rtl="0" fontAlgn="base">
        <a:spcBef>
          <a:spcPct val="0"/>
        </a:spcBef>
        <a:spcAft>
          <a:spcPct val="0"/>
        </a:spcAft>
        <a:defRPr sz="3200" b="1">
          <a:solidFill>
            <a:schemeClr val="bg1"/>
          </a:solidFill>
          <a:latin typeface="Century Gothic" pitchFamily="34" charset="0"/>
          <a:cs typeface="Arial" charset="0"/>
        </a:defRPr>
      </a:lvl8pPr>
      <a:lvl9pPr marL="1828800" algn="l" rtl="0" fontAlgn="base">
        <a:spcBef>
          <a:spcPct val="0"/>
        </a:spcBef>
        <a:spcAft>
          <a:spcPct val="0"/>
        </a:spcAft>
        <a:defRPr sz="3200" b="1">
          <a:solidFill>
            <a:schemeClr val="bg1"/>
          </a:solidFill>
          <a:latin typeface="Century Gothic" pitchFamily="34" charset="0"/>
          <a:cs typeface="Arial" charset="0"/>
        </a:defRPr>
      </a:lvl9pPr>
    </p:titleStyle>
    <p:bodyStyle>
      <a:lvl1pPr marL="285750" indent="-285750" algn="l" rtl="0" eaLnBrk="0" fontAlgn="base" hangingPunct="0">
        <a:spcBef>
          <a:spcPct val="20000"/>
        </a:spcBef>
        <a:spcAft>
          <a:spcPct val="0"/>
        </a:spcAft>
        <a:buSzPct val="125000"/>
        <a:buFont typeface="Arial" charset="0"/>
        <a:buChar char="•"/>
        <a:defRPr sz="32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b="1">
          <a:solidFill>
            <a:schemeClr val="bg1"/>
          </a:solidFill>
          <a:latin typeface="+mn-lt"/>
          <a:ea typeface="Arial" charset="0"/>
          <a:cs typeface="+mn-cs"/>
        </a:defRPr>
      </a:lvl5pPr>
      <a:lvl6pPr marL="2514600" indent="-228600" algn="l" rtl="0" fontAlgn="base">
        <a:spcBef>
          <a:spcPct val="20000"/>
        </a:spcBef>
        <a:spcAft>
          <a:spcPct val="0"/>
        </a:spcAft>
        <a:buChar char="»"/>
        <a:defRPr sz="2000" b="1">
          <a:solidFill>
            <a:schemeClr val="bg1"/>
          </a:solidFill>
          <a:latin typeface="+mn-lt"/>
          <a:cs typeface="+mn-cs"/>
        </a:defRPr>
      </a:lvl6pPr>
      <a:lvl7pPr marL="2971800" indent="-228600" algn="l" rtl="0" fontAlgn="base">
        <a:spcBef>
          <a:spcPct val="20000"/>
        </a:spcBef>
        <a:spcAft>
          <a:spcPct val="0"/>
        </a:spcAft>
        <a:buChar char="»"/>
        <a:defRPr sz="2000" b="1">
          <a:solidFill>
            <a:schemeClr val="bg1"/>
          </a:solidFill>
          <a:latin typeface="+mn-lt"/>
          <a:cs typeface="+mn-cs"/>
        </a:defRPr>
      </a:lvl7pPr>
      <a:lvl8pPr marL="3429000" indent="-228600" algn="l" rtl="0" fontAlgn="base">
        <a:spcBef>
          <a:spcPct val="20000"/>
        </a:spcBef>
        <a:spcAft>
          <a:spcPct val="0"/>
        </a:spcAft>
        <a:buChar char="»"/>
        <a:defRPr sz="2000" b="1">
          <a:solidFill>
            <a:schemeClr val="bg1"/>
          </a:solidFill>
          <a:latin typeface="+mn-lt"/>
          <a:cs typeface="+mn-cs"/>
        </a:defRPr>
      </a:lvl8pPr>
      <a:lvl9pPr marL="3886200" indent="-228600" algn="l" rtl="0" fontAlgn="base">
        <a:spcBef>
          <a:spcPct val="20000"/>
        </a:spcBef>
        <a:spcAft>
          <a:spcPct val="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46" y="5407990"/>
            <a:ext cx="9074453" cy="1398494"/>
          </a:xfrm>
        </p:spPr>
        <p:txBody>
          <a:bodyPr>
            <a:normAutofit/>
          </a:bodyPr>
          <a:lstStyle/>
          <a:p>
            <a:pPr algn="ctr"/>
            <a:r>
              <a:rPr lang="en-CA" sz="2700" dirty="0" smtClean="0"/>
              <a:t>Nunavut Water Board Community Meeting</a:t>
            </a:r>
            <a:br>
              <a:rPr lang="en-CA" sz="2700" dirty="0" smtClean="0"/>
            </a:br>
            <a:r>
              <a:rPr lang="en-CA" sz="2700" dirty="0" smtClean="0"/>
              <a:t>Doris Water Licence Amendment</a:t>
            </a:r>
            <a:r>
              <a:rPr lang="en-CA" sz="3100" dirty="0" smtClean="0"/>
              <a:t/>
            </a:r>
            <a:br>
              <a:rPr lang="en-CA" sz="3100" dirty="0" smtClean="0"/>
            </a:br>
            <a:r>
              <a:rPr lang="en-CA" sz="1800" i="1" dirty="0" smtClean="0"/>
              <a:t>January 28, 2016 – Cambridge Bay, NU</a:t>
            </a:r>
            <a:endParaRPr lang="en-CA" sz="1800" i="1" dirty="0"/>
          </a:p>
        </p:txBody>
      </p:sp>
    </p:spTree>
    <p:extLst>
      <p:ext uri="{BB962C8B-B14F-4D97-AF65-F5344CB8AC3E}">
        <p14:creationId xmlns:p14="http://schemas.microsoft.com/office/powerpoint/2010/main" val="337974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EBA408-F203-4919-88AA-11800C4E526A}" type="slidenum">
              <a:rPr lang="en-CA" smtClean="0">
                <a:solidFill>
                  <a:prstClr val="black">
                    <a:tint val="75000"/>
                  </a:prstClr>
                </a:solidFill>
              </a:rPr>
              <a:pPr/>
              <a:t>10</a:t>
            </a:fld>
            <a:endParaRPr lang="en-CA" dirty="0">
              <a:solidFill>
                <a:prstClr val="black">
                  <a:tint val="75000"/>
                </a:prstClr>
              </a:solidFill>
            </a:endParaRPr>
          </a:p>
        </p:txBody>
      </p:sp>
      <p:sp>
        <p:nvSpPr>
          <p:cNvPr id="3" name="Text Placeholder 2"/>
          <p:cNvSpPr>
            <a:spLocks noGrp="1"/>
          </p:cNvSpPr>
          <p:nvPr>
            <p:ph type="body" sz="quarter" idx="13"/>
          </p:nvPr>
        </p:nvSpPr>
        <p:spPr>
          <a:xfrm>
            <a:off x="411196" y="1358900"/>
            <a:ext cx="8120330" cy="2272821"/>
          </a:xfrm>
        </p:spPr>
        <p:txBody>
          <a:bodyPr>
            <a:normAutofit/>
          </a:bodyPr>
          <a:lstStyle/>
          <a:p>
            <a:r>
              <a:rPr lang="en-CA" b="0" dirty="0"/>
              <a:t>Longer mine life increases employment and economic activity </a:t>
            </a:r>
          </a:p>
          <a:p>
            <a:r>
              <a:rPr lang="en-CA" b="0" dirty="0"/>
              <a:t>TMAC may compete with local businesses for workers</a:t>
            </a:r>
          </a:p>
          <a:p>
            <a:r>
              <a:rPr lang="en-CA" b="0" dirty="0"/>
              <a:t>Minimal effects on local government services</a:t>
            </a:r>
          </a:p>
          <a:p>
            <a:r>
              <a:rPr lang="en-US" b="0" dirty="0"/>
              <a:t>IIBA between TMAC and KIA has employment and training </a:t>
            </a:r>
            <a:r>
              <a:rPr lang="en-US" b="0" dirty="0" smtClean="0"/>
              <a:t>provisions</a:t>
            </a:r>
            <a:endParaRPr lang="en-CA" b="0" dirty="0"/>
          </a:p>
          <a:p>
            <a:endParaRPr lang="en-CA" b="0" dirty="0" smtClean="0"/>
          </a:p>
          <a:p>
            <a:endParaRPr lang="en-CA" b="0" dirty="0" smtClean="0"/>
          </a:p>
          <a:p>
            <a:endParaRPr lang="en-CA" b="0" dirty="0"/>
          </a:p>
        </p:txBody>
      </p:sp>
      <p:sp>
        <p:nvSpPr>
          <p:cNvPr id="4" name="Title 3"/>
          <p:cNvSpPr>
            <a:spLocks noGrp="1"/>
          </p:cNvSpPr>
          <p:nvPr>
            <p:ph type="title"/>
          </p:nvPr>
        </p:nvSpPr>
        <p:spPr/>
        <p:txBody>
          <a:bodyPr>
            <a:normAutofit/>
          </a:bodyPr>
          <a:lstStyle/>
          <a:p>
            <a:r>
              <a:rPr lang="en-CA" dirty="0"/>
              <a:t>Social Effects</a:t>
            </a:r>
          </a:p>
        </p:txBody>
      </p:sp>
      <p:pic>
        <p:nvPicPr>
          <p:cNvPr id="5" name="Picture 4"/>
          <p:cNvPicPr/>
          <p:nvPr/>
        </p:nvPicPr>
        <p:blipFill>
          <a:blip r:embed="rId2" cstate="email">
            <a:extLst>
              <a:ext uri="{28A0092B-C50C-407E-A947-70E740481C1C}">
                <a14:useLocalDpi xmlns:a14="http://schemas.microsoft.com/office/drawing/2010/main"/>
              </a:ext>
            </a:extLst>
          </a:blip>
          <a:srcRect b="34046"/>
          <a:stretch>
            <a:fillRect/>
          </a:stretch>
        </p:blipFill>
        <p:spPr>
          <a:xfrm>
            <a:off x="483079" y="3740787"/>
            <a:ext cx="8111679" cy="2940050"/>
          </a:xfrm>
          <a:prstGeom prst="rect">
            <a:avLst/>
          </a:prstGeom>
          <a:ln>
            <a:solidFill>
              <a:schemeClr val="tx1"/>
            </a:solidFill>
          </a:ln>
        </p:spPr>
      </p:pic>
    </p:spTree>
    <p:extLst>
      <p:ext uri="{BB962C8B-B14F-4D97-AF65-F5344CB8AC3E}">
        <p14:creationId xmlns:p14="http://schemas.microsoft.com/office/powerpoint/2010/main" val="346297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EBA408-F203-4919-88AA-11800C4E526A}" type="slidenum">
              <a:rPr lang="en-CA" smtClean="0">
                <a:solidFill>
                  <a:prstClr val="black">
                    <a:tint val="75000"/>
                  </a:prstClr>
                </a:solidFill>
              </a:rPr>
              <a:pPr/>
              <a:t>11</a:t>
            </a:fld>
            <a:endParaRPr lang="en-CA" dirty="0">
              <a:solidFill>
                <a:prstClr val="black">
                  <a:tint val="75000"/>
                </a:prstClr>
              </a:solidFill>
            </a:endParaRPr>
          </a:p>
        </p:txBody>
      </p:sp>
      <p:sp>
        <p:nvSpPr>
          <p:cNvPr id="3" name="Text Placeholder 2"/>
          <p:cNvSpPr>
            <a:spLocks noGrp="1"/>
          </p:cNvSpPr>
          <p:nvPr>
            <p:ph type="body" sz="quarter" idx="13"/>
          </p:nvPr>
        </p:nvSpPr>
        <p:spPr>
          <a:xfrm>
            <a:off x="157165" y="1447800"/>
            <a:ext cx="4960935" cy="5295690"/>
          </a:xfrm>
        </p:spPr>
        <p:txBody>
          <a:bodyPr>
            <a:normAutofit/>
          </a:bodyPr>
          <a:lstStyle/>
          <a:p>
            <a:r>
              <a:rPr lang="en-CA" b="0" dirty="0"/>
              <a:t>Mine footprint will be larger</a:t>
            </a:r>
          </a:p>
          <a:p>
            <a:r>
              <a:rPr lang="en-CA" b="0" dirty="0"/>
              <a:t>Open air tailings deposition may cause some dust generation</a:t>
            </a:r>
          </a:p>
          <a:p>
            <a:r>
              <a:rPr lang="en-CA" b="0" dirty="0"/>
              <a:t>Some water from Doris Lake will leak into the mine</a:t>
            </a:r>
          </a:p>
          <a:p>
            <a:r>
              <a:rPr lang="en-CA" b="0" dirty="0"/>
              <a:t>Small changes in Doris Lake level</a:t>
            </a:r>
          </a:p>
          <a:p>
            <a:r>
              <a:rPr lang="en-CA" b="0" dirty="0"/>
              <a:t>Small changes in Doris Creek flows</a:t>
            </a:r>
          </a:p>
          <a:p>
            <a:r>
              <a:rPr lang="en-CA" b="0" dirty="0"/>
              <a:t>No effect on fish in Doris Lake</a:t>
            </a:r>
          </a:p>
          <a:p>
            <a:r>
              <a:rPr lang="en-CA" b="0" dirty="0"/>
              <a:t>Possible effects on fish in Doris Creek</a:t>
            </a:r>
          </a:p>
          <a:p>
            <a:r>
              <a:rPr lang="en-CA" b="0" dirty="0"/>
              <a:t>Studies underway to determine fishery effects in Doris Creek</a:t>
            </a:r>
          </a:p>
          <a:p>
            <a:r>
              <a:rPr lang="en-CA" b="0" dirty="0"/>
              <a:t>Water pumped to Roberts Bay is not expected to harm the marine </a:t>
            </a:r>
            <a:r>
              <a:rPr lang="en-CA" b="0" dirty="0" smtClean="0"/>
              <a:t>environment</a:t>
            </a:r>
            <a:endParaRPr lang="en-CA" b="0" dirty="0"/>
          </a:p>
          <a:p>
            <a:endParaRPr lang="en-CA" b="0" dirty="0" smtClean="0"/>
          </a:p>
          <a:p>
            <a:endParaRPr lang="en-CA" b="0" dirty="0" smtClean="0"/>
          </a:p>
          <a:p>
            <a:endParaRPr lang="en-CA" dirty="0"/>
          </a:p>
        </p:txBody>
      </p:sp>
      <p:sp>
        <p:nvSpPr>
          <p:cNvPr id="4" name="Title 3"/>
          <p:cNvSpPr>
            <a:spLocks noGrp="1"/>
          </p:cNvSpPr>
          <p:nvPr>
            <p:ph type="title"/>
          </p:nvPr>
        </p:nvSpPr>
        <p:spPr>
          <a:xfrm>
            <a:off x="152402" y="49696"/>
            <a:ext cx="7782730" cy="915504"/>
          </a:xfrm>
        </p:spPr>
        <p:txBody>
          <a:bodyPr>
            <a:normAutofit/>
          </a:bodyPr>
          <a:lstStyle/>
          <a:p>
            <a:r>
              <a:rPr lang="en-CA" dirty="0"/>
              <a:t>Environmental Effects</a:t>
            </a:r>
          </a:p>
        </p:txBody>
      </p:sp>
      <p:pic>
        <p:nvPicPr>
          <p:cNvPr id="6" name="Picture 5" descr="H:\DCIM\103OLYMP\P802021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4163" y="2386427"/>
            <a:ext cx="3986358" cy="2917653"/>
          </a:xfrm>
          <a:prstGeom prst="rect">
            <a:avLst/>
          </a:prstGeom>
          <a:noFill/>
          <a:ln w="12700">
            <a:solidFill>
              <a:schemeClr val="tx1"/>
            </a:solidFill>
          </a:ln>
        </p:spPr>
      </p:pic>
    </p:spTree>
    <p:extLst>
      <p:ext uri="{BB962C8B-B14F-4D97-AF65-F5344CB8AC3E}">
        <p14:creationId xmlns:p14="http://schemas.microsoft.com/office/powerpoint/2010/main" val="68156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EBA408-F203-4919-88AA-11800C4E526A}" type="slidenum">
              <a:rPr lang="en-CA" smtClean="0">
                <a:solidFill>
                  <a:prstClr val="black">
                    <a:tint val="75000"/>
                  </a:prstClr>
                </a:solidFill>
              </a:rPr>
              <a:pPr/>
              <a:t>12</a:t>
            </a:fld>
            <a:endParaRPr lang="en-CA" dirty="0">
              <a:solidFill>
                <a:prstClr val="black">
                  <a:tint val="75000"/>
                </a:prstClr>
              </a:solidFill>
            </a:endParaRPr>
          </a:p>
        </p:txBody>
      </p:sp>
      <p:sp>
        <p:nvSpPr>
          <p:cNvPr id="3" name="Text Placeholder 2"/>
          <p:cNvSpPr>
            <a:spLocks noGrp="1"/>
          </p:cNvSpPr>
          <p:nvPr>
            <p:ph type="body" sz="quarter" idx="13"/>
          </p:nvPr>
        </p:nvSpPr>
        <p:spPr>
          <a:xfrm>
            <a:off x="371960" y="1325505"/>
            <a:ext cx="8505340" cy="1965325"/>
          </a:xfrm>
        </p:spPr>
        <p:txBody>
          <a:bodyPr>
            <a:normAutofit/>
          </a:bodyPr>
          <a:lstStyle/>
          <a:p>
            <a:r>
              <a:rPr lang="en-CA" b="0" dirty="0"/>
              <a:t>Nunavut Water Board Technical Meeting</a:t>
            </a:r>
          </a:p>
          <a:p>
            <a:r>
              <a:rPr lang="en-US" b="0" dirty="0"/>
              <a:t>Public Hearings</a:t>
            </a:r>
            <a:endParaRPr lang="en-CA" b="0" dirty="0"/>
          </a:p>
          <a:p>
            <a:r>
              <a:rPr lang="en-US" b="0" dirty="0"/>
              <a:t>New Project Certificate and Water </a:t>
            </a:r>
            <a:r>
              <a:rPr lang="en-US" b="0" dirty="0" err="1"/>
              <a:t>Licence</a:t>
            </a:r>
            <a:r>
              <a:rPr lang="en-US" b="0" dirty="0"/>
              <a:t> granted</a:t>
            </a:r>
          </a:p>
          <a:p>
            <a:r>
              <a:rPr lang="en-US" b="0" dirty="0"/>
              <a:t>Complete construction</a:t>
            </a:r>
          </a:p>
          <a:p>
            <a:r>
              <a:rPr lang="en-US" b="0" dirty="0"/>
              <a:t>Pour first gold – end of 2016</a:t>
            </a:r>
            <a:endParaRPr lang="en-CA" b="0" dirty="0"/>
          </a:p>
        </p:txBody>
      </p:sp>
      <p:sp>
        <p:nvSpPr>
          <p:cNvPr id="4" name="Title 3"/>
          <p:cNvSpPr>
            <a:spLocks noGrp="1"/>
          </p:cNvSpPr>
          <p:nvPr>
            <p:ph type="title"/>
          </p:nvPr>
        </p:nvSpPr>
        <p:spPr/>
        <p:txBody>
          <a:bodyPr>
            <a:normAutofit/>
          </a:bodyPr>
          <a:lstStyle/>
          <a:p>
            <a:r>
              <a:rPr lang="en-CA" dirty="0"/>
              <a:t>Next Steps</a:t>
            </a:r>
          </a:p>
        </p:txBody>
      </p:sp>
      <p:pic>
        <p:nvPicPr>
          <p:cNvPr id="5" name="Picture 4" descr="H:\DCIM\103OLYMP\P6020569.JPG"/>
          <p:cNvPicPr/>
          <p:nvPr/>
        </p:nvPicPr>
        <p:blipFill>
          <a:blip r:embed="rId3" cstate="email">
            <a:extLst>
              <a:ext uri="{28A0092B-C50C-407E-A947-70E740481C1C}">
                <a14:useLocalDpi xmlns:a14="http://schemas.microsoft.com/office/drawing/2010/main"/>
              </a:ext>
            </a:extLst>
          </a:blip>
          <a:srcRect b="22567"/>
          <a:stretch>
            <a:fillRect/>
          </a:stretch>
        </p:blipFill>
        <p:spPr bwMode="auto">
          <a:xfrm>
            <a:off x="1600200" y="3290830"/>
            <a:ext cx="5943600" cy="3452660"/>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prstClr val="black">
                    <a:tint val="75000"/>
                  </a:prstClr>
                </a:solidFill>
              </a:rPr>
              <a:t>	|	</a:t>
            </a:r>
            <a:fld id="{24F1C38E-8D3B-4FFB-96E6-9558B315C88B}" type="slidenum">
              <a:rPr lang="en-US" sz="1000">
                <a:solidFill>
                  <a:srgbClr val="000000"/>
                </a:solidFill>
              </a:rPr>
              <a:pPr>
                <a:defRPr/>
              </a:pPr>
              <a:t>13</a:t>
            </a:fld>
            <a:endParaRPr lang="en-US" sz="1000" dirty="0">
              <a:solidFill>
                <a:srgbClr val="000000"/>
              </a:solidFill>
            </a:endParaRPr>
          </a:p>
        </p:txBody>
      </p:sp>
      <p:sp>
        <p:nvSpPr>
          <p:cNvPr id="15361" name="Rectangle 2"/>
          <p:cNvSpPr>
            <a:spLocks noGrp="1" noChangeArrowheads="1"/>
          </p:cNvSpPr>
          <p:nvPr>
            <p:ph type="title" idx="4294967295"/>
          </p:nvPr>
        </p:nvSpPr>
        <p:spPr>
          <a:xfrm>
            <a:off x="1206795" y="135467"/>
            <a:ext cx="5717658" cy="914400"/>
          </a:xfrm>
        </p:spPr>
        <p:txBody>
          <a:bodyPr>
            <a:noAutofit/>
          </a:bodyPr>
          <a:lstStyle/>
          <a:p>
            <a:r>
              <a:rPr lang="en-US" dirty="0">
                <a:effectLst>
                  <a:outerShdw blurRad="38100" dist="38100" dir="2700000" algn="tl">
                    <a:srgbClr val="000000">
                      <a:alpha val="43137"/>
                    </a:srgbClr>
                  </a:outerShdw>
                </a:effectLst>
              </a:rPr>
              <a:t>Thank You   -   </a:t>
            </a:r>
            <a:r>
              <a:rPr lang="en-US" dirty="0" err="1">
                <a:effectLst>
                  <a:outerShdw blurRad="38100" dist="38100" dir="2700000" algn="tl">
                    <a:srgbClr val="000000">
                      <a:alpha val="43137"/>
                    </a:srgbClr>
                  </a:outerShdw>
                </a:effectLst>
              </a:rPr>
              <a:t>Quana</a:t>
            </a:r>
            <a:endParaRPr lang="en-US" dirty="0">
              <a:effectLst>
                <a:outerShdw blurRad="38100" dist="38100" dir="2700000" algn="tl">
                  <a:srgbClr val="000000">
                    <a:alpha val="43137"/>
                  </a:srgbClr>
                </a:outerShdw>
              </a:effectLst>
            </a:endParaRPr>
          </a:p>
        </p:txBody>
      </p:sp>
      <p:sp>
        <p:nvSpPr>
          <p:cNvPr id="3" name="TextBox 2"/>
          <p:cNvSpPr txBox="1"/>
          <p:nvPr/>
        </p:nvSpPr>
        <p:spPr>
          <a:xfrm>
            <a:off x="-1104900" y="135467"/>
            <a:ext cx="184731" cy="369332"/>
          </a:xfrm>
          <a:prstGeom prst="rect">
            <a:avLst/>
          </a:prstGeom>
          <a:noFill/>
        </p:spPr>
        <p:txBody>
          <a:bodyPr wrap="none" rtlCol="0">
            <a:spAutoFit/>
          </a:bodyPr>
          <a:lstStyle/>
          <a:p>
            <a:pPr defTabSz="457200"/>
            <a:endParaRPr lang="en-US" dirty="0">
              <a:solidFill>
                <a:srgbClr val="000000"/>
              </a:solidFill>
              <a:latin typeface="Century Gothic"/>
              <a:cs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2745" y="1259935"/>
            <a:ext cx="6690537" cy="5535973"/>
          </a:xfrm>
          <a:prstGeom prst="rect">
            <a:avLst/>
          </a:prstGeom>
          <a:ln w="19050">
            <a:solidFill>
              <a:schemeClr val="tx1"/>
            </a:solidFill>
          </a:ln>
          <a:effectLst>
            <a:innerShdw blurRad="63500" dist="50800" dir="2700000">
              <a:prstClr val="black">
                <a:alpha val="50000"/>
              </a:prstClr>
            </a:innerShdw>
          </a:effectLst>
        </p:spPr>
      </p:pic>
    </p:spTree>
    <p:extLst>
      <p:ext uri="{BB962C8B-B14F-4D97-AF65-F5344CB8AC3E}">
        <p14:creationId xmlns:p14="http://schemas.microsoft.com/office/powerpoint/2010/main" val="66213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5601" y="1272209"/>
            <a:ext cx="8432800" cy="4508390"/>
          </a:xfrm>
        </p:spPr>
        <p:txBody>
          <a:bodyPr>
            <a:noAutofit/>
          </a:bodyPr>
          <a:lstStyle/>
          <a:p>
            <a:pPr marL="0" indent="0">
              <a:spcBef>
                <a:spcPts val="200"/>
              </a:spcBef>
              <a:spcAft>
                <a:spcPts val="300"/>
              </a:spcAft>
              <a:buNone/>
            </a:pPr>
            <a:r>
              <a:rPr lang="en-US" sz="650" b="0" dirty="0"/>
              <a:t>This document contains “forward-looking information” within the meaning of applicable Canadian securities laws. Forward-looking information includes statements that use forward-looking terminology such as “may”, “could”, “would”, “will”, “intend”, “plan”, “expect”, “budget”, “estimate”, “forecast”, “schedule”, “anticipate”, “believe”, “continue”, “potential” or the negative or grammatical variation thereof or other variations thereof or comparable terminology. Such forward-looking information includes, without limitation, </a:t>
            </a:r>
            <a:r>
              <a:rPr lang="en-CA" sz="650" b="0" dirty="0"/>
              <a:t>statements with respect to Mineral Reserve and Mineral Resource estimates; targeting additional Mineral Resources and expansion of deposits; the capital and operating cost estimates and the economic analyses (including </a:t>
            </a:r>
            <a:r>
              <a:rPr lang="en-CA" sz="650" b="0" dirty="0" err="1"/>
              <a:t>cashflow</a:t>
            </a:r>
            <a:r>
              <a:rPr lang="en-CA" sz="650" b="0" dirty="0"/>
              <a:t> projections) from the Hope Bay Technical Report; the Company’s expectations, strategies and plans for the Hope Bay Project, including the Company’s planned exploration and development activities; the results of future exploration and drilling and estimated completion dates for certain milestones; successfully adding or upgrading resources and successfully developing new deposits; the costs and timing of future exploration and development, including the timing for completion and commissioning of the </a:t>
            </a:r>
            <a:r>
              <a:rPr lang="en-CA" sz="650" b="0" dirty="0" err="1"/>
              <a:t>Gekko</a:t>
            </a:r>
            <a:r>
              <a:rPr lang="en-CA" sz="650" b="0" dirty="0"/>
              <a:t> Plant; commencement of production at Doris in December 2016, at Madrid in 2020 and at Boston in 2022; that the Company will "bootstrap" the development of Madrid and Boston; the timing and amount of future production at Doris, Madrid and Boston and the capacity of the </a:t>
            </a:r>
            <a:r>
              <a:rPr lang="en-CA" sz="650" b="0" dirty="0" err="1"/>
              <a:t>Gekko</a:t>
            </a:r>
            <a:r>
              <a:rPr lang="en-CA" sz="650" b="0" dirty="0"/>
              <a:t> Plant to process production; the timing, receipt and maintenance of approvals, licences and permits from the federal government, from the KIA and  </a:t>
            </a:r>
            <a:r>
              <a:rPr lang="en-CA" sz="650" b="0" dirty="0" err="1"/>
              <a:t>NTI</a:t>
            </a:r>
            <a:r>
              <a:rPr lang="en-CA" sz="650" b="0" dirty="0"/>
              <a:t> and from any other applicable government or regulator; future financial or operating performance and condition of the Company and its business, operations and properties; the expected completion date of the Debt Facility and any Interim Facility; the intended use of the net proceeds of the Offering, the Debt Facility and any Interim Facility; the adequacy of funds from the Offering and the Debt Facility to support completion of initial development of Doris and commence commercial production; and any other statement that may predict, forecast, indicate or imply future plans, intentions, levels of activity, results, performance or achievements</a:t>
            </a:r>
            <a:r>
              <a:rPr lang="en-US" sz="650" b="0" dirty="0"/>
              <a:t>. </a:t>
            </a:r>
          </a:p>
          <a:p>
            <a:pPr marL="0" indent="0">
              <a:spcBef>
                <a:spcPts val="200"/>
              </a:spcBef>
              <a:spcAft>
                <a:spcPts val="300"/>
              </a:spcAft>
              <a:buNone/>
            </a:pPr>
            <a:r>
              <a:rPr lang="en-US" sz="650" b="0" dirty="0"/>
              <a:t>Forward-looking information is not a guarantee of future performance and is based upon a number of estimates and assumptions of management, in light of management’s experience and perception of trends, current conditions and expected developments, as well as other factors that management believes to be relevant and reasonable in the circumstances, as of the date of this prospectus including, without limitation, assumptions about: </a:t>
            </a:r>
            <a:r>
              <a:rPr lang="en-US" sz="650" b="0" dirty="0" err="1"/>
              <a:t>favourable</a:t>
            </a:r>
            <a:r>
              <a:rPr lang="en-US" sz="650" b="0" dirty="0"/>
              <a:t> equity and debt capital markets; the ability to raise any necessary additional capital on reasonable terms to advance the development of the Hope Bay Project and pursue planned exploration; future prices of gold and other metal prices; the timing and results of exploration and drilling programs; the accuracy of any Mineral Reserve and Mineral Resource estimates; the geology of the Hope Bay Project being as described in the Hope Bay Technical Report; the metallurgical characteristics of the deposit being suitable for the </a:t>
            </a:r>
            <a:r>
              <a:rPr lang="en-US" sz="650" b="0" dirty="0" err="1"/>
              <a:t>Gekko</a:t>
            </a:r>
            <a:r>
              <a:rPr lang="en-US" sz="650" b="0" dirty="0"/>
              <a:t> Plant; the successful operation of the </a:t>
            </a:r>
            <a:r>
              <a:rPr lang="en-US" sz="650" b="0" dirty="0" err="1"/>
              <a:t>Gekko</a:t>
            </a:r>
            <a:r>
              <a:rPr lang="en-US" sz="650" b="0" dirty="0"/>
              <a:t> Plant; production costs; the accuracy of budgeted exploration and development costs and expenditures, including to complete development of the infrastructure at the Hope Bay Project; the price of other commodities such as fuel; future currency exchange rates and interest rates; operating conditions being </a:t>
            </a:r>
            <a:r>
              <a:rPr lang="en-US" sz="650" b="0" dirty="0" err="1"/>
              <a:t>favourable</a:t>
            </a:r>
            <a:r>
              <a:rPr lang="en-US" sz="650" b="0" dirty="0"/>
              <a:t>, including whereby the Company is able to operate in a safe, efficient and effective manner; political and regulatory stability; the receipt of governmental and third party approvals, </a:t>
            </a:r>
            <a:r>
              <a:rPr lang="en-US" sz="650" b="0" dirty="0" err="1"/>
              <a:t>licences</a:t>
            </a:r>
            <a:r>
              <a:rPr lang="en-US" sz="650" b="0" dirty="0"/>
              <a:t> and permits on </a:t>
            </a:r>
            <a:r>
              <a:rPr lang="en-US" sz="650" b="0" dirty="0" err="1"/>
              <a:t>favourable</a:t>
            </a:r>
            <a:r>
              <a:rPr lang="en-US" sz="650" b="0" dirty="0"/>
              <a:t> terms; obtaining required renewals for existing approvals, </a:t>
            </a:r>
            <a:r>
              <a:rPr lang="en-US" sz="650" b="0" dirty="0" err="1"/>
              <a:t>licences</a:t>
            </a:r>
            <a:r>
              <a:rPr lang="en-US" sz="650" b="0" dirty="0"/>
              <a:t> and permits and obtaining all other required approvals, </a:t>
            </a:r>
            <a:r>
              <a:rPr lang="en-US" sz="650" b="0" dirty="0" err="1"/>
              <a:t>licences</a:t>
            </a:r>
            <a:r>
              <a:rPr lang="en-US" sz="650" b="0" dirty="0"/>
              <a:t> and permits on </a:t>
            </a:r>
            <a:r>
              <a:rPr lang="en-US" sz="650" b="0" dirty="0" err="1"/>
              <a:t>favourable</a:t>
            </a:r>
            <a:r>
              <a:rPr lang="en-US" sz="650" b="0" dirty="0"/>
              <a:t> terms; sustained </a:t>
            </a:r>
            <a:r>
              <a:rPr lang="en-US" sz="650" b="0" dirty="0" err="1"/>
              <a:t>labour</a:t>
            </a:r>
            <a:r>
              <a:rPr lang="en-US" sz="650" b="0" dirty="0"/>
              <a:t> stability; stability in financial and capital goods markets; availability of equipment; positive relations with the KIA and NTI and other local groups and the Company’s ability to meet its obligations under its property agreements with such groups; the Company’s ability to operate in the harsh northern Canadian climate; and satisfying the terms and conditions of the Debt Facility and any Interim Facility. While the Company considers these assumptions to be reasonable, the assumptions are inherently subject to significant business, social, economic, political, regulatory, competitive and other risks and uncertainties, contingencies and other factors that could cause actual actions, events, conditions, results, performance or achievements to be materially different from those projected in the forward-looking information. Many assumptions are based on factors and events that are not within the control of the Company and there is no assurance they will prove to be correct.</a:t>
            </a:r>
          </a:p>
          <a:p>
            <a:pPr marL="0" indent="0">
              <a:spcBef>
                <a:spcPts val="200"/>
              </a:spcBef>
              <a:spcAft>
                <a:spcPts val="300"/>
              </a:spcAft>
              <a:buNone/>
            </a:pPr>
            <a:r>
              <a:rPr lang="en-CA" sz="650" b="0" dirty="0"/>
              <a:t>Furthermore, such forward-looking information involves a variety of known and unknown risks, uncertainties and other factors which may cause the actual plans, intentions, activities, results, performance or achievements of the Company to be materially different from any future plans, intentions, activities, results, performance or achievements expressed or implied by such forward-looking information. Such risks include, without limitation: general business, social, economic, political, regulatory and competitive uncertainties; differences in size, grade, continuity, geometry or location of mineralization from that predicted by geological modelling and the subjective and interpretative nature of the geological modelling process; the speculative nature of mineral exploration and development, including the risk of diminishing quantities or grades of mineralization and the inherent riskiness of Inferred Mineral Resources; a material decline in the price of gold; a failure to achieve commercial viability, despite an acceptable gold price, or the presence of cost overruns which render the project uneconomic; geological, hydrological and climactic events which may adversely affect infrastructure, operations and development plans, and the inability to effectively mitigate or predict with certainty the occurrence of such events; credit and liquidity risks associated with the Company’s financing activities, including constraints on the Company’s ability to raise and expend funds as a result of operational and reporting covenants associated with the Debt Facility and the Interim Financing and the risk that the Company will be unable to service its indebtedness; the Company’s inability to raise sufficient funds to develop the Hope Bay Project into commercial production; delays in construction or development of the Hope Bay Project resulting from delays in the performance of the obligations of the Company’s contractors and consultants, the receipt of governmental approvals and permits in a timely manner or to complete and successfully operate mining and processing components; the Company’s failure to accurately model and budget future capital and operating costs associated with the development and operation of the Hope Bay Project; difficulties with transportation and logistics relating to the delivery of essential equipment and supplies to the Hope Bay Project, including by way of airlift and sealift, and the logistical challenges presented by the Hope Bay Project’s location in a remote Arctic environment; the failure to develop or supply adequate infrastructure to sustain the operation and development of the Hope Bay Project, including the provision of reliable sources of electrical power, water, and transportation; adverse fluctuations in the market prices and availability of commodities and equipment affecting the Company’s business and operations; the unavailability of specialized expertise in respect of operating in a remote, environmentally extreme and ecologically sensitive area in the Kitikmeot region of Nunavut; the Company’s management being unable to successfully apply their skills and experience and attract and retain highly skilled personnel; the cyclical nature of the mining industry and increasing prices and competition for resources and personnel during mining cycle peaks; the Company’s failure to maintain good working relationships with Inuit organizations; failure to comply with laws and regulations or other regulatory requirements; failure to comply with existing approvals, licences and permits, and Inuit agreements, and the Company’s inability to renew existing approvals, licences, permits and Inuit agreements or obtain required new approvals, licences, permits and Inuit agreements on timelines required to support development plans; the Company’s failure to comply with environmental regulations, the tendency of such regulations to become more strict over time, and the costs associated with maintaining and monitoring compliance with such regulations; the adverse influence of third party stakeholders including social and environmental non-governmental organizations; the adverse impact of competitive conditions in mineral exploration and mining business; the Company’s failure to maintain satisfactory labour relations and the risk of labour disruptions or changes in legislation relating to labour; the Company’s lack of operating history and no history of earnings; failure by the Company to use the proceeds of the Offering in the manner specified in the prospectus; limits of insurance coverage and uninsurable risk; the adverse effect of currency fluctuations on the Company’s financial performance; difficulties associated with enforcing judgements against directors residing outside of Canada; conflicts of interest; the significant control exercised by RCF and Newmont over the Company; the dilutive effect of future acquisitions or financing activities and the failure of future acquisitions to deliver the benefits anticipated; failure of the Company’s information technology systems or the security measures protecting such systems; the costs associated with legal proceedings should the Company become the subject of litigation or regulatory proceedings; and costs associated with complying with public company regulatory reporting requirements.</a:t>
            </a:r>
          </a:p>
          <a:p>
            <a:pPr marL="0" indent="0">
              <a:spcBef>
                <a:spcPts val="200"/>
              </a:spcBef>
              <a:spcAft>
                <a:spcPts val="300"/>
              </a:spcAft>
              <a:buNone/>
            </a:pPr>
            <a:endParaRPr lang="en-US" sz="650" b="0" dirty="0"/>
          </a:p>
          <a:p>
            <a:endParaRPr lang="en-CA" sz="650" b="0" dirty="0"/>
          </a:p>
        </p:txBody>
      </p:sp>
      <p:sp>
        <p:nvSpPr>
          <p:cNvPr id="3" name="Title 2"/>
          <p:cNvSpPr>
            <a:spLocks noGrp="1"/>
          </p:cNvSpPr>
          <p:nvPr>
            <p:ph type="title"/>
          </p:nvPr>
        </p:nvSpPr>
        <p:spPr/>
        <p:txBody>
          <a:bodyPr/>
          <a:lstStyle/>
          <a:p>
            <a:r>
              <a:rPr lang="en-CA" dirty="0" smtClean="0"/>
              <a:t>Forward-Looking Information</a:t>
            </a:r>
            <a:endParaRPr lang="en-CA" dirty="0"/>
          </a:p>
        </p:txBody>
      </p:sp>
    </p:spTree>
    <p:extLst>
      <p:ext uri="{BB962C8B-B14F-4D97-AF65-F5344CB8AC3E}">
        <p14:creationId xmlns:p14="http://schemas.microsoft.com/office/powerpoint/2010/main" val="109913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798" y="90969"/>
            <a:ext cx="7910623" cy="914400"/>
          </a:xfrm>
        </p:spPr>
        <p:txBody>
          <a:bodyPr>
            <a:noAutofit/>
          </a:bodyPr>
          <a:lstStyle/>
          <a:p>
            <a:r>
              <a:rPr lang="en-US" dirty="0">
                <a:effectLst>
                  <a:outerShdw blurRad="38100" dist="38100" dir="2700000" algn="tl">
                    <a:srgbClr val="000000">
                      <a:alpha val="43137"/>
                    </a:srgbClr>
                  </a:outerShdw>
                </a:effectLst>
              </a:rPr>
              <a:t>Doris Mine Site</a:t>
            </a:r>
            <a:endParaRPr lang="en-CA"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186917"/>
            <a:ext cx="9144001" cy="5707928"/>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1892596" y="1268085"/>
            <a:ext cx="1148316" cy="646331"/>
          </a:xfrm>
          <a:prstGeom prst="rect">
            <a:avLst/>
          </a:prstGeom>
          <a:gradFill flip="none" rotWithShape="1">
            <a:gsLst>
              <a:gs pos="0">
                <a:srgbClr val="FFC000">
                  <a:alpha val="15000"/>
                </a:srgbClr>
              </a:gs>
              <a:gs pos="50000">
                <a:srgbClr val="FFFF99"/>
              </a:gs>
              <a:gs pos="100000">
                <a:schemeClr val="bg1">
                  <a:alpha val="30000"/>
                </a:schemeClr>
              </a:gs>
            </a:gsLst>
            <a:lin ang="13500000" scaled="1"/>
            <a:tileRect/>
          </a:gradFill>
          <a:ln w="12700">
            <a:solidFill>
              <a:schemeClr val="tx1"/>
            </a:solidFill>
          </a:ln>
        </p:spPr>
        <p:txBody>
          <a:bodyPr wrap="square" rtlCol="0">
            <a:spAutoFit/>
          </a:bodyPr>
          <a:lstStyle/>
          <a:p>
            <a:pPr algn="ctr"/>
            <a:r>
              <a:rPr lang="en-CA" b="1" dirty="0" smtClean="0">
                <a:solidFill>
                  <a:prstClr val="black"/>
                </a:solidFill>
                <a:latin typeface="Century Gothic" panose="020B0502020202020204" pitchFamily="34" charset="0"/>
              </a:rPr>
              <a:t>Roberts Bay Port</a:t>
            </a:r>
            <a:endParaRPr lang="en-CA" b="1" dirty="0">
              <a:solidFill>
                <a:prstClr val="black"/>
              </a:solidFill>
              <a:latin typeface="Century Gothic" panose="020B0502020202020204" pitchFamily="34" charset="0"/>
            </a:endParaRPr>
          </a:p>
        </p:txBody>
      </p:sp>
      <p:sp>
        <p:nvSpPr>
          <p:cNvPr id="32" name="TextBox 31"/>
          <p:cNvSpPr txBox="1"/>
          <p:nvPr/>
        </p:nvSpPr>
        <p:spPr>
          <a:xfrm>
            <a:off x="3294104" y="2251478"/>
            <a:ext cx="1033349" cy="369332"/>
          </a:xfrm>
          <a:prstGeom prst="rect">
            <a:avLst/>
          </a:prstGeom>
          <a:gradFill flip="none" rotWithShape="1">
            <a:gsLst>
              <a:gs pos="0">
                <a:srgbClr val="FFC000">
                  <a:alpha val="15000"/>
                </a:srgbClr>
              </a:gs>
              <a:gs pos="50000">
                <a:srgbClr val="FFFF99"/>
              </a:gs>
              <a:gs pos="100000">
                <a:schemeClr val="bg1">
                  <a:alpha val="30000"/>
                </a:schemeClr>
              </a:gs>
            </a:gsLst>
            <a:lin ang="13500000" scaled="1"/>
            <a:tileRect/>
          </a:gradFill>
          <a:ln w="12700">
            <a:solidFill>
              <a:schemeClr val="tx1"/>
            </a:solidFill>
          </a:ln>
        </p:spPr>
        <p:txBody>
          <a:bodyPr wrap="square" rtlCol="0">
            <a:spAutoFit/>
          </a:bodyPr>
          <a:lstStyle/>
          <a:p>
            <a:pPr algn="ctr"/>
            <a:r>
              <a:rPr lang="en-CA" b="1" dirty="0" smtClean="0">
                <a:solidFill>
                  <a:prstClr val="black"/>
                </a:solidFill>
                <a:latin typeface="Century Gothic" panose="020B0502020202020204" pitchFamily="34" charset="0"/>
              </a:rPr>
              <a:t>Airstrip</a:t>
            </a:r>
            <a:endParaRPr lang="en-CA" b="1" dirty="0">
              <a:solidFill>
                <a:prstClr val="black"/>
              </a:solidFill>
              <a:latin typeface="Century Gothic" panose="020B0502020202020204" pitchFamily="34" charset="0"/>
            </a:endParaRPr>
          </a:p>
        </p:txBody>
      </p:sp>
      <p:sp>
        <p:nvSpPr>
          <p:cNvPr id="33" name="TextBox 32"/>
          <p:cNvSpPr txBox="1"/>
          <p:nvPr/>
        </p:nvSpPr>
        <p:spPr>
          <a:xfrm>
            <a:off x="3046008" y="3360526"/>
            <a:ext cx="1529536" cy="646331"/>
          </a:xfrm>
          <a:prstGeom prst="rect">
            <a:avLst/>
          </a:prstGeom>
          <a:gradFill flip="none" rotWithShape="1">
            <a:gsLst>
              <a:gs pos="0">
                <a:srgbClr val="FFC000">
                  <a:alpha val="15000"/>
                </a:srgbClr>
              </a:gs>
              <a:gs pos="50000">
                <a:srgbClr val="FFFF99"/>
              </a:gs>
              <a:gs pos="100000">
                <a:schemeClr val="bg1">
                  <a:alpha val="30000"/>
                </a:schemeClr>
              </a:gs>
            </a:gsLst>
            <a:lin ang="13500000" scaled="1"/>
            <a:tileRect/>
          </a:gradFill>
          <a:ln w="12700">
            <a:solidFill>
              <a:schemeClr val="tx1"/>
            </a:solidFill>
          </a:ln>
        </p:spPr>
        <p:txBody>
          <a:bodyPr wrap="square" rtlCol="0">
            <a:spAutoFit/>
          </a:bodyPr>
          <a:lstStyle/>
          <a:p>
            <a:pPr algn="ctr"/>
            <a:r>
              <a:rPr lang="en-CA" b="1" dirty="0" smtClean="0">
                <a:solidFill>
                  <a:prstClr val="black"/>
                </a:solidFill>
                <a:latin typeface="Century Gothic" panose="020B0502020202020204" pitchFamily="34" charset="0"/>
              </a:rPr>
              <a:t>Doris Mine Portal</a:t>
            </a:r>
            <a:endParaRPr lang="en-CA" b="1" dirty="0">
              <a:solidFill>
                <a:prstClr val="black"/>
              </a:solidFill>
              <a:latin typeface="Century Gothic" panose="020B0502020202020204" pitchFamily="34" charset="0"/>
            </a:endParaRPr>
          </a:p>
        </p:txBody>
      </p:sp>
      <p:sp>
        <p:nvSpPr>
          <p:cNvPr id="34" name="TextBox 33"/>
          <p:cNvSpPr txBox="1"/>
          <p:nvPr/>
        </p:nvSpPr>
        <p:spPr>
          <a:xfrm>
            <a:off x="712383" y="6167367"/>
            <a:ext cx="1180216" cy="646331"/>
          </a:xfrm>
          <a:prstGeom prst="rect">
            <a:avLst/>
          </a:prstGeom>
          <a:gradFill flip="none" rotWithShape="1">
            <a:gsLst>
              <a:gs pos="0">
                <a:srgbClr val="FFC000">
                  <a:alpha val="15000"/>
                </a:srgbClr>
              </a:gs>
              <a:gs pos="50000">
                <a:srgbClr val="FFFF99"/>
              </a:gs>
              <a:gs pos="100000">
                <a:schemeClr val="bg1">
                  <a:alpha val="30000"/>
                </a:schemeClr>
              </a:gs>
            </a:gsLst>
            <a:lin ang="13500000" scaled="1"/>
            <a:tileRect/>
          </a:gradFill>
          <a:ln w="12700">
            <a:solidFill>
              <a:schemeClr val="tx1"/>
            </a:solidFill>
          </a:ln>
        </p:spPr>
        <p:txBody>
          <a:bodyPr wrap="square" rtlCol="0">
            <a:spAutoFit/>
          </a:bodyPr>
          <a:lstStyle/>
          <a:p>
            <a:pPr algn="ctr"/>
            <a:r>
              <a:rPr lang="en-CA" b="1" dirty="0" smtClean="0">
                <a:solidFill>
                  <a:prstClr val="black"/>
                </a:solidFill>
                <a:latin typeface="Century Gothic" panose="020B0502020202020204" pitchFamily="34" charset="0"/>
              </a:rPr>
              <a:t>Road to Madrid</a:t>
            </a:r>
            <a:endParaRPr lang="en-CA" b="1" dirty="0">
              <a:solidFill>
                <a:prstClr val="black"/>
              </a:solidFill>
              <a:latin typeface="Century Gothic" panose="020B0502020202020204" pitchFamily="34" charset="0"/>
            </a:endParaRPr>
          </a:p>
        </p:txBody>
      </p:sp>
      <p:sp>
        <p:nvSpPr>
          <p:cNvPr id="35" name="TextBox 34"/>
          <p:cNvSpPr txBox="1"/>
          <p:nvPr/>
        </p:nvSpPr>
        <p:spPr>
          <a:xfrm>
            <a:off x="1117044" y="3088727"/>
            <a:ext cx="1604892" cy="830997"/>
          </a:xfrm>
          <a:prstGeom prst="rect">
            <a:avLst/>
          </a:prstGeom>
          <a:solidFill>
            <a:srgbClr val="FFCC00"/>
          </a:solidFill>
          <a:ln w="19050">
            <a:solidFill>
              <a:srgbClr val="FF0000"/>
            </a:solidFill>
            <a:miter lim="800000"/>
            <a:headEnd/>
            <a:tailEnd/>
          </a:ln>
          <a:scene3d>
            <a:camera prst="orthographicFront"/>
            <a:lightRig rig="threePt" dir="t"/>
          </a:scene3d>
          <a:sp3d>
            <a:bevelT/>
          </a:sp3d>
        </p:spPr>
        <p:txBody>
          <a:bodyPr wrap="square">
            <a:spAutoFit/>
          </a:bodyPr>
          <a:lstStyle>
            <a:defPPr>
              <a:defRPr lang="en-US"/>
            </a:defPPr>
            <a:lvl1pPr algn="ctr">
              <a:defRPr sz="2000" b="1">
                <a:solidFill>
                  <a:srgbClr val="000000"/>
                </a:solidFill>
                <a:latin typeface="Century Gothic"/>
                <a:ea typeface="ＭＳ Ｐゴシック"/>
                <a:cs typeface="ＭＳ Ｐゴシック"/>
              </a:defRPr>
            </a:lvl1pPr>
          </a:lstStyle>
          <a:p>
            <a:r>
              <a:rPr lang="en-CA" sz="2400" dirty="0"/>
              <a:t>Future Mill Site</a:t>
            </a:r>
          </a:p>
        </p:txBody>
      </p:sp>
      <p:sp>
        <p:nvSpPr>
          <p:cNvPr id="37" name="TextBox 36"/>
          <p:cNvSpPr txBox="1"/>
          <p:nvPr/>
        </p:nvSpPr>
        <p:spPr>
          <a:xfrm>
            <a:off x="4810626" y="4497419"/>
            <a:ext cx="1529536" cy="646331"/>
          </a:xfrm>
          <a:prstGeom prst="rect">
            <a:avLst/>
          </a:prstGeom>
          <a:gradFill flip="none" rotWithShape="1">
            <a:gsLst>
              <a:gs pos="0">
                <a:srgbClr val="FFC000">
                  <a:alpha val="15000"/>
                </a:srgbClr>
              </a:gs>
              <a:gs pos="50000">
                <a:srgbClr val="FFFF99"/>
              </a:gs>
              <a:gs pos="100000">
                <a:schemeClr val="bg1">
                  <a:alpha val="30000"/>
                </a:schemeClr>
              </a:gs>
            </a:gsLst>
            <a:lin ang="13500000" scaled="1"/>
            <a:tileRect/>
          </a:gradFill>
          <a:ln w="12700">
            <a:solidFill>
              <a:schemeClr val="tx1"/>
            </a:solidFill>
          </a:ln>
        </p:spPr>
        <p:txBody>
          <a:bodyPr wrap="square" rtlCol="0">
            <a:spAutoFit/>
          </a:bodyPr>
          <a:lstStyle/>
          <a:p>
            <a:pPr algn="ctr"/>
            <a:r>
              <a:rPr lang="en-CA" b="1" dirty="0" smtClean="0">
                <a:solidFill>
                  <a:prstClr val="black"/>
                </a:solidFill>
                <a:latin typeface="Century Gothic" panose="020B0502020202020204" pitchFamily="34" charset="0"/>
              </a:rPr>
              <a:t>Doris Mine Ventilation</a:t>
            </a:r>
            <a:endParaRPr lang="en-CA" b="1" dirty="0">
              <a:solidFill>
                <a:prstClr val="black"/>
              </a:solidFill>
              <a:latin typeface="Century Gothic" panose="020B0502020202020204" pitchFamily="34" charset="0"/>
            </a:endParaRPr>
          </a:p>
        </p:txBody>
      </p:sp>
      <p:sp>
        <p:nvSpPr>
          <p:cNvPr id="38" name="TextBox 37"/>
          <p:cNvSpPr txBox="1"/>
          <p:nvPr/>
        </p:nvSpPr>
        <p:spPr>
          <a:xfrm>
            <a:off x="7183623" y="3464785"/>
            <a:ext cx="1903228" cy="923330"/>
          </a:xfrm>
          <a:prstGeom prst="rect">
            <a:avLst/>
          </a:prstGeom>
          <a:gradFill flip="none" rotWithShape="1">
            <a:gsLst>
              <a:gs pos="0">
                <a:srgbClr val="FFC000">
                  <a:alpha val="15000"/>
                </a:srgbClr>
              </a:gs>
              <a:gs pos="50000">
                <a:srgbClr val="FFFF99"/>
              </a:gs>
              <a:gs pos="100000">
                <a:schemeClr val="bg1">
                  <a:alpha val="30000"/>
                </a:schemeClr>
              </a:gs>
            </a:gsLst>
            <a:lin ang="13500000" scaled="1"/>
            <a:tileRect/>
          </a:gradFill>
          <a:ln w="12700">
            <a:solidFill>
              <a:schemeClr val="tx1"/>
            </a:solidFill>
          </a:ln>
        </p:spPr>
        <p:txBody>
          <a:bodyPr wrap="square" rtlCol="0">
            <a:spAutoFit/>
          </a:bodyPr>
          <a:lstStyle/>
          <a:p>
            <a:pPr algn="ctr"/>
            <a:r>
              <a:rPr lang="en-CA" b="1" dirty="0" smtClean="0">
                <a:solidFill>
                  <a:prstClr val="black"/>
                </a:solidFill>
                <a:latin typeface="Century Gothic" panose="020B0502020202020204" pitchFamily="34" charset="0"/>
              </a:rPr>
              <a:t>Tailings Impoundment: North Dam</a:t>
            </a:r>
            <a:endParaRPr lang="en-CA" b="1" dirty="0">
              <a:solidFill>
                <a:prstClr val="black"/>
              </a:solidFill>
              <a:latin typeface="Century Gothic" panose="020B0502020202020204" pitchFamily="34" charset="0"/>
            </a:endParaRPr>
          </a:p>
        </p:txBody>
      </p:sp>
      <p:cxnSp>
        <p:nvCxnSpPr>
          <p:cNvPr id="6" name="Straight Arrow Connector 5"/>
          <p:cNvCxnSpPr>
            <a:stCxn id="32" idx="1"/>
          </p:cNvCxnSpPr>
          <p:nvPr/>
        </p:nvCxnSpPr>
        <p:spPr>
          <a:xfrm flipH="1" flipV="1">
            <a:off x="2913323" y="2349799"/>
            <a:ext cx="380781" cy="863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4" idx="1"/>
          </p:cNvCxnSpPr>
          <p:nvPr/>
        </p:nvCxnSpPr>
        <p:spPr>
          <a:xfrm flipH="1" flipV="1">
            <a:off x="340244" y="6273209"/>
            <a:ext cx="372139" cy="217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082211" y="3926454"/>
            <a:ext cx="735417" cy="4185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3" idx="2"/>
          </p:cNvCxnSpPr>
          <p:nvPr/>
        </p:nvCxnSpPr>
        <p:spPr>
          <a:xfrm>
            <a:off x="3810776" y="4006857"/>
            <a:ext cx="0" cy="4905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7" idx="0"/>
          </p:cNvCxnSpPr>
          <p:nvPr/>
        </p:nvCxnSpPr>
        <p:spPr>
          <a:xfrm flipH="1" flipV="1">
            <a:off x="5284381" y="4177715"/>
            <a:ext cx="291012" cy="319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8" idx="2"/>
          </p:cNvCxnSpPr>
          <p:nvPr/>
        </p:nvCxnSpPr>
        <p:spPr>
          <a:xfrm>
            <a:off x="8135236" y="4388115"/>
            <a:ext cx="168792" cy="2795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62950" y="6520938"/>
            <a:ext cx="685800" cy="307777"/>
          </a:xfrm>
          <a:prstGeom prst="rect">
            <a:avLst/>
          </a:prstGeom>
          <a:noFill/>
        </p:spPr>
        <p:txBody>
          <a:bodyPr wrap="square" rtlCol="0">
            <a:spAutoFit/>
          </a:bodyPr>
          <a:lstStyle/>
          <a:p>
            <a:pPr algn="r"/>
            <a:fld id="{314D4457-9489-45E2-8050-835820C50333}" type="slidenum">
              <a:rPr lang="en-US" sz="1400" smtClean="0">
                <a:solidFill>
                  <a:schemeClr val="bg1"/>
                </a:solidFill>
                <a:latin typeface="Century Gothic" panose="020B0502020202020204" pitchFamily="34" charset="0"/>
                <a:cs typeface="Arial" panose="020B0604020202020204" pitchFamily="34" charset="0"/>
              </a:rPr>
              <a:pPr algn="r"/>
              <a:t>3</a:t>
            </a:fld>
            <a:endParaRPr lang="en-US" sz="1400" dirty="0" smtClean="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9130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835"/>
            <a:ext cx="7204587" cy="914400"/>
          </a:xfrm>
        </p:spPr>
        <p:txBody>
          <a:bodyPr>
            <a:normAutofit fontScale="90000"/>
          </a:bodyPr>
          <a:lstStyle/>
          <a:p>
            <a:r>
              <a:rPr lang="en-CA" sz="4000" dirty="0">
                <a:effectLst>
                  <a:outerShdw blurRad="38100" dist="38100" dir="2700000" algn="tl">
                    <a:srgbClr val="000000">
                      <a:alpha val="43137"/>
                    </a:srgbClr>
                  </a:outerShdw>
                </a:effectLst>
              </a:rPr>
              <a:t>TMAC – KIA Agreements</a:t>
            </a:r>
            <a:r>
              <a:rPr lang="en-CA" sz="2200" dirty="0">
                <a:solidFill>
                  <a:schemeClr val="bg1"/>
                </a:solidFill>
              </a:rPr>
              <a:t/>
            </a:r>
            <a:br>
              <a:rPr lang="en-CA" sz="2200" dirty="0">
                <a:solidFill>
                  <a:schemeClr val="bg1"/>
                </a:solidFill>
              </a:rPr>
            </a:br>
            <a:endParaRPr lang="en-CA" sz="2200" dirty="0">
              <a:solidFill>
                <a:schemeClr val="bg1"/>
              </a:solidFill>
            </a:endParaRPr>
          </a:p>
        </p:txBody>
      </p:sp>
      <p:sp>
        <p:nvSpPr>
          <p:cNvPr id="3" name="Content Placeholder 2"/>
          <p:cNvSpPr>
            <a:spLocks noGrp="1"/>
          </p:cNvSpPr>
          <p:nvPr>
            <p:ph idx="1"/>
          </p:nvPr>
        </p:nvSpPr>
        <p:spPr>
          <a:xfrm>
            <a:off x="228600" y="1293324"/>
            <a:ext cx="8686800" cy="1655838"/>
          </a:xfrm>
        </p:spPr>
        <p:txBody>
          <a:bodyPr/>
          <a:lstStyle/>
          <a:p>
            <a:pPr marL="0" indent="0">
              <a:buNone/>
            </a:pPr>
            <a:endParaRPr lang="en-CA" dirty="0"/>
          </a:p>
          <a:p>
            <a:pPr marL="0" indent="0">
              <a:buNone/>
            </a:pPr>
            <a:endParaRPr lang="en-CA" dirty="0"/>
          </a:p>
        </p:txBody>
      </p:sp>
      <p:sp>
        <p:nvSpPr>
          <p:cNvPr id="4" name="Slide Number Placeholder 3"/>
          <p:cNvSpPr>
            <a:spLocks noGrp="1"/>
          </p:cNvSpPr>
          <p:nvPr>
            <p:ph type="sldNum" sz="quarter" idx="10"/>
          </p:nvPr>
        </p:nvSpPr>
        <p:spPr/>
        <p:txBody>
          <a:bodyPr/>
          <a:lstStyle/>
          <a:p>
            <a:pPr>
              <a:defRPr/>
            </a:pPr>
            <a:r>
              <a:rPr lang="en-US" smtClean="0">
                <a:solidFill>
                  <a:prstClr val="black">
                    <a:tint val="75000"/>
                  </a:prstClr>
                </a:solidFill>
              </a:rPr>
              <a:t>	|	</a:t>
            </a:r>
            <a:fld id="{24F1C38E-8D3B-4FFB-96E6-9558B315C88B}" type="slidenum">
              <a:rPr lang="en-US" sz="1000" smtClean="0">
                <a:solidFill>
                  <a:srgbClr val="000000"/>
                </a:solidFill>
              </a:rPr>
              <a:pPr>
                <a:defRPr/>
              </a:pPr>
              <a:t>4</a:t>
            </a:fld>
            <a:endParaRPr lang="en-US" sz="1000" dirty="0">
              <a:solidFill>
                <a:srgbClr val="000000"/>
              </a:solidFill>
            </a:endParaRPr>
          </a:p>
        </p:txBody>
      </p:sp>
      <p:sp>
        <p:nvSpPr>
          <p:cNvPr id="6" name="TextBox 5"/>
          <p:cNvSpPr txBox="1"/>
          <p:nvPr/>
        </p:nvSpPr>
        <p:spPr>
          <a:xfrm>
            <a:off x="82502" y="1293324"/>
            <a:ext cx="4723254" cy="5078313"/>
          </a:xfrm>
          <a:prstGeom prst="rect">
            <a:avLst/>
          </a:prstGeom>
          <a:noFill/>
        </p:spPr>
        <p:txBody>
          <a:bodyPr wrap="square" numCol="1" rtlCol="0">
            <a:spAutoFit/>
          </a:bodyPr>
          <a:lstStyle/>
          <a:p>
            <a:pPr marL="285750" indent="-285750"/>
            <a:r>
              <a:rPr lang="en-CA" sz="2400" b="1" dirty="0" smtClean="0">
                <a:latin typeface="Century Gothic" panose="020B0502020202020204" pitchFamily="34" charset="0"/>
                <a:cs typeface="+mn-cs"/>
              </a:rPr>
              <a:t>TMAC to provide KIA with</a:t>
            </a:r>
            <a:r>
              <a:rPr lang="en-CA" sz="2400" dirty="0" smtClean="0">
                <a:latin typeface="Century Gothic" panose="020B0502020202020204" pitchFamily="34" charset="0"/>
                <a:cs typeface="+mn-cs"/>
              </a:rPr>
              <a:t>: </a:t>
            </a:r>
          </a:p>
          <a:p>
            <a:endParaRPr lang="en-CA" dirty="0" smtClean="0">
              <a:latin typeface="Century Gothic" panose="020B0502020202020204" pitchFamily="34" charset="0"/>
              <a:cs typeface="+mn-cs"/>
            </a:endParaRPr>
          </a:p>
          <a:p>
            <a:pPr marL="342900" lvl="1"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Annual </a:t>
            </a:r>
            <a:r>
              <a:rPr lang="en-CA" sz="2000" dirty="0">
                <a:latin typeface="Century Gothic" panose="020B0502020202020204" pitchFamily="34" charset="0"/>
                <a:cs typeface="+mn-cs"/>
              </a:rPr>
              <a:t>Implementation payment </a:t>
            </a:r>
          </a:p>
          <a:p>
            <a:pPr marL="342900" lvl="1"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New </a:t>
            </a:r>
            <a:r>
              <a:rPr lang="en-CA" sz="2000" dirty="0">
                <a:latin typeface="Century Gothic" panose="020B0502020202020204" pitchFamily="34" charset="0"/>
                <a:cs typeface="+mn-cs"/>
              </a:rPr>
              <a:t>Inuit Impact and Benefit      Agreement</a:t>
            </a:r>
          </a:p>
          <a:p>
            <a:pPr marL="342900" lvl="1"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New </a:t>
            </a:r>
            <a:r>
              <a:rPr lang="en-CA" sz="2000" dirty="0">
                <a:latin typeface="Century Gothic" panose="020B0502020202020204" pitchFamily="34" charset="0"/>
                <a:cs typeface="+mn-cs"/>
              </a:rPr>
              <a:t>Inuit Environmental Advisory Committee</a:t>
            </a:r>
          </a:p>
          <a:p>
            <a:pPr marL="342900" lvl="1" indent="-342900" defTabSz="914400">
              <a:spcBef>
                <a:spcPct val="20000"/>
              </a:spcBef>
              <a:buFont typeface="Arial" panose="020B0604020202020204" pitchFamily="34" charset="0"/>
              <a:buChar char="•"/>
            </a:pPr>
            <a:r>
              <a:rPr lang="en-CA" sz="2000" dirty="0" smtClean="0">
                <a:latin typeface="Century Gothic" panose="020B0502020202020204" pitchFamily="34" charset="0"/>
                <a:cs typeface="+mn-cs"/>
              </a:rPr>
              <a:t>Water </a:t>
            </a:r>
            <a:r>
              <a:rPr lang="en-CA" sz="2000" dirty="0">
                <a:latin typeface="Century Gothic" panose="020B0502020202020204" pitchFamily="34" charset="0"/>
                <a:cs typeface="+mn-cs"/>
              </a:rPr>
              <a:t>and Wildlife compensation agreement</a:t>
            </a:r>
          </a:p>
          <a:p>
            <a:pPr lvl="1"/>
            <a:endParaRPr lang="en-CA" dirty="0" smtClean="0">
              <a:latin typeface="Century Gothic" panose="020B0502020202020204" pitchFamily="34" charset="0"/>
              <a:cs typeface="+mn-cs"/>
            </a:endParaRPr>
          </a:p>
          <a:p>
            <a:pPr lvl="1"/>
            <a:endParaRPr lang="en-CA" dirty="0" smtClean="0">
              <a:latin typeface="Century Gothic" panose="020B0502020202020204" pitchFamily="34" charset="0"/>
              <a:cs typeface="+mn-cs"/>
            </a:endParaRPr>
          </a:p>
          <a:p>
            <a:pPr lvl="1"/>
            <a:endParaRPr lang="en-CA" dirty="0" smtClean="0">
              <a:latin typeface="Century Gothic" panose="020B0502020202020204" pitchFamily="34" charset="0"/>
              <a:cs typeface="+mn-cs"/>
            </a:endParaRPr>
          </a:p>
          <a:p>
            <a:pPr lvl="1"/>
            <a:endParaRPr lang="en-CA" dirty="0" smtClean="0">
              <a:latin typeface="Century Gothic" panose="020B0502020202020204" pitchFamily="34" charset="0"/>
              <a:cs typeface="+mn-cs"/>
            </a:endParaRPr>
          </a:p>
          <a:p>
            <a:endParaRPr lang="en-CA" dirty="0" smtClean="0"/>
          </a:p>
          <a:p>
            <a:endParaRPr lang="en-CA" dirty="0" smtClean="0"/>
          </a:p>
          <a:p>
            <a:endParaRPr lang="en-CA"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1055" t="21840" r="1917" b="11106"/>
          <a:stretch/>
        </p:blipFill>
        <p:spPr>
          <a:xfrm>
            <a:off x="1969953" y="4307992"/>
            <a:ext cx="4771810" cy="2413487"/>
          </a:xfrm>
          <a:prstGeom prst="rect">
            <a:avLst/>
          </a:prstGeom>
          <a:noFill/>
          <a:ln w="12700">
            <a:solidFill>
              <a:schemeClr val="tx1"/>
            </a:solidFill>
          </a:ln>
          <a:effectLst>
            <a:innerShdw blurRad="63500" dist="50800" dir="2700000">
              <a:prstClr val="black">
                <a:alpha val="50000"/>
              </a:prstClr>
            </a:innerShdw>
          </a:effectLst>
        </p:spPr>
      </p:pic>
      <p:sp>
        <p:nvSpPr>
          <p:cNvPr id="7" name="TextBox 6"/>
          <p:cNvSpPr txBox="1"/>
          <p:nvPr/>
        </p:nvSpPr>
        <p:spPr>
          <a:xfrm>
            <a:off x="4707610" y="1293324"/>
            <a:ext cx="4436390" cy="2769989"/>
          </a:xfrm>
          <a:prstGeom prst="rect">
            <a:avLst/>
          </a:prstGeom>
          <a:noFill/>
        </p:spPr>
        <p:txBody>
          <a:bodyPr wrap="square" rtlCol="0">
            <a:spAutoFit/>
          </a:bodyPr>
          <a:lstStyle/>
          <a:p>
            <a:pPr marL="285750" indent="-285750"/>
            <a:r>
              <a:rPr lang="en-CA" sz="2400" b="1" dirty="0" smtClean="0">
                <a:latin typeface="Century Gothic" panose="020B0502020202020204" pitchFamily="34" charset="0"/>
              </a:rPr>
              <a:t>KIA to provide TMAC:</a:t>
            </a:r>
          </a:p>
          <a:p>
            <a:endParaRPr lang="en-CA" dirty="0" smtClean="0">
              <a:latin typeface="Century Gothic" panose="020B0502020202020204" pitchFamily="34" charset="0"/>
            </a:endParaRPr>
          </a:p>
          <a:p>
            <a:pPr marL="342900" lvl="1" indent="-342900" defTabSz="914400">
              <a:spcBef>
                <a:spcPct val="20000"/>
              </a:spcBef>
              <a:buFont typeface="Arial" panose="020B0604020202020204" pitchFamily="34" charset="0"/>
              <a:buChar char="•"/>
              <a:tabLst>
                <a:tab pos="185738" algn="l"/>
              </a:tabLst>
            </a:pPr>
            <a:r>
              <a:rPr lang="en-CA" sz="2000" dirty="0" smtClean="0">
                <a:latin typeface="Century Gothic" panose="020B0502020202020204" pitchFamily="34" charset="0"/>
                <a:cs typeface="+mn-cs"/>
              </a:rPr>
              <a:t>Surface </a:t>
            </a:r>
            <a:r>
              <a:rPr lang="en-CA" sz="2000" dirty="0">
                <a:latin typeface="Century Gothic" panose="020B0502020202020204" pitchFamily="34" charset="0"/>
                <a:cs typeface="+mn-cs"/>
              </a:rPr>
              <a:t>exploration access annually</a:t>
            </a:r>
          </a:p>
          <a:p>
            <a:pPr marL="342900" lvl="1" indent="-342900" defTabSz="914400">
              <a:spcBef>
                <a:spcPct val="20000"/>
              </a:spcBef>
              <a:buFont typeface="Arial" panose="020B0604020202020204" pitchFamily="34" charset="0"/>
              <a:buChar char="•"/>
              <a:tabLst>
                <a:tab pos="185738" algn="l"/>
              </a:tabLst>
            </a:pPr>
            <a:r>
              <a:rPr lang="en-CA" sz="2000" dirty="0" smtClean="0">
                <a:latin typeface="Century Gothic" panose="020B0502020202020204" pitchFamily="34" charset="0"/>
                <a:cs typeface="+mn-cs"/>
              </a:rPr>
              <a:t>Advanced </a:t>
            </a:r>
            <a:r>
              <a:rPr lang="en-CA" sz="2000" dirty="0">
                <a:latin typeface="Century Gothic" panose="020B0502020202020204" pitchFamily="34" charset="0"/>
                <a:cs typeface="+mn-cs"/>
              </a:rPr>
              <a:t>Exploration Areas when required</a:t>
            </a:r>
          </a:p>
          <a:p>
            <a:pPr marL="342900" lvl="1" indent="-342900" defTabSz="914400">
              <a:spcBef>
                <a:spcPct val="20000"/>
              </a:spcBef>
              <a:buFont typeface="Arial" panose="020B0604020202020204" pitchFamily="34" charset="0"/>
              <a:buChar char="•"/>
              <a:tabLst>
                <a:tab pos="185738" algn="l"/>
              </a:tabLst>
            </a:pPr>
            <a:r>
              <a:rPr lang="en-CA" sz="2000" dirty="0" smtClean="0">
                <a:latin typeface="Century Gothic" panose="020B0502020202020204" pitchFamily="34" charset="0"/>
                <a:cs typeface="+mn-cs"/>
              </a:rPr>
              <a:t>Commercial </a:t>
            </a:r>
            <a:r>
              <a:rPr lang="en-CA" sz="2000" dirty="0">
                <a:latin typeface="Century Gothic" panose="020B0502020202020204" pitchFamily="34" charset="0"/>
                <a:cs typeface="+mn-cs"/>
              </a:rPr>
              <a:t>Lease Areas when required</a:t>
            </a:r>
          </a:p>
        </p:txBody>
      </p:sp>
    </p:spTree>
    <p:extLst>
      <p:ext uri="{BB962C8B-B14F-4D97-AF65-F5344CB8AC3E}">
        <p14:creationId xmlns:p14="http://schemas.microsoft.com/office/powerpoint/2010/main" val="22454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0066" y="168675"/>
            <a:ext cx="5222081" cy="685800"/>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n-CA" dirty="0"/>
              <a:t>Doris Gold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01" y="1752960"/>
            <a:ext cx="6856400" cy="4247791"/>
          </a:xfrm>
          <a:prstGeom prst="rect">
            <a:avLst/>
          </a:prstGeom>
          <a:ln w="19050">
            <a:solidFill>
              <a:schemeClr val="tx1"/>
            </a:solidFill>
          </a:ln>
          <a:effectLst>
            <a:innerShdw blurRad="114300">
              <a:prstClr val="black"/>
            </a:innerShdw>
          </a:effectLst>
        </p:spPr>
      </p:pic>
      <p:sp>
        <p:nvSpPr>
          <p:cNvPr id="5" name="TextBox 4"/>
          <p:cNvSpPr txBox="1"/>
          <p:nvPr/>
        </p:nvSpPr>
        <p:spPr>
          <a:xfrm>
            <a:off x="1041137" y="1852605"/>
            <a:ext cx="3319848" cy="646331"/>
          </a:xfrm>
          <a:prstGeom prst="rect">
            <a:avLst/>
          </a:prstGeom>
          <a:noFill/>
        </p:spPr>
        <p:txBody>
          <a:bodyPr wrap="square" rtlCol="0">
            <a:spAutoFit/>
          </a:bodyPr>
          <a:lstStyle/>
          <a:p>
            <a:pPr algn="ctr"/>
            <a:r>
              <a:rPr lang="en-CA" b="1" dirty="0">
                <a:solidFill>
                  <a:srgbClr val="FFFF00"/>
                </a:solidFill>
                <a:effectLst>
                  <a:outerShdw blurRad="38100" dist="38100" dir="2700000" algn="tl">
                    <a:srgbClr val="000000">
                      <a:alpha val="43137"/>
                    </a:srgbClr>
                  </a:outerShdw>
                </a:effectLst>
                <a:latin typeface="Century Gothic" panose="020B0502020202020204" pitchFamily="34" charset="0"/>
              </a:rPr>
              <a:t>4966 East Limb</a:t>
            </a:r>
          </a:p>
          <a:p>
            <a:pPr algn="ctr"/>
            <a:r>
              <a:rPr lang="en-CA" b="1" dirty="0">
                <a:solidFill>
                  <a:srgbClr val="FFFF00"/>
                </a:solidFill>
                <a:effectLst>
                  <a:outerShdw blurRad="38100" dist="38100" dir="2700000" algn="tl">
                    <a:srgbClr val="000000">
                      <a:alpha val="43137"/>
                    </a:srgbClr>
                  </a:outerShdw>
                </a:effectLst>
                <a:latin typeface="Century Gothic" panose="020B0502020202020204" pitchFamily="34" charset="0"/>
              </a:rPr>
              <a:t> Face December 8, 2015</a:t>
            </a:r>
          </a:p>
        </p:txBody>
      </p:sp>
    </p:spTree>
    <p:extLst>
      <p:ext uri="{BB962C8B-B14F-4D97-AF65-F5344CB8AC3E}">
        <p14:creationId xmlns:p14="http://schemas.microsoft.com/office/powerpoint/2010/main" val="170042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EBA408-F203-4919-88AA-11800C4E526A}" type="slidenum">
              <a:rPr lang="en-CA" smtClean="0">
                <a:solidFill>
                  <a:prstClr val="black">
                    <a:tint val="75000"/>
                  </a:prstClr>
                </a:solidFill>
              </a:rPr>
              <a:pPr/>
              <a:t>6</a:t>
            </a:fld>
            <a:endParaRPr lang="en-CA" dirty="0">
              <a:solidFill>
                <a:prstClr val="black">
                  <a:tint val="75000"/>
                </a:prstClr>
              </a:solidFill>
            </a:endParaRPr>
          </a:p>
        </p:txBody>
      </p:sp>
      <p:sp>
        <p:nvSpPr>
          <p:cNvPr id="4" name="Title 3"/>
          <p:cNvSpPr>
            <a:spLocks noGrp="1"/>
          </p:cNvSpPr>
          <p:nvPr>
            <p:ph type="title"/>
          </p:nvPr>
        </p:nvSpPr>
        <p:spPr>
          <a:xfrm>
            <a:off x="152402" y="49695"/>
            <a:ext cx="6697849" cy="977889"/>
          </a:xfrm>
        </p:spPr>
        <p:txBody>
          <a:bodyPr>
            <a:normAutofit/>
          </a:bodyPr>
          <a:lstStyle/>
          <a:p>
            <a:pPr fontAlgn="base">
              <a:spcAft>
                <a:spcPct val="0"/>
              </a:spcAft>
            </a:pPr>
            <a:r>
              <a:rPr lang="en-CA" dirty="0"/>
              <a:t>Doris Underground Mine</a:t>
            </a:r>
          </a:p>
        </p:txBody>
      </p:sp>
      <p:sp>
        <p:nvSpPr>
          <p:cNvPr id="5" name="Text Placeholder 4"/>
          <p:cNvSpPr>
            <a:spLocks noGrp="1"/>
          </p:cNvSpPr>
          <p:nvPr>
            <p:ph type="body" sz="quarter" idx="13"/>
          </p:nvPr>
        </p:nvSpPr>
        <p:spPr/>
        <p:txBody>
          <a:bodyPr/>
          <a:lstStyle/>
          <a:p>
            <a:endParaRPr lang="en-CA"/>
          </a:p>
        </p:txBody>
      </p:sp>
      <p:pic>
        <p:nvPicPr>
          <p:cNvPr id="6" name="Picture 5" descr="Doris Ore Bod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2" y="1279372"/>
            <a:ext cx="8720563" cy="5649649"/>
          </a:xfrm>
          <a:prstGeom prst="rect">
            <a:avLst/>
          </a:prstGeom>
        </p:spPr>
      </p:pic>
      <p:cxnSp>
        <p:nvCxnSpPr>
          <p:cNvPr id="9" name="Straight Connector 8"/>
          <p:cNvCxnSpPr/>
          <p:nvPr/>
        </p:nvCxnSpPr>
        <p:spPr>
          <a:xfrm>
            <a:off x="3746377" y="3320248"/>
            <a:ext cx="0" cy="621437"/>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4008" y="2982897"/>
            <a:ext cx="1454244" cy="369332"/>
          </a:xfrm>
          <a:prstGeom prst="rect">
            <a:avLst/>
          </a:prstGeom>
          <a:noFill/>
        </p:spPr>
        <p:txBody>
          <a:bodyPr wrap="none" rtlCol="0">
            <a:spAutoFit/>
          </a:bodyPr>
          <a:lstStyle/>
          <a:p>
            <a:r>
              <a:rPr lang="en-US" b="1" dirty="0" smtClean="0">
                <a:solidFill>
                  <a:srgbClr val="FFFF00"/>
                </a:solidFill>
              </a:rPr>
              <a:t>Doris North</a:t>
            </a:r>
            <a:endParaRPr lang="en-CA" b="1" dirty="0">
              <a:solidFill>
                <a:srgbClr val="FFFF00"/>
              </a:solidFill>
            </a:endParaRPr>
          </a:p>
        </p:txBody>
      </p:sp>
      <p:sp>
        <p:nvSpPr>
          <p:cNvPr id="13" name="TextBox 12"/>
          <p:cNvSpPr txBox="1"/>
          <p:nvPr/>
        </p:nvSpPr>
        <p:spPr>
          <a:xfrm flipH="1">
            <a:off x="4311375" y="3135582"/>
            <a:ext cx="1660338" cy="646331"/>
          </a:xfrm>
          <a:prstGeom prst="rect">
            <a:avLst/>
          </a:prstGeom>
          <a:noFill/>
        </p:spPr>
        <p:txBody>
          <a:bodyPr wrap="square" rtlCol="0">
            <a:spAutoFit/>
          </a:bodyPr>
          <a:lstStyle/>
          <a:p>
            <a:r>
              <a:rPr lang="en-US" b="1" dirty="0" smtClean="0">
                <a:solidFill>
                  <a:srgbClr val="FFFF00"/>
                </a:solidFill>
              </a:rPr>
              <a:t>Doris Connector</a:t>
            </a:r>
            <a:endParaRPr lang="en-CA" b="1" dirty="0">
              <a:solidFill>
                <a:srgbClr val="FFFF00"/>
              </a:solidFill>
            </a:endParaRPr>
          </a:p>
        </p:txBody>
      </p:sp>
      <p:sp>
        <p:nvSpPr>
          <p:cNvPr id="14" name="TextBox 13"/>
          <p:cNvSpPr txBox="1"/>
          <p:nvPr/>
        </p:nvSpPr>
        <p:spPr>
          <a:xfrm>
            <a:off x="6196305" y="3025235"/>
            <a:ext cx="1633781" cy="369332"/>
          </a:xfrm>
          <a:prstGeom prst="rect">
            <a:avLst/>
          </a:prstGeom>
          <a:noFill/>
        </p:spPr>
        <p:txBody>
          <a:bodyPr wrap="none" rtlCol="0">
            <a:spAutoFit/>
          </a:bodyPr>
          <a:lstStyle/>
          <a:p>
            <a:r>
              <a:rPr lang="en-US" b="1" dirty="0" smtClean="0">
                <a:solidFill>
                  <a:srgbClr val="FFFF00"/>
                </a:solidFill>
              </a:rPr>
              <a:t>Doris Central</a:t>
            </a:r>
            <a:endParaRPr lang="en-CA" b="1" dirty="0">
              <a:solidFill>
                <a:srgbClr val="FFFF00"/>
              </a:solidFill>
            </a:endParaRPr>
          </a:p>
        </p:txBody>
      </p:sp>
    </p:spTree>
    <p:extLst>
      <p:ext uri="{BB962C8B-B14F-4D97-AF65-F5344CB8AC3E}">
        <p14:creationId xmlns:p14="http://schemas.microsoft.com/office/powerpoint/2010/main" val="322224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effectLst>
                  <a:outerShdw blurRad="38100" dist="38100" dir="2700000" algn="tl">
                    <a:srgbClr val="000000">
                      <a:alpha val="43137"/>
                    </a:srgbClr>
                  </a:outerShdw>
                </a:effectLst>
              </a:rPr>
              <a:t>Expected Benefits</a:t>
            </a:r>
          </a:p>
        </p:txBody>
      </p:sp>
      <p:sp>
        <p:nvSpPr>
          <p:cNvPr id="3" name="TextBox 2"/>
          <p:cNvSpPr txBox="1"/>
          <p:nvPr/>
        </p:nvSpPr>
        <p:spPr>
          <a:xfrm>
            <a:off x="152402" y="1212598"/>
            <a:ext cx="8888469" cy="3016210"/>
          </a:xfrm>
          <a:prstGeom prst="rect">
            <a:avLst/>
          </a:prstGeom>
          <a:noFill/>
        </p:spPr>
        <p:txBody>
          <a:bodyPr wrap="square" numCol="2" rtlCol="0">
            <a:spAutoFit/>
          </a:bodyPr>
          <a:lstStyle/>
          <a:p>
            <a:pPr marL="285750" indent="-285750"/>
            <a:r>
              <a:rPr lang="en-CA" sz="2400" b="1" dirty="0">
                <a:latin typeface="Century Gothic" panose="020B0502020202020204" pitchFamily="34" charset="0"/>
                <a:cs typeface="+mn-cs"/>
              </a:rPr>
              <a:t>Employment</a:t>
            </a:r>
          </a:p>
          <a:p>
            <a:endParaRPr lang="en-CA" dirty="0"/>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Up to 280 jobs onsite </a:t>
            </a:r>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Inuit Employment Targets will be set with the KIA</a:t>
            </a:r>
          </a:p>
          <a:p>
            <a:endParaRPr lang="en-CA" sz="2000" b="1" dirty="0" smtClean="0">
              <a:solidFill>
                <a:prstClr val="black"/>
              </a:solidFill>
              <a:latin typeface="Century Gothic" panose="020B0502020202020204" pitchFamily="34" charset="0"/>
              <a:cs typeface="+mn-cs"/>
            </a:endParaRPr>
          </a:p>
          <a:p>
            <a:r>
              <a:rPr lang="en-CA" sz="2000" b="1" dirty="0" smtClean="0">
                <a:solidFill>
                  <a:prstClr val="black"/>
                </a:solidFill>
                <a:latin typeface="Century Gothic" panose="020B0502020202020204" pitchFamily="34" charset="0"/>
                <a:cs typeface="+mn-cs"/>
              </a:rPr>
              <a:t> </a:t>
            </a:r>
          </a:p>
          <a:p>
            <a:endParaRPr lang="en-CA" sz="2000" b="1" dirty="0">
              <a:solidFill>
                <a:prstClr val="black"/>
              </a:solidFill>
              <a:latin typeface="Century Gothic" panose="020B0502020202020204" pitchFamily="34" charset="0"/>
              <a:cs typeface="+mn-cs"/>
            </a:endParaRPr>
          </a:p>
          <a:p>
            <a:endParaRPr lang="en-CA" sz="2000" b="1" dirty="0" smtClean="0">
              <a:solidFill>
                <a:prstClr val="black"/>
              </a:solidFill>
              <a:latin typeface="Century Gothic" panose="020B0502020202020204" pitchFamily="34" charset="0"/>
              <a:cs typeface="+mn-cs"/>
            </a:endParaRPr>
          </a:p>
          <a:p>
            <a:pPr marL="285750" indent="-285750"/>
            <a:r>
              <a:rPr lang="en-CA" sz="2400" b="1" dirty="0">
                <a:latin typeface="Century Gothic" panose="020B0502020202020204" pitchFamily="34" charset="0"/>
                <a:cs typeface="+mn-cs"/>
              </a:rPr>
              <a:t>Contracting</a:t>
            </a:r>
          </a:p>
          <a:p>
            <a:endParaRPr lang="en-CA" dirty="0"/>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$550 million in construction and operation</a:t>
            </a:r>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Kitikmeot Based business preferred opportunities for 14 types of work</a:t>
            </a:r>
          </a:p>
          <a:p>
            <a:endParaRPr lang="en-CA"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21293" b="12446"/>
          <a:stretch/>
        </p:blipFill>
        <p:spPr>
          <a:xfrm>
            <a:off x="1331132" y="3580109"/>
            <a:ext cx="6365445" cy="3163382"/>
          </a:xfrm>
          <a:prstGeom prst="rect">
            <a:avLst/>
          </a:prstGeom>
          <a:ln>
            <a:solidFill>
              <a:schemeClr val="tx1"/>
            </a:solidFill>
          </a:ln>
        </p:spPr>
      </p:pic>
    </p:spTree>
    <p:extLst>
      <p:ext uri="{BB962C8B-B14F-4D97-AF65-F5344CB8AC3E}">
        <p14:creationId xmlns:p14="http://schemas.microsoft.com/office/powerpoint/2010/main" val="367513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effectLst>
                  <a:outerShdw blurRad="38100" dist="38100" dir="2700000" algn="tl">
                    <a:srgbClr val="000000">
                      <a:alpha val="43137"/>
                    </a:srgbClr>
                  </a:outerShdw>
                </a:effectLst>
              </a:rPr>
              <a:t>Overview</a:t>
            </a: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8</a:t>
            </a:fld>
            <a:endParaRPr lang="en-CA" dirty="0">
              <a:solidFill>
                <a:prstClr val="black">
                  <a:tint val="75000"/>
                </a:prstClr>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5450" y="225259"/>
            <a:ext cx="3544550" cy="6480179"/>
          </a:xfrm>
          <a:prstGeom prst="rect">
            <a:avLst/>
          </a:prstGeom>
          <a:noFill/>
          <a:ln w="9525">
            <a:solidFill>
              <a:schemeClr val="tx1"/>
            </a:solidFill>
            <a:miter lim="800000"/>
            <a:headEnd/>
            <a:tailEnd/>
          </a:ln>
        </p:spPr>
      </p:pic>
      <p:sp>
        <p:nvSpPr>
          <p:cNvPr id="6" name="Rectangle 5"/>
          <p:cNvSpPr/>
          <p:nvPr/>
        </p:nvSpPr>
        <p:spPr>
          <a:xfrm>
            <a:off x="149451" y="1703090"/>
            <a:ext cx="3525402" cy="4216539"/>
          </a:xfrm>
          <a:prstGeom prst="rect">
            <a:avLst/>
          </a:prstGeom>
        </p:spPr>
        <p:txBody>
          <a:bodyPr wrap="square">
            <a:spAutoFit/>
          </a:bodyPr>
          <a:lstStyle/>
          <a:p>
            <a:pPr marL="342900"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6 year mine life</a:t>
            </a:r>
          </a:p>
          <a:p>
            <a:pPr marL="342900"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Mining under Doris Lake</a:t>
            </a:r>
          </a:p>
          <a:p>
            <a:pPr marL="342900"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2.5 M tonnes of ore</a:t>
            </a:r>
          </a:p>
          <a:p>
            <a:pPr marL="342900"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2.5 M tonnes of tailings</a:t>
            </a:r>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Open air tailings disposal</a:t>
            </a:r>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Bigger camp</a:t>
            </a:r>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Waste rock will go underground</a:t>
            </a:r>
          </a:p>
          <a:p>
            <a:pPr marL="342900" lvl="1" indent="-342900" defTabSz="914400">
              <a:spcBef>
                <a:spcPct val="20000"/>
              </a:spcBef>
              <a:buFont typeface="Arial" panose="020B0604020202020204" pitchFamily="34" charset="0"/>
              <a:buChar char="•"/>
            </a:pPr>
            <a:r>
              <a:rPr lang="en-CA" sz="2000" dirty="0">
                <a:latin typeface="Century Gothic" panose="020B0502020202020204" pitchFamily="34" charset="0"/>
                <a:cs typeface="+mn-cs"/>
              </a:rPr>
              <a:t>Wastewater and groundwater discharge to ocean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effectLst>
                  <a:outerShdw blurRad="38100" dist="38100" dir="2700000" algn="tl">
                    <a:srgbClr val="000000">
                      <a:alpha val="43137"/>
                    </a:srgbClr>
                  </a:outerShdw>
                </a:effectLst>
              </a:rPr>
              <a:t>Tailings Impoundment Area (TIA)</a:t>
            </a:r>
          </a:p>
        </p:txBody>
      </p:sp>
      <p:sp>
        <p:nvSpPr>
          <p:cNvPr id="3" name="Date Placeholder 2"/>
          <p:cNvSpPr>
            <a:spLocks noGrp="1"/>
          </p:cNvSpPr>
          <p:nvPr>
            <p:ph type="dt" sz="half" idx="10"/>
          </p:nvPr>
        </p:nvSpPr>
        <p:spPr/>
        <p:txBody>
          <a:bodyPr/>
          <a:lstStyle/>
          <a:p>
            <a:endParaRPr lang="en-CA" dirty="0">
              <a:solidFill>
                <a:prstClr val="black"/>
              </a:solidFill>
            </a:endParaRPr>
          </a:p>
        </p:txBody>
      </p:sp>
      <p:sp>
        <p:nvSpPr>
          <p:cNvPr id="4" name="Footer Placeholder 3"/>
          <p:cNvSpPr>
            <a:spLocks noGrp="1"/>
          </p:cNvSpPr>
          <p:nvPr>
            <p:ph type="ftr" sz="quarter" idx="11"/>
          </p:nvPr>
        </p:nvSpPr>
        <p:spPr/>
        <p:txBody>
          <a:bodyPr/>
          <a:lstStyle/>
          <a:p>
            <a:endParaRPr lang="en-CA">
              <a:solidFill>
                <a:prstClr val="black"/>
              </a:solidFill>
            </a:endParaRPr>
          </a:p>
        </p:txBody>
      </p:sp>
      <p:sp>
        <p:nvSpPr>
          <p:cNvPr id="5" name="Slide Number Placeholder 4"/>
          <p:cNvSpPr>
            <a:spLocks noGrp="1"/>
          </p:cNvSpPr>
          <p:nvPr>
            <p:ph type="sldNum" sz="quarter" idx="12"/>
          </p:nvPr>
        </p:nvSpPr>
        <p:spPr/>
        <p:txBody>
          <a:bodyPr/>
          <a:lstStyle/>
          <a:p>
            <a:fld id="{1AEBA408-F203-4919-88AA-11800C4E526A}" type="slidenum">
              <a:rPr lang="en-CA" smtClean="0">
                <a:solidFill>
                  <a:prstClr val="black">
                    <a:tint val="75000"/>
                  </a:prstClr>
                </a:solidFill>
              </a:rPr>
              <a:pPr/>
              <a:t>9</a:t>
            </a:fld>
            <a:endParaRPr lang="en-CA" dirty="0">
              <a:solidFill>
                <a:prstClr val="black">
                  <a:tint val="75000"/>
                </a:prstClr>
              </a:solidFill>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737341" y="1051205"/>
            <a:ext cx="4446694" cy="5006975"/>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4924739" y="1234239"/>
            <a:ext cx="3346176" cy="330284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27615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2065</Words>
  <Application>Microsoft Office PowerPoint</Application>
  <PresentationFormat>On-screen Show (4:3)</PresentationFormat>
  <Paragraphs>111</Paragraphs>
  <Slides>13</Slides>
  <Notes>11</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13</vt:i4>
      </vt:variant>
    </vt:vector>
  </HeadingPairs>
  <TitlesOfParts>
    <vt:vector size="33" baseType="lpstr">
      <vt:lpstr>ＭＳ Ｐゴシック</vt:lpstr>
      <vt:lpstr>Arial</vt:lpstr>
      <vt:lpstr>Calibri</vt:lpstr>
      <vt:lpstr>Century Gothic</vt:lpstr>
      <vt:lpstr>Wingdings</vt:lpstr>
      <vt:lpstr>Custom Design</vt:lpstr>
      <vt:lpstr>title</vt:lpstr>
      <vt:lpstr>17_Default Design</vt:lpstr>
      <vt:lpstr>18_Default Design</vt:lpstr>
      <vt:lpstr>20_Default Design</vt:lpstr>
      <vt:lpstr>19_Default Design</vt:lpstr>
      <vt:lpstr>1_Custom Design</vt:lpstr>
      <vt:lpstr>2_Custom Design</vt:lpstr>
      <vt:lpstr>22_Default Design</vt:lpstr>
      <vt:lpstr>12_Default Design</vt:lpstr>
      <vt:lpstr>3_Custom Design</vt:lpstr>
      <vt:lpstr>4_Custom Design</vt:lpstr>
      <vt:lpstr>5_Custom Design</vt:lpstr>
      <vt:lpstr>6_Custom Design</vt:lpstr>
      <vt:lpstr>7_Custom Design</vt:lpstr>
      <vt:lpstr>Nunavut Water Board Community Meeting Doris Water Licence Amendment January 28, 2016 – Cambridge Bay, NU</vt:lpstr>
      <vt:lpstr>Forward-Looking Information</vt:lpstr>
      <vt:lpstr>Doris Mine Site</vt:lpstr>
      <vt:lpstr>TMAC – KIA Agreements </vt:lpstr>
      <vt:lpstr>PowerPoint Presentation</vt:lpstr>
      <vt:lpstr>Doris Underground Mine</vt:lpstr>
      <vt:lpstr>Expected Benefits</vt:lpstr>
      <vt:lpstr>Overview</vt:lpstr>
      <vt:lpstr>Tailings Impoundment Area (TIA)</vt:lpstr>
      <vt:lpstr>Social Effects</vt:lpstr>
      <vt:lpstr>Environmental Effects</vt:lpstr>
      <vt:lpstr>Next Steps</vt:lpstr>
      <vt:lpstr>Thank You   -   Quana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2015-08-08T00:01:00Z</dcterms:created>
  <dcterms:modified xsi:type="dcterms:W3CDTF">2016-01-28T20:31:16Z</dcterms:modified>
</cp:coreProperties>
</file>