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311" r:id="rId4"/>
    <p:sldId id="312" r:id="rId5"/>
    <p:sldId id="313" r:id="rId6"/>
    <p:sldId id="352" r:id="rId7"/>
    <p:sldId id="315" r:id="rId8"/>
    <p:sldId id="316" r:id="rId9"/>
    <p:sldId id="317" r:id="rId10"/>
    <p:sldId id="318" r:id="rId11"/>
    <p:sldId id="319" r:id="rId12"/>
    <p:sldId id="344" r:id="rId13"/>
    <p:sldId id="345" r:id="rId14"/>
    <p:sldId id="320" r:id="rId15"/>
    <p:sldId id="321" r:id="rId16"/>
    <p:sldId id="346" r:id="rId17"/>
    <p:sldId id="322" r:id="rId18"/>
    <p:sldId id="323" r:id="rId19"/>
    <p:sldId id="324" r:id="rId20"/>
    <p:sldId id="347" r:id="rId21"/>
    <p:sldId id="325" r:id="rId22"/>
    <p:sldId id="326" r:id="rId23"/>
    <p:sldId id="327" r:id="rId24"/>
    <p:sldId id="348" r:id="rId25"/>
    <p:sldId id="328" r:id="rId26"/>
    <p:sldId id="329" r:id="rId27"/>
    <p:sldId id="330" r:id="rId28"/>
    <p:sldId id="331" r:id="rId29"/>
    <p:sldId id="349" r:id="rId30"/>
    <p:sldId id="332" r:id="rId31"/>
    <p:sldId id="333" r:id="rId32"/>
    <p:sldId id="334" r:id="rId33"/>
    <p:sldId id="335" r:id="rId34"/>
    <p:sldId id="350" r:id="rId35"/>
    <p:sldId id="336" r:id="rId36"/>
    <p:sldId id="337" r:id="rId37"/>
    <p:sldId id="338" r:id="rId38"/>
    <p:sldId id="339" r:id="rId39"/>
    <p:sldId id="340" r:id="rId40"/>
    <p:sldId id="341" r:id="rId41"/>
    <p:sldId id="342" r:id="rId42"/>
    <p:sldId id="343" r:id="rId43"/>
    <p:sldId id="351" r:id="rId44"/>
    <p:sldId id="290" r:id="rId45"/>
    <p:sldId id="291" r:id="rId46"/>
    <p:sldId id="293" r:id="rId47"/>
    <p:sldId id="294" r:id="rId48"/>
    <p:sldId id="306" r:id="rId49"/>
    <p:sldId id="292" r:id="rId5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ia Aredes" initials="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30" d="100"/>
          <a:sy n="30" d="100"/>
        </p:scale>
        <p:origin x="-590" y="-72"/>
      </p:cViewPr>
      <p:guideLst>
        <p:guide orient="horz" pos="2160"/>
        <p:guide pos="2880"/>
      </p:guideLst>
    </p:cSldViewPr>
  </p:slideViewPr>
  <p:notesTextViewPr>
    <p:cViewPr>
      <p:scale>
        <a:sx n="1" d="1"/>
        <a:sy n="1" d="1"/>
      </p:scale>
      <p:origin x="0" y="0"/>
    </p:cViewPr>
  </p:notesTextViewPr>
  <p:sorterViewPr>
    <p:cViewPr>
      <p:scale>
        <a:sx n="100" d="100"/>
        <a:sy n="100" d="100"/>
      </p:scale>
      <p:origin x="0" y="6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46EB7A-550D-485F-BB88-AE956D52F15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179975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EB7A-550D-485F-BB88-AE956D52F15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219677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EB7A-550D-485F-BB88-AE956D52F15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31283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6EB7A-550D-485F-BB88-AE956D52F15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201499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6EB7A-550D-485F-BB88-AE956D52F15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1316169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46EB7A-550D-485F-BB88-AE956D52F151}"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772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46EB7A-550D-485F-BB88-AE956D52F151}" type="datetimeFigureOut">
              <a:rPr lang="en-US" smtClean="0"/>
              <a:t>8/16/2013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129258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46EB7A-550D-485F-BB88-AE956D52F151}" type="datetimeFigureOut">
              <a:rPr lang="en-US" smtClean="0"/>
              <a:t>8/16/2013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400886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6EB7A-550D-485F-BB88-AE956D52F151}" type="datetimeFigureOut">
              <a:rPr lang="en-US" smtClean="0"/>
              <a:t>8/16/2013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223020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6EB7A-550D-485F-BB88-AE956D52F151}"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230619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6EB7A-550D-485F-BB88-AE956D52F151}"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D9E12-6AE0-4D23-A188-692BF61FA288}" type="slidenum">
              <a:rPr lang="en-US" smtClean="0"/>
              <a:t>‹#›</a:t>
            </a:fld>
            <a:endParaRPr lang="en-US"/>
          </a:p>
        </p:txBody>
      </p:sp>
    </p:spTree>
    <p:extLst>
      <p:ext uri="{BB962C8B-B14F-4D97-AF65-F5344CB8AC3E}">
        <p14:creationId xmlns:p14="http://schemas.microsoft.com/office/powerpoint/2010/main" val="167317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EB7A-550D-485F-BB88-AE956D52F151}" type="datetimeFigureOut">
              <a:rPr lang="en-US" smtClean="0"/>
              <a:t>8/16/2013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D9E12-6AE0-4D23-A188-692BF61FA288}" type="slidenum">
              <a:rPr lang="en-US" smtClean="0"/>
              <a:t>‹#›</a:t>
            </a:fld>
            <a:endParaRPr lang="en-US"/>
          </a:p>
        </p:txBody>
      </p:sp>
    </p:spTree>
    <p:extLst>
      <p:ext uri="{BB962C8B-B14F-4D97-AF65-F5344CB8AC3E}">
        <p14:creationId xmlns:p14="http://schemas.microsoft.com/office/powerpoint/2010/main" val="328535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9393"/>
            <a:ext cx="9128760" cy="613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295400" y="1524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smtClean="0">
                <a:solidFill>
                  <a:schemeClr val="bg1"/>
                </a:solidFill>
                <a:latin typeface="Times New Roman" pitchFamily="18" charset="0"/>
                <a:cs typeface="Times New Roman" pitchFamily="18" charset="0"/>
              </a:rPr>
              <a:t>Nunavut Water Board (NWB)</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762000" y="1447800"/>
            <a:ext cx="8366760" cy="4419600"/>
          </a:xfrm>
        </p:spPr>
        <p:txBody>
          <a:bodyPr>
            <a:normAutofit/>
          </a:bodyPr>
          <a:lstStyle/>
          <a:p>
            <a:r>
              <a:rPr lang="en-US" sz="2800" dirty="0" smtClean="0">
                <a:solidFill>
                  <a:schemeClr val="tx1"/>
                </a:solidFill>
              </a:rPr>
              <a:t>DORIS NORTH PROJECT - TMAC RESOURCES INC. </a:t>
            </a:r>
          </a:p>
          <a:p>
            <a:r>
              <a:rPr lang="en-US" sz="2800" dirty="0" smtClean="0">
                <a:solidFill>
                  <a:schemeClr val="tx1"/>
                </a:solidFill>
              </a:rPr>
              <a:t>2AM-DOH0713 TYPE “A” LICENCE RENEWAL </a:t>
            </a:r>
            <a:r>
              <a:rPr lang="en-US" sz="2800" dirty="0">
                <a:solidFill>
                  <a:schemeClr val="tx1"/>
                </a:solidFill>
              </a:rPr>
              <a:t>A</a:t>
            </a:r>
            <a:r>
              <a:rPr lang="en-US" sz="2800" dirty="0" smtClean="0">
                <a:solidFill>
                  <a:schemeClr val="tx1"/>
                </a:solidFill>
              </a:rPr>
              <a:t>PPLICATION</a:t>
            </a:r>
          </a:p>
          <a:p>
            <a:r>
              <a:rPr lang="en-US" sz="2800" dirty="0" smtClean="0">
                <a:solidFill>
                  <a:schemeClr val="tx1"/>
                </a:solidFill>
              </a:rPr>
              <a:t>NWB PUBLIC HEARING </a:t>
            </a:r>
          </a:p>
          <a:p>
            <a:r>
              <a:rPr lang="en-US" sz="2800" dirty="0" smtClean="0">
                <a:solidFill>
                  <a:schemeClr val="tx1"/>
                </a:solidFill>
              </a:rPr>
              <a:t>NWB Panel Meeting - AUGUST 2013</a:t>
            </a:r>
            <a:r>
              <a:rPr lang="en-US" sz="2200" dirty="0">
                <a:solidFill>
                  <a:schemeClr val="tx1"/>
                </a:solidFill>
                <a:latin typeface="Times New Roman" pitchFamily="18" charset="0"/>
                <a:cs typeface="Times New Roman" pitchFamily="18" charset="0"/>
              </a:rPr>
              <a:t>.</a:t>
            </a:r>
            <a:endParaRPr lang="en-US" sz="2200" dirty="0" smtClean="0">
              <a:solidFill>
                <a:schemeClr val="tx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1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Project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452320"/>
            <a:ext cx="7557250" cy="5262979"/>
          </a:xfrm>
          <a:prstGeom prst="rect">
            <a:avLst/>
          </a:prstGeom>
        </p:spPr>
        <p:txBody>
          <a:bodyPr wrap="square">
            <a:spAutoFit/>
          </a:bodyPr>
          <a:lstStyle/>
          <a:p>
            <a:pPr>
              <a:buFont typeface="Wingdings" pitchFamily="2" charset="2"/>
              <a:buChar char="Ø"/>
            </a:pPr>
            <a:r>
              <a:rPr lang="en-US" sz="2400" dirty="0"/>
              <a:t>Infrastructure</a:t>
            </a:r>
          </a:p>
          <a:p>
            <a:pPr marL="914400" lvl="1" indent="-457200">
              <a:buFont typeface="Courier New" pitchFamily="49" charset="0"/>
              <a:buChar char="o"/>
            </a:pPr>
            <a:r>
              <a:rPr lang="en-US" sz="2400" dirty="0"/>
              <a:t>a jetty in Roberts Bay for the sealift barges</a:t>
            </a:r>
          </a:p>
          <a:p>
            <a:pPr marL="914400" lvl="1" indent="-457200">
              <a:buFont typeface="Courier New" pitchFamily="49" charset="0"/>
              <a:buChar char="o"/>
            </a:pPr>
            <a:r>
              <a:rPr lang="en-US" sz="2400" dirty="0"/>
              <a:t>a 4.8 km AWR will link the Roberts Bay site with the camp</a:t>
            </a:r>
          </a:p>
          <a:p>
            <a:pPr marL="914400" lvl="1" indent="-457200">
              <a:buFont typeface="Courier New" pitchFamily="49" charset="0"/>
              <a:buChar char="o"/>
            </a:pPr>
            <a:r>
              <a:rPr lang="en-US" sz="2400" dirty="0"/>
              <a:t>main  operational infrastructure will be mill, crushing plant, fuel storage tank farm, camp, office complex, workshops, power generation plant, sewage treatment plant, all adjacent to the mine </a:t>
            </a:r>
            <a:r>
              <a:rPr lang="en-US" sz="2400" dirty="0" err="1"/>
              <a:t>adit</a:t>
            </a:r>
            <a:r>
              <a:rPr lang="en-US" sz="2400" dirty="0"/>
              <a:t>.</a:t>
            </a:r>
          </a:p>
          <a:p>
            <a:pPr marL="914400" lvl="1" indent="-457200">
              <a:buFont typeface="Courier New" pitchFamily="49" charset="0"/>
              <a:buChar char="o"/>
            </a:pPr>
            <a:r>
              <a:rPr lang="en-US" sz="2400" dirty="0"/>
              <a:t>all-weather airstrip, suitable for small aircrafts</a:t>
            </a:r>
          </a:p>
          <a:p>
            <a:pPr marL="914400" lvl="1" indent="-457200">
              <a:buFont typeface="Courier New" pitchFamily="49" charset="0"/>
              <a:buChar char="o"/>
            </a:pPr>
            <a:r>
              <a:rPr lang="en-US" sz="2400" dirty="0"/>
              <a:t>ice-constructed air strip for larger aircrafts during winter months</a:t>
            </a:r>
          </a:p>
          <a:p>
            <a:pPr marL="914400" lvl="1" indent="-457200">
              <a:buFont typeface="Courier New" pitchFamily="49" charset="0"/>
              <a:buChar char="o"/>
            </a:pPr>
            <a:r>
              <a:rPr lang="en-US" sz="2400" dirty="0"/>
              <a:t>a dock on the shore of Doris Lake for float planes, will be linked to </a:t>
            </a:r>
            <a:r>
              <a:rPr lang="en-US" sz="2400" dirty="0" err="1"/>
              <a:t>to</a:t>
            </a:r>
            <a:r>
              <a:rPr lang="en-US" sz="2400" dirty="0"/>
              <a:t> the mill site with an AWR. </a:t>
            </a:r>
          </a:p>
        </p:txBody>
      </p:sp>
    </p:spTree>
    <p:extLst>
      <p:ext uri="{BB962C8B-B14F-4D97-AF65-F5344CB8AC3E}">
        <p14:creationId xmlns:p14="http://schemas.microsoft.com/office/powerpoint/2010/main" val="865610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Project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0250" y="1437080"/>
            <a:ext cx="7467600" cy="4745915"/>
          </a:xfrm>
          <a:prstGeom prst="rect">
            <a:avLst/>
          </a:prstGeom>
        </p:spPr>
        <p:txBody>
          <a:bodyPr wrap="square">
            <a:spAutoFit/>
          </a:bodyPr>
          <a:lstStyle/>
          <a:p>
            <a:pPr>
              <a:buFont typeface="Wingdings" pitchFamily="2" charset="2"/>
              <a:buChar char="Ø"/>
            </a:pPr>
            <a:r>
              <a:rPr lang="en-US" sz="2400" dirty="0"/>
              <a:t>Infrastructure: tailings </a:t>
            </a:r>
          </a:p>
          <a:p>
            <a:pPr marL="914400" lvl="1" indent="-457200">
              <a:buFont typeface="Courier New" pitchFamily="49" charset="0"/>
              <a:buChar char="o"/>
            </a:pPr>
            <a:r>
              <a:rPr lang="en-US" sz="2400" dirty="0"/>
              <a:t>cyanide-treated mill tailings will be treated to destroy residual cyanide and precipitate heavy metals will be placed UG as mine backfill (G24g)</a:t>
            </a:r>
          </a:p>
          <a:p>
            <a:pPr marL="914400" lvl="1" indent="-457200">
              <a:buFont typeface="Courier New" pitchFamily="49" charset="0"/>
              <a:buChar char="o"/>
            </a:pPr>
            <a:r>
              <a:rPr lang="en-US" sz="2400" dirty="0"/>
              <a:t>all PAG rock will be disposed UG as mine backfill (G16)</a:t>
            </a:r>
          </a:p>
          <a:p>
            <a:pPr marL="342900" lvl="0" indent="-342900">
              <a:spcBef>
                <a:spcPct val="20000"/>
              </a:spcBef>
              <a:buFont typeface="Wingdings" pitchFamily="2" charset="2"/>
              <a:buChar char="Ø"/>
            </a:pPr>
            <a:r>
              <a:rPr lang="en-US" sz="2400" dirty="0"/>
              <a:t>non cyanide mill tailings </a:t>
            </a:r>
            <a:r>
              <a:rPr lang="en-US" sz="2400" dirty="0">
                <a:solidFill>
                  <a:prstClr val="black"/>
                </a:solidFill>
              </a:rPr>
              <a:t>Infrastructure: tailings </a:t>
            </a:r>
          </a:p>
          <a:p>
            <a:pPr marL="914400" lvl="1" indent="-457200">
              <a:spcBef>
                <a:spcPct val="20000"/>
              </a:spcBef>
              <a:buFont typeface="Courier New" pitchFamily="49" charset="0"/>
              <a:buChar char="o"/>
            </a:pPr>
            <a:r>
              <a:rPr lang="en-US" sz="2400" dirty="0">
                <a:solidFill>
                  <a:prstClr val="black"/>
                </a:solidFill>
              </a:rPr>
              <a:t>cyanide-treated mill tailings will be treated to destroy residual cyanide and precipitate heavy metals will be placed UG as mine backfill (G24g)</a:t>
            </a:r>
          </a:p>
          <a:p>
            <a:pPr marL="914400" lvl="1" indent="-457200">
              <a:spcBef>
                <a:spcPct val="20000"/>
              </a:spcBef>
              <a:buFont typeface="Courier New" pitchFamily="49" charset="0"/>
              <a:buChar char="o"/>
            </a:pPr>
            <a:r>
              <a:rPr lang="en-US" sz="2400" dirty="0">
                <a:solidFill>
                  <a:prstClr val="black"/>
                </a:solidFill>
              </a:rPr>
              <a:t>all PAG rock will be disposed UG as mine backfill (G16</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4166375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Project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0250" y="1437080"/>
            <a:ext cx="7467600" cy="4376583"/>
          </a:xfrm>
          <a:prstGeom prst="rect">
            <a:avLst/>
          </a:prstGeom>
        </p:spPr>
        <p:txBody>
          <a:bodyPr wrap="square">
            <a:spAutoFit/>
          </a:bodyPr>
          <a:lstStyle/>
          <a:p>
            <a:pPr marL="914400" lvl="1" indent="-457200">
              <a:spcBef>
                <a:spcPct val="20000"/>
              </a:spcBef>
              <a:buFont typeface="Courier New" pitchFamily="49" charset="0"/>
              <a:buChar char="o"/>
            </a:pPr>
            <a:r>
              <a:rPr lang="en-US" sz="2400" dirty="0">
                <a:solidFill>
                  <a:prstClr val="black"/>
                </a:solidFill>
              </a:rPr>
              <a:t>non cyanide mill tailings will be deposited within the TIA</a:t>
            </a:r>
          </a:p>
          <a:p>
            <a:pPr marL="914400" lvl="1" indent="-457200">
              <a:spcBef>
                <a:spcPct val="20000"/>
              </a:spcBef>
              <a:buFont typeface="Courier New" pitchFamily="49" charset="0"/>
              <a:buChar char="o"/>
            </a:pPr>
            <a:r>
              <a:rPr lang="en-US" sz="2400" dirty="0" smtClean="0">
                <a:solidFill>
                  <a:prstClr val="black"/>
                </a:solidFill>
              </a:rPr>
              <a:t>Tail </a:t>
            </a:r>
            <a:r>
              <a:rPr lang="en-US" sz="2400" dirty="0">
                <a:solidFill>
                  <a:prstClr val="black"/>
                </a:solidFill>
              </a:rPr>
              <a:t>Lake ~ 5 km from the mill location. </a:t>
            </a:r>
          </a:p>
          <a:p>
            <a:pPr marL="914400" lvl="1" indent="-457200">
              <a:spcBef>
                <a:spcPct val="20000"/>
              </a:spcBef>
              <a:buFont typeface="Courier New" pitchFamily="49" charset="0"/>
              <a:buChar char="o"/>
            </a:pPr>
            <a:r>
              <a:rPr lang="en-US" sz="2400" dirty="0">
                <a:solidFill>
                  <a:prstClr val="black"/>
                </a:solidFill>
              </a:rPr>
              <a:t>tailings deposition will be sub-aqueous, with two water retaining structures: the North and South Dams. </a:t>
            </a:r>
          </a:p>
          <a:p>
            <a:pPr marL="914400" lvl="1" indent="-457200">
              <a:spcBef>
                <a:spcPct val="20000"/>
              </a:spcBef>
              <a:buFont typeface="Courier New" pitchFamily="49" charset="0"/>
              <a:buChar char="o"/>
            </a:pPr>
            <a:r>
              <a:rPr lang="en-US" sz="2400" dirty="0">
                <a:solidFill>
                  <a:prstClr val="black"/>
                </a:solidFill>
              </a:rPr>
              <a:t>the water quality eventually discharged from Tail Lake will meet discharge standards established by the NWB.</a:t>
            </a:r>
          </a:p>
          <a:p>
            <a:pPr marL="914400" lvl="1" indent="-457200">
              <a:buFont typeface="Courier New" pitchFamily="49" charset="0"/>
              <a:buChar char="o"/>
            </a:pPr>
            <a:r>
              <a:rPr lang="en-US" sz="2400" dirty="0"/>
              <a:t>will be deposited within the TIA</a:t>
            </a:r>
          </a:p>
          <a:p>
            <a:pPr marL="914400" lvl="1" indent="-457200">
              <a:buFont typeface="Courier New" pitchFamily="49" charset="0"/>
              <a:buChar char="o"/>
            </a:pPr>
            <a:r>
              <a:rPr lang="en-US" sz="2400" dirty="0"/>
              <a:t>Tail Lake ~ 5 km from the mill location. </a:t>
            </a:r>
          </a:p>
        </p:txBody>
      </p:sp>
    </p:spTree>
    <p:extLst>
      <p:ext uri="{BB962C8B-B14F-4D97-AF65-F5344CB8AC3E}">
        <p14:creationId xmlns:p14="http://schemas.microsoft.com/office/powerpoint/2010/main" val="1925770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Project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0250" y="1437080"/>
            <a:ext cx="7467600" cy="2308324"/>
          </a:xfrm>
          <a:prstGeom prst="rect">
            <a:avLst/>
          </a:prstGeom>
        </p:spPr>
        <p:txBody>
          <a:bodyPr wrap="square">
            <a:spAutoFit/>
          </a:bodyPr>
          <a:lstStyle/>
          <a:p>
            <a:pPr marL="914400" lvl="1" indent="-457200">
              <a:buFont typeface="Courier New" pitchFamily="49" charset="0"/>
              <a:buChar char="o"/>
            </a:pPr>
            <a:r>
              <a:rPr lang="en-US" sz="2400" dirty="0"/>
              <a:t>tailings deposition will be sub-aqueous, with two water retaining structures: the North and South Dams. </a:t>
            </a:r>
          </a:p>
          <a:p>
            <a:pPr marL="914400" lvl="1" indent="-457200">
              <a:buFont typeface="Courier New" pitchFamily="49" charset="0"/>
              <a:buChar char="o"/>
            </a:pPr>
            <a:r>
              <a:rPr lang="en-US" sz="2400" dirty="0"/>
              <a:t>the water quality eventually discharged from Tail Lake will meet discharge standards established by the NWB.</a:t>
            </a:r>
          </a:p>
        </p:txBody>
      </p:sp>
    </p:spTree>
    <p:extLst>
      <p:ext uri="{BB962C8B-B14F-4D97-AF65-F5344CB8AC3E}">
        <p14:creationId xmlns:p14="http://schemas.microsoft.com/office/powerpoint/2010/main" val="357820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Water Licence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0250" y="1452320"/>
            <a:ext cx="7467600" cy="2234458"/>
          </a:xfrm>
          <a:prstGeom prst="rect">
            <a:avLst/>
          </a:prstGeom>
        </p:spPr>
        <p:txBody>
          <a:bodyPr wrap="square">
            <a:spAutoFit/>
          </a:bodyPr>
          <a:lstStyle/>
          <a:p>
            <a:pPr marL="342900" lvl="0" indent="-342900">
              <a:spcBef>
                <a:spcPct val="20000"/>
              </a:spcBef>
              <a:buFont typeface="Wingdings" pitchFamily="2" charset="2"/>
              <a:buChar char="Ø"/>
            </a:pPr>
            <a:r>
              <a:rPr lang="en-US" sz="2400" dirty="0">
                <a:solidFill>
                  <a:prstClr val="black"/>
                </a:solidFill>
              </a:rPr>
              <a:t>Description of Current Type A Water Licence</a:t>
            </a:r>
          </a:p>
          <a:p>
            <a:pPr marL="914400" lvl="1" indent="-457200">
              <a:spcBef>
                <a:spcPct val="20000"/>
              </a:spcBef>
              <a:buFont typeface="Courier New" pitchFamily="49" charset="0"/>
              <a:buChar char="o"/>
            </a:pPr>
            <a:r>
              <a:rPr lang="en-US" sz="2400" dirty="0" smtClean="0">
                <a:solidFill>
                  <a:prstClr val="black"/>
                </a:solidFill>
              </a:rPr>
              <a:t>water </a:t>
            </a:r>
            <a:r>
              <a:rPr lang="en-US" sz="2400" dirty="0">
                <a:solidFill>
                  <a:prstClr val="black"/>
                </a:solidFill>
              </a:rPr>
              <a:t>not to be exceeded: 480,000 m3/y </a:t>
            </a:r>
          </a:p>
          <a:p>
            <a:pPr marL="914400" lvl="1" indent="-457200">
              <a:spcBef>
                <a:spcPct val="20000"/>
              </a:spcBef>
              <a:buFont typeface="Courier New" pitchFamily="49" charset="0"/>
              <a:buChar char="o"/>
            </a:pPr>
            <a:r>
              <a:rPr lang="en-US" sz="2400" dirty="0">
                <a:solidFill>
                  <a:prstClr val="black"/>
                </a:solidFill>
              </a:rPr>
              <a:t>Licence Issuance: September 19, 2007</a:t>
            </a:r>
          </a:p>
          <a:p>
            <a:pPr marL="914400" lvl="1" indent="-457200">
              <a:spcBef>
                <a:spcPct val="20000"/>
              </a:spcBef>
              <a:buFont typeface="Courier New" pitchFamily="49" charset="0"/>
              <a:buChar char="o"/>
            </a:pPr>
            <a:r>
              <a:rPr lang="en-US" sz="2400" dirty="0">
                <a:solidFill>
                  <a:prstClr val="black"/>
                </a:solidFill>
              </a:rPr>
              <a:t>expiry of Licence: September 30, 2013</a:t>
            </a:r>
          </a:p>
          <a:p>
            <a:pPr marL="914400" lvl="1" indent="-457200">
              <a:spcBef>
                <a:spcPct val="20000"/>
              </a:spcBef>
              <a:buFont typeface="Courier New" pitchFamily="49" charset="0"/>
              <a:buChar char="o"/>
            </a:pPr>
            <a:r>
              <a:rPr lang="en-US" sz="2400" dirty="0">
                <a:solidFill>
                  <a:prstClr val="black"/>
                </a:solidFill>
              </a:rPr>
              <a:t>3 approved Licence Amendments </a:t>
            </a:r>
          </a:p>
        </p:txBody>
      </p:sp>
    </p:spTree>
    <p:extLst>
      <p:ext uri="{BB962C8B-B14F-4D97-AF65-F5344CB8AC3E}">
        <p14:creationId xmlns:p14="http://schemas.microsoft.com/office/powerpoint/2010/main" val="2220124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Water Licence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3220" y="1371600"/>
            <a:ext cx="7467600" cy="5078313"/>
          </a:xfrm>
          <a:prstGeom prst="rect">
            <a:avLst/>
          </a:prstGeom>
        </p:spPr>
        <p:txBody>
          <a:bodyPr wrap="square">
            <a:spAutoFit/>
          </a:bodyPr>
          <a:lstStyle/>
          <a:p>
            <a:pPr>
              <a:buFont typeface="Wingdings" pitchFamily="2" charset="2"/>
              <a:buChar char="Ø"/>
            </a:pPr>
            <a:r>
              <a:rPr lang="en-US" sz="2800" dirty="0"/>
              <a:t>Licence Amendments</a:t>
            </a:r>
          </a:p>
          <a:p>
            <a:pPr marL="914400" lvl="1" indent="-457200">
              <a:buFont typeface="Courier New" pitchFamily="49" charset="0"/>
              <a:buChar char="o"/>
            </a:pPr>
            <a:r>
              <a:rPr lang="en-US" sz="2800" dirty="0" smtClean="0"/>
              <a:t>N0.1</a:t>
            </a:r>
            <a:r>
              <a:rPr lang="en-US" sz="2800" dirty="0"/>
              <a:t>: </a:t>
            </a:r>
          </a:p>
          <a:p>
            <a:pPr marL="1371600" lvl="2" indent="-457200">
              <a:buFont typeface="Courier New" pitchFamily="49" charset="0"/>
              <a:buChar char="o"/>
            </a:pPr>
            <a:r>
              <a:rPr lang="en-US" sz="2400" dirty="0"/>
              <a:t>relocation of the Explosives Mixing and Storage Facility</a:t>
            </a:r>
          </a:p>
          <a:p>
            <a:pPr marL="914400" lvl="1" indent="-457200">
              <a:buFont typeface="Courier New" pitchFamily="49" charset="0"/>
              <a:buChar char="o"/>
            </a:pPr>
            <a:r>
              <a:rPr lang="en-US" sz="2800" dirty="0" smtClean="0"/>
              <a:t>N0.2</a:t>
            </a:r>
            <a:r>
              <a:rPr lang="en-US" sz="2800" dirty="0"/>
              <a:t>:</a:t>
            </a:r>
          </a:p>
          <a:p>
            <a:pPr marL="1371600" lvl="2" indent="-457200">
              <a:buFont typeface="Courier New" pitchFamily="49" charset="0"/>
              <a:buChar char="o"/>
            </a:pPr>
            <a:r>
              <a:rPr lang="en-US" sz="2400" dirty="0"/>
              <a:t>expand the Roberts Bay fuel storage and containment facility,  expand the project’s all-weather airstrip and construct a bypass road; revise the location of the cyanide and reagent storage facility. New monitoring stations ; submission of a management Plan in the event of de-icing fluid use at the AWA</a:t>
            </a:r>
          </a:p>
          <a:p>
            <a:pPr lvl="0">
              <a:buFont typeface="Courier New" pitchFamily="49" charset="0"/>
              <a:buChar char="o"/>
            </a:pPr>
            <a:endParaRPr lang="en-US" sz="2400" dirty="0"/>
          </a:p>
        </p:txBody>
      </p:sp>
    </p:spTree>
    <p:extLst>
      <p:ext uri="{BB962C8B-B14F-4D97-AF65-F5344CB8AC3E}">
        <p14:creationId xmlns:p14="http://schemas.microsoft.com/office/powerpoint/2010/main" val="3229412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Water Licence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3220" y="1371600"/>
            <a:ext cx="7467600" cy="1692771"/>
          </a:xfrm>
          <a:prstGeom prst="rect">
            <a:avLst/>
          </a:prstGeom>
        </p:spPr>
        <p:txBody>
          <a:bodyPr wrap="square">
            <a:spAutoFit/>
          </a:bodyPr>
          <a:lstStyle/>
          <a:p>
            <a:pPr>
              <a:buFont typeface="Wingdings" pitchFamily="2" charset="2"/>
              <a:buChar char="Ø"/>
            </a:pPr>
            <a:r>
              <a:rPr lang="en-US" sz="2800" dirty="0"/>
              <a:t>Licence Amendments</a:t>
            </a:r>
          </a:p>
          <a:p>
            <a:pPr marL="914400" lvl="1" indent="-457200">
              <a:buFont typeface="Courier New" pitchFamily="49" charset="0"/>
              <a:buChar char="o"/>
            </a:pPr>
            <a:r>
              <a:rPr lang="en-US" sz="2800" dirty="0" smtClean="0">
                <a:solidFill>
                  <a:prstClr val="black"/>
                </a:solidFill>
              </a:rPr>
              <a:t>N0.3</a:t>
            </a:r>
            <a:endParaRPr lang="en-US" sz="2800" dirty="0">
              <a:solidFill>
                <a:prstClr val="black"/>
              </a:solidFill>
            </a:endParaRPr>
          </a:p>
          <a:p>
            <a:pPr marL="1371600" lvl="2" indent="-457200">
              <a:buFont typeface="Courier New" pitchFamily="49" charset="0"/>
              <a:buChar char="o"/>
            </a:pPr>
            <a:r>
              <a:rPr lang="en-US" sz="2400" dirty="0"/>
              <a:t>Conditions applying to Waste Rock Management (Construction, Plans, C&amp;R)</a:t>
            </a:r>
          </a:p>
        </p:txBody>
      </p:sp>
    </p:spTree>
    <p:extLst>
      <p:ext uri="{BB962C8B-B14F-4D97-AF65-F5344CB8AC3E}">
        <p14:creationId xmlns:p14="http://schemas.microsoft.com/office/powerpoint/2010/main" val="3315256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Water Licence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0250" y="1371600"/>
            <a:ext cx="7467600" cy="4179606"/>
          </a:xfrm>
          <a:prstGeom prst="rect">
            <a:avLst/>
          </a:prstGeom>
        </p:spPr>
        <p:txBody>
          <a:bodyPr wrap="square">
            <a:spAutoFit/>
          </a:bodyPr>
          <a:lstStyle/>
          <a:p>
            <a:pPr marL="342900" lvl="0" indent="-342900">
              <a:spcBef>
                <a:spcPct val="20000"/>
              </a:spcBef>
              <a:buFont typeface="Wingdings" pitchFamily="2" charset="2"/>
              <a:buChar char="Ø"/>
            </a:pPr>
            <a:r>
              <a:rPr lang="en-US" sz="2800" dirty="0">
                <a:solidFill>
                  <a:prstClr val="black"/>
                </a:solidFill>
              </a:rPr>
              <a:t>Care and Maintenance Status:</a:t>
            </a:r>
          </a:p>
          <a:p>
            <a:pPr marL="914400" lvl="1" indent="-457200">
              <a:spcBef>
                <a:spcPct val="20000"/>
              </a:spcBef>
              <a:buFont typeface="Courier New" pitchFamily="49" charset="0"/>
              <a:buChar char="o"/>
            </a:pPr>
            <a:r>
              <a:rPr lang="en-US" sz="2400" dirty="0">
                <a:solidFill>
                  <a:prstClr val="black"/>
                </a:solidFill>
              </a:rPr>
              <a:t>the Project is under Care and Maintenance (C&amp;M) phase since Jan 2009 for an unspecified period of time</a:t>
            </a:r>
          </a:p>
          <a:p>
            <a:pPr lvl="1">
              <a:spcBef>
                <a:spcPct val="20000"/>
              </a:spcBef>
            </a:pPr>
            <a:endParaRPr lang="en-US" sz="2400" dirty="0">
              <a:solidFill>
                <a:prstClr val="black"/>
              </a:solidFill>
            </a:endParaRPr>
          </a:p>
          <a:p>
            <a:pPr marL="914400" lvl="1" indent="-457200">
              <a:spcBef>
                <a:spcPct val="20000"/>
              </a:spcBef>
              <a:buFont typeface="Courier New" pitchFamily="49" charset="0"/>
              <a:buChar char="o"/>
            </a:pPr>
            <a:r>
              <a:rPr lang="en-US" sz="2600" dirty="0">
                <a:solidFill>
                  <a:prstClr val="black"/>
                </a:solidFill>
              </a:rPr>
              <a:t>Care and Maintenance </a:t>
            </a:r>
            <a:r>
              <a:rPr lang="en-US" sz="2600" dirty="0" err="1">
                <a:solidFill>
                  <a:prstClr val="black"/>
                </a:solidFill>
              </a:rPr>
              <a:t>Def</a:t>
            </a:r>
            <a:r>
              <a:rPr lang="en-US" sz="2600" dirty="0">
                <a:solidFill>
                  <a:prstClr val="black"/>
                </a:solidFill>
              </a:rPr>
              <a:t> (Schedule A):</a:t>
            </a:r>
          </a:p>
          <a:p>
            <a:pPr marL="800100" lvl="2">
              <a:spcBef>
                <a:spcPct val="20000"/>
              </a:spcBef>
            </a:pPr>
            <a:r>
              <a:rPr lang="en-US" sz="2200" dirty="0">
                <a:solidFill>
                  <a:prstClr val="black"/>
                </a:solidFill>
              </a:rPr>
              <a:t>“</a:t>
            </a:r>
            <a:r>
              <a:rPr lang="en-US" sz="2400" dirty="0">
                <a:solidFill>
                  <a:prstClr val="black"/>
                </a:solidFill>
              </a:rPr>
              <a:t>in respect of a mine, means when the Licensee ceases construction, production or commercial operation temporarily for an undefined period of time”</a:t>
            </a:r>
          </a:p>
        </p:txBody>
      </p:sp>
    </p:spTree>
    <p:extLst>
      <p:ext uri="{BB962C8B-B14F-4D97-AF65-F5344CB8AC3E}">
        <p14:creationId xmlns:p14="http://schemas.microsoft.com/office/powerpoint/2010/main" val="1806798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Interim Water Management Plan -2012</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76425"/>
            <a:ext cx="4838700" cy="38176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34265" y="3244334"/>
            <a:ext cx="1475469" cy="369332"/>
          </a:xfrm>
          <a:prstGeom prst="rect">
            <a:avLst/>
          </a:prstGeom>
        </p:spPr>
        <p:txBody>
          <a:bodyPr wrap="none">
            <a:spAutoFit/>
          </a:bodyPr>
          <a:lstStyle/>
          <a:p>
            <a:r>
              <a:rPr lang="en-US" dirty="0">
                <a:solidFill>
                  <a:prstClr val="black"/>
                </a:solidFill>
              </a:rPr>
              <a:t>contact water</a:t>
            </a:r>
            <a:endParaRPr lang="en-US" dirty="0"/>
          </a:p>
        </p:txBody>
      </p:sp>
      <p:sp>
        <p:nvSpPr>
          <p:cNvPr id="11" name="Rectangle 10"/>
          <p:cNvSpPr/>
          <p:nvPr/>
        </p:nvSpPr>
        <p:spPr>
          <a:xfrm>
            <a:off x="2514601" y="3464385"/>
            <a:ext cx="990600" cy="923330"/>
          </a:xfrm>
          <a:prstGeom prst="rect">
            <a:avLst/>
          </a:prstGeom>
        </p:spPr>
        <p:txBody>
          <a:bodyPr wrap="square">
            <a:spAutoFit/>
          </a:bodyPr>
          <a:lstStyle/>
          <a:p>
            <a:pPr algn="ctr"/>
            <a:r>
              <a:rPr lang="en-US" dirty="0"/>
              <a:t>no contact water</a:t>
            </a:r>
          </a:p>
        </p:txBody>
      </p:sp>
    </p:spTree>
    <p:extLst>
      <p:ext uri="{BB962C8B-B14F-4D97-AF65-F5344CB8AC3E}">
        <p14:creationId xmlns:p14="http://schemas.microsoft.com/office/powerpoint/2010/main" val="3264994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Interim Water Management Plan -2012</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3350" y="1496157"/>
            <a:ext cx="8090650" cy="3268587"/>
          </a:xfrm>
          <a:prstGeom prst="rect">
            <a:avLst/>
          </a:prstGeom>
        </p:spPr>
        <p:txBody>
          <a:bodyPr wrap="square">
            <a:spAutoFit/>
          </a:bodyPr>
          <a:lstStyle/>
          <a:p>
            <a:pPr marL="342900" lvl="0" indent="-342900">
              <a:spcBef>
                <a:spcPct val="20000"/>
              </a:spcBef>
              <a:buFont typeface="Wingdings" pitchFamily="2" charset="2"/>
              <a:buChar char="Ø"/>
            </a:pPr>
            <a:r>
              <a:rPr lang="en-US" sz="2400" dirty="0">
                <a:solidFill>
                  <a:prstClr val="black"/>
                </a:solidFill>
              </a:rPr>
              <a:t>Description</a:t>
            </a:r>
          </a:p>
          <a:p>
            <a:pPr marL="742950" lvl="1" indent="-285750">
              <a:spcBef>
                <a:spcPct val="20000"/>
              </a:spcBef>
              <a:buFont typeface="Courier New" pitchFamily="49" charset="0"/>
              <a:buChar char="o"/>
            </a:pPr>
            <a:r>
              <a:rPr lang="en-US" sz="2400" dirty="0">
                <a:solidFill>
                  <a:prstClr val="black"/>
                </a:solidFill>
              </a:rPr>
              <a:t>site runoff and underflow is intercepted by the Sedimentation Pond (SP), Pollution Control Pond (PCP) and Underflow Interception Sumps;</a:t>
            </a:r>
          </a:p>
          <a:p>
            <a:pPr marL="742950" lvl="1" indent="-285750">
              <a:spcBef>
                <a:spcPct val="20000"/>
              </a:spcBef>
              <a:buFont typeface="Courier New" pitchFamily="49" charset="0"/>
              <a:buChar char="o"/>
            </a:pPr>
            <a:r>
              <a:rPr lang="en-US" sz="2400" dirty="0">
                <a:solidFill>
                  <a:prstClr val="black"/>
                </a:solidFill>
              </a:rPr>
              <a:t>water from the SP that is acceptable for discharge (G22a) can be discharged into the tundra (G22c)</a:t>
            </a:r>
          </a:p>
          <a:p>
            <a:pPr marL="742950" lvl="1" indent="-285750">
              <a:spcBef>
                <a:spcPct val="20000"/>
              </a:spcBef>
              <a:buFont typeface="Courier New" pitchFamily="49" charset="0"/>
              <a:buChar char="o"/>
            </a:pPr>
            <a:r>
              <a:rPr lang="en-US" sz="2400" dirty="0">
                <a:solidFill>
                  <a:prstClr val="black"/>
                </a:solidFill>
              </a:rPr>
              <a:t>SP water that does not meet Licence criteria will be directed to the TIA – Tail </a:t>
            </a:r>
            <a:r>
              <a:rPr lang="en-US" sz="2400" dirty="0" smtClean="0">
                <a:solidFill>
                  <a:prstClr val="black"/>
                </a:solidFill>
              </a:rPr>
              <a:t>Lake</a:t>
            </a:r>
            <a:endParaRPr lang="en-US" sz="2400" dirty="0">
              <a:solidFill>
                <a:prstClr val="black"/>
              </a:solidFill>
            </a:endParaRPr>
          </a:p>
        </p:txBody>
      </p:sp>
    </p:spTree>
    <p:extLst>
      <p:ext uri="{BB962C8B-B14F-4D97-AF65-F5344CB8AC3E}">
        <p14:creationId xmlns:p14="http://schemas.microsoft.com/office/powerpoint/2010/main" val="187199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524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DNP Water Licence Renewal: Presentation Outline</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marL="457200" indent="-457200" algn="l">
              <a:buFont typeface="Wingdings" pitchFamily="2" charset="2"/>
              <a:buChar char="Ø"/>
            </a:pPr>
            <a:endParaRPr lang="en-US" sz="2300" dirty="0">
              <a:solidFill>
                <a:schemeClr val="bg1"/>
              </a:solidFill>
              <a:latin typeface="Times New Roman" pitchFamily="18" charset="0"/>
              <a:cs typeface="Times New Roman" pitchFamily="18" charset="0"/>
            </a:endParaRPr>
          </a:p>
          <a:p>
            <a:pPr marL="457200" indent="-457200" algn="l">
              <a:buFont typeface="Wingdings" pitchFamily="2" charset="2"/>
              <a:buChar char="Ø"/>
            </a:pPr>
            <a:endParaRPr lang="en-US" sz="2300" dirty="0">
              <a:solidFill>
                <a:schemeClr val="bg1"/>
              </a:solidFill>
              <a:latin typeface="Times New Roman" pitchFamily="18" charset="0"/>
              <a:cs typeface="Times New Roman" pitchFamily="18" charset="0"/>
            </a:endParaRPr>
          </a:p>
          <a:p>
            <a:pPr marL="457200" indent="-457200" algn="l">
              <a:buFont typeface="Wingdings" pitchFamily="2" charset="2"/>
              <a:buChar char="Ø"/>
            </a:pPr>
            <a:endParaRPr lang="en-US" sz="2300" dirty="0" smtClean="0">
              <a:solidFill>
                <a:schemeClr val="bg1"/>
              </a:solidFill>
              <a:latin typeface="Times New Roman" pitchFamily="18" charset="0"/>
              <a:cs typeface="Times New Roman" pitchFamily="18" charset="0"/>
            </a:endParaRPr>
          </a:p>
          <a:p>
            <a:pPr marL="457200" indent="-457200" algn="l">
              <a:buFont typeface="Wingdings" pitchFamily="2" charset="2"/>
              <a:buChar char="Ø"/>
            </a:pPr>
            <a:endParaRPr lang="en-US" sz="23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1600" y="1523999"/>
            <a:ext cx="4572000" cy="4376583"/>
          </a:xfrm>
          <a:prstGeom prst="rect">
            <a:avLst/>
          </a:prstGeom>
        </p:spPr>
        <p:txBody>
          <a:bodyPr>
            <a:spAutoFit/>
          </a:bodyPr>
          <a:lstStyle/>
          <a:p>
            <a:pPr marL="342900" lvl="0" indent="-342900">
              <a:spcBef>
                <a:spcPct val="20000"/>
              </a:spcBef>
              <a:buFont typeface="Wingdings" pitchFamily="2" charset="2"/>
              <a:buChar char="Ø"/>
            </a:pPr>
            <a:r>
              <a:rPr lang="en-US" sz="2400" dirty="0">
                <a:solidFill>
                  <a:prstClr val="black"/>
                </a:solidFill>
              </a:rPr>
              <a:t>Board Observations</a:t>
            </a:r>
          </a:p>
          <a:p>
            <a:pPr marL="342900" lvl="0" indent="-342900">
              <a:spcBef>
                <a:spcPct val="20000"/>
              </a:spcBef>
              <a:buFont typeface="Wingdings" pitchFamily="2" charset="2"/>
              <a:buChar char="Ø"/>
            </a:pPr>
            <a:r>
              <a:rPr lang="en-US" sz="2400" dirty="0">
                <a:solidFill>
                  <a:prstClr val="black"/>
                </a:solidFill>
              </a:rPr>
              <a:t>DN Project Overview</a:t>
            </a:r>
          </a:p>
          <a:p>
            <a:pPr marL="800100" lvl="1" indent="-342900">
              <a:spcBef>
                <a:spcPct val="20000"/>
              </a:spcBef>
              <a:buFont typeface="Courier New" pitchFamily="49" charset="0"/>
              <a:buChar char="o"/>
            </a:pPr>
            <a:r>
              <a:rPr lang="en-US" sz="2400" dirty="0">
                <a:solidFill>
                  <a:prstClr val="black"/>
                </a:solidFill>
              </a:rPr>
              <a:t>Project location</a:t>
            </a:r>
          </a:p>
          <a:p>
            <a:pPr marL="800100" lvl="1" indent="-342900">
              <a:spcBef>
                <a:spcPct val="20000"/>
              </a:spcBef>
              <a:buFont typeface="Courier New" pitchFamily="49" charset="0"/>
              <a:buChar char="o"/>
            </a:pPr>
            <a:r>
              <a:rPr lang="en-US" sz="2400" dirty="0">
                <a:solidFill>
                  <a:prstClr val="black"/>
                </a:solidFill>
              </a:rPr>
              <a:t>access</a:t>
            </a:r>
          </a:p>
          <a:p>
            <a:pPr marL="800100" lvl="1" indent="-342900">
              <a:spcBef>
                <a:spcPct val="20000"/>
              </a:spcBef>
              <a:buFont typeface="Courier New" pitchFamily="49" charset="0"/>
              <a:buChar char="o"/>
            </a:pPr>
            <a:r>
              <a:rPr lang="en-US" sz="2400" dirty="0">
                <a:solidFill>
                  <a:prstClr val="black"/>
                </a:solidFill>
              </a:rPr>
              <a:t>general description</a:t>
            </a:r>
          </a:p>
          <a:p>
            <a:pPr marL="800100" lvl="1" indent="-342900">
              <a:spcBef>
                <a:spcPct val="20000"/>
              </a:spcBef>
              <a:buFont typeface="Courier New" pitchFamily="49" charset="0"/>
              <a:buChar char="o"/>
            </a:pPr>
            <a:r>
              <a:rPr lang="en-US" sz="2400" dirty="0">
                <a:solidFill>
                  <a:prstClr val="black"/>
                </a:solidFill>
              </a:rPr>
              <a:t>infrastructure</a:t>
            </a:r>
          </a:p>
          <a:p>
            <a:pPr marL="342900" lvl="0" indent="-342900">
              <a:spcBef>
                <a:spcPct val="20000"/>
              </a:spcBef>
              <a:buFont typeface="Wingdings" pitchFamily="2" charset="2"/>
              <a:buChar char="Ø"/>
            </a:pPr>
            <a:r>
              <a:rPr lang="en-US" sz="2400" dirty="0">
                <a:solidFill>
                  <a:prstClr val="black"/>
                </a:solidFill>
              </a:rPr>
              <a:t>Description of current type A Water Licence</a:t>
            </a:r>
          </a:p>
          <a:p>
            <a:pPr marL="342900" lvl="0" indent="-342900">
              <a:spcBef>
                <a:spcPct val="20000"/>
              </a:spcBef>
              <a:buFont typeface="Wingdings" pitchFamily="2" charset="2"/>
              <a:buChar char="Ø"/>
            </a:pPr>
            <a:r>
              <a:rPr lang="en-US" sz="2400" dirty="0">
                <a:solidFill>
                  <a:prstClr val="black"/>
                </a:solidFill>
              </a:rPr>
              <a:t>Licence Amendments</a:t>
            </a:r>
          </a:p>
          <a:p>
            <a:pPr marL="342900" lvl="0" indent="-342900">
              <a:spcBef>
                <a:spcPct val="20000"/>
              </a:spcBef>
              <a:buFont typeface="Wingdings" pitchFamily="2" charset="2"/>
              <a:buChar char="Ø"/>
            </a:pPr>
            <a:r>
              <a:rPr lang="en-US" sz="2400" dirty="0">
                <a:solidFill>
                  <a:prstClr val="black"/>
                </a:solidFill>
              </a:rPr>
              <a:t>Care and Maintenance Status</a:t>
            </a:r>
          </a:p>
        </p:txBody>
      </p:sp>
    </p:spTree>
    <p:extLst>
      <p:ext uri="{BB962C8B-B14F-4D97-AF65-F5344CB8AC3E}">
        <p14:creationId xmlns:p14="http://schemas.microsoft.com/office/powerpoint/2010/main" val="2312159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Interim Water Management Plan -2012</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3350" y="1496157"/>
            <a:ext cx="8090650" cy="2529923"/>
          </a:xfrm>
          <a:prstGeom prst="rect">
            <a:avLst/>
          </a:prstGeom>
        </p:spPr>
        <p:txBody>
          <a:bodyPr wrap="square">
            <a:spAutoFit/>
          </a:bodyPr>
          <a:lstStyle/>
          <a:p>
            <a:pPr marL="342900" lvl="0" indent="-342900">
              <a:spcBef>
                <a:spcPct val="20000"/>
              </a:spcBef>
              <a:buFont typeface="Wingdings" pitchFamily="2" charset="2"/>
              <a:buChar char="Ø"/>
            </a:pPr>
            <a:r>
              <a:rPr lang="en-US" sz="2400" dirty="0" smtClean="0">
                <a:solidFill>
                  <a:prstClr val="black"/>
                </a:solidFill>
              </a:rPr>
              <a:t>Description (cont.)</a:t>
            </a:r>
            <a:endParaRPr lang="en-US" sz="2400" dirty="0">
              <a:solidFill>
                <a:prstClr val="black"/>
              </a:solidFill>
            </a:endParaRPr>
          </a:p>
          <a:p>
            <a:pPr marL="742950" lvl="1" indent="-285750">
              <a:spcBef>
                <a:spcPct val="20000"/>
              </a:spcBef>
              <a:buFont typeface="Courier New" pitchFamily="49" charset="0"/>
              <a:buChar char="o"/>
            </a:pPr>
            <a:r>
              <a:rPr lang="en-US" sz="2400" dirty="0">
                <a:solidFill>
                  <a:prstClr val="black"/>
                </a:solidFill>
              </a:rPr>
              <a:t>all water from the PCP will be directed to the TIA (G20)</a:t>
            </a:r>
          </a:p>
          <a:p>
            <a:pPr marL="742950" lvl="1" indent="-285750">
              <a:spcBef>
                <a:spcPct val="20000"/>
              </a:spcBef>
              <a:buFont typeface="Courier New" pitchFamily="49" charset="0"/>
              <a:buChar char="o"/>
            </a:pPr>
            <a:r>
              <a:rPr lang="en-US" sz="2400" dirty="0">
                <a:solidFill>
                  <a:prstClr val="black"/>
                </a:solidFill>
              </a:rPr>
              <a:t>water is discharged from TL to Doris Creek such as water elevation is maintained a minimum of 28.3m (G29)</a:t>
            </a:r>
          </a:p>
          <a:p>
            <a:pPr marL="742950" lvl="1" indent="-285750">
              <a:spcBef>
                <a:spcPct val="20000"/>
              </a:spcBef>
              <a:buFont typeface="Courier New" pitchFamily="49" charset="0"/>
              <a:buChar char="o"/>
            </a:pPr>
            <a:r>
              <a:rPr lang="en-US" sz="2400" dirty="0">
                <a:solidFill>
                  <a:prstClr val="black"/>
                </a:solidFill>
              </a:rPr>
              <a:t>water is compliant with Par G21,26, 27 and 28 of the Licence.</a:t>
            </a:r>
          </a:p>
        </p:txBody>
      </p:sp>
    </p:spTree>
    <p:extLst>
      <p:ext uri="{BB962C8B-B14F-4D97-AF65-F5344CB8AC3E}">
        <p14:creationId xmlns:p14="http://schemas.microsoft.com/office/powerpoint/2010/main" val="1771085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71"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Interim Water Management Plan -2012</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53800"/>
            <a:ext cx="7816100" cy="4313600"/>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479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71"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smtClean="0">
                <a:solidFill>
                  <a:schemeClr val="bg1"/>
                </a:solidFill>
                <a:latin typeface="Times New Roman" pitchFamily="18" charset="0"/>
                <a:cs typeface="Times New Roman" pitchFamily="18" charset="0"/>
              </a:rPr>
              <a:t>Interim Water Management Plan -2012</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119354380"/>
              </p:ext>
            </p:extLst>
          </p:nvPr>
        </p:nvGraphicFramePr>
        <p:xfrm>
          <a:off x="381000" y="2667001"/>
          <a:ext cx="8138275" cy="2357909"/>
        </p:xfrm>
        <a:graphic>
          <a:graphicData uri="http://schemas.openxmlformats.org/drawingml/2006/table">
            <a:tbl>
              <a:tblPr firstRow="1" bandRow="1">
                <a:tableStyleId>{5C22544A-7EE6-4342-B048-85BDC9FD1C3A}</a:tableStyleId>
              </a:tblPr>
              <a:tblGrid>
                <a:gridCol w="2499475"/>
                <a:gridCol w="1462925"/>
                <a:gridCol w="1737475"/>
                <a:gridCol w="2438400"/>
              </a:tblGrid>
              <a:tr h="403465">
                <a:tc gridSpan="4">
                  <a:txBody>
                    <a:bodyPr/>
                    <a:lstStyle/>
                    <a:p>
                      <a:r>
                        <a:rPr lang="en-US" dirty="0" smtClean="0"/>
                        <a:t>Water</a:t>
                      </a:r>
                      <a:r>
                        <a:rPr lang="en-US" baseline="0" dirty="0" smtClean="0"/>
                        <a:t> Management  (Schedule J, Table 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74284">
                <a:tc>
                  <a:txBody>
                    <a:bodyPr/>
                    <a:lstStyle/>
                    <a:p>
                      <a:pPr algn="l"/>
                      <a:r>
                        <a:rPr lang="en-US" dirty="0" smtClean="0"/>
                        <a:t>Station</a:t>
                      </a:r>
                      <a:endParaRPr lang="en-US" dirty="0"/>
                    </a:p>
                  </a:txBody>
                  <a:tcPr>
                    <a:solidFill>
                      <a:schemeClr val="tx2">
                        <a:lumMod val="40000"/>
                        <a:lumOff val="60000"/>
                      </a:schemeClr>
                    </a:solidFill>
                  </a:tcPr>
                </a:tc>
                <a:tc>
                  <a:txBody>
                    <a:bodyPr/>
                    <a:lstStyle/>
                    <a:p>
                      <a:pPr algn="ctr"/>
                      <a:r>
                        <a:rPr lang="en-US" dirty="0" smtClean="0"/>
                        <a:t>Construction</a:t>
                      </a:r>
                      <a:endParaRPr lang="en-US" dirty="0"/>
                    </a:p>
                  </a:txBody>
                  <a:tcPr>
                    <a:solidFill>
                      <a:schemeClr val="tx2">
                        <a:lumMod val="40000"/>
                        <a:lumOff val="60000"/>
                      </a:schemeClr>
                    </a:solidFill>
                  </a:tcPr>
                </a:tc>
                <a:tc>
                  <a:txBody>
                    <a:bodyPr/>
                    <a:lstStyle/>
                    <a:p>
                      <a:pPr algn="ctr"/>
                      <a:r>
                        <a:rPr lang="en-US" dirty="0" smtClean="0"/>
                        <a:t>Operations</a:t>
                      </a:r>
                      <a:endParaRPr lang="en-US" dirty="0"/>
                    </a:p>
                  </a:txBody>
                  <a:tcPr>
                    <a:solidFill>
                      <a:schemeClr val="tx2">
                        <a:lumMod val="40000"/>
                        <a:lumOff val="60000"/>
                      </a:schemeClr>
                    </a:solidFill>
                  </a:tcPr>
                </a:tc>
                <a:tc>
                  <a:txBody>
                    <a:bodyPr/>
                    <a:lstStyle/>
                    <a:p>
                      <a:pPr algn="ctr"/>
                      <a:r>
                        <a:rPr lang="en-US" dirty="0" smtClean="0"/>
                        <a:t>Closure</a:t>
                      </a:r>
                      <a:endParaRPr lang="en-US" dirty="0"/>
                    </a:p>
                  </a:txBody>
                  <a:tcPr>
                    <a:solidFill>
                      <a:schemeClr val="tx2">
                        <a:lumMod val="40000"/>
                        <a:lumOff val="60000"/>
                      </a:schemeClr>
                    </a:solidFill>
                  </a:tcPr>
                </a:tc>
              </a:tr>
              <a:tr h="403465">
                <a:tc>
                  <a:txBody>
                    <a:bodyPr/>
                    <a:lstStyle/>
                    <a:p>
                      <a:pPr algn="l"/>
                      <a:r>
                        <a:rPr lang="en-US" sz="1600" dirty="0" smtClean="0"/>
                        <a:t>TIA at the Reclaim</a:t>
                      </a:r>
                      <a:r>
                        <a:rPr lang="en-US" sz="1600" baseline="0" dirty="0" smtClean="0"/>
                        <a:t> pump barge (</a:t>
                      </a:r>
                      <a:r>
                        <a:rPr lang="en-US" sz="1600" dirty="0" smtClean="0"/>
                        <a:t>TL-1)</a:t>
                      </a:r>
                      <a:endParaRPr lang="en-US" sz="1600" dirty="0"/>
                    </a:p>
                  </a:txBody>
                  <a:tcPr/>
                </a:tc>
                <a:tc gridSpan="3">
                  <a:txBody>
                    <a:bodyPr/>
                    <a:lstStyle/>
                    <a:p>
                      <a:pPr algn="ctr"/>
                      <a:r>
                        <a:rPr lang="en-US" dirty="0" smtClean="0"/>
                        <a:t>WQ</a:t>
                      </a:r>
                      <a:r>
                        <a:rPr lang="en-US" baseline="0" dirty="0" smtClean="0"/>
                        <a:t> </a:t>
                      </a:r>
                      <a:r>
                        <a:rPr lang="en-US" dirty="0" smtClean="0"/>
                        <a:t>every 2</a:t>
                      </a:r>
                      <a:r>
                        <a:rPr lang="en-US" baseline="30000" dirty="0" smtClean="0"/>
                        <a:t>nd</a:t>
                      </a:r>
                      <a:r>
                        <a:rPr lang="en-US" dirty="0" smtClean="0"/>
                        <a:t> day- 2</a:t>
                      </a:r>
                      <a:r>
                        <a:rPr lang="en-US" baseline="0" dirty="0" smtClean="0"/>
                        <a:t> weeks </a:t>
                      </a:r>
                      <a:r>
                        <a:rPr lang="en-US" dirty="0" smtClean="0"/>
                        <a:t>prior to discharge &amp; 2 weeks after discharge,</a:t>
                      </a:r>
                      <a:r>
                        <a:rPr lang="en-US" baseline="0" dirty="0" smtClean="0"/>
                        <a:t> </a:t>
                      </a:r>
                      <a:r>
                        <a:rPr lang="en-US" dirty="0" smtClean="0"/>
                        <a:t>then weekly</a:t>
                      </a:r>
                      <a:r>
                        <a:rPr lang="en-US" baseline="0" dirty="0" smtClean="0"/>
                        <a:t> and monthly</a:t>
                      </a:r>
                      <a:endParaRPr lang="en-US" dirty="0"/>
                    </a:p>
                  </a:txBody>
                  <a:tcPr/>
                </a:tc>
                <a:tc hMerge="1">
                  <a:txBody>
                    <a:bodyPr/>
                    <a:lstStyle/>
                    <a:p>
                      <a:endParaRPr lang="en-US" dirty="0"/>
                    </a:p>
                  </a:txBody>
                  <a:tcPr/>
                </a:tc>
                <a:tc hMerge="1">
                  <a:txBody>
                    <a:bodyPr/>
                    <a:lstStyle/>
                    <a:p>
                      <a:endParaRPr lang="en-US" dirty="0"/>
                    </a:p>
                  </a:txBody>
                  <a:tcPr/>
                </a:tc>
              </a:tr>
              <a:tr h="403465">
                <a:tc>
                  <a:txBody>
                    <a:bodyPr/>
                    <a:lstStyle/>
                    <a:p>
                      <a:pPr algn="l"/>
                      <a:r>
                        <a:rPr lang="en-US" sz="1600" dirty="0" smtClean="0"/>
                        <a:t>Doris Outflow Creek </a:t>
                      </a:r>
                      <a:r>
                        <a:rPr lang="en-US" sz="1600" baseline="0" dirty="0" smtClean="0"/>
                        <a:t>(TL2 &amp;TL3)</a:t>
                      </a:r>
                      <a:endParaRPr lang="en-US" sz="16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WQ every 2</a:t>
                      </a:r>
                      <a:r>
                        <a:rPr lang="en-US" baseline="30000" dirty="0" smtClean="0"/>
                        <a:t>nd</a:t>
                      </a:r>
                      <a:r>
                        <a:rPr lang="en-US" dirty="0" smtClean="0"/>
                        <a:t> day - 2</a:t>
                      </a:r>
                      <a:r>
                        <a:rPr lang="en-US" baseline="0" dirty="0" smtClean="0"/>
                        <a:t> weeks </a:t>
                      </a:r>
                      <a:r>
                        <a:rPr lang="en-US" dirty="0" smtClean="0"/>
                        <a:t>prior to discharge &amp; 2 weeks after discharge,</a:t>
                      </a:r>
                      <a:r>
                        <a:rPr lang="en-US" baseline="0" dirty="0" smtClean="0"/>
                        <a:t> </a:t>
                      </a:r>
                      <a:r>
                        <a:rPr lang="en-US" dirty="0" smtClean="0"/>
                        <a:t>then weekly</a:t>
                      </a:r>
                      <a:r>
                        <a:rPr lang="en-US" baseline="0" dirty="0" smtClean="0"/>
                        <a:t> during discharge period</a:t>
                      </a:r>
                      <a:endParaRPr lang="en-US" dirty="0"/>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260891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71"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Wastewater Treatment Management Plan </a:t>
            </a:r>
            <a:r>
              <a:rPr lang="en-US" sz="3200" b="1" dirty="0" smtClean="0">
                <a:solidFill>
                  <a:schemeClr val="bg1"/>
                </a:solidFill>
                <a:latin typeface="Times New Roman" pitchFamily="18" charset="0"/>
                <a:cs typeface="Times New Roman" pitchFamily="18" charset="0"/>
              </a:rPr>
              <a:t>2012</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000" y="1447800"/>
            <a:ext cx="7543800" cy="4154984"/>
          </a:xfrm>
          <a:prstGeom prst="rect">
            <a:avLst/>
          </a:prstGeom>
          <a:noFill/>
        </p:spPr>
        <p:txBody>
          <a:bodyPr wrap="square" rtlCol="0">
            <a:spAutoFit/>
          </a:bodyPr>
          <a:lstStyle/>
          <a:p>
            <a:pPr lvl="1" indent="-457200">
              <a:lnSpc>
                <a:spcPct val="110000"/>
              </a:lnSpc>
              <a:buFont typeface="Courier New" pitchFamily="49" charset="0"/>
              <a:buChar char="o"/>
            </a:pPr>
            <a:r>
              <a:rPr lang="en-US" sz="2400" dirty="0">
                <a:solidFill>
                  <a:prstClr val="black"/>
                </a:solidFill>
              </a:rPr>
              <a:t>the water licence permits the co-disposal of </a:t>
            </a:r>
            <a:r>
              <a:rPr lang="en-US" sz="2400" dirty="0" err="1">
                <a:solidFill>
                  <a:prstClr val="black"/>
                </a:solidFill>
              </a:rPr>
              <a:t>ww</a:t>
            </a:r>
            <a:r>
              <a:rPr lang="en-US" sz="2400" dirty="0">
                <a:solidFill>
                  <a:prstClr val="black"/>
                </a:solidFill>
              </a:rPr>
              <a:t> effluent and mine tailings waste into the Tail Lake Tailings Impoundment Area (TIA) (G3d);</a:t>
            </a:r>
          </a:p>
          <a:p>
            <a:pPr marL="400050" lvl="2">
              <a:lnSpc>
                <a:spcPct val="110000"/>
              </a:lnSpc>
            </a:pPr>
            <a:r>
              <a:rPr lang="en-US" sz="2400" dirty="0">
                <a:solidFill>
                  <a:prstClr val="black"/>
                </a:solidFill>
              </a:rPr>
              <a:t>and discharge to the tundra during construction prior to       </a:t>
            </a:r>
          </a:p>
          <a:p>
            <a:pPr marL="400050" lvl="2">
              <a:lnSpc>
                <a:spcPct val="110000"/>
              </a:lnSpc>
            </a:pPr>
            <a:r>
              <a:rPr lang="en-US" sz="2400" dirty="0">
                <a:solidFill>
                  <a:prstClr val="black"/>
                </a:solidFill>
              </a:rPr>
              <a:t>completion of the mine processing plant and the TIA (G3c)</a:t>
            </a:r>
          </a:p>
          <a:p>
            <a:pPr lvl="1" indent="-457200">
              <a:lnSpc>
                <a:spcPct val="110000"/>
              </a:lnSpc>
              <a:buFont typeface="Courier New" pitchFamily="49" charset="0"/>
              <a:buChar char="o"/>
            </a:pPr>
            <a:r>
              <a:rPr lang="en-US" sz="2400" dirty="0">
                <a:solidFill>
                  <a:prstClr val="black"/>
                </a:solidFill>
              </a:rPr>
              <a:t>all sewage and grey water shall be collected and treated in the STP: </a:t>
            </a:r>
            <a:r>
              <a:rPr lang="en-US" sz="2400" dirty="0" err="1">
                <a:solidFill>
                  <a:prstClr val="black"/>
                </a:solidFill>
              </a:rPr>
              <a:t>Sanitherm</a:t>
            </a:r>
            <a:r>
              <a:rPr lang="en-US" sz="2400" dirty="0">
                <a:solidFill>
                  <a:prstClr val="black"/>
                </a:solidFill>
              </a:rPr>
              <a:t> Membrane Biological Reactors (2x 180 people)</a:t>
            </a:r>
          </a:p>
          <a:p>
            <a:pPr lvl="1" indent="-457200">
              <a:lnSpc>
                <a:spcPct val="110000"/>
              </a:lnSpc>
              <a:buFont typeface="Courier New" pitchFamily="49" charset="0"/>
              <a:buChar char="o"/>
            </a:pPr>
            <a:endParaRPr lang="en-US" sz="2400" dirty="0">
              <a:solidFill>
                <a:prstClr val="black"/>
              </a:solidFill>
            </a:endParaRPr>
          </a:p>
        </p:txBody>
      </p:sp>
    </p:spTree>
    <p:extLst>
      <p:ext uri="{BB962C8B-B14F-4D97-AF65-F5344CB8AC3E}">
        <p14:creationId xmlns:p14="http://schemas.microsoft.com/office/powerpoint/2010/main" val="2690921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71"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Wastewater Treatment Management Plan </a:t>
            </a:r>
            <a:r>
              <a:rPr lang="en-US" sz="3200" b="1" dirty="0" smtClean="0">
                <a:solidFill>
                  <a:schemeClr val="bg1"/>
                </a:solidFill>
                <a:latin typeface="Times New Roman" pitchFamily="18" charset="0"/>
                <a:cs typeface="Times New Roman" pitchFamily="18" charset="0"/>
              </a:rPr>
              <a:t>2012</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000" y="1447800"/>
            <a:ext cx="7543800" cy="2509598"/>
          </a:xfrm>
          <a:prstGeom prst="rect">
            <a:avLst/>
          </a:prstGeom>
          <a:noFill/>
        </p:spPr>
        <p:txBody>
          <a:bodyPr wrap="square" rtlCol="0">
            <a:spAutoFit/>
          </a:bodyPr>
          <a:lstStyle/>
          <a:p>
            <a:pPr lvl="1" indent="-457200">
              <a:lnSpc>
                <a:spcPct val="110000"/>
              </a:lnSpc>
              <a:buFont typeface="Courier New" pitchFamily="49" charset="0"/>
              <a:buChar char="o"/>
            </a:pPr>
            <a:r>
              <a:rPr lang="en-US" sz="2400" dirty="0">
                <a:solidFill>
                  <a:prstClr val="black"/>
                </a:solidFill>
              </a:rPr>
              <a:t>during C&amp;M either use an smaller reactor or switch to alternate toilette system.</a:t>
            </a:r>
          </a:p>
          <a:p>
            <a:pPr marL="457200" lvl="2" indent="-457200">
              <a:lnSpc>
                <a:spcPct val="110000"/>
              </a:lnSpc>
              <a:buFont typeface="Courier New" pitchFamily="49" charset="0"/>
              <a:buChar char="o"/>
            </a:pPr>
            <a:r>
              <a:rPr lang="en-US" sz="2400" dirty="0">
                <a:solidFill>
                  <a:prstClr val="black"/>
                </a:solidFill>
              </a:rPr>
              <a:t>waste disposal:</a:t>
            </a:r>
          </a:p>
          <a:p>
            <a:pPr marL="457200" lvl="5">
              <a:lnSpc>
                <a:spcPct val="110000"/>
              </a:lnSpc>
            </a:pPr>
            <a:r>
              <a:rPr lang="en-US" sz="2400" dirty="0">
                <a:solidFill>
                  <a:prstClr val="black"/>
                </a:solidFill>
              </a:rPr>
              <a:t>effluent discharge into the tundra  (C&amp;M)                                          </a:t>
            </a:r>
          </a:p>
          <a:p>
            <a:pPr marL="457200" lvl="5">
              <a:lnSpc>
                <a:spcPct val="110000"/>
              </a:lnSpc>
            </a:pPr>
            <a:r>
              <a:rPr lang="en-US" sz="2400" dirty="0">
                <a:solidFill>
                  <a:prstClr val="black"/>
                </a:solidFill>
              </a:rPr>
              <a:t>dewatered sludge can be composted or incinerated, currently  is incinerated.</a:t>
            </a:r>
          </a:p>
        </p:txBody>
      </p:sp>
    </p:spTree>
    <p:extLst>
      <p:ext uri="{BB962C8B-B14F-4D97-AF65-F5344CB8AC3E}">
        <p14:creationId xmlns:p14="http://schemas.microsoft.com/office/powerpoint/2010/main" val="3945812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71"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Wastewater Treatment Management </a:t>
            </a:r>
            <a:r>
              <a:rPr lang="en-US" sz="3200" b="1" dirty="0" smtClean="0">
                <a:solidFill>
                  <a:schemeClr val="bg1"/>
                </a:solidFill>
                <a:latin typeface="Times New Roman" pitchFamily="18" charset="0"/>
                <a:cs typeface="Times New Roman" pitchFamily="18" charset="0"/>
              </a:rPr>
              <a:t>Plan 2012 </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85550"/>
            <a:ext cx="7200308" cy="46812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310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71"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Wastewater Monitoring Program</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457200" y="1600200"/>
          <a:ext cx="8077200" cy="2169160"/>
        </p:xfrm>
        <a:graphic>
          <a:graphicData uri="http://schemas.openxmlformats.org/drawingml/2006/table">
            <a:tbl>
              <a:tblPr firstRow="1" bandRow="1">
                <a:tableStyleId>{5C22544A-7EE6-4342-B048-85BDC9FD1C3A}</a:tableStyleId>
              </a:tblPr>
              <a:tblGrid>
                <a:gridCol w="2667000"/>
                <a:gridCol w="1447800"/>
                <a:gridCol w="1905000"/>
                <a:gridCol w="2057400"/>
              </a:tblGrid>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Wastewater</a:t>
                      </a:r>
                      <a:r>
                        <a:rPr lang="en-US" baseline="0" dirty="0" smtClean="0"/>
                        <a:t> Treatment  (Schedule J, Table 2)</a:t>
                      </a:r>
                      <a:endParaRPr lang="en-US" dirty="0" smtClean="0"/>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n-US" smtClean="0"/>
                        <a:t>Parameter</a:t>
                      </a:r>
                      <a:endParaRPr lang="en-US" dirty="0"/>
                    </a:p>
                  </a:txBody>
                  <a:tcPr>
                    <a:solidFill>
                      <a:schemeClr val="tx2">
                        <a:lumMod val="40000"/>
                        <a:lumOff val="60000"/>
                      </a:schemeClr>
                    </a:solidFill>
                  </a:tcPr>
                </a:tc>
                <a:tc>
                  <a:txBody>
                    <a:bodyPr/>
                    <a:lstStyle/>
                    <a:p>
                      <a:pPr algn="ctr"/>
                      <a:r>
                        <a:rPr lang="en-US" smtClean="0"/>
                        <a:t>Construction</a:t>
                      </a:r>
                      <a:endParaRPr lang="en-US" dirty="0"/>
                    </a:p>
                  </a:txBody>
                  <a:tcPr>
                    <a:solidFill>
                      <a:schemeClr val="tx2">
                        <a:lumMod val="40000"/>
                        <a:lumOff val="60000"/>
                      </a:schemeClr>
                    </a:solidFill>
                  </a:tcPr>
                </a:tc>
                <a:tc>
                  <a:txBody>
                    <a:bodyPr/>
                    <a:lstStyle/>
                    <a:p>
                      <a:pPr algn="ctr"/>
                      <a:r>
                        <a:rPr lang="en-US" smtClean="0"/>
                        <a:t>Operations</a:t>
                      </a:r>
                      <a:endParaRPr lang="en-US" dirty="0"/>
                    </a:p>
                  </a:txBody>
                  <a:tcPr>
                    <a:solidFill>
                      <a:schemeClr val="tx2">
                        <a:lumMod val="40000"/>
                        <a:lumOff val="60000"/>
                      </a:schemeClr>
                    </a:solidFill>
                  </a:tcPr>
                </a:tc>
                <a:tc>
                  <a:txBody>
                    <a:bodyPr/>
                    <a:lstStyle/>
                    <a:p>
                      <a:pPr algn="ctr"/>
                      <a:r>
                        <a:rPr lang="en-US" dirty="0" smtClean="0"/>
                        <a:t>Closure</a:t>
                      </a:r>
                      <a:endParaRPr lang="en-US" dirty="0"/>
                    </a:p>
                  </a:txBody>
                  <a:tcPr>
                    <a:solidFill>
                      <a:schemeClr val="tx2">
                        <a:lumMod val="40000"/>
                        <a:lumOff val="60000"/>
                      </a:schemeClr>
                    </a:solidFill>
                  </a:tcPr>
                </a:tc>
              </a:tr>
              <a:tr h="370840">
                <a:tc>
                  <a:txBody>
                    <a:bodyPr/>
                    <a:lstStyle/>
                    <a:p>
                      <a:pPr algn="l"/>
                      <a:r>
                        <a:rPr lang="en-US" sz="1600" dirty="0" smtClean="0"/>
                        <a:t>Discharge from Sewage</a:t>
                      </a:r>
                      <a:r>
                        <a:rPr lang="en-US" sz="1600" baseline="0" dirty="0" smtClean="0"/>
                        <a:t> Treatment Plant, ST8</a:t>
                      </a:r>
                      <a:endParaRPr lang="en-US" sz="1600" dirty="0"/>
                    </a:p>
                  </a:txBody>
                  <a:tcPr/>
                </a:tc>
                <a:tc gridSpan="3">
                  <a:txBody>
                    <a:bodyPr/>
                    <a:lstStyle/>
                    <a:p>
                      <a:pPr algn="ctr"/>
                      <a:r>
                        <a:rPr lang="en-US" dirty="0" smtClean="0"/>
                        <a:t>monthly</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l"/>
                      <a:r>
                        <a:rPr lang="en-US" sz="1600" dirty="0" smtClean="0"/>
                        <a:t>volume- effluent discharge,</a:t>
                      </a:r>
                    </a:p>
                    <a:p>
                      <a:pPr algn="l"/>
                      <a:r>
                        <a:rPr lang="en-US" sz="1600" dirty="0" smtClean="0"/>
                        <a:t>volume</a:t>
                      </a:r>
                      <a:r>
                        <a:rPr lang="en-US" sz="1600" baseline="0" dirty="0" smtClean="0"/>
                        <a:t> and location - sludge</a:t>
                      </a:r>
                      <a:endParaRPr lang="en-US" sz="1600" dirty="0"/>
                    </a:p>
                  </a:txBody>
                  <a:tcPr/>
                </a:tc>
                <a:tc gridSpan="3">
                  <a:txBody>
                    <a:bodyPr/>
                    <a:lstStyle/>
                    <a:p>
                      <a:pPr algn="ctr"/>
                      <a:r>
                        <a:rPr lang="en-US" dirty="0" smtClean="0"/>
                        <a:t>daily</a:t>
                      </a: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spTree>
    <p:extLst>
      <p:ext uri="{BB962C8B-B14F-4D97-AF65-F5344CB8AC3E}">
        <p14:creationId xmlns:p14="http://schemas.microsoft.com/office/powerpoint/2010/main" val="400370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Licence Renewal Application - Scope</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 y="1600200"/>
            <a:ext cx="7620000" cy="5386090"/>
          </a:xfrm>
          <a:prstGeom prst="rect">
            <a:avLst/>
          </a:prstGeom>
        </p:spPr>
        <p:txBody>
          <a:bodyPr wrap="square">
            <a:spAutoFit/>
          </a:bodyPr>
          <a:lstStyle/>
          <a:p>
            <a:pPr marL="288925" lvl="0" indent="-288925">
              <a:buFont typeface="Wingdings" pitchFamily="2" charset="2"/>
              <a:buChar char="Ø"/>
            </a:pPr>
            <a:r>
              <a:rPr lang="en-US" sz="2800" dirty="0"/>
              <a:t>Scope is proposed to remain essentially the same as:</a:t>
            </a:r>
          </a:p>
          <a:p>
            <a:pPr marL="914400" lvl="1" indent="-457200">
              <a:buFont typeface="Courier New" pitchFamily="49" charset="0"/>
              <a:buChar char="o"/>
            </a:pPr>
            <a:r>
              <a:rPr lang="en-US" sz="2400" dirty="0"/>
              <a:t>use of water from Doris Lake for mining and milling processing, associated activities and domestic purposes;</a:t>
            </a:r>
          </a:p>
          <a:p>
            <a:pPr marL="914400" lvl="1" indent="-457200">
              <a:buFont typeface="Courier New" pitchFamily="49" charset="0"/>
              <a:buChar char="o"/>
            </a:pPr>
            <a:r>
              <a:rPr lang="en-US" sz="2400" dirty="0"/>
              <a:t>quarrying of materials from specified locations</a:t>
            </a:r>
          </a:p>
          <a:p>
            <a:pPr marL="914400" lvl="1" indent="-457200">
              <a:buFont typeface="Courier New" pitchFamily="49" charset="0"/>
              <a:buChar char="o"/>
            </a:pPr>
            <a:r>
              <a:rPr lang="en-US" sz="2400" dirty="0"/>
              <a:t>development and operations of site facilities</a:t>
            </a:r>
          </a:p>
          <a:p>
            <a:pPr marL="914400" lvl="1" indent="-457200">
              <a:buFont typeface="Courier New" pitchFamily="49" charset="0"/>
              <a:buChar char="o"/>
            </a:pPr>
            <a:r>
              <a:rPr lang="en-US" sz="2400" dirty="0"/>
              <a:t>construction of access and site roads, airstrip, water crossings and lay down areas</a:t>
            </a:r>
          </a:p>
          <a:p>
            <a:pPr marL="914400" lvl="1" indent="-457200">
              <a:buFont typeface="Courier New" pitchFamily="49" charset="0"/>
              <a:buChar char="o"/>
            </a:pPr>
            <a:r>
              <a:rPr lang="en-US" sz="2400" dirty="0"/>
              <a:t>construction of temporary waste rock storage pad</a:t>
            </a:r>
          </a:p>
          <a:p>
            <a:pPr marL="914400" lvl="1" indent="-457200">
              <a:buFont typeface="Courier New" pitchFamily="49" charset="0"/>
              <a:buChar char="o"/>
            </a:pPr>
            <a:r>
              <a:rPr lang="en-US" sz="2400" dirty="0"/>
              <a:t>construction and operation of a Sewage Treatment Plant (STP)</a:t>
            </a:r>
          </a:p>
          <a:p>
            <a:pPr marL="914400" lvl="1" indent="-457200">
              <a:buFont typeface="Courier New" pitchFamily="49" charset="0"/>
              <a:buChar char="o"/>
            </a:pPr>
            <a:r>
              <a:rPr lang="en-US" sz="2400" dirty="0"/>
              <a:t>construction and operation of a landfill and </a:t>
            </a:r>
            <a:r>
              <a:rPr lang="en-US" sz="2400" dirty="0" err="1"/>
              <a:t>landfarm</a:t>
            </a:r>
            <a:endParaRPr lang="en-US" sz="2400" dirty="0"/>
          </a:p>
        </p:txBody>
      </p:sp>
    </p:spTree>
    <p:extLst>
      <p:ext uri="{BB962C8B-B14F-4D97-AF65-F5344CB8AC3E}">
        <p14:creationId xmlns:p14="http://schemas.microsoft.com/office/powerpoint/2010/main" val="2070897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Licence Renewal Application - Scope</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584960"/>
            <a:ext cx="7620000" cy="3785652"/>
          </a:xfrm>
          <a:prstGeom prst="rect">
            <a:avLst/>
          </a:prstGeom>
        </p:spPr>
        <p:txBody>
          <a:bodyPr wrap="square">
            <a:spAutoFit/>
          </a:bodyPr>
          <a:lstStyle/>
          <a:p>
            <a:pPr marL="914400" lvl="1" indent="-457200">
              <a:buFont typeface="Courier New" pitchFamily="49" charset="0"/>
              <a:buChar char="o"/>
            </a:pPr>
            <a:r>
              <a:rPr lang="en-US" sz="2400" dirty="0"/>
              <a:t>construction and operation of a sedimentation and a pollution control ponds;</a:t>
            </a:r>
          </a:p>
          <a:p>
            <a:pPr marL="914400" lvl="1" indent="-457200">
              <a:buFont typeface="Courier New" pitchFamily="49" charset="0"/>
              <a:buChar char="o"/>
            </a:pPr>
            <a:r>
              <a:rPr lang="en-US" sz="2400" dirty="0"/>
              <a:t>management and disposal of wastes;</a:t>
            </a:r>
          </a:p>
          <a:p>
            <a:pPr marL="914400" lvl="1" indent="-457200">
              <a:buFont typeface="Courier New" pitchFamily="49" charset="0"/>
              <a:buChar char="o"/>
            </a:pPr>
            <a:r>
              <a:rPr lang="en-US" sz="2400" dirty="0"/>
              <a:t>handling and storage of petroleum products and hazardous materials;</a:t>
            </a:r>
          </a:p>
          <a:p>
            <a:pPr marL="914400" lvl="1" indent="-457200">
              <a:buFont typeface="Courier New" pitchFamily="49" charset="0"/>
              <a:buChar char="o"/>
            </a:pPr>
            <a:r>
              <a:rPr lang="en-US" sz="2400" dirty="0"/>
              <a:t>construction dams, spillway, and shoreline erosion control needed for the operation of Tail Lake as TIA;</a:t>
            </a:r>
          </a:p>
          <a:p>
            <a:pPr marL="914400" lvl="1" indent="-457200">
              <a:buFont typeface="Courier New" pitchFamily="49" charset="0"/>
              <a:buChar char="o"/>
            </a:pPr>
            <a:r>
              <a:rPr lang="en-US" sz="2400" dirty="0"/>
              <a:t>extraction portal development rock, waste rock and ore from underground via decline;</a:t>
            </a:r>
          </a:p>
          <a:p>
            <a:pPr marL="914400" lvl="1" indent="-457200">
              <a:buFont typeface="Courier New" pitchFamily="49" charset="0"/>
              <a:buChar char="o"/>
            </a:pPr>
            <a:r>
              <a:rPr lang="en-US" sz="2400" dirty="0"/>
              <a:t>a mining rate of 720 </a:t>
            </a:r>
            <a:r>
              <a:rPr lang="en-US" sz="2400" dirty="0" err="1"/>
              <a:t>tonnes</a:t>
            </a:r>
            <a:r>
              <a:rPr lang="en-US" sz="2400" dirty="0"/>
              <a:t> per day of ore</a:t>
            </a:r>
            <a:r>
              <a:rPr lang="en-US" sz="2400" dirty="0" smtClean="0"/>
              <a:t>;</a:t>
            </a:r>
            <a:endParaRPr lang="en-US" sz="2400" dirty="0"/>
          </a:p>
        </p:txBody>
      </p:sp>
    </p:spTree>
    <p:extLst>
      <p:ext uri="{BB962C8B-B14F-4D97-AF65-F5344CB8AC3E}">
        <p14:creationId xmlns:p14="http://schemas.microsoft.com/office/powerpoint/2010/main" val="2979681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Licence Renewal Application - Scope</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584960"/>
            <a:ext cx="7620000" cy="3416320"/>
          </a:xfrm>
          <a:prstGeom prst="rect">
            <a:avLst/>
          </a:prstGeom>
        </p:spPr>
        <p:txBody>
          <a:bodyPr wrap="square">
            <a:spAutoFit/>
          </a:bodyPr>
          <a:lstStyle/>
          <a:p>
            <a:pPr marL="914400" lvl="1" indent="-457200">
              <a:buFont typeface="Courier New" pitchFamily="49" charset="0"/>
              <a:buChar char="o"/>
            </a:pPr>
            <a:r>
              <a:rPr lang="en-US" sz="2400" dirty="0"/>
              <a:t>a mill with a design milling throughput of 800 </a:t>
            </a:r>
            <a:r>
              <a:rPr lang="en-US" sz="2400" dirty="0" err="1"/>
              <a:t>tpd</a:t>
            </a:r>
            <a:r>
              <a:rPr lang="en-US" sz="2400" dirty="0"/>
              <a:t>;</a:t>
            </a:r>
          </a:p>
          <a:p>
            <a:pPr marL="914400" lvl="1" indent="-457200">
              <a:buFont typeface="Courier New" pitchFamily="49" charset="0"/>
              <a:buChar char="o"/>
            </a:pPr>
            <a:r>
              <a:rPr lang="en-US" sz="2400" dirty="0"/>
              <a:t>deposition of tailings into the Tail Lake (TIA);</a:t>
            </a:r>
          </a:p>
          <a:p>
            <a:pPr marL="914400" lvl="1" indent="-457200">
              <a:buFont typeface="Courier New" pitchFamily="49" charset="0"/>
              <a:buChar char="o"/>
            </a:pPr>
            <a:r>
              <a:rPr lang="en-US" sz="2400" dirty="0"/>
              <a:t>disposal of waste rock, including PAG rock, and cyanide leach residue within the underground workings;</a:t>
            </a:r>
          </a:p>
          <a:p>
            <a:pPr marL="914400" lvl="1" indent="-457200">
              <a:buFont typeface="Courier New" pitchFamily="49" charset="0"/>
              <a:buChar char="o"/>
            </a:pPr>
            <a:r>
              <a:rPr lang="en-US" sz="2400" dirty="0"/>
              <a:t>the controlled discharge of effluent from TIA to Doris Creek, </a:t>
            </a:r>
          </a:p>
          <a:p>
            <a:pPr marL="914400" lvl="1" indent="-457200">
              <a:buFont typeface="Courier New" pitchFamily="49" charset="0"/>
              <a:buChar char="o"/>
            </a:pPr>
            <a:r>
              <a:rPr lang="en-US" sz="2400" dirty="0"/>
              <a:t>the progressive reclamation of on-site facilities and infrastructure</a:t>
            </a:r>
          </a:p>
        </p:txBody>
      </p:sp>
    </p:spTree>
    <p:extLst>
      <p:ext uri="{BB962C8B-B14F-4D97-AF65-F5344CB8AC3E}">
        <p14:creationId xmlns:p14="http://schemas.microsoft.com/office/powerpoint/2010/main" val="4049391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524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DNP Water Licence Renewal: Presentation Outline</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71600" y="1447800"/>
            <a:ext cx="4572000" cy="4672048"/>
          </a:xfrm>
          <a:prstGeom prst="rect">
            <a:avLst/>
          </a:prstGeom>
        </p:spPr>
        <p:txBody>
          <a:bodyPr>
            <a:spAutoFit/>
          </a:bodyPr>
          <a:lstStyle/>
          <a:p>
            <a:pPr marL="342900" lvl="0" indent="-342900">
              <a:spcBef>
                <a:spcPct val="20000"/>
              </a:spcBef>
              <a:buFont typeface="Wingdings" pitchFamily="2" charset="2"/>
              <a:buChar char="Ø"/>
            </a:pPr>
            <a:r>
              <a:rPr lang="en-US" sz="2400" dirty="0">
                <a:solidFill>
                  <a:prstClr val="black"/>
                </a:solidFill>
              </a:rPr>
              <a:t>Project Management Plans</a:t>
            </a:r>
          </a:p>
          <a:p>
            <a:pPr marL="800100" lvl="1" indent="-342900">
              <a:spcBef>
                <a:spcPct val="20000"/>
              </a:spcBef>
              <a:buFont typeface="Courier New" pitchFamily="49" charset="0"/>
              <a:buChar char="o"/>
            </a:pPr>
            <a:r>
              <a:rPr lang="en-US" sz="2400" dirty="0">
                <a:solidFill>
                  <a:prstClr val="black"/>
                </a:solidFill>
              </a:rPr>
              <a:t>Water Management Plan</a:t>
            </a:r>
          </a:p>
          <a:p>
            <a:pPr marL="800100" lvl="1" indent="-342900">
              <a:spcBef>
                <a:spcPct val="20000"/>
              </a:spcBef>
              <a:buFont typeface="Courier New" pitchFamily="49" charset="0"/>
              <a:buChar char="o"/>
            </a:pPr>
            <a:r>
              <a:rPr lang="en-US" sz="2400" dirty="0">
                <a:solidFill>
                  <a:prstClr val="black"/>
                </a:solidFill>
              </a:rPr>
              <a:t>Wastewater Treatment Management Plan</a:t>
            </a:r>
          </a:p>
          <a:p>
            <a:pPr marL="342900" lvl="0" indent="-342900">
              <a:spcBef>
                <a:spcPct val="20000"/>
              </a:spcBef>
              <a:buFont typeface="Wingdings" pitchFamily="2" charset="2"/>
              <a:buChar char="Ø"/>
            </a:pPr>
            <a:r>
              <a:rPr lang="en-US" sz="2400" dirty="0">
                <a:solidFill>
                  <a:prstClr val="black"/>
                </a:solidFill>
              </a:rPr>
              <a:t>Licence renewal application</a:t>
            </a:r>
          </a:p>
          <a:p>
            <a:pPr marL="342900" lvl="0" indent="-342900">
              <a:spcBef>
                <a:spcPct val="20000"/>
              </a:spcBef>
              <a:buFont typeface="Wingdings" pitchFamily="2" charset="2"/>
              <a:buChar char="Ø"/>
            </a:pPr>
            <a:r>
              <a:rPr lang="en-US" sz="2400" dirty="0">
                <a:solidFill>
                  <a:prstClr val="black"/>
                </a:solidFill>
              </a:rPr>
              <a:t>Scope of </a:t>
            </a:r>
            <a:r>
              <a:rPr lang="en-US" sz="2400" dirty="0" err="1">
                <a:solidFill>
                  <a:prstClr val="black"/>
                </a:solidFill>
              </a:rPr>
              <a:t>Lincence</a:t>
            </a:r>
            <a:r>
              <a:rPr lang="en-US" sz="2400" dirty="0">
                <a:solidFill>
                  <a:prstClr val="black"/>
                </a:solidFill>
              </a:rPr>
              <a:t> Renewal</a:t>
            </a:r>
          </a:p>
          <a:p>
            <a:pPr marL="342900" lvl="0" indent="-342900">
              <a:spcBef>
                <a:spcPct val="20000"/>
              </a:spcBef>
              <a:buFont typeface="Wingdings" pitchFamily="2" charset="2"/>
              <a:buChar char="Ø"/>
            </a:pPr>
            <a:r>
              <a:rPr lang="en-US" sz="2400" dirty="0">
                <a:solidFill>
                  <a:prstClr val="black"/>
                </a:solidFill>
              </a:rPr>
              <a:t>Agencies final written submissions –AANDC</a:t>
            </a:r>
          </a:p>
          <a:p>
            <a:pPr marL="342900" lvl="0" indent="-342900">
              <a:spcBef>
                <a:spcPct val="20000"/>
              </a:spcBef>
              <a:buFont typeface="Wingdings" pitchFamily="2" charset="2"/>
              <a:buChar char="Ø"/>
            </a:pPr>
            <a:r>
              <a:rPr lang="en-US" sz="2400" dirty="0">
                <a:solidFill>
                  <a:prstClr val="black"/>
                </a:solidFill>
              </a:rPr>
              <a:t>Agencies final written submissions –KIA</a:t>
            </a:r>
          </a:p>
          <a:p>
            <a:pPr marL="342900" lvl="0" indent="-342900">
              <a:spcBef>
                <a:spcPct val="20000"/>
              </a:spcBef>
              <a:buFont typeface="Wingdings" pitchFamily="2" charset="2"/>
              <a:buChar char="Ø"/>
            </a:pPr>
            <a:r>
              <a:rPr lang="en-US" sz="2400" dirty="0">
                <a:solidFill>
                  <a:prstClr val="black"/>
                </a:solidFill>
              </a:rPr>
              <a:t>Panel Directions</a:t>
            </a:r>
          </a:p>
        </p:txBody>
      </p:sp>
    </p:spTree>
    <p:extLst>
      <p:ext uri="{BB962C8B-B14F-4D97-AF65-F5344CB8AC3E}">
        <p14:creationId xmlns:p14="http://schemas.microsoft.com/office/powerpoint/2010/main" val="2395464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4733604"/>
          </a:xfrm>
          <a:prstGeom prst="rect">
            <a:avLst/>
          </a:prstGeom>
        </p:spPr>
        <p:txBody>
          <a:bodyPr wrap="square">
            <a:spAutoFit/>
          </a:bodyPr>
          <a:lstStyle/>
          <a:p>
            <a:pPr marL="342900" lvl="0" indent="-342900">
              <a:spcBef>
                <a:spcPct val="20000"/>
              </a:spcBef>
              <a:buFont typeface="Wingdings" pitchFamily="2" charset="2"/>
              <a:buChar char="Ø"/>
            </a:pPr>
            <a:r>
              <a:rPr lang="en-US" sz="2400" dirty="0">
                <a:solidFill>
                  <a:prstClr val="black"/>
                </a:solidFill>
              </a:rPr>
              <a:t>Licence renewal for ten years adequate;</a:t>
            </a:r>
          </a:p>
          <a:p>
            <a:pPr marL="342900" lvl="0" indent="-342900">
              <a:spcBef>
                <a:spcPct val="20000"/>
              </a:spcBef>
              <a:buFont typeface="Wingdings" pitchFamily="2" charset="2"/>
              <a:buChar char="Ø"/>
            </a:pPr>
            <a:r>
              <a:rPr lang="en-US" sz="2400" dirty="0">
                <a:solidFill>
                  <a:prstClr val="black"/>
                </a:solidFill>
              </a:rPr>
              <a:t>Conditions to </a:t>
            </a:r>
            <a:r>
              <a:rPr lang="en-US" sz="2400" b="1" dirty="0">
                <a:solidFill>
                  <a:prstClr val="black"/>
                </a:solidFill>
              </a:rPr>
              <a:t>Water Management Plan </a:t>
            </a:r>
          </a:p>
          <a:p>
            <a:pPr marL="914400" lvl="1" indent="-457200">
              <a:spcBef>
                <a:spcPct val="20000"/>
              </a:spcBef>
              <a:buFont typeface="Courier New" pitchFamily="49" charset="0"/>
              <a:buChar char="o"/>
            </a:pPr>
            <a:r>
              <a:rPr lang="en-US" sz="2400" dirty="0">
                <a:solidFill>
                  <a:prstClr val="black"/>
                </a:solidFill>
              </a:rPr>
              <a:t>a revised WMP, 6 months prior to the commencement of ore processing should be submitted (F1), in the WMP, TMAC should:</a:t>
            </a:r>
          </a:p>
          <a:p>
            <a:pPr marL="1200150" lvl="3" indent="-285750">
              <a:spcBef>
                <a:spcPct val="20000"/>
              </a:spcBef>
              <a:buFont typeface="Arial" pitchFamily="34" charset="0"/>
              <a:buChar char="–"/>
            </a:pPr>
            <a:r>
              <a:rPr lang="en-US" sz="2000" dirty="0">
                <a:solidFill>
                  <a:prstClr val="black"/>
                </a:solidFill>
              </a:rPr>
              <a:t>identify and explain significance of all drainage facilities and key water bodies,</a:t>
            </a:r>
          </a:p>
          <a:p>
            <a:pPr marL="1200150" lvl="3" indent="-285750">
              <a:spcBef>
                <a:spcPct val="20000"/>
              </a:spcBef>
              <a:buFont typeface="Arial" pitchFamily="34" charset="0"/>
              <a:buChar char="–"/>
            </a:pPr>
            <a:r>
              <a:rPr lang="en-US" sz="2000" dirty="0">
                <a:solidFill>
                  <a:prstClr val="black"/>
                </a:solidFill>
              </a:rPr>
              <a:t>ensure the effective management of contact runoff and underflow (improve monitoring, mitigation measures)</a:t>
            </a:r>
          </a:p>
          <a:p>
            <a:pPr marL="1200150" lvl="3" indent="-285750">
              <a:spcBef>
                <a:spcPct val="20000"/>
              </a:spcBef>
              <a:buFont typeface="Arial" pitchFamily="34" charset="0"/>
              <a:buChar char="–"/>
            </a:pPr>
            <a:r>
              <a:rPr lang="en-US" sz="2000" dirty="0">
                <a:solidFill>
                  <a:prstClr val="black"/>
                </a:solidFill>
              </a:rPr>
              <a:t>confirm how water in the sedimentation pond is managed; water from the SP may  be discharged to the tundra from time to time when  effluent quality limits are satisfied (as per G21)</a:t>
            </a:r>
          </a:p>
        </p:txBody>
      </p:sp>
    </p:spTree>
    <p:extLst>
      <p:ext uri="{BB962C8B-B14F-4D97-AF65-F5344CB8AC3E}">
        <p14:creationId xmlns:p14="http://schemas.microsoft.com/office/powerpoint/2010/main" val="3694412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1600200"/>
            <a:ext cx="7620000" cy="3933384"/>
          </a:xfrm>
          <a:prstGeom prst="rect">
            <a:avLst/>
          </a:prstGeom>
        </p:spPr>
        <p:txBody>
          <a:bodyPr wrap="square">
            <a:spAutoFit/>
          </a:bodyPr>
          <a:lstStyle/>
          <a:p>
            <a:pPr marL="457200" lvl="0" indent="-457200">
              <a:spcBef>
                <a:spcPct val="20000"/>
              </a:spcBef>
              <a:buFont typeface="Wingdings" pitchFamily="2" charset="2"/>
              <a:buChar char="Ø"/>
            </a:pPr>
            <a:r>
              <a:rPr lang="en-US" sz="2400" dirty="0">
                <a:solidFill>
                  <a:prstClr val="black"/>
                </a:solidFill>
              </a:rPr>
              <a:t>Water discharge - notice to inspector</a:t>
            </a:r>
          </a:p>
          <a:p>
            <a:pPr marL="914400" lvl="1" indent="-457200">
              <a:spcBef>
                <a:spcPct val="20000"/>
              </a:spcBef>
              <a:buFont typeface="Courier New" pitchFamily="49" charset="0"/>
              <a:buChar char="o"/>
            </a:pPr>
            <a:r>
              <a:rPr lang="en-US" sz="2400" dirty="0">
                <a:solidFill>
                  <a:prstClr val="black"/>
                </a:solidFill>
              </a:rPr>
              <a:t>minimum ten days notice prior to any planned discharged: discharge can commence immediately on receipt of samples confirming that the TIA meets discharge quality criteria, provided at least 10 days notice has previously been provided to the Inspector (G1&amp; G3b).</a:t>
            </a:r>
          </a:p>
          <a:p>
            <a:pPr marL="457200" lvl="0" indent="-457200">
              <a:spcBef>
                <a:spcPct val="20000"/>
              </a:spcBef>
              <a:buFont typeface="Wingdings" pitchFamily="2" charset="2"/>
              <a:buChar char="Ø"/>
            </a:pPr>
            <a:r>
              <a:rPr lang="en-US" sz="2400" dirty="0" smtClean="0">
                <a:solidFill>
                  <a:prstClr val="black"/>
                </a:solidFill>
              </a:rPr>
              <a:t>Major</a:t>
            </a:r>
            <a:r>
              <a:rPr lang="en-US" sz="2400" i="1" dirty="0" smtClean="0">
                <a:solidFill>
                  <a:prstClr val="black"/>
                </a:solidFill>
              </a:rPr>
              <a:t> </a:t>
            </a:r>
            <a:r>
              <a:rPr lang="en-US" sz="2400" dirty="0">
                <a:solidFill>
                  <a:prstClr val="black"/>
                </a:solidFill>
              </a:rPr>
              <a:t>earthworks requiring </a:t>
            </a:r>
            <a:r>
              <a:rPr lang="en-US" sz="2400" dirty="0" err="1">
                <a:solidFill>
                  <a:prstClr val="black"/>
                </a:solidFill>
              </a:rPr>
              <a:t>geotech</a:t>
            </a:r>
            <a:r>
              <a:rPr lang="en-US" sz="2400" dirty="0">
                <a:solidFill>
                  <a:prstClr val="black"/>
                </a:solidFill>
              </a:rPr>
              <a:t> inspection should include the Doris North Camp Area Diversion Berm (included as per F4, J18 does no mention it)</a:t>
            </a:r>
          </a:p>
        </p:txBody>
      </p:sp>
    </p:spTree>
    <p:extLst>
      <p:ext uri="{BB962C8B-B14F-4D97-AF65-F5344CB8AC3E}">
        <p14:creationId xmlns:p14="http://schemas.microsoft.com/office/powerpoint/2010/main" val="4206623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1600200"/>
            <a:ext cx="7620000" cy="5262979"/>
          </a:xfrm>
          <a:prstGeom prst="rect">
            <a:avLst/>
          </a:prstGeom>
        </p:spPr>
        <p:txBody>
          <a:bodyPr wrap="square">
            <a:spAutoFit/>
          </a:bodyPr>
          <a:lstStyle/>
          <a:p>
            <a:pPr marL="457200" indent="-457200">
              <a:buFont typeface="Wingdings" pitchFamily="2" charset="2"/>
              <a:buChar char="Ø"/>
            </a:pPr>
            <a:r>
              <a:rPr lang="en-US" sz="2400" dirty="0"/>
              <a:t>Sampling frequency at water discharges from Tail Lake TIA monitoring stations TL1-2-3  (agreed; Schedule J, Table 2)</a:t>
            </a:r>
          </a:p>
          <a:p>
            <a:pPr marL="914400" lvl="1" indent="-457200">
              <a:buFont typeface="Courier New" pitchFamily="49" charset="0"/>
              <a:buChar char="o"/>
            </a:pPr>
            <a:r>
              <a:rPr lang="en-US" sz="2400" dirty="0"/>
              <a:t>prior tailings deposition in the TIA </a:t>
            </a:r>
            <a:r>
              <a:rPr lang="en-US" sz="2400" dirty="0" smtClean="0"/>
              <a:t>only</a:t>
            </a:r>
          </a:p>
          <a:p>
            <a:pPr marL="914400"/>
            <a:r>
              <a:rPr lang="en-US" sz="2400" dirty="0" smtClean="0"/>
              <a:t>during 1 week 3 samples (TL1)</a:t>
            </a:r>
          </a:p>
          <a:p>
            <a:pPr marL="914400"/>
            <a:r>
              <a:rPr lang="en-US" sz="2400" dirty="0" smtClean="0"/>
              <a:t>Doris </a:t>
            </a:r>
            <a:r>
              <a:rPr lang="en-US" sz="2400" dirty="0"/>
              <a:t>Creek has historical data (duplicates)</a:t>
            </a:r>
          </a:p>
          <a:p>
            <a:pPr marL="914400" lvl="1" indent="-457200">
              <a:buFont typeface="Courier New" pitchFamily="49" charset="0"/>
              <a:buChar char="o"/>
            </a:pPr>
            <a:r>
              <a:rPr lang="en-US" sz="2400" dirty="0"/>
              <a:t>after tailings discharge</a:t>
            </a:r>
          </a:p>
          <a:p>
            <a:pPr marL="1371600" indent="-457200">
              <a:buFont typeface="Arial" pitchFamily="34" charset="0"/>
              <a:buChar char="•"/>
            </a:pPr>
            <a:r>
              <a:rPr lang="en-US" sz="2400" dirty="0" smtClean="0"/>
              <a:t>twice </a:t>
            </a:r>
            <a:r>
              <a:rPr lang="en-US" sz="2400" dirty="0"/>
              <a:t>weekly sampling for 2 weeks at </a:t>
            </a:r>
            <a:r>
              <a:rPr lang="en-US" sz="2400" dirty="0" smtClean="0"/>
              <a:t>TL1-2-3 (&lt;</a:t>
            </a:r>
            <a:r>
              <a:rPr lang="en-US" sz="2400" dirty="0"/>
              <a:t>2weeks)</a:t>
            </a:r>
          </a:p>
          <a:p>
            <a:pPr marL="1371600" indent="-457200">
              <a:buFont typeface="Arial" pitchFamily="34" charset="0"/>
              <a:buChar char="•"/>
            </a:pPr>
            <a:r>
              <a:rPr lang="en-US" sz="2400" dirty="0" smtClean="0"/>
              <a:t>once </a:t>
            </a:r>
            <a:r>
              <a:rPr lang="en-US" sz="2400" dirty="0"/>
              <a:t>weekly sampling at TL1-2-3 (&gt;2 weeks)</a:t>
            </a:r>
          </a:p>
          <a:p>
            <a:pPr marL="914400" lvl="1" indent="-457200">
              <a:buFont typeface="Courier New" pitchFamily="49" charset="0"/>
              <a:buChar char="o"/>
            </a:pPr>
            <a:r>
              <a:rPr lang="en-US" sz="2400" dirty="0"/>
              <a:t>sampling increases if (J20a)</a:t>
            </a:r>
          </a:p>
          <a:p>
            <a:pPr marL="1600200" lvl="1" indent="-400050">
              <a:buFont typeface="Wingdings" pitchFamily="2" charset="2"/>
              <a:buChar char="§"/>
            </a:pPr>
            <a:r>
              <a:rPr lang="en-US" sz="2400" dirty="0"/>
              <a:t>any measured parameter at TL-3 is +20% of predicted WQ model and the concentration is +/- 25% of the compliance level (as per G.28)</a:t>
            </a:r>
          </a:p>
        </p:txBody>
      </p:sp>
    </p:spTree>
    <p:extLst>
      <p:ext uri="{BB962C8B-B14F-4D97-AF65-F5344CB8AC3E}">
        <p14:creationId xmlns:p14="http://schemas.microsoft.com/office/powerpoint/2010/main" val="3445121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3046988"/>
          </a:xfrm>
          <a:prstGeom prst="rect">
            <a:avLst/>
          </a:prstGeom>
        </p:spPr>
        <p:txBody>
          <a:bodyPr wrap="square">
            <a:spAutoFit/>
          </a:bodyPr>
          <a:lstStyle/>
          <a:p>
            <a:pPr>
              <a:buFont typeface="Wingdings" pitchFamily="2" charset="2"/>
              <a:buChar char="Ø"/>
            </a:pPr>
            <a:r>
              <a:rPr lang="en-US" sz="2400" dirty="0"/>
              <a:t>Discharge of treated sewage effluent</a:t>
            </a:r>
          </a:p>
          <a:p>
            <a:pPr marL="914400" lvl="1" indent="-457200">
              <a:buFont typeface="Courier New" pitchFamily="49" charset="0"/>
              <a:buChar char="o"/>
            </a:pPr>
            <a:r>
              <a:rPr lang="en-US" sz="2400" dirty="0"/>
              <a:t>treated effluent will be discharged to either the tundra or the Tail Lake –TIA (</a:t>
            </a:r>
            <a:r>
              <a:rPr lang="en-US" sz="2400" dirty="0" smtClean="0"/>
              <a:t>G3c&amp;d)</a:t>
            </a:r>
          </a:p>
          <a:p>
            <a:pPr marL="914400" lvl="1" indent="-457200">
              <a:buFont typeface="Courier New" pitchFamily="49" charset="0"/>
              <a:buChar char="o"/>
            </a:pPr>
            <a:r>
              <a:rPr lang="en-US" sz="2400" dirty="0" smtClean="0"/>
              <a:t>discharge to the tundra is dependent on quality limits</a:t>
            </a:r>
          </a:p>
          <a:p>
            <a:pPr marL="914400" lvl="1" indent="-457200">
              <a:buFont typeface="Courier New" pitchFamily="49" charset="0"/>
              <a:buChar char="o"/>
            </a:pPr>
            <a:r>
              <a:rPr lang="en-US" sz="2400" dirty="0" smtClean="0"/>
              <a:t>discharges </a:t>
            </a:r>
            <a:r>
              <a:rPr lang="en-US" sz="2400" dirty="0"/>
              <a:t>documented on monthly monitoring reports</a:t>
            </a:r>
          </a:p>
          <a:p>
            <a:pPr>
              <a:buFont typeface="Wingdings" pitchFamily="2" charset="2"/>
              <a:buChar char="Ø"/>
            </a:pPr>
            <a:endParaRPr lang="en-US" sz="2400" dirty="0"/>
          </a:p>
        </p:txBody>
      </p:sp>
    </p:spTree>
    <p:extLst>
      <p:ext uri="{BB962C8B-B14F-4D97-AF65-F5344CB8AC3E}">
        <p14:creationId xmlns:p14="http://schemas.microsoft.com/office/powerpoint/2010/main" val="1784602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3785652"/>
          </a:xfrm>
          <a:prstGeom prst="rect">
            <a:avLst/>
          </a:prstGeom>
        </p:spPr>
        <p:txBody>
          <a:bodyPr wrap="square">
            <a:spAutoFit/>
          </a:bodyPr>
          <a:lstStyle/>
          <a:p>
            <a:pPr>
              <a:buFont typeface="Wingdings" pitchFamily="2" charset="2"/>
              <a:buChar char="Ø"/>
            </a:pPr>
            <a:r>
              <a:rPr lang="en-US" sz="2400" dirty="0"/>
              <a:t>Conditions applying to Care and Maintenance (C&amp;M)</a:t>
            </a:r>
          </a:p>
          <a:p>
            <a:pPr marL="914400" lvl="1" indent="-457200">
              <a:buFont typeface="Courier New" pitchFamily="49" charset="0"/>
              <a:buChar char="o"/>
            </a:pPr>
            <a:r>
              <a:rPr lang="en-US" sz="2400" dirty="0"/>
              <a:t>regular info updates to the NWB and interested parties on revisions to management and monitoring plans. As minimum within 3 months to place the Project in C&amp;M or bring the Project out of C&amp;M and annually there after (annual report submission)</a:t>
            </a:r>
          </a:p>
          <a:p>
            <a:pPr marL="914400" lvl="1" indent="-457200">
              <a:buFont typeface="Courier New" pitchFamily="49" charset="0"/>
              <a:buChar char="o"/>
            </a:pPr>
            <a:r>
              <a:rPr lang="en-US" sz="2400" dirty="0"/>
              <a:t>water balance and water quality models will be recalibrated when the Project is brought out of C&amp;M</a:t>
            </a:r>
          </a:p>
          <a:p>
            <a:pPr marL="914400" lvl="1" indent="-457200">
              <a:buFont typeface="Courier New" pitchFamily="49" charset="0"/>
              <a:buChar char="o"/>
            </a:pPr>
            <a:r>
              <a:rPr lang="en-US" sz="2400" dirty="0"/>
              <a:t>annually update water balance and quality models during C&amp;M (G31)</a:t>
            </a:r>
          </a:p>
        </p:txBody>
      </p:sp>
    </p:spTree>
    <p:extLst>
      <p:ext uri="{BB962C8B-B14F-4D97-AF65-F5344CB8AC3E}">
        <p14:creationId xmlns:p14="http://schemas.microsoft.com/office/powerpoint/2010/main" val="415283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5262979"/>
          </a:xfrm>
          <a:prstGeom prst="rect">
            <a:avLst/>
          </a:prstGeom>
        </p:spPr>
        <p:txBody>
          <a:bodyPr wrap="square">
            <a:spAutoFit/>
          </a:bodyPr>
          <a:lstStyle/>
          <a:p>
            <a:pPr marL="914400" indent="-457200">
              <a:buFont typeface="Courier New" pitchFamily="49" charset="0"/>
              <a:buChar char="o"/>
            </a:pPr>
            <a:r>
              <a:rPr lang="en-US" sz="2400" dirty="0"/>
              <a:t>Monitoring (C&amp;M):</a:t>
            </a:r>
          </a:p>
          <a:p>
            <a:pPr marL="1371600" lvl="1" indent="-457200">
              <a:buFont typeface="Arial" pitchFamily="34" charset="0"/>
              <a:buChar char="•"/>
            </a:pPr>
            <a:r>
              <a:rPr lang="en-US" sz="2400" dirty="0" smtClean="0"/>
              <a:t>monitoring </a:t>
            </a:r>
            <a:r>
              <a:rPr lang="en-US" sz="2400" dirty="0"/>
              <a:t>of all water and hazardous material containment areas monthly  (weather permit )</a:t>
            </a:r>
          </a:p>
          <a:p>
            <a:pPr marL="1371600" lvl="1" indent="-457200">
              <a:buFont typeface="Arial" pitchFamily="34" charset="0"/>
              <a:buChar char="•"/>
            </a:pPr>
            <a:r>
              <a:rPr lang="en-US" sz="2400" dirty="0" smtClean="0"/>
              <a:t>collecting </a:t>
            </a:r>
            <a:r>
              <a:rPr lang="en-US" sz="2400" dirty="0"/>
              <a:t>infrastructure thermistor data annually</a:t>
            </a:r>
          </a:p>
          <a:p>
            <a:pPr marL="1371600" lvl="1" indent="-457200">
              <a:buFont typeface="Arial" pitchFamily="34" charset="0"/>
              <a:buChar char="•"/>
            </a:pPr>
            <a:r>
              <a:rPr lang="en-US" sz="2400" dirty="0" smtClean="0"/>
              <a:t>North </a:t>
            </a:r>
            <a:r>
              <a:rPr lang="en-US" sz="2400" dirty="0"/>
              <a:t>Dam thermistor data downloaded annually</a:t>
            </a:r>
          </a:p>
          <a:p>
            <a:pPr marL="1371600" lvl="1" indent="-457200">
              <a:buFont typeface="Arial" pitchFamily="34" charset="0"/>
              <a:buChar char="•"/>
            </a:pPr>
            <a:r>
              <a:rPr lang="en-US" sz="2400" dirty="0" smtClean="0"/>
              <a:t>readings </a:t>
            </a:r>
            <a:r>
              <a:rPr lang="en-US" sz="2400" dirty="0"/>
              <a:t>from PCP &amp; SP thermistor monitored monthly    when water is actively managed at site</a:t>
            </a:r>
          </a:p>
          <a:p>
            <a:pPr marL="1371600" lvl="1" indent="-457200">
              <a:buFont typeface="Arial" pitchFamily="34" charset="0"/>
              <a:buChar char="•"/>
            </a:pPr>
            <a:r>
              <a:rPr lang="en-US" sz="2400" dirty="0" smtClean="0"/>
              <a:t>monthly </a:t>
            </a:r>
            <a:r>
              <a:rPr lang="en-US" sz="2400" dirty="0"/>
              <a:t>visually monitoring of all structures associated with TIA (weather permit)</a:t>
            </a:r>
          </a:p>
          <a:p>
            <a:pPr marL="1371600" lvl="1" indent="-457200">
              <a:buFont typeface="Arial" pitchFamily="34" charset="0"/>
              <a:buChar char="•"/>
            </a:pPr>
            <a:r>
              <a:rPr lang="en-US" sz="2400" dirty="0" smtClean="0"/>
              <a:t>monthly </a:t>
            </a:r>
            <a:r>
              <a:rPr lang="en-US" sz="2400" dirty="0"/>
              <a:t>monitoring reports are still required (J21)</a:t>
            </a:r>
          </a:p>
        </p:txBody>
      </p:sp>
    </p:spTree>
    <p:extLst>
      <p:ext uri="{BB962C8B-B14F-4D97-AF65-F5344CB8AC3E}">
        <p14:creationId xmlns:p14="http://schemas.microsoft.com/office/powerpoint/2010/main" val="104601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4450449"/>
          </a:xfrm>
          <a:prstGeom prst="rect">
            <a:avLst/>
          </a:prstGeom>
        </p:spPr>
        <p:txBody>
          <a:bodyPr wrap="square">
            <a:spAutoFit/>
          </a:bodyPr>
          <a:lstStyle/>
          <a:p>
            <a:pPr marL="342900" lvl="0" indent="-342900">
              <a:spcBef>
                <a:spcPct val="20000"/>
              </a:spcBef>
              <a:buFont typeface="Wingdings" pitchFamily="2" charset="2"/>
              <a:buChar char="Ø"/>
            </a:pPr>
            <a:r>
              <a:rPr lang="en-US" sz="2400" dirty="0">
                <a:solidFill>
                  <a:prstClr val="black"/>
                </a:solidFill>
              </a:rPr>
              <a:t>Closure &amp; Reclamation Plan (C&amp;RP, required 6 months prior start ore processing) requirements:</a:t>
            </a:r>
          </a:p>
          <a:p>
            <a:pPr marL="914400" lvl="1" indent="-457200">
              <a:spcBef>
                <a:spcPct val="20000"/>
              </a:spcBef>
              <a:buFont typeface="Courier New" pitchFamily="49" charset="0"/>
              <a:buChar char="o"/>
            </a:pPr>
            <a:r>
              <a:rPr lang="en-US" sz="2400" dirty="0">
                <a:solidFill>
                  <a:prstClr val="black"/>
                </a:solidFill>
              </a:rPr>
              <a:t>address potential issues associated with the underground disposal of PAG rock (i.e. oxidation)</a:t>
            </a:r>
          </a:p>
          <a:p>
            <a:pPr marL="914400" lvl="1" indent="-457200">
              <a:spcBef>
                <a:spcPct val="20000"/>
              </a:spcBef>
              <a:buFont typeface="Courier New" pitchFamily="49" charset="0"/>
              <a:buChar char="o"/>
            </a:pPr>
            <a:r>
              <a:rPr lang="en-US" sz="2400" dirty="0">
                <a:solidFill>
                  <a:prstClr val="black"/>
                </a:solidFill>
              </a:rPr>
              <a:t>discuss removal of equipment and potentially hazardous materials from underground workings</a:t>
            </a:r>
          </a:p>
          <a:p>
            <a:pPr marL="914400" lvl="1" indent="-457200">
              <a:spcBef>
                <a:spcPct val="20000"/>
              </a:spcBef>
              <a:buFont typeface="Courier New" pitchFamily="49" charset="0"/>
              <a:buChar char="o"/>
            </a:pPr>
            <a:r>
              <a:rPr lang="en-US" sz="2400" dirty="0">
                <a:solidFill>
                  <a:prstClr val="black"/>
                </a:solidFill>
              </a:rPr>
              <a:t>updated closure cost estimate should accompany all updated C&amp;RP,</a:t>
            </a:r>
          </a:p>
          <a:p>
            <a:pPr marL="914400" lvl="1" indent="-457200">
              <a:spcBef>
                <a:spcPct val="20000"/>
              </a:spcBef>
              <a:buFont typeface="Courier New" pitchFamily="49" charset="0"/>
              <a:buChar char="o"/>
            </a:pPr>
            <a:r>
              <a:rPr lang="en-US" sz="2400" dirty="0">
                <a:solidFill>
                  <a:prstClr val="black"/>
                </a:solidFill>
              </a:rPr>
              <a:t>un update of the C&amp;R P should be filed with the Board every three years and 3 months after decision to move to permanent closure,  </a:t>
            </a:r>
          </a:p>
        </p:txBody>
      </p:sp>
    </p:spTree>
    <p:extLst>
      <p:ext uri="{BB962C8B-B14F-4D97-AF65-F5344CB8AC3E}">
        <p14:creationId xmlns:p14="http://schemas.microsoft.com/office/powerpoint/2010/main" val="230694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  - C&amp;RP</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4007251"/>
          </a:xfrm>
          <a:prstGeom prst="rect">
            <a:avLst/>
          </a:prstGeom>
        </p:spPr>
        <p:txBody>
          <a:bodyPr wrap="square">
            <a:spAutoFit/>
          </a:bodyPr>
          <a:lstStyle/>
          <a:p>
            <a:pPr marL="914400" lvl="1" indent="-457200">
              <a:spcBef>
                <a:spcPct val="20000"/>
              </a:spcBef>
              <a:buFont typeface="Courier New" pitchFamily="49" charset="0"/>
              <a:buChar char="o"/>
            </a:pPr>
            <a:r>
              <a:rPr lang="en-US" sz="2400" dirty="0">
                <a:solidFill>
                  <a:prstClr val="black"/>
                </a:solidFill>
              </a:rPr>
              <a:t>TMAC should commit  to consult stakeholders on the proposed post-closure land criteria in future updates of the C&amp;RP. Particularly the proposal to leave certain facilities in place and the soil quality remediation objectives should be revisited.</a:t>
            </a:r>
          </a:p>
          <a:p>
            <a:pPr marL="914400" lvl="1" indent="-457200">
              <a:spcBef>
                <a:spcPct val="20000"/>
              </a:spcBef>
              <a:buFont typeface="Courier New" pitchFamily="49" charset="0"/>
              <a:buChar char="o"/>
            </a:pPr>
            <a:r>
              <a:rPr lang="en-US" sz="2400" dirty="0" smtClean="0">
                <a:solidFill>
                  <a:prstClr val="black"/>
                </a:solidFill>
              </a:rPr>
              <a:t>future </a:t>
            </a:r>
            <a:r>
              <a:rPr lang="en-US" sz="2400" dirty="0">
                <a:solidFill>
                  <a:prstClr val="black"/>
                </a:solidFill>
              </a:rPr>
              <a:t>revisions of the Project C&amp;RP :</a:t>
            </a:r>
          </a:p>
          <a:p>
            <a:pPr marL="1371600" lvl="2" indent="-457200">
              <a:spcBef>
                <a:spcPct val="20000"/>
              </a:spcBef>
              <a:buFont typeface="Arial" pitchFamily="34" charset="0"/>
              <a:buChar char="•"/>
            </a:pPr>
            <a:r>
              <a:rPr lang="en-US" sz="2400" dirty="0" smtClean="0">
                <a:solidFill>
                  <a:prstClr val="black"/>
                </a:solidFill>
              </a:rPr>
              <a:t>should </a:t>
            </a:r>
            <a:r>
              <a:rPr lang="en-US" sz="2400" dirty="0">
                <a:solidFill>
                  <a:prstClr val="black"/>
                </a:solidFill>
              </a:rPr>
              <a:t>provide greater detail on post-closure monitoring activities</a:t>
            </a:r>
          </a:p>
          <a:p>
            <a:pPr marL="1371600" lvl="2" indent="-457200">
              <a:spcBef>
                <a:spcPct val="20000"/>
              </a:spcBef>
              <a:buFont typeface="Arial" pitchFamily="34" charset="0"/>
              <a:buChar char="•"/>
            </a:pPr>
            <a:r>
              <a:rPr lang="en-US" sz="2400" dirty="0" smtClean="0">
                <a:solidFill>
                  <a:prstClr val="black"/>
                </a:solidFill>
              </a:rPr>
              <a:t>follow </a:t>
            </a:r>
            <a:r>
              <a:rPr lang="en-US" sz="2400" dirty="0">
                <a:solidFill>
                  <a:prstClr val="black"/>
                </a:solidFill>
              </a:rPr>
              <a:t>the AANDC Mine Site Reclamation Policy for Nunavut </a:t>
            </a:r>
          </a:p>
        </p:txBody>
      </p:sp>
    </p:spTree>
    <p:extLst>
      <p:ext uri="{BB962C8B-B14F-4D97-AF65-F5344CB8AC3E}">
        <p14:creationId xmlns:p14="http://schemas.microsoft.com/office/powerpoint/2010/main" val="2971070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Submissions-AANDC  - C&amp;RP</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3564053"/>
          </a:xfrm>
          <a:prstGeom prst="rect">
            <a:avLst/>
          </a:prstGeom>
        </p:spPr>
        <p:txBody>
          <a:bodyPr wrap="square">
            <a:spAutoFit/>
          </a:bodyPr>
          <a:lstStyle/>
          <a:p>
            <a:pPr marL="914400" lvl="1" indent="-457200">
              <a:spcBef>
                <a:spcPct val="20000"/>
              </a:spcBef>
              <a:buFont typeface="Courier New" pitchFamily="49" charset="0"/>
              <a:buChar char="o"/>
            </a:pPr>
            <a:r>
              <a:rPr lang="en-US" sz="2400" dirty="0">
                <a:solidFill>
                  <a:prstClr val="black"/>
                </a:solidFill>
              </a:rPr>
              <a:t>during this period the mining company will continue to be responsible for the site, including remediation of any additional developed environmental complication;</a:t>
            </a:r>
          </a:p>
          <a:p>
            <a:pPr marL="914400" lvl="1" indent="-457200">
              <a:spcBef>
                <a:spcPct val="20000"/>
              </a:spcBef>
              <a:buFont typeface="Courier New" pitchFamily="49" charset="0"/>
              <a:buChar char="o"/>
            </a:pPr>
            <a:r>
              <a:rPr lang="en-US" sz="2400" dirty="0" smtClean="0">
                <a:solidFill>
                  <a:prstClr val="black"/>
                </a:solidFill>
              </a:rPr>
              <a:t>the </a:t>
            </a:r>
            <a:r>
              <a:rPr lang="en-US" sz="2400" dirty="0">
                <a:solidFill>
                  <a:prstClr val="black"/>
                </a:solidFill>
              </a:rPr>
              <a:t>monitoring period may be extended to ensure remedial measures are met;</a:t>
            </a:r>
          </a:p>
          <a:p>
            <a:pPr marL="914400" lvl="1" indent="-457200">
              <a:spcBef>
                <a:spcPct val="20000"/>
              </a:spcBef>
              <a:buFont typeface="Courier New" pitchFamily="49" charset="0"/>
              <a:buChar char="o"/>
            </a:pPr>
            <a:r>
              <a:rPr lang="en-US" sz="2400" dirty="0" smtClean="0">
                <a:solidFill>
                  <a:prstClr val="black"/>
                </a:solidFill>
              </a:rPr>
              <a:t>TMAC </a:t>
            </a:r>
            <a:r>
              <a:rPr lang="en-US" sz="2400" dirty="0">
                <a:solidFill>
                  <a:prstClr val="black"/>
                </a:solidFill>
              </a:rPr>
              <a:t>updated closure cost estimate of $13,090,000 is adequate and should be incorporated into an amended and renewed WL.</a:t>
            </a:r>
          </a:p>
        </p:txBody>
      </p:sp>
    </p:spTree>
    <p:extLst>
      <p:ext uri="{BB962C8B-B14F-4D97-AF65-F5344CB8AC3E}">
        <p14:creationId xmlns:p14="http://schemas.microsoft.com/office/powerpoint/2010/main" val="2978593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Agencies Final Written Submissions- KIA</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620000" cy="5262979"/>
          </a:xfrm>
          <a:prstGeom prst="rect">
            <a:avLst/>
          </a:prstGeom>
        </p:spPr>
        <p:txBody>
          <a:bodyPr wrap="square">
            <a:spAutoFit/>
          </a:bodyPr>
          <a:lstStyle/>
          <a:p>
            <a:pPr>
              <a:buFont typeface="Wingdings" pitchFamily="2" charset="2"/>
              <a:buChar char="Ø"/>
            </a:pPr>
            <a:r>
              <a:rPr lang="en-US" sz="2400" dirty="0"/>
              <a:t>No concerns about:</a:t>
            </a:r>
          </a:p>
          <a:p>
            <a:pPr marL="914400" lvl="1" indent="-457200">
              <a:buFont typeface="Courier New" pitchFamily="49" charset="0"/>
              <a:buChar char="o"/>
            </a:pPr>
            <a:r>
              <a:rPr lang="en-US" sz="2400" dirty="0"/>
              <a:t>amendment &amp; renewal of type A WL for 10 y</a:t>
            </a:r>
          </a:p>
          <a:p>
            <a:pPr marL="914400" lvl="1" indent="-457200">
              <a:buFont typeface="Courier New" pitchFamily="49" charset="0"/>
              <a:buChar char="o"/>
            </a:pPr>
            <a:r>
              <a:rPr lang="en-US" sz="2400" dirty="0"/>
              <a:t>wastewater disposition in either TIA or tundra</a:t>
            </a:r>
          </a:p>
          <a:p>
            <a:pPr marL="914400" lvl="1" indent="-457200">
              <a:buFont typeface="Courier New" pitchFamily="49" charset="0"/>
              <a:buChar char="o"/>
            </a:pPr>
            <a:r>
              <a:rPr lang="en-US" sz="2400" dirty="0"/>
              <a:t>water consumption;</a:t>
            </a:r>
          </a:p>
          <a:p>
            <a:pPr>
              <a:buFont typeface="Wingdings" pitchFamily="2" charset="2"/>
              <a:buChar char="Ø"/>
            </a:pPr>
            <a:r>
              <a:rPr lang="en-US" sz="2400" dirty="0" smtClean="0"/>
              <a:t>Issues </a:t>
            </a:r>
            <a:r>
              <a:rPr lang="en-US" sz="2400" dirty="0"/>
              <a:t>to be addressed by TMAC in updated Plans:</a:t>
            </a:r>
          </a:p>
          <a:p>
            <a:pPr marL="914400" lvl="1" indent="-457200">
              <a:buFont typeface="Courier New" pitchFamily="49" charset="0"/>
              <a:buChar char="o"/>
            </a:pPr>
            <a:r>
              <a:rPr lang="en-US" sz="2400" dirty="0"/>
              <a:t>a revised Aquatic Effects Monitoring Program (AEMP) should be provided prior operation and production, considering arsenic species toxicity in water (Schedule J)</a:t>
            </a:r>
          </a:p>
          <a:p>
            <a:pPr marL="914400" lvl="1" indent="-457200">
              <a:buFont typeface="Courier New" pitchFamily="49" charset="0"/>
              <a:buChar char="o"/>
            </a:pPr>
            <a:r>
              <a:rPr lang="en-US" sz="2400" dirty="0"/>
              <a:t>AEMP frequency at biological station should be increased and water temperature and fish population monitored,</a:t>
            </a:r>
          </a:p>
          <a:p>
            <a:pPr marL="914400" lvl="1" indent="-457200">
              <a:buFont typeface="Courier New" pitchFamily="49" charset="0"/>
              <a:buChar char="o"/>
            </a:pPr>
            <a:r>
              <a:rPr lang="en-US" sz="2400" dirty="0"/>
              <a:t>rehabilitation work at Windy Lake Camp and Boston Camp should continue</a:t>
            </a:r>
          </a:p>
        </p:txBody>
      </p:sp>
    </p:spTree>
    <p:extLst>
      <p:ext uri="{BB962C8B-B14F-4D97-AF65-F5344CB8AC3E}">
        <p14:creationId xmlns:p14="http://schemas.microsoft.com/office/powerpoint/2010/main" val="3797154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524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DNP-Licence Renewal Application</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71600" y="1311866"/>
            <a:ext cx="7467600" cy="4068806"/>
          </a:xfrm>
          <a:prstGeom prst="rect">
            <a:avLst/>
          </a:prstGeom>
        </p:spPr>
        <p:txBody>
          <a:bodyPr wrap="square">
            <a:spAutoFit/>
          </a:bodyPr>
          <a:lstStyle/>
          <a:p>
            <a:pPr marL="342900" lvl="0" indent="-342900">
              <a:spcBef>
                <a:spcPct val="20000"/>
              </a:spcBef>
              <a:buFont typeface="Wingdings" pitchFamily="2" charset="2"/>
              <a:buChar char="Ø"/>
            </a:pPr>
            <a:r>
              <a:rPr lang="en-US" sz="2400" dirty="0">
                <a:solidFill>
                  <a:prstClr val="black"/>
                </a:solidFill>
              </a:rPr>
              <a:t>Board Observations:</a:t>
            </a:r>
          </a:p>
          <a:p>
            <a:pPr marL="800100" lvl="1" indent="-342900">
              <a:spcBef>
                <a:spcPct val="20000"/>
              </a:spcBef>
              <a:buFont typeface="Courier New" pitchFamily="49" charset="0"/>
              <a:buChar char="o"/>
            </a:pPr>
            <a:r>
              <a:rPr lang="en-US" sz="2400" dirty="0">
                <a:solidFill>
                  <a:prstClr val="black"/>
                </a:solidFill>
              </a:rPr>
              <a:t>during the technical review and public hearing processes the application is technically complete and no outstanding issues have been identified</a:t>
            </a:r>
          </a:p>
          <a:p>
            <a:pPr marL="342900" lvl="0" indent="-342900">
              <a:spcBef>
                <a:spcPct val="20000"/>
              </a:spcBef>
              <a:buFont typeface="Courier New" pitchFamily="49" charset="0"/>
              <a:buChar char="o"/>
            </a:pPr>
            <a:endParaRPr lang="en-US" sz="2400" dirty="0">
              <a:solidFill>
                <a:prstClr val="black"/>
              </a:solidFill>
            </a:endParaRPr>
          </a:p>
          <a:p>
            <a:pPr marL="800100" lvl="1" indent="-342900">
              <a:spcBef>
                <a:spcPct val="20000"/>
              </a:spcBef>
              <a:buFont typeface="Courier New" pitchFamily="49" charset="0"/>
              <a:buChar char="o"/>
            </a:pPr>
            <a:r>
              <a:rPr lang="en-US" sz="2400" dirty="0">
                <a:solidFill>
                  <a:prstClr val="black"/>
                </a:solidFill>
              </a:rPr>
              <a:t>parties submitting comments agreed with the approach taken by the TMAC and did not identify any issues that would prevent the Board the issuance of a renewal licence with amendments where required</a:t>
            </a:r>
            <a:r>
              <a:rPr lang="en-US" sz="2800" dirty="0">
                <a:solidFill>
                  <a:prstClr val="black"/>
                </a:solidFill>
              </a:rPr>
              <a:t>.</a:t>
            </a:r>
          </a:p>
        </p:txBody>
      </p:sp>
    </p:spTree>
    <p:extLst>
      <p:ext uri="{BB962C8B-B14F-4D97-AF65-F5344CB8AC3E}">
        <p14:creationId xmlns:p14="http://schemas.microsoft.com/office/powerpoint/2010/main" val="1565432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smtClean="0">
                <a:solidFill>
                  <a:schemeClr val="bg1"/>
                </a:solidFill>
                <a:latin typeface="Times New Roman" pitchFamily="18" charset="0"/>
                <a:cs typeface="Times New Roman" pitchFamily="18" charset="0"/>
              </a:rPr>
              <a:t>Agencies Final Written Submissions- KIA</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600200"/>
            <a:ext cx="7467600" cy="4450449"/>
          </a:xfrm>
          <a:prstGeom prst="rect">
            <a:avLst/>
          </a:prstGeom>
        </p:spPr>
        <p:txBody>
          <a:bodyPr wrap="square">
            <a:spAutoFit/>
          </a:bodyPr>
          <a:lstStyle/>
          <a:p>
            <a:pPr marL="457200" lvl="0" indent="-457200">
              <a:spcBef>
                <a:spcPct val="20000"/>
              </a:spcBef>
              <a:buFont typeface="Courier New" pitchFamily="49" charset="0"/>
              <a:buChar char="o"/>
            </a:pPr>
            <a:r>
              <a:rPr lang="en-US" sz="2400" dirty="0">
                <a:solidFill>
                  <a:prstClr val="black"/>
                </a:solidFill>
              </a:rPr>
              <a:t>upgrade of warning monitoring systems to improve the response time to WWT by the Membrane Biological Reactor Units;</a:t>
            </a:r>
          </a:p>
          <a:p>
            <a:pPr marL="457200" lvl="0" indent="-457200">
              <a:spcBef>
                <a:spcPct val="20000"/>
              </a:spcBef>
              <a:buFont typeface="Courier New" pitchFamily="49" charset="0"/>
              <a:buChar char="o"/>
            </a:pPr>
            <a:r>
              <a:rPr lang="en-US" sz="2400" dirty="0">
                <a:solidFill>
                  <a:prstClr val="black"/>
                </a:solidFill>
              </a:rPr>
              <a:t>the cost estimates for C&amp;R should be tied to particular plans and provide allowance for excavation, hauling, treatment and disposal of HC contaminated soil</a:t>
            </a:r>
          </a:p>
          <a:p>
            <a:pPr marL="457200" lvl="0" indent="-457200">
              <a:spcBef>
                <a:spcPct val="20000"/>
              </a:spcBef>
              <a:buFont typeface="Courier New" pitchFamily="49" charset="0"/>
              <a:buChar char="o"/>
            </a:pPr>
            <a:r>
              <a:rPr lang="en-US" sz="2400" dirty="0">
                <a:solidFill>
                  <a:prstClr val="black"/>
                </a:solidFill>
              </a:rPr>
              <a:t>seasonal monitoring of air quality is acceptable if it can be proven that dust is not an issue when camp is closed;</a:t>
            </a:r>
          </a:p>
          <a:p>
            <a:pPr marL="457200" lvl="0" indent="-457200">
              <a:spcBef>
                <a:spcPct val="20000"/>
              </a:spcBef>
              <a:buFont typeface="Courier New" pitchFamily="49" charset="0"/>
              <a:buChar char="o"/>
            </a:pPr>
            <a:r>
              <a:rPr lang="en-US" sz="2400" dirty="0">
                <a:solidFill>
                  <a:prstClr val="black"/>
                </a:solidFill>
              </a:rPr>
              <a:t>there should be systematic monitoring of mammals</a:t>
            </a:r>
          </a:p>
          <a:p>
            <a:pPr marL="457200" lvl="0" indent="-457200">
              <a:spcBef>
                <a:spcPct val="20000"/>
              </a:spcBef>
              <a:buFont typeface="Courier New" pitchFamily="49" charset="0"/>
              <a:buChar char="o"/>
            </a:pPr>
            <a:r>
              <a:rPr lang="en-US" sz="2400" dirty="0">
                <a:solidFill>
                  <a:prstClr val="black"/>
                </a:solidFill>
              </a:rPr>
              <a:t>greater attention to spill prevention is warranted.</a:t>
            </a:r>
          </a:p>
        </p:txBody>
      </p:sp>
    </p:spTree>
    <p:extLst>
      <p:ext uri="{BB962C8B-B14F-4D97-AF65-F5344CB8AC3E}">
        <p14:creationId xmlns:p14="http://schemas.microsoft.com/office/powerpoint/2010/main" val="2736430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DNP-Licence Renewal Application -Request</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447800"/>
            <a:ext cx="7467600" cy="4154984"/>
          </a:xfrm>
          <a:prstGeom prst="rect">
            <a:avLst/>
          </a:prstGeom>
        </p:spPr>
        <p:txBody>
          <a:bodyPr wrap="square">
            <a:spAutoFit/>
          </a:bodyPr>
          <a:lstStyle/>
          <a:p>
            <a:pPr marL="457200" lvl="0" indent="-457200">
              <a:spcBef>
                <a:spcPct val="20000"/>
              </a:spcBef>
              <a:buFont typeface="Wingdings" pitchFamily="2" charset="2"/>
              <a:buChar char="Ø"/>
            </a:pPr>
            <a:r>
              <a:rPr lang="en-US" sz="2400" dirty="0">
                <a:solidFill>
                  <a:prstClr val="black"/>
                </a:solidFill>
              </a:rPr>
              <a:t>Request direction from the Panel to staff </a:t>
            </a:r>
            <a:r>
              <a:rPr lang="en-US" sz="2400" dirty="0" smtClean="0">
                <a:solidFill>
                  <a:prstClr val="black"/>
                </a:solidFill>
              </a:rPr>
              <a:t>to </a:t>
            </a:r>
            <a:r>
              <a:rPr lang="en-US" sz="2400" dirty="0">
                <a:solidFill>
                  <a:prstClr val="black"/>
                </a:solidFill>
              </a:rPr>
              <a:t>prepare a draft decision reflecting the Panel’s deliberations.</a:t>
            </a:r>
          </a:p>
          <a:p>
            <a:pPr marL="457200" lvl="0" indent="-457200">
              <a:spcBef>
                <a:spcPct val="20000"/>
              </a:spcBef>
              <a:buFont typeface="Wingdings" pitchFamily="2" charset="2"/>
              <a:buChar char="Ø"/>
            </a:pPr>
            <a:r>
              <a:rPr lang="en-US" sz="2400" dirty="0">
                <a:solidFill>
                  <a:prstClr val="black"/>
                </a:solidFill>
              </a:rPr>
              <a:t> </a:t>
            </a:r>
            <a:r>
              <a:rPr lang="en-US" sz="2400" dirty="0" smtClean="0">
                <a:solidFill>
                  <a:prstClr val="black"/>
                </a:solidFill>
              </a:rPr>
              <a:t>If the Panel direction is to issue a renewed Licence, seek direction to staff </a:t>
            </a:r>
          </a:p>
          <a:p>
            <a:pPr marL="457200" lvl="0" indent="-457200">
              <a:spcBef>
                <a:spcPct val="20000"/>
              </a:spcBef>
              <a:buFont typeface="Wingdings" pitchFamily="2" charset="2"/>
              <a:buChar char="Ø"/>
            </a:pPr>
            <a:r>
              <a:rPr lang="en-US" sz="2400" dirty="0" smtClean="0">
                <a:solidFill>
                  <a:prstClr val="black"/>
                </a:solidFill>
              </a:rPr>
              <a:t>To </a:t>
            </a:r>
            <a:r>
              <a:rPr lang="en-US" sz="2400" dirty="0">
                <a:solidFill>
                  <a:prstClr val="black"/>
                </a:solidFill>
              </a:rPr>
              <a:t>prepare a draft licence for the review of the Panel based on the </a:t>
            </a:r>
            <a:r>
              <a:rPr lang="en-US" sz="2400" dirty="0" smtClean="0">
                <a:solidFill>
                  <a:prstClr val="black"/>
                </a:solidFill>
              </a:rPr>
              <a:t>Panel </a:t>
            </a:r>
            <a:r>
              <a:rPr lang="en-US" sz="2400" dirty="0">
                <a:solidFill>
                  <a:prstClr val="black"/>
                </a:solidFill>
              </a:rPr>
              <a:t>recommendations including:</a:t>
            </a:r>
          </a:p>
          <a:p>
            <a:pPr marL="914400" lvl="1" indent="-457200">
              <a:spcBef>
                <a:spcPct val="20000"/>
              </a:spcBef>
              <a:buFont typeface="Courier New" pitchFamily="49" charset="0"/>
              <a:buChar char="o"/>
            </a:pPr>
            <a:r>
              <a:rPr lang="en-US" sz="2400" dirty="0">
                <a:solidFill>
                  <a:prstClr val="black"/>
                </a:solidFill>
              </a:rPr>
              <a:t>the term of the renewed licence;</a:t>
            </a:r>
          </a:p>
          <a:p>
            <a:pPr marL="914400" lvl="1" indent="-457200">
              <a:spcBef>
                <a:spcPct val="20000"/>
              </a:spcBef>
              <a:buFont typeface="Courier New" pitchFamily="49" charset="0"/>
              <a:buChar char="o"/>
            </a:pPr>
            <a:r>
              <a:rPr lang="en-US" sz="2400" dirty="0">
                <a:solidFill>
                  <a:prstClr val="black"/>
                </a:solidFill>
              </a:rPr>
              <a:t>confirmation that the proposed water use volumes are appropriate;</a:t>
            </a:r>
          </a:p>
          <a:p>
            <a:pPr marL="914400" lvl="1" indent="-457200">
              <a:spcBef>
                <a:spcPct val="20000"/>
              </a:spcBef>
              <a:buFont typeface="Courier New" pitchFamily="49" charset="0"/>
              <a:buChar char="o"/>
            </a:pPr>
            <a:r>
              <a:rPr lang="en-US" sz="2400" dirty="0">
                <a:solidFill>
                  <a:prstClr val="black"/>
                </a:solidFill>
              </a:rPr>
              <a:t>update to the security requirements;</a:t>
            </a:r>
          </a:p>
        </p:txBody>
      </p:sp>
    </p:spTree>
    <p:extLst>
      <p:ext uri="{BB962C8B-B14F-4D97-AF65-F5344CB8AC3E}">
        <p14:creationId xmlns:p14="http://schemas.microsoft.com/office/powerpoint/2010/main" val="3152050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DNP-Licence Renewal Application -Request</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051675" y="1676400"/>
            <a:ext cx="7467600" cy="4648914"/>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38200" y="1447800"/>
            <a:ext cx="7543800" cy="4154984"/>
          </a:xfrm>
          <a:prstGeom prst="rect">
            <a:avLst/>
          </a:prstGeom>
        </p:spPr>
        <p:txBody>
          <a:bodyPr wrap="square">
            <a:spAutoFit/>
          </a:bodyPr>
          <a:lstStyle/>
          <a:p>
            <a:pPr>
              <a:buFont typeface="Wingdings" pitchFamily="2" charset="2"/>
              <a:buChar char="Ø"/>
            </a:pPr>
            <a:r>
              <a:rPr lang="en-US" sz="2400" dirty="0"/>
              <a:t>To prepare a draft licence for the review of the Panel based on the </a:t>
            </a:r>
            <a:r>
              <a:rPr lang="en-US" sz="2400" dirty="0" smtClean="0"/>
              <a:t>Panel </a:t>
            </a:r>
            <a:r>
              <a:rPr lang="en-US" sz="2400" dirty="0"/>
              <a:t>recommendations including:</a:t>
            </a:r>
          </a:p>
          <a:p>
            <a:endParaRPr lang="en-US" sz="2400" dirty="0"/>
          </a:p>
          <a:p>
            <a:pPr marL="914400" lvl="1" indent="-457200">
              <a:buFont typeface="Courier New" pitchFamily="49" charset="0"/>
              <a:buChar char="o"/>
            </a:pPr>
            <a:r>
              <a:rPr lang="en-US" sz="2400" dirty="0"/>
              <a:t>the addition of a specific Care and Maintenance section in the Licence: and</a:t>
            </a:r>
          </a:p>
          <a:p>
            <a:pPr marL="914400" lvl="1" indent="-457200">
              <a:buFont typeface="Courier New" pitchFamily="49" charset="0"/>
              <a:buChar char="o"/>
            </a:pPr>
            <a:r>
              <a:rPr lang="en-US" sz="2400" dirty="0"/>
              <a:t>consequential amendments requested by the Applicant</a:t>
            </a:r>
          </a:p>
          <a:p>
            <a:pPr marL="914400" lvl="1" indent="-457200">
              <a:buFont typeface="Courier New" pitchFamily="49" charset="0"/>
              <a:buChar char="o"/>
            </a:pPr>
            <a:r>
              <a:rPr lang="en-US" sz="2400" dirty="0"/>
              <a:t>All conditions of the current Licence would remain the same with the exception of where amendments have been requested and may be considered based on the Tech review and PH evidence. </a:t>
            </a:r>
          </a:p>
        </p:txBody>
      </p:sp>
    </p:spTree>
    <p:extLst>
      <p:ext uri="{BB962C8B-B14F-4D97-AF65-F5344CB8AC3E}">
        <p14:creationId xmlns:p14="http://schemas.microsoft.com/office/powerpoint/2010/main" val="2824008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2051" name="Picture 3" descr="C:\Users\sonia\Desktop\GH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5110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tech3\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33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34962"/>
          </a:xfrm>
        </p:spPr>
        <p:txBody>
          <a:bodyPr>
            <a:normAutofit fontScale="90000"/>
          </a:bodyPr>
          <a:lstStyle/>
          <a:p>
            <a:pPr algn="l"/>
            <a:r>
              <a:rPr lang="en-US" sz="2800" dirty="0" smtClean="0"/>
              <a:t>DN Monitoring </a:t>
            </a:r>
            <a:r>
              <a:rPr lang="en-US" sz="3100" dirty="0" smtClean="0"/>
              <a:t>Programs</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6664496"/>
              </p:ext>
            </p:extLst>
          </p:nvPr>
        </p:nvGraphicFramePr>
        <p:xfrm>
          <a:off x="457200" y="762000"/>
          <a:ext cx="8229600" cy="252476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gridSpan="5">
                  <a:txBody>
                    <a:bodyPr/>
                    <a:lstStyle/>
                    <a:p>
                      <a:r>
                        <a:rPr lang="en-US" dirty="0" smtClean="0"/>
                        <a:t>AEMP (Aquatic Effect Monitoring Program)</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n-US" dirty="0" smtClean="0"/>
                        <a:t>Parameter</a:t>
                      </a:r>
                      <a:endParaRPr lang="en-US" dirty="0"/>
                    </a:p>
                  </a:txBody>
                  <a:tcPr>
                    <a:solidFill>
                      <a:schemeClr val="tx2">
                        <a:lumMod val="40000"/>
                        <a:lumOff val="60000"/>
                      </a:schemeClr>
                    </a:solidFill>
                  </a:tcPr>
                </a:tc>
                <a:tc>
                  <a:txBody>
                    <a:bodyPr/>
                    <a:lstStyle/>
                    <a:p>
                      <a:pPr algn="ctr"/>
                      <a:r>
                        <a:rPr lang="en-US" dirty="0" smtClean="0"/>
                        <a:t>Construction</a:t>
                      </a:r>
                      <a:endParaRPr lang="en-US" dirty="0"/>
                    </a:p>
                  </a:txBody>
                  <a:tcPr>
                    <a:solidFill>
                      <a:schemeClr val="tx2">
                        <a:lumMod val="40000"/>
                        <a:lumOff val="60000"/>
                      </a:schemeClr>
                    </a:solidFill>
                  </a:tcPr>
                </a:tc>
                <a:tc>
                  <a:txBody>
                    <a:bodyPr/>
                    <a:lstStyle/>
                    <a:p>
                      <a:pPr algn="ctr"/>
                      <a:r>
                        <a:rPr lang="en-US" dirty="0" smtClean="0"/>
                        <a:t>Operations</a:t>
                      </a:r>
                      <a:endParaRPr lang="en-US" dirty="0"/>
                    </a:p>
                  </a:txBody>
                  <a:tcPr>
                    <a:solidFill>
                      <a:schemeClr val="tx2">
                        <a:lumMod val="40000"/>
                        <a:lumOff val="60000"/>
                      </a:schemeClr>
                    </a:solidFill>
                  </a:tcPr>
                </a:tc>
                <a:tc>
                  <a:txBody>
                    <a:bodyPr/>
                    <a:lstStyle/>
                    <a:p>
                      <a:pPr algn="ctr"/>
                      <a:r>
                        <a:rPr lang="en-US" dirty="0" smtClean="0"/>
                        <a:t>Closure</a:t>
                      </a:r>
                      <a:endParaRPr lang="en-US" dirty="0"/>
                    </a:p>
                  </a:txBody>
                  <a:tcPr>
                    <a:solidFill>
                      <a:schemeClr val="tx2">
                        <a:lumMod val="40000"/>
                        <a:lumOff val="60000"/>
                      </a:schemeClr>
                    </a:solidFill>
                  </a:tcPr>
                </a:tc>
                <a:tc>
                  <a:txBody>
                    <a:bodyPr/>
                    <a:lstStyle/>
                    <a:p>
                      <a:pPr algn="ctr"/>
                      <a:r>
                        <a:rPr lang="en-US" dirty="0" smtClean="0"/>
                        <a:t>C&amp;M</a:t>
                      </a:r>
                      <a:endParaRPr lang="en-US" dirty="0"/>
                    </a:p>
                  </a:txBody>
                  <a:tcPr>
                    <a:solidFill>
                      <a:schemeClr val="tx2">
                        <a:lumMod val="40000"/>
                        <a:lumOff val="60000"/>
                      </a:schemeClr>
                    </a:solidFill>
                  </a:tcPr>
                </a:tc>
              </a:tr>
              <a:tr h="401320">
                <a:tc>
                  <a:txBody>
                    <a:bodyPr/>
                    <a:lstStyle/>
                    <a:p>
                      <a:pPr algn="l"/>
                      <a:r>
                        <a:rPr lang="en-US" dirty="0" smtClean="0"/>
                        <a:t>WQ-Biological</a:t>
                      </a:r>
                      <a:endParaRPr lang="en-US" dirty="0"/>
                    </a:p>
                  </a:txBody>
                  <a:tcPr/>
                </a:tc>
                <a:tc>
                  <a:txBody>
                    <a:bodyPr/>
                    <a:lstStyle/>
                    <a:p>
                      <a:pPr algn="ctr"/>
                      <a:r>
                        <a:rPr lang="en-US" dirty="0" smtClean="0"/>
                        <a:t>once</a:t>
                      </a:r>
                      <a:r>
                        <a:rPr lang="en-US" baseline="0" dirty="0" smtClean="0"/>
                        <a:t> e. season</a:t>
                      </a:r>
                      <a:endParaRPr lang="en-US" dirty="0"/>
                    </a:p>
                  </a:txBody>
                  <a:tcPr/>
                </a:tc>
                <a:tc>
                  <a:txBody>
                    <a:bodyPr/>
                    <a:lstStyle/>
                    <a:p>
                      <a:pPr algn="ctr"/>
                      <a:r>
                        <a:rPr lang="en-US" dirty="0" smtClean="0"/>
                        <a:t>once every 3 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once every 3 y</a:t>
                      </a:r>
                      <a:endParaRPr lang="en-US" dirty="0"/>
                    </a:p>
                  </a:txBody>
                  <a:tcPr/>
                </a:tc>
                <a:tc>
                  <a:txBody>
                    <a:bodyPr/>
                    <a:lstStyle/>
                    <a:p>
                      <a:pPr algn="ctr"/>
                      <a:r>
                        <a:rPr lang="en-US" dirty="0" smtClean="0"/>
                        <a:t>Spring/sum/fall</a:t>
                      </a:r>
                      <a:endParaRPr lang="en-US" dirty="0"/>
                    </a:p>
                  </a:txBody>
                  <a:tcPr/>
                </a:tc>
              </a:tr>
              <a:tr h="370840">
                <a:tc>
                  <a:txBody>
                    <a:bodyPr/>
                    <a:lstStyle/>
                    <a:p>
                      <a:pPr algn="l"/>
                      <a:r>
                        <a:rPr lang="en-US" dirty="0" smtClean="0"/>
                        <a:t>WQ (TIA &amp;</a:t>
                      </a:r>
                      <a:r>
                        <a:rPr lang="en-US" baseline="0" dirty="0" smtClean="0"/>
                        <a:t> </a:t>
                      </a:r>
                      <a:r>
                        <a:rPr lang="en-US" baseline="0" dirty="0" err="1" smtClean="0"/>
                        <a:t>effl</a:t>
                      </a:r>
                      <a:r>
                        <a:rPr lang="en-US" baseline="0"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quarterly</a:t>
                      </a:r>
                      <a:endParaRPr lang="en-US" dirty="0"/>
                    </a:p>
                  </a:txBody>
                  <a:tcPr/>
                </a:tc>
                <a:tc>
                  <a:txBody>
                    <a:bodyPr/>
                    <a:lstStyle/>
                    <a:p>
                      <a:pPr algn="ctr"/>
                      <a:r>
                        <a:rPr lang="en-US" dirty="0" smtClean="0"/>
                        <a:t>quarterly</a:t>
                      </a:r>
                      <a:endParaRPr lang="en-US" dirty="0"/>
                    </a:p>
                  </a:txBody>
                  <a:tcPr/>
                </a:tc>
                <a:tc>
                  <a:txBody>
                    <a:bodyPr/>
                    <a:lstStyle/>
                    <a:p>
                      <a:pPr algn="ctr"/>
                      <a:endParaRPr lang="en-US" dirty="0"/>
                    </a:p>
                  </a:txBody>
                  <a:tcPr/>
                </a:tc>
              </a:tr>
              <a:tr h="370840">
                <a:tc>
                  <a:txBody>
                    <a:bodyPr/>
                    <a:lstStyle/>
                    <a:p>
                      <a:pPr algn="l"/>
                      <a:r>
                        <a:rPr lang="en-US" dirty="0" smtClean="0"/>
                        <a:t>phytoplankton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e. season</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l"/>
                      <a:r>
                        <a:rPr lang="en-US" smtClean="0"/>
                        <a:t>sediment &amp;</a:t>
                      </a:r>
                      <a:r>
                        <a:rPr lang="en-US" baseline="0" smtClean="0"/>
                        <a:t> bentics</a:t>
                      </a:r>
                      <a:endParaRPr lang="en-US" dirty="0"/>
                    </a:p>
                  </a:txBody>
                  <a:tcPr/>
                </a:tc>
                <a:tc>
                  <a:txBody>
                    <a:bodyPr/>
                    <a:lstStyle/>
                    <a:p>
                      <a:pPr algn="ctr"/>
                      <a:r>
                        <a:rPr lang="en-US" dirty="0" smtClean="0"/>
                        <a:t>fall</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once every 3 y</a:t>
                      </a:r>
                    </a:p>
                    <a:p>
                      <a:pPr algn="ct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2594326"/>
              </p:ext>
            </p:extLst>
          </p:nvPr>
        </p:nvGraphicFramePr>
        <p:xfrm>
          <a:off x="457200" y="3276600"/>
          <a:ext cx="8229600" cy="1478280"/>
        </p:xfrm>
        <a:graphic>
          <a:graphicData uri="http://schemas.openxmlformats.org/drawingml/2006/table">
            <a:tbl>
              <a:tblPr firstRow="1" bandRow="1">
                <a:tableStyleId>{5C22544A-7EE6-4342-B048-85BDC9FD1C3A}</a:tableStyleId>
              </a:tblPr>
              <a:tblGrid>
                <a:gridCol w="1676400"/>
                <a:gridCol w="1600200"/>
                <a:gridCol w="1676400"/>
                <a:gridCol w="1600200"/>
                <a:gridCol w="1676400"/>
              </a:tblGrid>
              <a:tr h="0">
                <a:tc gridSpan="5">
                  <a:txBody>
                    <a:bodyPr/>
                    <a:lstStyle/>
                    <a:p>
                      <a:r>
                        <a:rPr lang="en-US" dirty="0" smtClean="0"/>
                        <a:t>Land Treatment  Area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water quality</a:t>
                      </a:r>
                      <a:endParaRPr lang="en-US" dirty="0"/>
                    </a:p>
                  </a:txBody>
                  <a:tcPr/>
                </a:tc>
                <a:tc gridSpan="4">
                  <a:txBody>
                    <a:bodyPr/>
                    <a:lstStyle/>
                    <a:p>
                      <a:r>
                        <a:rPr lang="en-US" sz="1400" dirty="0" smtClean="0"/>
                        <a:t>once prior discharge , daily when</a:t>
                      </a:r>
                      <a:r>
                        <a:rPr lang="en-US" sz="1400" baseline="0" dirty="0" smtClean="0"/>
                        <a:t> discharge to tundra</a:t>
                      </a:r>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r>
              <a:tr h="370840">
                <a:tc>
                  <a:txBody>
                    <a:bodyPr/>
                    <a:lstStyle/>
                    <a:p>
                      <a:r>
                        <a:rPr lang="en-US" dirty="0" smtClean="0"/>
                        <a:t>soil q.</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materials</a:t>
                      </a:r>
                      <a:endParaRPr lang="en-US" dirty="0"/>
                    </a:p>
                  </a:txBody>
                  <a:tcPr/>
                </a:tc>
                <a:tc gridSpan="4">
                  <a:txBody>
                    <a:bodyPr/>
                    <a:lstStyle/>
                    <a:p>
                      <a:r>
                        <a:rPr lang="en-US" dirty="0" smtClean="0"/>
                        <a:t>volume</a:t>
                      </a:r>
                      <a:r>
                        <a:rPr lang="en-US" baseline="0" dirty="0" smtClean="0"/>
                        <a:t> &amp; source for deposits, vol. &amp; discharge location for removals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85232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pPr algn="l"/>
            <a:r>
              <a:rPr lang="en-US" sz="2400" dirty="0">
                <a:solidFill>
                  <a:prstClr val="black"/>
                </a:solidFill>
              </a:rPr>
              <a:t>DN Monitoring Programs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5782698"/>
              </p:ext>
            </p:extLst>
          </p:nvPr>
        </p:nvGraphicFramePr>
        <p:xfrm>
          <a:off x="457200" y="762000"/>
          <a:ext cx="8229600" cy="3073400"/>
        </p:xfrm>
        <a:graphic>
          <a:graphicData uri="http://schemas.openxmlformats.org/drawingml/2006/table">
            <a:tbl>
              <a:tblPr firstRow="1" bandRow="1">
                <a:tableStyleId>{5C22544A-7EE6-4342-B048-85BDC9FD1C3A}</a:tableStyleId>
              </a:tblPr>
              <a:tblGrid>
                <a:gridCol w="2438400"/>
                <a:gridCol w="1676400"/>
                <a:gridCol w="1752600"/>
                <a:gridCol w="990600"/>
                <a:gridCol w="1371600"/>
              </a:tblGrid>
              <a:tr h="370840">
                <a:tc gridSpan="5">
                  <a:txBody>
                    <a:bodyPr/>
                    <a:lstStyle/>
                    <a:p>
                      <a:r>
                        <a:rPr lang="en-US" dirty="0" smtClean="0"/>
                        <a:t>Waste rock and ore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n-US" dirty="0" smtClean="0"/>
                        <a:t>Parameter</a:t>
                      </a:r>
                      <a:endParaRPr lang="en-US" dirty="0"/>
                    </a:p>
                  </a:txBody>
                  <a:tcPr>
                    <a:solidFill>
                      <a:schemeClr val="tx2">
                        <a:lumMod val="40000"/>
                        <a:lumOff val="60000"/>
                      </a:schemeClr>
                    </a:solidFill>
                  </a:tcPr>
                </a:tc>
                <a:tc>
                  <a:txBody>
                    <a:bodyPr/>
                    <a:lstStyle/>
                    <a:p>
                      <a:pPr algn="ctr"/>
                      <a:r>
                        <a:rPr lang="en-US" dirty="0" smtClean="0"/>
                        <a:t>Construction</a:t>
                      </a:r>
                      <a:endParaRPr lang="en-US" dirty="0"/>
                    </a:p>
                  </a:txBody>
                  <a:tcPr>
                    <a:solidFill>
                      <a:schemeClr val="tx2">
                        <a:lumMod val="40000"/>
                        <a:lumOff val="60000"/>
                      </a:schemeClr>
                    </a:solidFill>
                  </a:tcPr>
                </a:tc>
                <a:tc>
                  <a:txBody>
                    <a:bodyPr/>
                    <a:lstStyle/>
                    <a:p>
                      <a:pPr algn="ctr"/>
                      <a:r>
                        <a:rPr lang="en-US" dirty="0" smtClean="0"/>
                        <a:t>Operations</a:t>
                      </a:r>
                      <a:endParaRPr lang="en-US" dirty="0"/>
                    </a:p>
                  </a:txBody>
                  <a:tcPr>
                    <a:solidFill>
                      <a:schemeClr val="tx2">
                        <a:lumMod val="40000"/>
                        <a:lumOff val="60000"/>
                      </a:schemeClr>
                    </a:solidFill>
                  </a:tcPr>
                </a:tc>
                <a:tc>
                  <a:txBody>
                    <a:bodyPr/>
                    <a:lstStyle/>
                    <a:p>
                      <a:pPr algn="ctr"/>
                      <a:r>
                        <a:rPr lang="en-US" dirty="0" smtClean="0"/>
                        <a:t>Closure</a:t>
                      </a:r>
                      <a:endParaRPr lang="en-US" dirty="0"/>
                    </a:p>
                  </a:txBody>
                  <a:tcPr>
                    <a:solidFill>
                      <a:schemeClr val="tx2">
                        <a:lumMod val="40000"/>
                        <a:lumOff val="60000"/>
                      </a:schemeClr>
                    </a:solidFill>
                  </a:tcPr>
                </a:tc>
                <a:tc>
                  <a:txBody>
                    <a:bodyPr/>
                    <a:lstStyle/>
                    <a:p>
                      <a:pPr algn="ctr"/>
                      <a:r>
                        <a:rPr lang="en-US" dirty="0" smtClean="0"/>
                        <a:t>C&amp;M</a:t>
                      </a:r>
                      <a:endParaRPr lang="en-US" dirty="0"/>
                    </a:p>
                  </a:txBody>
                  <a:tcPr>
                    <a:solidFill>
                      <a:schemeClr val="tx2">
                        <a:lumMod val="40000"/>
                        <a:lumOff val="60000"/>
                      </a:schemeClr>
                    </a:solidFill>
                  </a:tcPr>
                </a:tc>
              </a:tr>
              <a:tr h="370840">
                <a:tc>
                  <a:txBody>
                    <a:bodyPr/>
                    <a:lstStyle/>
                    <a:p>
                      <a:pPr algn="l"/>
                      <a:r>
                        <a:rPr lang="en-US" sz="1600" dirty="0" smtClean="0"/>
                        <a:t>WR</a:t>
                      </a:r>
                      <a:r>
                        <a:rPr lang="en-US" sz="1600" baseline="0" dirty="0" smtClean="0"/>
                        <a:t> classify. &amp; </a:t>
                      </a:r>
                      <a:r>
                        <a:rPr lang="en-US" sz="1600" baseline="0" dirty="0" err="1" smtClean="0"/>
                        <a:t>segr</a:t>
                      </a:r>
                      <a:r>
                        <a:rPr lang="en-US" sz="1600" baseline="0" dirty="0" smtClean="0"/>
                        <a:t>.</a:t>
                      </a:r>
                    </a:p>
                    <a:p>
                      <a:pPr algn="l"/>
                      <a:r>
                        <a:rPr lang="en-US" sz="1600" baseline="0" dirty="0" smtClean="0"/>
                        <a:t> testing</a:t>
                      </a:r>
                      <a:endParaRPr lang="en-US" sz="1600"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pPr algn="l"/>
                      <a:r>
                        <a:rPr lang="en-US" sz="1600" dirty="0" smtClean="0"/>
                        <a:t>WR</a:t>
                      </a:r>
                      <a:r>
                        <a:rPr lang="en-US" sz="1600" baseline="0" dirty="0" smtClean="0"/>
                        <a:t> pile visual insp.</a:t>
                      </a:r>
                      <a:endParaRPr lang="en-US" sz="1600" dirty="0"/>
                    </a:p>
                  </a:txBody>
                  <a:tcPr/>
                </a:tc>
                <a:tc>
                  <a:txBody>
                    <a:bodyPr/>
                    <a:lstStyle/>
                    <a:p>
                      <a:pPr algn="ctr"/>
                      <a:r>
                        <a:rPr lang="en-US" dirty="0" smtClean="0"/>
                        <a:t>annual</a:t>
                      </a:r>
                      <a:endParaRPr lang="en-US" dirty="0"/>
                    </a:p>
                  </a:txBody>
                  <a:tcPr/>
                </a:tc>
                <a:tc>
                  <a:txBody>
                    <a:bodyPr/>
                    <a:lstStyle/>
                    <a:p>
                      <a:pPr algn="ctr"/>
                      <a:r>
                        <a:rPr lang="en-US" dirty="0" smtClean="0"/>
                        <a:t>annual</a:t>
                      </a:r>
                      <a:endParaRPr lang="en-US" dirty="0"/>
                    </a:p>
                  </a:txBody>
                  <a:tcPr/>
                </a:tc>
                <a:tc>
                  <a:txBody>
                    <a:bodyPr/>
                    <a:lstStyle/>
                    <a:p>
                      <a:pPr algn="ctr"/>
                      <a:endParaRPr lang="en-US" dirty="0"/>
                    </a:p>
                  </a:txBody>
                  <a:tcPr/>
                </a:tc>
                <a:tc>
                  <a:txBody>
                    <a:bodyPr/>
                    <a:lstStyle/>
                    <a:p>
                      <a:pPr algn="ctr"/>
                      <a:endParaRPr lang="en-US"/>
                    </a:p>
                  </a:txBody>
                  <a:tcPr/>
                </a:tc>
              </a:tr>
              <a:tr h="370840">
                <a:tc>
                  <a:txBody>
                    <a:bodyPr/>
                    <a:lstStyle/>
                    <a:p>
                      <a:pPr algn="l"/>
                      <a:r>
                        <a:rPr lang="en-US" sz="1600" dirty="0" smtClean="0"/>
                        <a:t>seepage</a:t>
                      </a:r>
                      <a:endParaRPr lang="en-US" sz="1600" dirty="0"/>
                    </a:p>
                  </a:txBody>
                  <a:tcPr/>
                </a:tc>
                <a:tc gridSpan="4">
                  <a:txBody>
                    <a:bodyPr/>
                    <a:lstStyle/>
                    <a:p>
                      <a:pPr algn="ctr"/>
                      <a:r>
                        <a:rPr lang="en-US" dirty="0" smtClean="0"/>
                        <a:t>annual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n-US" sz="1600" dirty="0" smtClean="0"/>
                        <a:t>Poll. pond WQ (ST-2)</a:t>
                      </a:r>
                      <a:endParaRPr lang="en-US" sz="1600" dirty="0"/>
                    </a:p>
                  </a:txBody>
                  <a:tcPr/>
                </a:tc>
                <a:tc gridSpan="4">
                  <a:txBody>
                    <a:bodyPr/>
                    <a:lstStyle/>
                    <a:p>
                      <a:pPr algn="ctr"/>
                      <a:r>
                        <a:rPr lang="en-US" dirty="0" smtClean="0"/>
                        <a:t>monthly</a:t>
                      </a:r>
                      <a:r>
                        <a:rPr lang="en-US" baseline="0" dirty="0" smtClean="0"/>
                        <a:t> during open water season</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l"/>
                      <a:r>
                        <a:rPr lang="en-US" sz="1600" dirty="0" smtClean="0"/>
                        <a:t>Under flow</a:t>
                      </a:r>
                      <a:r>
                        <a:rPr lang="en-US" sz="1600" baseline="0" dirty="0" smtClean="0"/>
                        <a:t> </a:t>
                      </a:r>
                      <a:r>
                        <a:rPr lang="en-US" sz="1600" dirty="0" smtClean="0"/>
                        <a:t>sumps </a:t>
                      </a:r>
                      <a:r>
                        <a:rPr lang="en-US" sz="1600" baseline="0" dirty="0" smtClean="0"/>
                        <a:t> (</a:t>
                      </a:r>
                      <a:r>
                        <a:rPr lang="en-US" sz="1600" dirty="0" smtClean="0"/>
                        <a:t>STS-2A  &amp; STS-2B)</a:t>
                      </a:r>
                      <a:endParaRPr lang="en-US" sz="1600" dirty="0"/>
                    </a:p>
                  </a:txBody>
                  <a:tcPr/>
                </a:tc>
                <a:tc gridSpan="4">
                  <a:txBody>
                    <a:bodyPr/>
                    <a:lstStyle/>
                    <a:p>
                      <a:pPr algn="ctr"/>
                      <a:r>
                        <a:rPr lang="en-US" dirty="0" smtClean="0"/>
                        <a:t>monthly during open water season</a:t>
                      </a:r>
                    </a:p>
                    <a:p>
                      <a:pPr algn="ct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255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pPr algn="l"/>
            <a:r>
              <a:rPr lang="en-US" sz="2400" dirty="0">
                <a:solidFill>
                  <a:prstClr val="black"/>
                </a:solidFill>
              </a:rPr>
              <a:t>DN Monitoring Programs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022195"/>
              </p:ext>
            </p:extLst>
          </p:nvPr>
        </p:nvGraphicFramePr>
        <p:xfrm>
          <a:off x="457200" y="762000"/>
          <a:ext cx="8077200" cy="4145280"/>
        </p:xfrm>
        <a:graphic>
          <a:graphicData uri="http://schemas.openxmlformats.org/drawingml/2006/table">
            <a:tbl>
              <a:tblPr firstRow="1" bandRow="1">
                <a:tableStyleId>{5C22544A-7EE6-4342-B048-85BDC9FD1C3A}</a:tableStyleId>
              </a:tblPr>
              <a:tblGrid>
                <a:gridCol w="2438400"/>
                <a:gridCol w="1447800"/>
                <a:gridCol w="1752600"/>
                <a:gridCol w="2438400"/>
              </a:tblGrid>
              <a:tr h="370840">
                <a:tc gridSpan="4">
                  <a:txBody>
                    <a:bodyPr/>
                    <a:lstStyle/>
                    <a:p>
                      <a:r>
                        <a:rPr lang="en-US" dirty="0" smtClean="0"/>
                        <a:t>Water</a:t>
                      </a:r>
                      <a:r>
                        <a:rPr lang="en-US" baseline="0" dirty="0" smtClean="0"/>
                        <a:t> Management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n-US" dirty="0" smtClean="0"/>
                        <a:t>Parameter</a:t>
                      </a:r>
                      <a:endParaRPr lang="en-US" dirty="0"/>
                    </a:p>
                  </a:txBody>
                  <a:tcPr>
                    <a:solidFill>
                      <a:schemeClr val="tx2">
                        <a:lumMod val="40000"/>
                        <a:lumOff val="60000"/>
                      </a:schemeClr>
                    </a:solidFill>
                  </a:tcPr>
                </a:tc>
                <a:tc>
                  <a:txBody>
                    <a:bodyPr/>
                    <a:lstStyle/>
                    <a:p>
                      <a:pPr algn="ctr"/>
                      <a:r>
                        <a:rPr lang="en-US" dirty="0" smtClean="0"/>
                        <a:t>Construction</a:t>
                      </a:r>
                      <a:endParaRPr lang="en-US" dirty="0"/>
                    </a:p>
                  </a:txBody>
                  <a:tcPr>
                    <a:solidFill>
                      <a:schemeClr val="tx2">
                        <a:lumMod val="40000"/>
                        <a:lumOff val="60000"/>
                      </a:schemeClr>
                    </a:solidFill>
                  </a:tcPr>
                </a:tc>
                <a:tc>
                  <a:txBody>
                    <a:bodyPr/>
                    <a:lstStyle/>
                    <a:p>
                      <a:pPr algn="ctr"/>
                      <a:r>
                        <a:rPr lang="en-US" dirty="0" smtClean="0"/>
                        <a:t>Operations</a:t>
                      </a:r>
                      <a:endParaRPr lang="en-US" dirty="0"/>
                    </a:p>
                  </a:txBody>
                  <a:tcPr>
                    <a:solidFill>
                      <a:schemeClr val="tx2">
                        <a:lumMod val="40000"/>
                        <a:lumOff val="60000"/>
                      </a:schemeClr>
                    </a:solidFill>
                  </a:tcPr>
                </a:tc>
                <a:tc>
                  <a:txBody>
                    <a:bodyPr/>
                    <a:lstStyle/>
                    <a:p>
                      <a:pPr algn="ctr"/>
                      <a:r>
                        <a:rPr lang="en-US" dirty="0" smtClean="0"/>
                        <a:t>Closure</a:t>
                      </a:r>
                      <a:endParaRPr lang="en-US" dirty="0"/>
                    </a:p>
                  </a:txBody>
                  <a:tcPr>
                    <a:solidFill>
                      <a:schemeClr val="tx2">
                        <a:lumMod val="40000"/>
                        <a:lumOff val="60000"/>
                      </a:schemeClr>
                    </a:solidFill>
                  </a:tcPr>
                </a:tc>
              </a:tr>
              <a:tr h="370840">
                <a:tc>
                  <a:txBody>
                    <a:bodyPr/>
                    <a:lstStyle/>
                    <a:p>
                      <a:pPr algn="l"/>
                      <a:r>
                        <a:rPr lang="en-US" sz="1600" dirty="0" smtClean="0"/>
                        <a:t>WQ</a:t>
                      </a:r>
                      <a:r>
                        <a:rPr lang="en-US" sz="1600" baseline="0" dirty="0" smtClean="0"/>
                        <a:t> sedimentation pond (SP, ST1)</a:t>
                      </a:r>
                      <a:endParaRPr lang="en-US" sz="1600" dirty="0"/>
                    </a:p>
                  </a:txBody>
                  <a:tcPr/>
                </a:tc>
                <a:tc gridSpan="3">
                  <a:txBody>
                    <a:bodyPr/>
                    <a:lstStyle/>
                    <a:p>
                      <a:pPr algn="ctr"/>
                      <a:r>
                        <a:rPr lang="en-US" dirty="0" smtClean="0"/>
                        <a:t>once before any discharge</a:t>
                      </a:r>
                      <a:r>
                        <a:rPr lang="en-US" baseline="0" dirty="0" smtClean="0"/>
                        <a:t>, daily when discharging to the tundra</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l"/>
                      <a:r>
                        <a:rPr lang="en-US" sz="1600" dirty="0" smtClean="0"/>
                        <a:t>discharge vol</a:t>
                      </a:r>
                      <a:r>
                        <a:rPr lang="en-US" sz="1600" baseline="0" dirty="0" smtClean="0"/>
                        <a:t>. SP</a:t>
                      </a:r>
                      <a:endParaRPr lang="en-US" sz="1600" dirty="0"/>
                    </a:p>
                  </a:txBody>
                  <a:tcPr/>
                </a:tc>
                <a:tc gridSpan="3">
                  <a:txBody>
                    <a:bodyPr/>
                    <a:lstStyle/>
                    <a:p>
                      <a:pPr algn="ctr"/>
                      <a:r>
                        <a:rPr lang="en-US" dirty="0" smtClean="0"/>
                        <a:t>daily</a:t>
                      </a:r>
                      <a:r>
                        <a:rPr lang="en-US" baseline="0" dirty="0" smtClean="0"/>
                        <a:t> during discharge</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l"/>
                      <a:r>
                        <a:rPr lang="en-US" sz="1600" dirty="0" smtClean="0"/>
                        <a:t>WQ –TL</a:t>
                      </a:r>
                      <a:r>
                        <a:rPr lang="en-US" sz="1600" baseline="0" dirty="0" smtClean="0"/>
                        <a:t> discharge</a:t>
                      </a:r>
                    </a:p>
                    <a:p>
                      <a:pPr algn="l"/>
                      <a:r>
                        <a:rPr lang="en-US" sz="1600" baseline="0" dirty="0" smtClean="0"/>
                        <a:t>TL1 &amp; TL4</a:t>
                      </a:r>
                      <a:endParaRPr lang="en-US" sz="1600" dirty="0"/>
                    </a:p>
                  </a:txBody>
                  <a:tcPr/>
                </a:tc>
                <a:tc gridSpan="3">
                  <a:txBody>
                    <a:bodyPr/>
                    <a:lstStyle/>
                    <a:p>
                      <a:pPr algn="ctr"/>
                      <a:r>
                        <a:rPr lang="en-US" dirty="0" smtClean="0"/>
                        <a:t>every 2</a:t>
                      </a:r>
                      <a:r>
                        <a:rPr lang="en-US" baseline="30000" dirty="0" smtClean="0"/>
                        <a:t>nd</a:t>
                      </a:r>
                      <a:r>
                        <a:rPr lang="en-US" dirty="0" smtClean="0"/>
                        <a:t> day- 2</a:t>
                      </a:r>
                      <a:r>
                        <a:rPr lang="en-US" baseline="0" dirty="0" smtClean="0"/>
                        <a:t> weeks </a:t>
                      </a:r>
                      <a:r>
                        <a:rPr lang="en-US" dirty="0" smtClean="0"/>
                        <a:t>prior to discharge &amp; 2 weeks after discharge,</a:t>
                      </a:r>
                      <a:r>
                        <a:rPr lang="en-US" baseline="0" dirty="0" smtClean="0"/>
                        <a:t> </a:t>
                      </a:r>
                      <a:r>
                        <a:rPr lang="en-US" dirty="0" smtClean="0"/>
                        <a:t>then weekly</a:t>
                      </a:r>
                      <a:r>
                        <a:rPr lang="en-US" baseline="0" dirty="0" smtClean="0"/>
                        <a:t> and monthly</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n-US" sz="1600" dirty="0" smtClean="0"/>
                        <a:t>volume- Tail</a:t>
                      </a:r>
                      <a:r>
                        <a:rPr lang="en-US" sz="1600" baseline="0" dirty="0" smtClean="0"/>
                        <a:t> Lake</a:t>
                      </a:r>
                      <a:endParaRPr lang="en-US" sz="1600" dirty="0"/>
                    </a:p>
                  </a:txBody>
                  <a:tcPr/>
                </a:tc>
                <a:tc gridSpan="3">
                  <a:txBody>
                    <a:bodyPr/>
                    <a:lstStyle/>
                    <a:p>
                      <a:pPr algn="ctr"/>
                      <a:r>
                        <a:rPr lang="en-US" dirty="0" smtClean="0"/>
                        <a:t>daily during discharge</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l"/>
                      <a:r>
                        <a:rPr lang="en-US" sz="1600" dirty="0" smtClean="0"/>
                        <a:t>WQ Doris Creek up and downstream</a:t>
                      </a:r>
                      <a:r>
                        <a:rPr lang="en-US" sz="1600" baseline="0" dirty="0" smtClean="0"/>
                        <a:t>  (TL2 &amp;TL3)</a:t>
                      </a:r>
                      <a:endParaRPr lang="en-US" sz="16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every 2</a:t>
                      </a:r>
                      <a:r>
                        <a:rPr lang="en-US" baseline="30000" dirty="0" smtClean="0"/>
                        <a:t>nd</a:t>
                      </a:r>
                      <a:r>
                        <a:rPr lang="en-US" dirty="0" smtClean="0"/>
                        <a:t> day - 2</a:t>
                      </a:r>
                      <a:r>
                        <a:rPr lang="en-US" baseline="0" dirty="0" smtClean="0"/>
                        <a:t> weeks </a:t>
                      </a:r>
                      <a:r>
                        <a:rPr lang="en-US" dirty="0" smtClean="0"/>
                        <a:t>prior to discharge &amp; 2 weeks after discharge,</a:t>
                      </a:r>
                      <a:r>
                        <a:rPr lang="en-US" baseline="0" dirty="0" smtClean="0"/>
                        <a:t> </a:t>
                      </a:r>
                      <a:r>
                        <a:rPr lang="en-US" dirty="0" smtClean="0"/>
                        <a:t>then weekly</a:t>
                      </a:r>
                      <a:r>
                        <a:rPr lang="en-US" baseline="0" dirty="0" smtClean="0"/>
                        <a:t> during discharge period</a:t>
                      </a:r>
                      <a:endParaRPr lang="en-US" dirty="0"/>
                    </a:p>
                  </a:txBody>
                  <a:tcPr/>
                </a:tc>
                <a:tc hMerge="1">
                  <a:txBody>
                    <a:bodyPr/>
                    <a:lstStyle/>
                    <a:p>
                      <a:endParaRPr lang="en-US"/>
                    </a:p>
                  </a:txBody>
                  <a:tcPr/>
                </a:tc>
                <a:tc hMerge="1">
                  <a:txBody>
                    <a:bodyPr/>
                    <a:lstStyle/>
                    <a:p>
                      <a:endParaRPr lang="en-US"/>
                    </a:p>
                  </a:txBody>
                  <a:tcPr/>
                </a:tc>
              </a:tr>
              <a:tr h="370840">
                <a:tc>
                  <a:txBody>
                    <a:bodyPr/>
                    <a:lstStyle/>
                    <a:p>
                      <a:pPr algn="l"/>
                      <a:r>
                        <a:rPr lang="en-US" sz="1600" dirty="0" smtClean="0"/>
                        <a:t>WQ TIA water body</a:t>
                      </a:r>
                      <a:r>
                        <a:rPr lang="en-US" sz="1600" baseline="0" dirty="0" smtClean="0"/>
                        <a:t> TL10</a:t>
                      </a:r>
                      <a:endParaRPr lang="en-US" sz="16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monthly</a:t>
                      </a:r>
                      <a:r>
                        <a:rPr lang="en-US" baseline="0" dirty="0" smtClean="0"/>
                        <a:t> during discharge, starting 2 w. prior start d.</a:t>
                      </a:r>
                      <a:endParaRPr lang="en-US" dirty="0"/>
                    </a:p>
                  </a:txBody>
                  <a:tcPr/>
                </a:tc>
                <a:tc hMerge="1">
                  <a:txBody>
                    <a:bodyPr/>
                    <a:lstStyle/>
                    <a:p>
                      <a:endParaRPr lang="en-US"/>
                    </a:p>
                  </a:txBody>
                  <a:tcPr/>
                </a:tc>
                <a:tc hMerge="1">
                  <a:txBody>
                    <a:bodyPr/>
                    <a:lstStyle/>
                    <a:p>
                      <a:endParaRPr lang="en-US"/>
                    </a:p>
                  </a:txBody>
                  <a:tcPr/>
                </a:tc>
              </a:tr>
              <a:tr h="370840">
                <a:tc>
                  <a:txBody>
                    <a:bodyPr/>
                    <a:lstStyle/>
                    <a:p>
                      <a:pPr algn="l"/>
                      <a:r>
                        <a:rPr lang="en-US" sz="1600" dirty="0" smtClean="0"/>
                        <a:t>ice thickness</a:t>
                      </a:r>
                      <a:r>
                        <a:rPr lang="en-US" sz="1600" baseline="0" dirty="0" smtClean="0"/>
                        <a:t> on the TIA</a:t>
                      </a:r>
                      <a:endParaRPr lang="en-US" sz="16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monthly</a:t>
                      </a:r>
                      <a:r>
                        <a:rPr lang="en-US" baseline="0" dirty="0" smtClean="0"/>
                        <a:t> </a:t>
                      </a:r>
                      <a:endParaRPr lang="en-US" dirty="0"/>
                    </a:p>
                  </a:txBody>
                  <a:tcPr/>
                </a:tc>
                <a:tc hMerge="1">
                  <a:txBody>
                    <a:bodyPr/>
                    <a:lstStyle/>
                    <a:p>
                      <a:endParaRPr lang="en-US"/>
                    </a:p>
                  </a:txBody>
                  <a:tcPr/>
                </a:tc>
                <a:tc hMerge="1">
                  <a:txBody>
                    <a:bodyPr/>
                    <a:lstStyle/>
                    <a:p>
                      <a:endParaRPr lang="en-US"/>
                    </a:p>
                  </a:txBody>
                  <a:tcPr/>
                </a:tc>
              </a:tr>
            </a:tbl>
          </a:graphicData>
        </a:graphic>
      </p:graphicFrame>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247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a:bodyPr>
          <a:lstStyle/>
          <a:p>
            <a:pPr algn="l"/>
            <a:r>
              <a:rPr lang="en-US" sz="2400" dirty="0">
                <a:solidFill>
                  <a:prstClr val="black"/>
                </a:solidFill>
              </a:rPr>
              <a:t>DN Monitoring Programs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927091"/>
              </p:ext>
            </p:extLst>
          </p:nvPr>
        </p:nvGraphicFramePr>
        <p:xfrm>
          <a:off x="457200" y="762000"/>
          <a:ext cx="8077200" cy="1899920"/>
        </p:xfrm>
        <a:graphic>
          <a:graphicData uri="http://schemas.openxmlformats.org/drawingml/2006/table">
            <a:tbl>
              <a:tblPr firstRow="1" bandRow="1">
                <a:tableStyleId>{5C22544A-7EE6-4342-B048-85BDC9FD1C3A}</a:tableStyleId>
              </a:tblPr>
              <a:tblGrid>
                <a:gridCol w="2667000"/>
                <a:gridCol w="1447800"/>
                <a:gridCol w="1905000"/>
                <a:gridCol w="2057400"/>
              </a:tblGrid>
              <a:tr h="370840">
                <a:tc gridSpan="4">
                  <a:txBody>
                    <a:bodyPr/>
                    <a:lstStyle/>
                    <a:p>
                      <a:r>
                        <a:rPr lang="en-US" dirty="0" smtClean="0"/>
                        <a:t>Wastewater</a:t>
                      </a:r>
                      <a:r>
                        <a:rPr lang="en-US" baseline="0" dirty="0" smtClean="0"/>
                        <a:t> Treatment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l"/>
                      <a:r>
                        <a:rPr lang="en-US" smtClean="0"/>
                        <a:t>Parameter</a:t>
                      </a:r>
                      <a:endParaRPr lang="en-US" dirty="0"/>
                    </a:p>
                  </a:txBody>
                  <a:tcPr>
                    <a:solidFill>
                      <a:schemeClr val="tx2">
                        <a:lumMod val="40000"/>
                        <a:lumOff val="60000"/>
                      </a:schemeClr>
                    </a:solidFill>
                  </a:tcPr>
                </a:tc>
                <a:tc>
                  <a:txBody>
                    <a:bodyPr/>
                    <a:lstStyle/>
                    <a:p>
                      <a:pPr algn="ctr"/>
                      <a:r>
                        <a:rPr lang="en-US" smtClean="0"/>
                        <a:t>Construction</a:t>
                      </a:r>
                      <a:endParaRPr lang="en-US" dirty="0"/>
                    </a:p>
                  </a:txBody>
                  <a:tcPr>
                    <a:solidFill>
                      <a:schemeClr val="tx2">
                        <a:lumMod val="40000"/>
                        <a:lumOff val="60000"/>
                      </a:schemeClr>
                    </a:solidFill>
                  </a:tcPr>
                </a:tc>
                <a:tc>
                  <a:txBody>
                    <a:bodyPr/>
                    <a:lstStyle/>
                    <a:p>
                      <a:pPr algn="ctr"/>
                      <a:r>
                        <a:rPr lang="en-US" smtClean="0"/>
                        <a:t>Operations</a:t>
                      </a:r>
                      <a:endParaRPr lang="en-US" dirty="0"/>
                    </a:p>
                  </a:txBody>
                  <a:tcPr>
                    <a:solidFill>
                      <a:schemeClr val="tx2">
                        <a:lumMod val="40000"/>
                        <a:lumOff val="60000"/>
                      </a:schemeClr>
                    </a:solidFill>
                  </a:tcPr>
                </a:tc>
                <a:tc>
                  <a:txBody>
                    <a:bodyPr/>
                    <a:lstStyle/>
                    <a:p>
                      <a:pPr algn="ctr"/>
                      <a:r>
                        <a:rPr lang="en-US" dirty="0" smtClean="0"/>
                        <a:t>Closure</a:t>
                      </a:r>
                      <a:endParaRPr lang="en-US" dirty="0"/>
                    </a:p>
                  </a:txBody>
                  <a:tcPr>
                    <a:solidFill>
                      <a:schemeClr val="tx2">
                        <a:lumMod val="40000"/>
                        <a:lumOff val="60000"/>
                      </a:schemeClr>
                    </a:solidFill>
                  </a:tcPr>
                </a:tc>
              </a:tr>
              <a:tr h="370840">
                <a:tc>
                  <a:txBody>
                    <a:bodyPr/>
                    <a:lstStyle/>
                    <a:p>
                      <a:pPr algn="l"/>
                      <a:r>
                        <a:rPr lang="en-US" sz="1600" dirty="0" smtClean="0"/>
                        <a:t>WQ</a:t>
                      </a:r>
                      <a:r>
                        <a:rPr lang="en-US" sz="1600" baseline="0" dirty="0" smtClean="0"/>
                        <a:t> discharge from WWTP ST8</a:t>
                      </a:r>
                      <a:endParaRPr lang="en-US" sz="1600" dirty="0"/>
                    </a:p>
                  </a:txBody>
                  <a:tcPr/>
                </a:tc>
                <a:tc gridSpan="3">
                  <a:txBody>
                    <a:bodyPr/>
                    <a:lstStyle/>
                    <a:p>
                      <a:pPr algn="ctr"/>
                      <a:r>
                        <a:rPr lang="en-US" dirty="0" smtClean="0"/>
                        <a:t>monthly</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pPr algn="l"/>
                      <a:r>
                        <a:rPr lang="en-US" sz="1600" dirty="0" smtClean="0"/>
                        <a:t>volume- effluent discharge,</a:t>
                      </a:r>
                    </a:p>
                    <a:p>
                      <a:pPr algn="l"/>
                      <a:r>
                        <a:rPr lang="en-US" sz="1600" dirty="0" smtClean="0"/>
                        <a:t>volume</a:t>
                      </a:r>
                      <a:r>
                        <a:rPr lang="en-US" sz="1600" baseline="0" dirty="0" smtClean="0"/>
                        <a:t> and location - sludge</a:t>
                      </a:r>
                      <a:endParaRPr lang="en-US" sz="1600" dirty="0"/>
                    </a:p>
                  </a:txBody>
                  <a:tcPr/>
                </a:tc>
                <a:tc gridSpan="3">
                  <a:txBody>
                    <a:bodyPr/>
                    <a:lstStyle/>
                    <a:p>
                      <a:pPr algn="ctr"/>
                      <a:r>
                        <a:rPr lang="en-US" dirty="0" smtClean="0"/>
                        <a:t>daily</a:t>
                      </a:r>
                      <a:endParaRPr lang="en-US" dirty="0"/>
                    </a:p>
                  </a:txBody>
                  <a:tcPr/>
                </a:tc>
                <a:tc hMerge="1">
                  <a:txBody>
                    <a:bodyPr/>
                    <a:lstStyle/>
                    <a:p>
                      <a:pPr algn="ctr"/>
                      <a:endParaRPr lang="en-US" dirty="0"/>
                    </a:p>
                  </a:txBody>
                  <a:tcPr/>
                </a:tc>
                <a:tc hMerge="1">
                  <a:txBody>
                    <a:bodyPr/>
                    <a:lstStyle/>
                    <a:p>
                      <a:pPr algn="ctr"/>
                      <a:endParaRPr lang="en-US" dirty="0"/>
                    </a:p>
                  </a:txBody>
                  <a:tcPr/>
                </a:tc>
              </a:tr>
            </a:tbl>
          </a:graphicData>
        </a:graphic>
      </p:graphicFrame>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548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2051" name="Picture 3" descr="C:\Users\sonia\Desktop\GH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5110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tech3\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634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QUESTIONS</a:t>
            </a:r>
            <a:endParaRPr lang="en-US" dirty="0"/>
          </a:p>
        </p:txBody>
      </p:sp>
      <p:pic>
        <p:nvPicPr>
          <p:cNvPr id="4"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8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Doris North Project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1"/>
            <a:ext cx="7239000"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623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smtClean="0">
                <a:solidFill>
                  <a:schemeClr val="bg1"/>
                </a:solidFill>
                <a:latin typeface="Times New Roman" pitchFamily="18" charset="0"/>
                <a:cs typeface="Times New Roman" pitchFamily="18" charset="0"/>
              </a:rPr>
              <a:t>Project Location</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269470"/>
            <a:ext cx="6339840" cy="470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161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Project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6800" y="1508760"/>
            <a:ext cx="7620000" cy="4745915"/>
          </a:xfrm>
          <a:prstGeom prst="rect">
            <a:avLst/>
          </a:prstGeom>
        </p:spPr>
        <p:txBody>
          <a:bodyPr wrap="square">
            <a:spAutoFit/>
          </a:bodyPr>
          <a:lstStyle/>
          <a:p>
            <a:pPr marL="342900" lvl="0" indent="-342900">
              <a:buFont typeface="Wingdings" pitchFamily="2" charset="2"/>
              <a:buChar char="Ø"/>
            </a:pPr>
            <a:r>
              <a:rPr lang="en-US" sz="2400" dirty="0">
                <a:solidFill>
                  <a:prstClr val="black"/>
                </a:solidFill>
              </a:rPr>
              <a:t>Location:</a:t>
            </a:r>
          </a:p>
          <a:p>
            <a:pPr marL="746125" lvl="1" indent="-288925">
              <a:buFont typeface="Courier New" pitchFamily="49" charset="0"/>
              <a:buChar char="o"/>
            </a:pPr>
            <a:r>
              <a:rPr lang="en-US" sz="2400" dirty="0">
                <a:solidFill>
                  <a:prstClr val="black"/>
                </a:solidFill>
              </a:rPr>
              <a:t>the Doris North Project  is located on the mainland in the West Kitikmeot region of Nunavut, approximately 125 km southwest of    Cambridge Bay and 75 km northeast of </a:t>
            </a:r>
            <a:r>
              <a:rPr lang="en-US" sz="2400" dirty="0" err="1">
                <a:solidFill>
                  <a:prstClr val="black"/>
                </a:solidFill>
              </a:rPr>
              <a:t>Umingmaktok</a:t>
            </a:r>
            <a:endParaRPr lang="en-US" sz="2400" dirty="0">
              <a:solidFill>
                <a:prstClr val="black"/>
              </a:solidFill>
            </a:endParaRPr>
          </a:p>
          <a:p>
            <a:pPr marL="742950" lvl="1" indent="-285750">
              <a:buFont typeface="Courier New" pitchFamily="49" charset="0"/>
              <a:buChar char="o"/>
            </a:pPr>
            <a:r>
              <a:rPr lang="en-US" sz="2400" dirty="0">
                <a:solidFill>
                  <a:prstClr val="black"/>
                </a:solidFill>
              </a:rPr>
              <a:t>the Project is located on Inuit Owned Lands, 5 km south of Roberts Bay</a:t>
            </a:r>
          </a:p>
          <a:p>
            <a:pPr marL="342900" lvl="0" indent="-342900">
              <a:buFont typeface="Courier New" pitchFamily="49" charset="0"/>
              <a:buChar char="o"/>
            </a:pPr>
            <a:endParaRPr lang="en-US" sz="2400" dirty="0">
              <a:solidFill>
                <a:prstClr val="black"/>
              </a:solidFill>
            </a:endParaRPr>
          </a:p>
          <a:p>
            <a:pPr marL="342900" lvl="0" indent="-342900">
              <a:spcBef>
                <a:spcPct val="20000"/>
              </a:spcBef>
              <a:buFont typeface="Wingdings" pitchFamily="2" charset="2"/>
              <a:buChar char="Ø"/>
            </a:pPr>
            <a:r>
              <a:rPr lang="en-US" sz="2400" dirty="0">
                <a:solidFill>
                  <a:prstClr val="black"/>
                </a:solidFill>
              </a:rPr>
              <a:t>Access: </a:t>
            </a:r>
          </a:p>
          <a:p>
            <a:pPr marL="742950" lvl="1" indent="-285750">
              <a:spcBef>
                <a:spcPct val="20000"/>
              </a:spcBef>
              <a:buFont typeface="Courier New" pitchFamily="49" charset="0"/>
              <a:buChar char="o"/>
            </a:pPr>
            <a:r>
              <a:rPr lang="en-US" sz="2400" dirty="0">
                <a:solidFill>
                  <a:prstClr val="black"/>
                </a:solidFill>
              </a:rPr>
              <a:t>charter aircraft for employees, contractors and food</a:t>
            </a:r>
          </a:p>
          <a:p>
            <a:pPr marL="742950" lvl="1" indent="-285750">
              <a:spcBef>
                <a:spcPct val="20000"/>
              </a:spcBef>
              <a:buFont typeface="Courier New" pitchFamily="49" charset="0"/>
              <a:buChar char="o"/>
            </a:pPr>
            <a:r>
              <a:rPr lang="en-US" sz="2400" dirty="0">
                <a:solidFill>
                  <a:prstClr val="black"/>
                </a:solidFill>
              </a:rPr>
              <a:t>Arctic Ocean : primary;  for fuel, equipment and supplies (mill 5 km from Robert’s Bay)</a:t>
            </a:r>
          </a:p>
        </p:txBody>
      </p:sp>
    </p:spTree>
    <p:extLst>
      <p:ext uri="{BB962C8B-B14F-4D97-AF65-F5344CB8AC3E}">
        <p14:creationId xmlns:p14="http://schemas.microsoft.com/office/powerpoint/2010/main" val="1895131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Project Overview</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6800" y="1493520"/>
            <a:ext cx="7481050" cy="3108543"/>
          </a:xfrm>
          <a:prstGeom prst="rect">
            <a:avLst/>
          </a:prstGeom>
        </p:spPr>
        <p:txBody>
          <a:bodyPr wrap="square">
            <a:spAutoFit/>
          </a:bodyPr>
          <a:lstStyle/>
          <a:p>
            <a:pPr marL="342900" lvl="0" indent="-342900">
              <a:spcBef>
                <a:spcPct val="20000"/>
              </a:spcBef>
              <a:buFont typeface="Wingdings" pitchFamily="2" charset="2"/>
              <a:buChar char="Ø"/>
            </a:pPr>
            <a:r>
              <a:rPr lang="en-US" sz="2400" dirty="0">
                <a:solidFill>
                  <a:prstClr val="black"/>
                </a:solidFill>
              </a:rPr>
              <a:t>General Description:</a:t>
            </a:r>
          </a:p>
          <a:p>
            <a:pPr marL="742950" lvl="1" indent="-285750">
              <a:spcBef>
                <a:spcPct val="20000"/>
              </a:spcBef>
              <a:buFont typeface="Courier New" pitchFamily="49" charset="0"/>
              <a:buChar char="o"/>
            </a:pPr>
            <a:r>
              <a:rPr lang="en-US" sz="2400" dirty="0">
                <a:solidFill>
                  <a:prstClr val="black"/>
                </a:solidFill>
              </a:rPr>
              <a:t>small underground gold mine (720 </a:t>
            </a:r>
            <a:r>
              <a:rPr lang="en-US" sz="2400" dirty="0" err="1">
                <a:solidFill>
                  <a:prstClr val="black"/>
                </a:solidFill>
              </a:rPr>
              <a:t>tonnes</a:t>
            </a:r>
            <a:r>
              <a:rPr lang="en-US" sz="2400" dirty="0">
                <a:solidFill>
                  <a:prstClr val="black"/>
                </a:solidFill>
              </a:rPr>
              <a:t> per day) </a:t>
            </a:r>
          </a:p>
          <a:p>
            <a:pPr marL="742950" lvl="1" indent="-285750">
              <a:spcBef>
                <a:spcPct val="20000"/>
              </a:spcBef>
              <a:buFont typeface="Courier New" pitchFamily="49" charset="0"/>
              <a:buChar char="o"/>
            </a:pPr>
            <a:r>
              <a:rPr lang="en-US" sz="2400" dirty="0">
                <a:solidFill>
                  <a:prstClr val="black"/>
                </a:solidFill>
              </a:rPr>
              <a:t> two year mine life. </a:t>
            </a:r>
          </a:p>
          <a:p>
            <a:pPr marL="742950" lvl="1" indent="-285750">
              <a:spcBef>
                <a:spcPct val="20000"/>
              </a:spcBef>
              <a:buFont typeface="Courier New" pitchFamily="49" charset="0"/>
              <a:buChar char="o"/>
            </a:pPr>
            <a:r>
              <a:rPr lang="en-US" sz="2400" dirty="0">
                <a:solidFill>
                  <a:prstClr val="black"/>
                </a:solidFill>
              </a:rPr>
              <a:t> 311,000 ounces of gold from 460,000 </a:t>
            </a:r>
            <a:r>
              <a:rPr lang="en-US" sz="2400" dirty="0" err="1">
                <a:solidFill>
                  <a:prstClr val="black"/>
                </a:solidFill>
              </a:rPr>
              <a:t>tonnes</a:t>
            </a:r>
            <a:r>
              <a:rPr lang="en-US" sz="2400" dirty="0">
                <a:solidFill>
                  <a:prstClr val="black"/>
                </a:solidFill>
              </a:rPr>
              <a:t> of ore. </a:t>
            </a:r>
          </a:p>
          <a:p>
            <a:pPr marL="742950" lvl="1" indent="-285750">
              <a:spcBef>
                <a:spcPct val="20000"/>
              </a:spcBef>
              <a:buFont typeface="Courier New" pitchFamily="49" charset="0"/>
              <a:buChar char="o"/>
            </a:pPr>
            <a:r>
              <a:rPr lang="en-US" sz="2400" dirty="0">
                <a:solidFill>
                  <a:prstClr val="black"/>
                </a:solidFill>
              </a:rPr>
              <a:t> processing on site, the gold being shipped off site by air as </a:t>
            </a:r>
            <a:r>
              <a:rPr lang="en-US" sz="2400" dirty="0" err="1">
                <a:solidFill>
                  <a:prstClr val="black"/>
                </a:solidFill>
              </a:rPr>
              <a:t>dore</a:t>
            </a:r>
            <a:r>
              <a:rPr lang="en-US" sz="2400" dirty="0">
                <a:solidFill>
                  <a:prstClr val="black"/>
                </a:solidFill>
              </a:rPr>
              <a:t> bullion bars</a:t>
            </a:r>
          </a:p>
          <a:p>
            <a:pPr marL="742950" lvl="1" indent="-285750">
              <a:spcBef>
                <a:spcPct val="20000"/>
              </a:spcBef>
              <a:buFont typeface="Courier New" pitchFamily="49" charset="0"/>
              <a:buChar char="o"/>
            </a:pPr>
            <a:r>
              <a:rPr lang="en-US" sz="2400" dirty="0">
                <a:solidFill>
                  <a:prstClr val="black"/>
                </a:solidFill>
              </a:rPr>
              <a:t> project footprint  54 hectares.</a:t>
            </a:r>
          </a:p>
        </p:txBody>
      </p:sp>
    </p:spTree>
    <p:extLst>
      <p:ext uri="{BB962C8B-B14F-4D97-AF65-F5344CB8AC3E}">
        <p14:creationId xmlns:p14="http://schemas.microsoft.com/office/powerpoint/2010/main" val="3825678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8600"/>
            <a:ext cx="7574757" cy="1066800"/>
          </a:xfrm>
          <a:solidFill>
            <a:schemeClr val="accent1">
              <a:lumMod val="75000"/>
            </a:schemeClr>
          </a:solidFill>
        </p:spPr>
        <p:txBody>
          <a:bodyPr>
            <a:normAutofit/>
          </a:bodyPr>
          <a:lstStyle/>
          <a:p>
            <a:r>
              <a:rPr lang="en-US" sz="2900" b="1" dirty="0" smtClean="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DN Project Infrastructure</a:t>
            </a:r>
            <a:endParaRPr lang="en-US" sz="29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447800" y="1447800"/>
            <a:ext cx="7467600" cy="4419600"/>
          </a:xfrm>
        </p:spPr>
        <p:txBody>
          <a:bodyPr>
            <a:normAutofit/>
          </a:bodyPr>
          <a:lstStyle/>
          <a:p>
            <a:pPr lvl="0" algn="l"/>
            <a:endParaRPr lang="en-CA" sz="2200" dirty="0">
              <a:solidFill>
                <a:schemeClr val="bg1"/>
              </a:solidFill>
              <a:latin typeface="Times New Roman" pitchFamily="18" charset="0"/>
              <a:cs typeface="Times New Roman" pitchFamily="18" charset="0"/>
            </a:endParaRPr>
          </a:p>
          <a:p>
            <a:pPr marL="342900" indent="-342900" algn="l">
              <a:buFont typeface="Wingdings" pitchFamily="2" charset="2"/>
              <a:buChar char="Ø"/>
            </a:pPr>
            <a:endParaRPr lang="en-CA" sz="2400" dirty="0" smtClean="0">
              <a:solidFill>
                <a:schemeClr val="bg1"/>
              </a:solidFill>
              <a:latin typeface="Times New Roman" pitchFamily="18" charset="0"/>
              <a:cs typeface="Times New Roman" pitchFamily="18" charset="0"/>
            </a:endParaRPr>
          </a:p>
          <a:p>
            <a:pPr lvl="0" algn="l"/>
            <a:endParaRPr lang="en-US" sz="2400" dirty="0">
              <a:solidFill>
                <a:schemeClr val="bg1"/>
              </a:solidFill>
              <a:latin typeface="Times New Roman" pitchFamily="18" charset="0"/>
              <a:cs typeface="Times New Roman" pitchFamily="18" charset="0"/>
            </a:endParaRPr>
          </a:p>
        </p:txBody>
      </p:sp>
      <p:pic>
        <p:nvPicPr>
          <p:cNvPr id="5" name="Picture 2" descr="C:\Users\tech3\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976635"/>
            <a:ext cx="788900" cy="79935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82" y="1371600"/>
            <a:ext cx="6808318" cy="517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74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2291</TotalTime>
  <Words>2705</Words>
  <Application>Microsoft Office PowerPoint</Application>
  <PresentationFormat>On-screen Show (4:3)</PresentationFormat>
  <Paragraphs>376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 Nunavut Water Board (NWB)</vt:lpstr>
      <vt:lpstr> DNP Water Licence Renewal: Presentation Outline</vt:lpstr>
      <vt:lpstr> DNP Water Licence Renewal: Presentation Outline</vt:lpstr>
      <vt:lpstr> DNP-Licence Renewal Application</vt:lpstr>
      <vt:lpstr> Doris North Project Overview</vt:lpstr>
      <vt:lpstr> Project Location</vt:lpstr>
      <vt:lpstr> Project Overview</vt:lpstr>
      <vt:lpstr> Project Overview</vt:lpstr>
      <vt:lpstr> DN Project Infrastructure</vt:lpstr>
      <vt:lpstr> Project Overview</vt:lpstr>
      <vt:lpstr> Project Overview</vt:lpstr>
      <vt:lpstr> Project Overview</vt:lpstr>
      <vt:lpstr> Project Overview</vt:lpstr>
      <vt:lpstr> Water Licence Overview</vt:lpstr>
      <vt:lpstr> Water Licence Overview</vt:lpstr>
      <vt:lpstr> Water Licence Overview</vt:lpstr>
      <vt:lpstr> Water Licence Overview</vt:lpstr>
      <vt:lpstr> Interim Water Management Plan -2012</vt:lpstr>
      <vt:lpstr> Interim Water Management Plan -2012</vt:lpstr>
      <vt:lpstr> Interim Water Management Plan -2012</vt:lpstr>
      <vt:lpstr> Interim Water Management Plan -2012</vt:lpstr>
      <vt:lpstr> Interim Water Management Plan -2012</vt:lpstr>
      <vt:lpstr> Wastewater Treatment Management Plan 2012</vt:lpstr>
      <vt:lpstr> Wastewater Treatment Management Plan 2012</vt:lpstr>
      <vt:lpstr> Wastewater Treatment Management Plan 2012 </vt:lpstr>
      <vt:lpstr> Wastewater Monitoring Program</vt:lpstr>
      <vt:lpstr> Licence Renewal Application - Scope</vt:lpstr>
      <vt:lpstr> Licence Renewal Application - Scope</vt:lpstr>
      <vt:lpstr> Licence Renewal Application - Scope</vt:lpstr>
      <vt:lpstr> Agencies Final Written Submissions-AANDC</vt:lpstr>
      <vt:lpstr> Agencies Final Written Submissions-AANDC</vt:lpstr>
      <vt:lpstr> Agencies Final Written Submissions-AANDC</vt:lpstr>
      <vt:lpstr> Agencies Final Written Submissions-AANDC</vt:lpstr>
      <vt:lpstr> Agencies Final Written Submissions-AANDC</vt:lpstr>
      <vt:lpstr> Agencies Final Written Submissions-AANDC</vt:lpstr>
      <vt:lpstr> Agencies Final Written Submissions-AANDC</vt:lpstr>
      <vt:lpstr> Agencies Final Written Submissions-AANDC  - C&amp;RP</vt:lpstr>
      <vt:lpstr> Agencies Final Written Submissions-AANDC  - C&amp;RP</vt:lpstr>
      <vt:lpstr> Agencies Final Written Submissions- KIA</vt:lpstr>
      <vt:lpstr> Agencies Final Written Submissions- KIA</vt:lpstr>
      <vt:lpstr> DNP-Licence Renewal Application -Request</vt:lpstr>
      <vt:lpstr> DNP-Licence Renewal Application -Request</vt:lpstr>
      <vt:lpstr>THE END</vt:lpstr>
      <vt:lpstr>DN Monitoring Programs</vt:lpstr>
      <vt:lpstr>DN Monitoring Programs</vt:lpstr>
      <vt:lpstr>DN Monitoring Programs</vt:lpstr>
      <vt:lpstr>DN Monitoring Programs</vt:lpstr>
      <vt:lpstr>THE END</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DORIS NORTH PROJECT</dc:title>
  <dc:creator>Sonia Aredes</dc:creator>
  <cp:lastModifiedBy>Sonia Aredes</cp:lastModifiedBy>
  <cp:revision>211</cp:revision>
  <cp:lastPrinted>2013-08-05T22:01:58Z</cp:lastPrinted>
  <dcterms:created xsi:type="dcterms:W3CDTF">2013-08-01T20:59:55Z</dcterms:created>
  <dcterms:modified xsi:type="dcterms:W3CDTF">2013-08-16T17:10:06Z</dcterms:modified>
</cp:coreProperties>
</file>