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4" r:id="rId3"/>
    <p:sldMasterId id="2147483696" r:id="rId4"/>
  </p:sldMasterIdLst>
  <p:notesMasterIdLst>
    <p:notesMasterId r:id="rId20"/>
  </p:notesMasterIdLst>
  <p:sldIdLst>
    <p:sldId id="256" r:id="rId5"/>
    <p:sldId id="257" r:id="rId6"/>
    <p:sldId id="258" r:id="rId7"/>
    <p:sldId id="259" r:id="rId8"/>
    <p:sldId id="263" r:id="rId9"/>
    <p:sldId id="260" r:id="rId10"/>
    <p:sldId id="261" r:id="rId11"/>
    <p:sldId id="262" r:id="rId12"/>
    <p:sldId id="264" r:id="rId13"/>
    <p:sldId id="265" r:id="rId14"/>
    <p:sldId id="267" r:id="rId15"/>
    <p:sldId id="268" r:id="rId16"/>
    <p:sldId id="269" r:id="rId17"/>
    <p:sldId id="270" r:id="rId18"/>
    <p:sldId id="266"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5B9BD5"/>
    <a:srgbClr val="B779B3"/>
    <a:srgbClr val="CF61C7"/>
    <a:srgbClr val="B878B3"/>
    <a:srgbClr val="CA7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77" autoAdjust="0"/>
  </p:normalViewPr>
  <p:slideViewPr>
    <p:cSldViewPr snapToGrid="0">
      <p:cViewPr varScale="1">
        <p:scale>
          <a:sx n="74" d="100"/>
          <a:sy n="74" d="100"/>
        </p:scale>
        <p:origin x="1150" y="26"/>
      </p:cViewPr>
      <p:guideLst>
        <p:guide orient="horz" pos="2160"/>
        <p:guide pos="2880"/>
      </p:guideLst>
    </p:cSldViewPr>
  </p:slideViewPr>
  <p:outlineViewPr>
    <p:cViewPr>
      <p:scale>
        <a:sx n="33" d="100"/>
        <a:sy n="33" d="100"/>
      </p:scale>
      <p:origin x="0" y="1308"/>
    </p:cViewPr>
  </p:outlineViewPr>
  <p:notesTextViewPr>
    <p:cViewPr>
      <p:scale>
        <a:sx n="1" d="1"/>
        <a:sy n="1" d="1"/>
      </p:scale>
      <p:origin x="0" y="0"/>
    </p:cViewPr>
  </p:notesTextViewPr>
  <p:notesViewPr>
    <p:cSldViewPr snapToGrid="0">
      <p:cViewPr varScale="1">
        <p:scale>
          <a:sx n="95" d="100"/>
          <a:sy n="95" d="100"/>
        </p:scale>
        <p:origin x="3618" y="6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D4A0EA4-EEAD-462D-A845-3A6BB38E030B}" type="datetimeFigureOut">
              <a:rPr lang="en-US" smtClean="0"/>
              <a:t>8/22/2016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D8E1B6-F1F6-4468-BC62-C008A50C056D}" type="slidenum">
              <a:rPr lang="en-US" smtClean="0"/>
              <a:t>‹#›</a:t>
            </a:fld>
            <a:endParaRPr lang="en-US"/>
          </a:p>
        </p:txBody>
      </p:sp>
    </p:spTree>
    <p:extLst>
      <p:ext uri="{BB962C8B-B14F-4D97-AF65-F5344CB8AC3E}">
        <p14:creationId xmlns:p14="http://schemas.microsoft.com/office/powerpoint/2010/main" val="1809054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Hello everyone, I am John</a:t>
            </a:r>
            <a:r>
              <a:rPr lang="en-CA" baseline="0" dirty="0" smtClean="0"/>
              <a:t> Roesch, the Senior Hope Bay Project Officer for the Department of Lands and Environment for the Kitikmeot Inuit Association. I am responsible for project oversite for the KIA and provide input into the regulatory process on the Hope Bay Project to both the NWB and NIRB. In performing this role, I make use of KIA’s consultants who are subject matter experts in the areas of wildlife, fisheries, aquatic environment, and geotechnical engineering. </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1</a:t>
            </a:fld>
            <a:endParaRPr lang="en-US"/>
          </a:p>
        </p:txBody>
      </p:sp>
    </p:spTree>
    <p:extLst>
      <p:ext uri="{BB962C8B-B14F-4D97-AF65-F5344CB8AC3E}">
        <p14:creationId xmlns:p14="http://schemas.microsoft.com/office/powerpoint/2010/main" val="3898585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KIA receives monetary compensation through a variety of agreements. Direct</a:t>
            </a:r>
            <a:r>
              <a:rPr lang="en-CA" baseline="0" dirty="0" smtClean="0"/>
              <a:t> compensation through the Framework Agreement and IIBA for land access, quarry materials and water usage. Royalties from gold production plus shareholdings in TMAC.</a:t>
            </a:r>
          </a:p>
          <a:p>
            <a:endParaRPr lang="en-CA" baseline="0" dirty="0" smtClean="0"/>
          </a:p>
          <a:p>
            <a:r>
              <a:rPr lang="en-CA" baseline="0" dirty="0" smtClean="0"/>
              <a:t>NTI also gets a royalty on profit under its Mineral Rights Agreement with TMAC Resources Inc. All of this creates a substantial benefit for Inuit in the region.</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10</a:t>
            </a:fld>
            <a:endParaRPr lang="en-US"/>
          </a:p>
        </p:txBody>
      </p:sp>
    </p:spTree>
    <p:extLst>
      <p:ext uri="{BB962C8B-B14F-4D97-AF65-F5344CB8AC3E}">
        <p14:creationId xmlns:p14="http://schemas.microsoft.com/office/powerpoint/2010/main" val="1387756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indicated previously, the KIA and TMAC have signed a water compensation agreement as part of the framework for the Doris North Project. This agreement addresses Inuit Article 20 rights and TMAC obligations.</a:t>
            </a:r>
          </a:p>
          <a:p>
            <a:endParaRPr lang="en-CA" dirty="0"/>
          </a:p>
          <a:p>
            <a:r>
              <a:rPr lang="en-CA" dirty="0" smtClean="0"/>
              <a:t>As a result, there are no water compensation issues to be addressed by the NWB in the context of the TMAC Type A water licence amendment.</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11</a:t>
            </a:fld>
            <a:endParaRPr lang="en-US"/>
          </a:p>
        </p:txBody>
      </p:sp>
    </p:spTree>
    <p:extLst>
      <p:ext uri="{BB962C8B-B14F-4D97-AF65-F5344CB8AC3E}">
        <p14:creationId xmlns:p14="http://schemas.microsoft.com/office/powerpoint/2010/main" val="1202484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Currently KIA has $11.49</a:t>
            </a:r>
            <a:r>
              <a:rPr lang="en-CA" baseline="0" dirty="0" smtClean="0"/>
              <a:t> million in security in both letters of credit and corporate guarantee under it commercial lease with TMAC Resources Inc.</a:t>
            </a:r>
          </a:p>
          <a:p>
            <a:endParaRPr lang="en-CA" baseline="0" dirty="0" smtClean="0"/>
          </a:p>
          <a:p>
            <a:r>
              <a:rPr lang="en-CA" baseline="0" dirty="0" smtClean="0"/>
              <a:t>This level of security is inadequate for the Doris North mine site given changes to the water licence and the development of the project.</a:t>
            </a:r>
          </a:p>
          <a:p>
            <a:endParaRPr lang="en-CA" baseline="0" dirty="0" smtClean="0"/>
          </a:p>
          <a:p>
            <a:r>
              <a:rPr lang="en-CA" dirty="0" smtClean="0"/>
              <a:t>The KIA’s engineering consultant</a:t>
            </a:r>
            <a:r>
              <a:rPr lang="en-CA" baseline="0" dirty="0" smtClean="0"/>
              <a:t> has reviewed both TMAC’s and INAC’ s reclamation cost estimates and finds TMAC’s to be reasonable for the mine site. The KIA discussed with TMAC and their engineering consultant the identified residual risks and cost escalators and our consultant’s question on these items.</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12</a:t>
            </a:fld>
            <a:endParaRPr lang="en-US"/>
          </a:p>
        </p:txBody>
      </p:sp>
    </p:spTree>
    <p:extLst>
      <p:ext uri="{BB962C8B-B14F-4D97-AF65-F5344CB8AC3E}">
        <p14:creationId xmlns:p14="http://schemas.microsoft.com/office/powerpoint/2010/main" val="3639558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major</a:t>
            </a:r>
            <a:r>
              <a:rPr lang="en-CA" baseline="0" dirty="0" smtClean="0"/>
              <a:t> conclusions of our engineering consultant was TMAC’s reclamation cost estimate was reasonable and more accurate than INAC’s reclamation cost estimate and that the split between land and water liability was 84% and 16%.</a:t>
            </a:r>
            <a:endParaRPr lang="en-CA" dirty="0" smtClean="0"/>
          </a:p>
          <a:p>
            <a:endParaRPr lang="en-CA" dirty="0" smtClean="0"/>
          </a:p>
          <a:p>
            <a:r>
              <a:rPr lang="en-CA" dirty="0" smtClean="0"/>
              <a:t>The $28.94</a:t>
            </a:r>
            <a:r>
              <a:rPr lang="en-CA" baseline="0" dirty="0" smtClean="0"/>
              <a:t> million quantum with its 20% contingency was found to be very reasonable after discussion with TMAC and having our questions answered. The KIA accepts and supports TMAC’s cost estimate of $28.94 million for reclamation security for the Doris North mine site.</a:t>
            </a:r>
          </a:p>
          <a:p>
            <a:endParaRPr lang="en-CA" baseline="0" dirty="0" smtClean="0"/>
          </a:p>
          <a:p>
            <a:r>
              <a:rPr lang="en-CA" baseline="0" dirty="0" smtClean="0"/>
              <a:t>The split of land and water liability of 84% and 16% is considered appropriate and equitable for the mine site given KIA’s experience with the brine spill at Boston Camp.</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13</a:t>
            </a:fld>
            <a:endParaRPr lang="en-US"/>
          </a:p>
        </p:txBody>
      </p:sp>
    </p:spTree>
    <p:extLst>
      <p:ext uri="{BB962C8B-B14F-4D97-AF65-F5344CB8AC3E}">
        <p14:creationId xmlns:p14="http://schemas.microsoft.com/office/powerpoint/2010/main" val="420558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INAC’s engineering consultant has a reclamation cost estimate of $44.12</a:t>
            </a:r>
            <a:r>
              <a:rPr lang="en-CA" baseline="0" dirty="0" smtClean="0"/>
              <a:t> million substantially higher than TMAC’s estimate. This primarily due to indirect costs being 175% higher than TMAC’s estimate of indirect costs. INAC’s estimate uses a 5 year time horizon for reclamation work in contrast to TMAC’s approximately 2 year time-horizon for preforming reclamation work. INAC’s estimate has about 50% the productivity of TMAC’s estimate which KIA finds questionable.</a:t>
            </a:r>
          </a:p>
          <a:p>
            <a:endParaRPr lang="en-CA" baseline="0" dirty="0" smtClean="0"/>
          </a:p>
          <a:p>
            <a:r>
              <a:rPr lang="en-CA" baseline="0" dirty="0" smtClean="0"/>
              <a:t>The INAC estimate acknowledges that 98% of the quantum is associated with IOL while only 2% is Crown Land.</a:t>
            </a:r>
          </a:p>
          <a:p>
            <a:endParaRPr lang="en-CA" baseline="0" dirty="0" smtClean="0"/>
          </a:p>
          <a:p>
            <a:r>
              <a:rPr lang="en-CA" baseline="0" dirty="0" smtClean="0"/>
              <a:t>The $43.42 million of IOL security has a split of land and water liability of 45% and 55% respectively which the KIA finds unreasonable given our experience with the Newmont and Orbit 25 brine spill at Boston Camp in July of 2011.</a:t>
            </a:r>
          </a:p>
          <a:p>
            <a:endParaRPr lang="en-CA" baseline="0" dirty="0" smtClean="0"/>
          </a:p>
          <a:p>
            <a:r>
              <a:rPr lang="en-CA" baseline="0" dirty="0" smtClean="0"/>
              <a:t>Drilling fluid containing potassium chloride had spilled onto the land and subsequently entered a near by water body. About 1200 square metres of tundra was damaged due to elevated chloride levels. The deleterious substance had entered the water body and dissipated quickly in a few days with no loss of fish or damage to the aquatic environment. </a:t>
            </a:r>
          </a:p>
          <a:p>
            <a:endParaRPr lang="en-CA" baseline="0" dirty="0" smtClean="0"/>
          </a:p>
          <a:p>
            <a:r>
              <a:rPr lang="en-CA" baseline="0" dirty="0" smtClean="0"/>
              <a:t>Environment Canada at the time charged Newmont and Orbit Grant with breaking Federal environmental laws. Both Newmont and Orbit Grant agreed to contribute to Environment Canada’ environmental fund. No reclamation work was done by the Federal Government to the lake since no damage was done.</a:t>
            </a:r>
          </a:p>
          <a:p>
            <a:endParaRPr lang="en-CA" baseline="0" dirty="0" smtClean="0"/>
          </a:p>
          <a:p>
            <a:r>
              <a:rPr lang="en-CA" baseline="0" dirty="0" smtClean="0"/>
              <a:t>KIA investigated possible means of land reclamation, if no actions are taken it will take 15 to 20 years for the land to recover through natural revegetation. Human intervention would require experimentation in the restoration of tundra and remediation work based on experimental results. The human intervention and reclamation of land would be about $3 million.</a:t>
            </a:r>
          </a:p>
          <a:p>
            <a:endParaRPr lang="en-CA" baseline="0" dirty="0" smtClean="0"/>
          </a:p>
          <a:p>
            <a:r>
              <a:rPr lang="en-CA" baseline="0" dirty="0" smtClean="0"/>
              <a:t>This clearly illustrates that the liability is primarily with the land and not the water. INAC’s split of land and water liability of 45% and 55% would expose KIA to an excessive amount of risk.</a:t>
            </a:r>
          </a:p>
          <a:p>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14</a:t>
            </a:fld>
            <a:endParaRPr lang="en-US"/>
          </a:p>
        </p:txBody>
      </p:sp>
    </p:spTree>
    <p:extLst>
      <p:ext uri="{BB962C8B-B14F-4D97-AF65-F5344CB8AC3E}">
        <p14:creationId xmlns:p14="http://schemas.microsoft.com/office/powerpoint/2010/main" val="2515090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KIA has successfully resolved all technical issues</a:t>
            </a:r>
            <a:r>
              <a:rPr lang="en-CA" baseline="0" dirty="0" smtClean="0"/>
              <a:t> brought forward to the Technical Meeting with TMAC through our on-going collaboration.</a:t>
            </a:r>
          </a:p>
          <a:p>
            <a:endParaRPr lang="en-CA" baseline="0" dirty="0" smtClean="0"/>
          </a:p>
          <a:p>
            <a:r>
              <a:rPr lang="en-CA" baseline="0" dirty="0" smtClean="0"/>
              <a:t>Given this and the substantial benefits that will be obtained for Inuit from the Hope Bay Project and the opening of the Doris North mine site, we believe that the amendment of the Type A Water licence is warranted and in the best interest of the Inuit people.</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15</a:t>
            </a:fld>
            <a:endParaRPr lang="en-US"/>
          </a:p>
        </p:txBody>
      </p:sp>
    </p:spTree>
    <p:extLst>
      <p:ext uri="{BB962C8B-B14F-4D97-AF65-F5344CB8AC3E}">
        <p14:creationId xmlns:p14="http://schemas.microsoft.com/office/powerpoint/2010/main" val="3032115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purpose of this</a:t>
            </a:r>
            <a:r>
              <a:rPr lang="en-CA" baseline="0" dirty="0" smtClean="0"/>
              <a:t> presentation is to provide a brief summary of our technical review of the amendment to the Doris Type A Water Licence. Our review covered wildlife issues, fisheries, aquatic environment, and geotechnical engineering. KIA conducted the review in a collaborative manner with TMAC Resources out of which we brought forward 14 issues to be resolved at the Technical Meeting and through further consultation.</a:t>
            </a:r>
          </a:p>
        </p:txBody>
      </p:sp>
      <p:sp>
        <p:nvSpPr>
          <p:cNvPr id="4" name="Slide Number Placeholder 3"/>
          <p:cNvSpPr>
            <a:spLocks noGrp="1"/>
          </p:cNvSpPr>
          <p:nvPr>
            <p:ph type="sldNum" sz="quarter" idx="10"/>
          </p:nvPr>
        </p:nvSpPr>
        <p:spPr/>
        <p:txBody>
          <a:bodyPr/>
          <a:lstStyle/>
          <a:p>
            <a:fld id="{B1D8E1B6-F1F6-4468-BC62-C008A50C056D}" type="slidenum">
              <a:rPr lang="en-US" smtClean="0"/>
              <a:t>2</a:t>
            </a:fld>
            <a:endParaRPr lang="en-US"/>
          </a:p>
        </p:txBody>
      </p:sp>
    </p:spTree>
    <p:extLst>
      <p:ext uri="{BB962C8B-B14F-4D97-AF65-F5344CB8AC3E}">
        <p14:creationId xmlns:p14="http://schemas.microsoft.com/office/powerpoint/2010/main" val="3910091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KIA’s mandate is to</a:t>
            </a:r>
            <a:r>
              <a:rPr lang="en-US" baseline="0" dirty="0" smtClean="0"/>
              <a:t> promote socio-economic, cultural, and environmental well-being</a:t>
            </a:r>
            <a:r>
              <a:rPr lang="en-US" dirty="0" smtClean="0"/>
              <a:t>.  The Kitikmeot Region is generally within the red boundary.  The Pink and Blue lands are lands which KIA owns the surface rights.</a:t>
            </a:r>
          </a:p>
          <a:p>
            <a:endParaRPr lang="en-US" dirty="0"/>
          </a:p>
          <a:p>
            <a:r>
              <a:rPr lang="en-US" dirty="0" smtClean="0"/>
              <a:t>Kitikmeot </a:t>
            </a:r>
            <a:r>
              <a:rPr lang="en-US" dirty="0"/>
              <a:t>Inuit Association is a democratically elected not-for-profit society that represents the Inuit of the Kitikmeot Region of Nunavut.  KIA protects and promotes the social, cultural, political, environmental, and economic interests of Kitikmeot Inuit.</a:t>
            </a:r>
          </a:p>
          <a:p>
            <a:endParaRPr lang="en-US" dirty="0"/>
          </a:p>
          <a:p>
            <a:r>
              <a:rPr lang="en-US" dirty="0"/>
              <a:t>As a result of the Nunavut Land Claim Agreement (NLCA), Inuit are one of the largest private landowners in the world.  Much of this privately owned land is in areas with high potential for mineral development.  This land is a significant opportunity for </a:t>
            </a:r>
            <a:r>
              <a:rPr lang="en-US" dirty="0" smtClean="0"/>
              <a:t>Inuit </a:t>
            </a:r>
            <a:r>
              <a:rPr lang="en-US" dirty="0"/>
              <a:t>if it is managed </a:t>
            </a:r>
            <a:r>
              <a:rPr lang="en-US" dirty="0" smtClean="0"/>
              <a:t>properly.  We seek to </a:t>
            </a:r>
            <a:r>
              <a:rPr lang="en-US" dirty="0"/>
              <a:t>optimize opportunities and manage liabilities that are inherent with being a private </a:t>
            </a:r>
            <a:r>
              <a:rPr lang="en-US" dirty="0" smtClean="0"/>
              <a:t>landowner.  If not, we will affect </a:t>
            </a:r>
            <a:r>
              <a:rPr lang="en-US" dirty="0"/>
              <a:t>the well-being of our Kitikmeot Inuit </a:t>
            </a:r>
            <a:r>
              <a:rPr lang="en-US" dirty="0" smtClean="0"/>
              <a:t>membership.</a:t>
            </a:r>
          </a:p>
          <a:p>
            <a:endParaRPr lang="en-US" dirty="0" smtClean="0"/>
          </a:p>
          <a:p>
            <a:r>
              <a:rPr lang="en-US" dirty="0" smtClean="0"/>
              <a:t>The Hope Bay Project is located on the mainland near the coast and approximately in the middle of the region.</a:t>
            </a:r>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t>3</a:t>
            </a:fld>
            <a:endParaRPr lang="en-US"/>
          </a:p>
        </p:txBody>
      </p:sp>
    </p:spTree>
    <p:extLst>
      <p:ext uri="{BB962C8B-B14F-4D97-AF65-F5344CB8AC3E}">
        <p14:creationId xmlns:p14="http://schemas.microsoft.com/office/powerpoint/2010/main" val="1123677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Inuit Owned Land was selected for the NLCA, Inuit knew that the Hope Bay Area was highly prospective for mineral development.  A 120 Km length of surface lands that include some mineral rights were selected in the area.  The brown areas are surface lands owned by KIA.  BB-56, 57, 58, and 60 include our agreement with TMAC for the Hope Bay Project. </a:t>
            </a:r>
          </a:p>
          <a:p>
            <a:endParaRPr lang="en-US" dirty="0" smtClean="0"/>
          </a:p>
          <a:p>
            <a:r>
              <a:rPr lang="en-US" dirty="0" smtClean="0"/>
              <a:t>The Hope Bay greenstone belt has been explored since 1965.  Within this greenstone belt, over 850Km of drilling has occurred since 1965.  Most of the drilling has been focused</a:t>
            </a:r>
            <a:r>
              <a:rPr lang="en-US" baseline="0" dirty="0" smtClean="0"/>
              <a:t> around Doris, Madrid and Boston.  This project has changed ownership many times.  </a:t>
            </a:r>
            <a:r>
              <a:rPr lang="en-US" dirty="0" smtClean="0"/>
              <a:t>Prior to TMAC, the last company to operate the Hope Bay Project was Newmont.  TMAC took over the project in 2012.</a:t>
            </a:r>
          </a:p>
          <a:p>
            <a:endParaRPr lang="en-US" dirty="0"/>
          </a:p>
          <a:p>
            <a:r>
              <a:rPr lang="en-US" dirty="0" smtClean="0"/>
              <a:t>On the Map you can see the location of some of the highest priority development sites in the belt: Doris, Madrid and Boston.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232667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smtClean="0"/>
              <a:t>The Hope Bay Greenstone Belt is unique because it demonstrates the capacity to hold several mining operations across the belt in the different stages of development, operated by one company.  </a:t>
            </a:r>
            <a:endParaRPr lang="en-US" baseline="0" dirty="0" smtClean="0"/>
          </a:p>
          <a:p>
            <a:pPr defTabSz="914350">
              <a:defRPr/>
            </a:pPr>
            <a:endParaRPr lang="en-US" dirty="0"/>
          </a:p>
          <a:p>
            <a:r>
              <a:rPr lang="en-US" dirty="0" smtClean="0"/>
              <a:t>This </a:t>
            </a:r>
            <a:r>
              <a:rPr lang="en-US" dirty="0"/>
              <a:t>g</a:t>
            </a:r>
            <a:r>
              <a:rPr lang="en-US" dirty="0" smtClean="0"/>
              <a:t>reenstone belt includes a permitted mine at Doris North, several advanced exploration targets such as Madrid North and South, and Boston Camp which has preliminary mine plans developed, and many other identified high quality exploration targets. TMAC has rights to all the minerals in this area.   Once an operating mine is established, the efficiencies of belt-wide exploration can increase. </a:t>
            </a:r>
          </a:p>
          <a:p>
            <a:endParaRPr lang="en-US" dirty="0"/>
          </a:p>
          <a:p>
            <a:r>
              <a:rPr lang="en-US" dirty="0" smtClean="0"/>
              <a:t>KIA’s technical review concerns the amendment of the Type A Water Licence</a:t>
            </a:r>
            <a:r>
              <a:rPr lang="en-US" baseline="0" dirty="0" smtClean="0"/>
              <a:t> </a:t>
            </a:r>
            <a:r>
              <a:rPr lang="en-US" dirty="0" smtClean="0"/>
              <a:t>for the Doris North mine site. Initiating production at Doris North is critical to the development of the entire belt.</a:t>
            </a:r>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232667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indicated previously, 14 issues were</a:t>
            </a:r>
            <a:r>
              <a:rPr lang="en-CA" baseline="0" dirty="0" smtClean="0"/>
              <a:t> brought to the technical meeting with the NWB and NIRB pertaining to Doris North amendments. These five concern the Tailings Impoundment Area (TIA) at Doris North. We raised concerns about the capacity of the TIA to handle mining expansion into Madrid/Patch Lake area, whether caribou would be attracted to the tailings in the TIA, the potential for dust fall and leaching from the TIA into the surrounding environment, trace metal contamination, and the planned thickness of the cold cover for the tailings upon closure.</a:t>
            </a:r>
          </a:p>
          <a:p>
            <a:endParaRPr lang="en-CA" baseline="0" dirty="0" smtClean="0"/>
          </a:p>
          <a:p>
            <a:r>
              <a:rPr lang="en-CA" baseline="0" dirty="0" smtClean="0"/>
              <a:t>TMAC has responded to our recommendations and ran</a:t>
            </a:r>
            <a:r>
              <a:rPr lang="en-CA" dirty="0" smtClean="0"/>
              <a:t> </a:t>
            </a:r>
            <a:r>
              <a:rPr lang="en-CA" baseline="0" dirty="0" smtClean="0"/>
              <a:t>further simulations on dust fall which indicated it would be contained to the TIA. In reviewing the additional simulations on water and load balancing, KIA found that the concentration levels of metal contaminates were well below CCME and MMER guidelines indicating that the TIA water was non-toxic to caribou</a:t>
            </a:r>
            <a:r>
              <a:rPr lang="en-CA" dirty="0" smtClean="0"/>
              <a:t> and birds</a:t>
            </a:r>
            <a:r>
              <a:rPr lang="en-CA" baseline="0" dirty="0" smtClean="0"/>
              <a:t>. </a:t>
            </a:r>
          </a:p>
          <a:p>
            <a:endParaRPr lang="en-CA" dirty="0"/>
          </a:p>
          <a:p>
            <a:r>
              <a:rPr lang="en-CA" baseline="0" dirty="0" smtClean="0"/>
              <a:t>Also TMAC will develop adaptive management and risk assessment to keep caribou away</a:t>
            </a:r>
            <a:r>
              <a:rPr lang="en-CA" dirty="0" smtClean="0"/>
              <a:t> from the TIA, and the tailings cover was found to be adequate upon further review.</a:t>
            </a:r>
            <a:endParaRPr lang="en-CA" baseline="0" dirty="0" smtClean="0"/>
          </a:p>
          <a:p>
            <a:endParaRPr lang="en-CA" dirty="0"/>
          </a:p>
          <a:p>
            <a:r>
              <a:rPr lang="en-CA" dirty="0" smtClean="0"/>
              <a:t>All five of these issues have been resolved.</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6</a:t>
            </a:fld>
            <a:endParaRPr lang="en-US"/>
          </a:p>
        </p:txBody>
      </p:sp>
    </p:spTree>
    <p:extLst>
      <p:ext uri="{BB962C8B-B14F-4D97-AF65-F5344CB8AC3E}">
        <p14:creationId xmlns:p14="http://schemas.microsoft.com/office/powerpoint/2010/main" val="2052700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These five issues concern</a:t>
            </a:r>
            <a:r>
              <a:rPr lang="en-CA" baseline="0" dirty="0" smtClean="0"/>
              <a:t> the simulation models for the marine discharge into Roberts Bay and hydrogeology water balance at the mine site. The issues are considered to be of moderate concern by KIA requiring only additional water sampling and adjustments to model parameters to provide improved assurance on environmental impact.</a:t>
            </a:r>
          </a:p>
          <a:p>
            <a:endParaRPr lang="en-CA" baseline="0" dirty="0" smtClean="0"/>
          </a:p>
          <a:p>
            <a:r>
              <a:rPr lang="en-CA" baseline="0" dirty="0" smtClean="0"/>
              <a:t>Essentially underground mine water is highly saline and is to be mixed with water from the TIA and is discharged into Roberts Bay. The salinity of the discharge should be less than the ocean and similar in temperature to minimise environmental impact on marine life.</a:t>
            </a:r>
          </a:p>
          <a:p>
            <a:endParaRPr lang="en-CA" baseline="0" dirty="0" smtClean="0"/>
          </a:p>
          <a:p>
            <a:r>
              <a:rPr lang="en-CA" baseline="0" dirty="0" smtClean="0"/>
              <a:t>TMAC had taken our recommendations under consideration and ran further simulations using more conservative input parameters. The results indicate that ocean discharge is well below CCME guidelines</a:t>
            </a:r>
            <a:r>
              <a:rPr lang="en-CA" dirty="0" smtClean="0"/>
              <a:t> for the protection of marine and aquatic live. CCME guidelines are met within 1 metre of the diffuser at a dilution of 186:1. At a distance of 250 metres from the diffuser, discharge dilutions are between 1,000:1 to 10,000:1. The discharge plume is trapped in deep water between the ocean floor and the surface layer. No algae bloom will occur at the surface due to nitrates. These five issues are resolved.</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7</a:t>
            </a:fld>
            <a:endParaRPr lang="en-US"/>
          </a:p>
        </p:txBody>
      </p:sp>
    </p:spTree>
    <p:extLst>
      <p:ext uri="{BB962C8B-B14F-4D97-AF65-F5344CB8AC3E}">
        <p14:creationId xmlns:p14="http://schemas.microsoft.com/office/powerpoint/2010/main" val="3745284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993916"/>
          </a:xfrm>
        </p:spPr>
        <p:txBody>
          <a:bodyPr/>
          <a:lstStyle/>
          <a:p>
            <a:r>
              <a:rPr lang="en-CA" dirty="0" smtClean="0"/>
              <a:t>Issues 11 and 12 also concern simulation models of</a:t>
            </a:r>
            <a:r>
              <a:rPr lang="en-CA" baseline="0" dirty="0" smtClean="0"/>
              <a:t> water discharge and mixing  with ocean water and are viewed by KIA as being of moderate risk to the environment. KIA essentially sought greater assurance on environmental impact of minerals and nutrients on ocean water to which TMAC has responded. TIA water quality was below CCME and MMER guidelines and is non-toxic to wildlife or aquatic life.</a:t>
            </a:r>
          </a:p>
          <a:p>
            <a:endParaRPr lang="en-CA" baseline="0" dirty="0" smtClean="0"/>
          </a:p>
          <a:p>
            <a:r>
              <a:rPr lang="en-CA" baseline="0" dirty="0" smtClean="0"/>
              <a:t>Issue 13 concerns the impact of water leakage from Doris Lake into the underground mine and its affect on the lake’s water level. TMAC has conducted further water modeling and is committed to mitigation methods for plugging leaks and drill holes from exploration in the lake. The expected impact on Doris Lake water levels is within the natural variation of its water levels.</a:t>
            </a:r>
          </a:p>
          <a:p>
            <a:endParaRPr lang="en-CA" baseline="0" dirty="0" smtClean="0"/>
          </a:p>
          <a:p>
            <a:r>
              <a:rPr lang="en-CA" baseline="0" dirty="0" smtClean="0"/>
              <a:t>Issue 14 concerns improving the deployment of cameras and data collection to determine if there is a zone of influence around the mine for grizzly bears. That is to know if they are either attracted or repelled by the mine site activities.</a:t>
            </a:r>
          </a:p>
          <a:p>
            <a:endParaRPr lang="en-CA" baseline="0" dirty="0" smtClean="0"/>
          </a:p>
          <a:p>
            <a:r>
              <a:rPr lang="en-CA" baseline="0" dirty="0" smtClean="0"/>
              <a:t>This issue was of high concern to the KIA since bears are known to travel through the area along the coast and is a condition of the original project permit. TMAC has taken our recommendations under advisement and is updating of the layout of its wildlife monitoring cameras and the Wildlife Mitigation and Monitoring Program (WMMP) for the Doris North mine site. All four of these issues are resolved.</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8</a:t>
            </a:fld>
            <a:endParaRPr lang="en-US"/>
          </a:p>
        </p:txBody>
      </p:sp>
    </p:spTree>
    <p:extLst>
      <p:ext uri="{BB962C8B-B14F-4D97-AF65-F5344CB8AC3E}">
        <p14:creationId xmlns:p14="http://schemas.microsoft.com/office/powerpoint/2010/main" val="3938786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 addition to the technical</a:t>
            </a:r>
            <a:r>
              <a:rPr lang="en-CA" baseline="0" dirty="0" smtClean="0"/>
              <a:t> issues raised, the KIA would like to point out that we have signed with TMAC  a comprehensive Framework Agreement for land access compensation and an Inuit Impact and Benefit Agreement (IIBA).</a:t>
            </a:r>
          </a:p>
          <a:p>
            <a:endParaRPr lang="en-CA" baseline="0" dirty="0" smtClean="0"/>
          </a:p>
          <a:p>
            <a:r>
              <a:rPr lang="en-CA" baseline="0" dirty="0" smtClean="0"/>
              <a:t>The IIBA addresses Inuit interests in the areas of employment, contracting, and training in relation to the Hope Bay Project as a whole through its entire life span.</a:t>
            </a:r>
          </a:p>
          <a:p>
            <a:endParaRPr lang="en-CA" baseline="0" dirty="0" smtClean="0"/>
          </a:p>
          <a:p>
            <a:r>
              <a:rPr lang="en-CA" baseline="0" dirty="0" smtClean="0"/>
              <a:t>Under the IIBA an Inuit Environmental Advisory Committee (IEAC) has been established with TMAC which complements KIA’s current environmental activities in the Department of Lands and Environment. The IEAC allows for the local community to have input directly to TMAC on environmental concerns.</a:t>
            </a:r>
          </a:p>
          <a:p>
            <a:endParaRPr lang="en-CA" baseline="0" dirty="0" smtClean="0"/>
          </a:p>
          <a:p>
            <a:r>
              <a:rPr lang="en-CA" baseline="0" dirty="0" smtClean="0"/>
              <a:t>Through the Implementation Committee with KIA and TMAC representatives, measures of employment, business development, and training are being developed which fulfills socio-economic obligations under the NLCA.</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9</a:t>
            </a:fld>
            <a:endParaRPr lang="en-US"/>
          </a:p>
        </p:txBody>
      </p:sp>
    </p:spTree>
    <p:extLst>
      <p:ext uri="{BB962C8B-B14F-4D97-AF65-F5344CB8AC3E}">
        <p14:creationId xmlns:p14="http://schemas.microsoft.com/office/powerpoint/2010/main" val="149445541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668" y="5313457"/>
            <a:ext cx="9156986" cy="1544543"/>
          </a:xfrm>
          <a:prstGeom prst="rect">
            <a:avLst/>
          </a:prstGeom>
          <a:ln>
            <a:solidFill>
              <a:schemeClr val="bg1"/>
            </a:solidFill>
          </a:ln>
        </p:spPr>
      </p:pic>
      <p:sp>
        <p:nvSpPr>
          <p:cNvPr id="2" name="Title 1"/>
          <p:cNvSpPr>
            <a:spLocks noGrp="1"/>
          </p:cNvSpPr>
          <p:nvPr>
            <p:ph type="ctrTitle"/>
          </p:nvPr>
        </p:nvSpPr>
        <p:spPr>
          <a:xfrm>
            <a:off x="1143000" y="1122363"/>
            <a:ext cx="6858000" cy="2387600"/>
          </a:xfrm>
        </p:spPr>
        <p:txBody>
          <a:bodyPr anchor="t">
            <a:normAutofit/>
          </a:bodyPr>
          <a:lstStyle>
            <a:lvl1pPr algn="ctr">
              <a:defRPr sz="5400">
                <a:latin typeface="Arial Rounded MT Bold" panose="020F07040305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3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pic>
        <p:nvPicPr>
          <p:cNvPr id="11" name="Picture 10"/>
          <p:cNvPicPr>
            <a:picLocks noChangeAspect="1"/>
          </p:cNvPicPr>
          <p:nvPr userDrawn="1"/>
        </p:nvPicPr>
        <p:blipFill>
          <a:blip r:embed="rId4" cstate="email">
            <a:extLst>
              <a:ext uri="{BEBA8EAE-BF5A-486C-A8C5-ECC9F3942E4B}">
                <a14:imgProps xmlns:a14="http://schemas.microsoft.com/office/drawing/2010/main">
                  <a14:imgLayer r:embed="rId3">
                    <a14:imgEffect>
                      <a14:colorTemperature colorTemp="5300"/>
                    </a14:imgEffect>
                    <a14:imgEffect>
                      <a14:saturation sat="0"/>
                    </a14:imgEffect>
                  </a14:imgLayer>
                </a14:imgProps>
              </a:ext>
              <a:ext uri="{28A0092B-C50C-407E-A947-70E740481C1C}">
                <a14:useLocalDpi xmlns:a14="http://schemas.microsoft.com/office/drawing/2010/main"/>
              </a:ext>
            </a:extLst>
          </a:blip>
          <a:stretch>
            <a:fillRect/>
          </a:stretch>
        </p:blipFill>
        <p:spPr>
          <a:xfrm>
            <a:off x="-12986" y="0"/>
            <a:ext cx="9156986" cy="361507"/>
          </a:xfrm>
          <a:prstGeom prst="rect">
            <a:avLst/>
          </a:prstGeom>
          <a:ln>
            <a:solidFill>
              <a:schemeClr val="bg1"/>
            </a:solidFill>
          </a:ln>
        </p:spPr>
      </p:pic>
      <p:pic>
        <p:nvPicPr>
          <p:cNvPr id="12" name="Pictur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4095" y="4794666"/>
            <a:ext cx="2160341" cy="1958709"/>
          </a:xfrm>
          <a:prstGeom prst="rect">
            <a:avLst/>
          </a:prstGeom>
          <a:ln>
            <a:noFill/>
          </a:ln>
          <a:effectLst>
            <a:outerShdw blurRad="292100" dist="139700" dir="2700000" algn="tl" rotWithShape="0">
              <a:srgbClr val="333333">
                <a:alpha val="65000"/>
              </a:srgbClr>
            </a:outerShdw>
          </a:effectLst>
        </p:spPr>
      </p:pic>
      <p:sp>
        <p:nvSpPr>
          <p:cNvPr id="4" name="TextBox 3"/>
          <p:cNvSpPr txBox="1"/>
          <p:nvPr userDrawn="1"/>
        </p:nvSpPr>
        <p:spPr>
          <a:xfrm>
            <a:off x="6024284" y="5357303"/>
            <a:ext cx="2936838" cy="1692771"/>
          </a:xfrm>
          <a:prstGeom prst="rect">
            <a:avLst/>
          </a:prstGeom>
          <a:noFill/>
        </p:spPr>
        <p:txBody>
          <a:bodyPr wrap="square" rtlCol="0">
            <a:spAutoFit/>
          </a:bodyPr>
          <a:lstStyle/>
          <a:p>
            <a:pPr algn="r"/>
            <a:r>
              <a:rPr lang="en-US" sz="1800" b="1" dirty="0" smtClean="0">
                <a:solidFill>
                  <a:schemeClr val="bg1"/>
                </a:solidFill>
              </a:rPr>
              <a:t>P.O. Box 18</a:t>
            </a:r>
          </a:p>
          <a:p>
            <a:pPr algn="r"/>
            <a:r>
              <a:rPr lang="en-US" sz="1800" b="1" dirty="0" smtClean="0">
                <a:solidFill>
                  <a:schemeClr val="bg1"/>
                </a:solidFill>
              </a:rPr>
              <a:t>Cambridge Bay, Nunavut</a:t>
            </a:r>
          </a:p>
          <a:p>
            <a:pPr algn="r"/>
            <a:r>
              <a:rPr lang="en-US" sz="1800" b="1" dirty="0" smtClean="0">
                <a:solidFill>
                  <a:schemeClr val="bg1"/>
                </a:solidFill>
              </a:rPr>
              <a:t>X0B 0C0</a:t>
            </a:r>
          </a:p>
          <a:p>
            <a:pPr algn="r"/>
            <a:r>
              <a:rPr lang="en-US" sz="1800" b="1" dirty="0" smtClean="0">
                <a:solidFill>
                  <a:schemeClr val="bg1"/>
                </a:solidFill>
              </a:rPr>
              <a:t>Telephone: 1 867 983 2458</a:t>
            </a:r>
          </a:p>
          <a:p>
            <a:pPr algn="r"/>
            <a:r>
              <a:rPr lang="en-US" sz="1800" b="1" dirty="0" smtClean="0">
                <a:solidFill>
                  <a:schemeClr val="bg1"/>
                </a:solidFill>
              </a:rPr>
              <a:t>Fax: 1 867 983 2701</a:t>
            </a:r>
          </a:p>
          <a:p>
            <a:pPr algn="r"/>
            <a:endParaRPr lang="en-US" sz="1400" dirty="0"/>
          </a:p>
        </p:txBody>
      </p:sp>
    </p:spTree>
    <p:extLst>
      <p:ext uri="{BB962C8B-B14F-4D97-AF65-F5344CB8AC3E}">
        <p14:creationId xmlns:p14="http://schemas.microsoft.com/office/powerpoint/2010/main" val="3792815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628650" y="151365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smtClean="0">
                <a:solidFill>
                  <a:prstClr val="black"/>
                </a:solidFill>
              </a:rPr>
              <a:t>kitia.ca/</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35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628650" y="151365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smtClean="0">
                <a:solidFill>
                  <a:prstClr val="black"/>
                </a:solidFill>
              </a:rPr>
              <a:t>kitia.ca/</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35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kitia.ca/</a:t>
            </a:r>
            <a:endParaRPr lang="en-US"/>
          </a:p>
        </p:txBody>
      </p:sp>
      <p:sp>
        <p:nvSpPr>
          <p:cNvPr id="6" name="Slide Number Placeholder 5"/>
          <p:cNvSpPr>
            <a:spLocks noGrp="1"/>
          </p:cNvSpPr>
          <p:nvPr>
            <p:ph type="sldNum" sz="quarter" idx="12"/>
          </p:nvPr>
        </p:nvSpPr>
        <p:spPr/>
        <p:txBody>
          <a:bodyPr/>
          <a:lstStyle/>
          <a:p>
            <a:fld id="{0F32F33F-7DE4-4B81-B7E5-C9AB6C714333}" type="slidenum">
              <a:rPr lang="en-US" smtClean="0"/>
              <a:t>‹#›</a:t>
            </a:fld>
            <a:endParaRPr lang="en-US"/>
          </a:p>
        </p:txBody>
      </p:sp>
    </p:spTree>
    <p:extLst>
      <p:ext uri="{BB962C8B-B14F-4D97-AF65-F5344CB8AC3E}">
        <p14:creationId xmlns:p14="http://schemas.microsoft.com/office/powerpoint/2010/main" val="2161024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kitia.ca/</a:t>
            </a:r>
            <a:endParaRPr lang="en-US"/>
          </a:p>
        </p:txBody>
      </p:sp>
      <p:sp>
        <p:nvSpPr>
          <p:cNvPr id="6" name="Slide Number Placeholder 5"/>
          <p:cNvSpPr>
            <a:spLocks noGrp="1"/>
          </p:cNvSpPr>
          <p:nvPr>
            <p:ph type="sldNum" sz="quarter" idx="12"/>
          </p:nvPr>
        </p:nvSpPr>
        <p:spPr/>
        <p:txBody>
          <a:bodyPr/>
          <a:lstStyle/>
          <a:p>
            <a:fld id="{0F32F33F-7DE4-4B81-B7E5-C9AB6C714333}" type="slidenum">
              <a:rPr lang="en-US" smtClean="0"/>
              <a:t>‹#›</a:t>
            </a:fld>
            <a:endParaRPr lang="en-US"/>
          </a:p>
        </p:txBody>
      </p:sp>
      <p:pic>
        <p:nvPicPr>
          <p:cNvPr id="4" name="Picture 3"/>
          <p:cNvPicPr>
            <a:picLocks noChangeAspect="1"/>
          </p:cNvPicPr>
          <p:nvPr userDrawn="1"/>
        </p:nvPicPr>
        <p:blipFill>
          <a:blip r:embed="rId2"/>
          <a:stretch>
            <a:fillRect/>
          </a:stretch>
        </p:blipFill>
        <p:spPr>
          <a:xfrm>
            <a:off x="5354481" y="3640444"/>
            <a:ext cx="3789519" cy="3514156"/>
          </a:xfrm>
          <a:prstGeom prst="rect">
            <a:avLst/>
          </a:prstGeom>
          <a:effectLst>
            <a:glow rad="127000">
              <a:schemeClr val="accent1">
                <a:alpha val="0"/>
              </a:schemeClr>
            </a:glow>
            <a:outerShdw blurRad="50800" dist="50800" dir="5400000" algn="ctr" rotWithShape="0">
              <a:srgbClr val="000000"/>
            </a:outerShdw>
            <a:reflection stA="0" endPos="65000" dist="50800" dir="5400000" sy="-100000" algn="bl" rotWithShape="0"/>
          </a:effectLst>
        </p:spPr>
      </p:pic>
    </p:spTree>
    <p:extLst>
      <p:ext uri="{BB962C8B-B14F-4D97-AF65-F5344CB8AC3E}">
        <p14:creationId xmlns:p14="http://schemas.microsoft.com/office/powerpoint/2010/main" val="2565485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628650" y="151365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smtClean="0"/>
              <a:t>kitia.ca/</a:t>
            </a:r>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426135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12122" cy="1325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636629" y="6356350"/>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928556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6621167" cy="1325563"/>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636629" y="6356350"/>
            <a:ext cx="3086100" cy="365125"/>
          </a:xfrm>
          <a:prstGeom prst="rect">
            <a:avLst/>
          </a:prstGeom>
        </p:spPr>
        <p:txBody>
          <a:bodyPr/>
          <a:lstStyle/>
          <a:p>
            <a:r>
              <a:rPr lang="en-CA" dirty="0" smtClean="0"/>
              <a:t>kitia.ca/</a:t>
            </a:r>
            <a:endParaRPr lang="en-US" dirty="0"/>
          </a:p>
        </p:txBody>
      </p:sp>
      <p:sp>
        <p:nvSpPr>
          <p:cNvPr id="9" name="Slide Number Placeholder 8"/>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2466462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endParaRPr lang="en-US"/>
          </a:p>
        </p:txBody>
      </p:sp>
      <p:sp>
        <p:nvSpPr>
          <p:cNvPr id="3" name="Footer Placeholder 2"/>
          <p:cNvSpPr>
            <a:spLocks noGrp="1"/>
          </p:cNvSpPr>
          <p:nvPr>
            <p:ph type="ftr" sz="quarter" idx="11"/>
          </p:nvPr>
        </p:nvSpPr>
        <p:spPr>
          <a:xfrm>
            <a:off x="636629" y="6356350"/>
            <a:ext cx="3086100" cy="365125"/>
          </a:xfrm>
          <a:prstGeom prst="rect">
            <a:avLst/>
          </a:prstGeom>
        </p:spPr>
        <p:txBody>
          <a:bodyPr/>
          <a:lstStyle/>
          <a:p>
            <a:r>
              <a:rPr lang="en-US" smtClean="0"/>
              <a:t>kitia.ca/</a:t>
            </a:r>
            <a:endParaRPr lang="en-US" dirty="0"/>
          </a:p>
        </p:txBody>
      </p:sp>
      <p:sp>
        <p:nvSpPr>
          <p:cNvPr id="4" name="Slide Number Placeholder 3"/>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1727079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1562986"/>
            <a:ext cx="4629150" cy="42980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6" name="Footer Placeholder 5"/>
          <p:cNvSpPr>
            <a:spLocks noGrp="1"/>
          </p:cNvSpPr>
          <p:nvPr>
            <p:ph type="ftr" sz="quarter" idx="11"/>
          </p:nvPr>
        </p:nvSpPr>
        <p:spPr>
          <a:xfrm>
            <a:off x="636629" y="6324451"/>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2132671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1594884"/>
            <a:ext cx="4629150" cy="42661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a:xfrm>
            <a:off x="636629" y="6356350"/>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15773104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10.xml"/><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11.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98" y="-297"/>
            <a:ext cx="9144793" cy="6858594"/>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kitia.ca/</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32F33F-7DE4-4B81-B7E5-C9AB6C714333}" type="slidenum">
              <a:rPr lang="en-US" smtClean="0"/>
              <a:t>‹#›</a:t>
            </a:fld>
            <a:endParaRPr lang="en-US"/>
          </a:p>
        </p:txBody>
      </p:sp>
    </p:spTree>
    <p:extLst>
      <p:ext uri="{BB962C8B-B14F-4D97-AF65-F5344CB8AC3E}">
        <p14:creationId xmlns:p14="http://schemas.microsoft.com/office/powerpoint/2010/main" val="32829459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8"/>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t>‹#›</a:t>
            </a:fld>
            <a:endParaRPr lang="en-US"/>
          </a:p>
        </p:txBody>
      </p:sp>
      <p:pic>
        <p:nvPicPr>
          <p:cNvPr id="7" name="Picture 6"/>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latin typeface="Arial Rounded MT Bold" panose="020F0704030504030204" pitchFamily="34" charset="0"/>
              </a:rPr>
              <a:t>kitia.ca</a:t>
            </a:r>
            <a:endParaRPr lang="en-US" sz="2800" dirty="0">
              <a:latin typeface="Arial Rounded MT Bold" panose="020F0704030504030204" pitchFamily="34" charset="0"/>
            </a:endParaRP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86" r:id="rId1"/>
    <p:sldLayoutId id="2147483688" r:id="rId2"/>
    <p:sldLayoutId id="2147483689" r:id="rId3"/>
    <p:sldLayoutId id="2147483691" r:id="rId4"/>
    <p:sldLayoutId id="2147483692" r:id="rId5"/>
    <p:sldLayoutId id="2147483693" r:id="rId6"/>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solidFill>
                  <a:prstClr val="black"/>
                </a:solidFill>
                <a:latin typeface="Arial Rounded MT Bold" panose="020F0704030504030204" pitchFamily="34" charset="0"/>
              </a:rPr>
              <a:t>kitia.ca</a:t>
            </a:r>
            <a:endParaRPr lang="en-US" sz="28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95" r:id="rId1"/>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solidFill>
                  <a:prstClr val="black"/>
                </a:solidFill>
                <a:latin typeface="Arial Rounded MT Bold" panose="020F0704030504030204" pitchFamily="34" charset="0"/>
              </a:rPr>
              <a:t>kitia.ca</a:t>
            </a:r>
            <a:endParaRPr lang="en-US" sz="28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97" r:id="rId1"/>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Kitikmeot Inuit Association</a:t>
            </a:r>
            <a:endParaRPr lang="en-US" dirty="0"/>
          </a:p>
        </p:txBody>
      </p:sp>
      <p:sp>
        <p:nvSpPr>
          <p:cNvPr id="3" name="Subtitle 2"/>
          <p:cNvSpPr>
            <a:spLocks noGrp="1"/>
          </p:cNvSpPr>
          <p:nvPr>
            <p:ph type="subTitle" idx="1"/>
          </p:nvPr>
        </p:nvSpPr>
        <p:spPr/>
        <p:txBody>
          <a:bodyPr>
            <a:normAutofit/>
          </a:bodyPr>
          <a:lstStyle/>
          <a:p>
            <a:r>
              <a:rPr lang="en-US" dirty="0" smtClean="0"/>
              <a:t>KIA Technical Review of TMAC’s Amendment Application for the Doris North Mine Site Type A Water Licence</a:t>
            </a:r>
            <a:endParaRPr lang="en-US" dirty="0"/>
          </a:p>
        </p:txBody>
      </p:sp>
    </p:spTree>
    <p:extLst>
      <p:ext uri="{BB962C8B-B14F-4D97-AF65-F5344CB8AC3E}">
        <p14:creationId xmlns:p14="http://schemas.microsoft.com/office/powerpoint/2010/main" val="2422266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smtClean="0"/>
              <a:t>Socio-Economic Development</a:t>
            </a:r>
            <a:endParaRPr lang="en-US" dirty="0"/>
          </a:p>
        </p:txBody>
      </p:sp>
      <p:sp>
        <p:nvSpPr>
          <p:cNvPr id="5" name="Content Placeholder 4"/>
          <p:cNvSpPr>
            <a:spLocks noGrp="1"/>
          </p:cNvSpPr>
          <p:nvPr>
            <p:ph idx="1"/>
          </p:nvPr>
        </p:nvSpPr>
        <p:spPr/>
        <p:txBody>
          <a:bodyPr>
            <a:normAutofit/>
          </a:bodyPr>
          <a:lstStyle/>
          <a:p>
            <a:endParaRPr lang="en-CA" dirty="0" smtClean="0"/>
          </a:p>
          <a:p>
            <a:r>
              <a:rPr lang="en-CA" dirty="0" smtClean="0"/>
              <a:t>Framework Agreement and IIBA,</a:t>
            </a:r>
          </a:p>
          <a:p>
            <a:r>
              <a:rPr lang="en-CA" dirty="0" smtClean="0"/>
              <a:t>Net Smelter Royalty Agreement,</a:t>
            </a:r>
          </a:p>
          <a:p>
            <a:r>
              <a:rPr lang="en-CA" dirty="0" smtClean="0"/>
              <a:t>Water and Wildlife Compensation Agreement,</a:t>
            </a:r>
          </a:p>
          <a:p>
            <a:r>
              <a:rPr lang="en-CA" dirty="0" smtClean="0"/>
              <a:t>Mineral Rights Agreement with NTI, and</a:t>
            </a:r>
          </a:p>
          <a:p>
            <a:r>
              <a:rPr lang="en-CA" dirty="0" smtClean="0"/>
              <a:t>KIA shareholdings in TMAC Resources Inc. </a:t>
            </a:r>
          </a:p>
          <a:p>
            <a:r>
              <a:rPr lang="en-CA" dirty="0" smtClean="0"/>
              <a:t>All of this creates substantial benefits for Inuit in the Kitikmeot region.</a:t>
            </a:r>
            <a:endParaRPr lang="en-CA" dirty="0"/>
          </a:p>
          <a:p>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10</a:t>
            </a:fld>
            <a:endParaRPr lang="en-US"/>
          </a:p>
        </p:txBody>
      </p:sp>
    </p:spTree>
    <p:extLst>
      <p:ext uri="{BB962C8B-B14F-4D97-AF65-F5344CB8AC3E}">
        <p14:creationId xmlns:p14="http://schemas.microsoft.com/office/powerpoint/2010/main" val="2721757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smtClean="0"/>
              <a:t>Water Compensation</a:t>
            </a:r>
            <a:endParaRPr lang="en-US" dirty="0"/>
          </a:p>
        </p:txBody>
      </p:sp>
      <p:sp>
        <p:nvSpPr>
          <p:cNvPr id="5" name="Content Placeholder 4"/>
          <p:cNvSpPr>
            <a:spLocks noGrp="1"/>
          </p:cNvSpPr>
          <p:nvPr>
            <p:ph idx="1"/>
          </p:nvPr>
        </p:nvSpPr>
        <p:spPr/>
        <p:txBody>
          <a:bodyPr>
            <a:normAutofit/>
          </a:bodyPr>
          <a:lstStyle/>
          <a:p>
            <a:r>
              <a:rPr lang="en-CA" sz="3200" dirty="0" smtClean="0"/>
              <a:t>Framework Agreement:</a:t>
            </a:r>
          </a:p>
          <a:p>
            <a:endParaRPr lang="en-CA" sz="2000" dirty="0" smtClean="0"/>
          </a:p>
          <a:p>
            <a:pPr lvl="1"/>
            <a:r>
              <a:rPr lang="en-CA" sz="2800" dirty="0" smtClean="0"/>
              <a:t>The KIA and TMAC have signed a water compensation agreement as part of the framework for the Doris North Project.</a:t>
            </a:r>
          </a:p>
          <a:p>
            <a:pPr lvl="1"/>
            <a:r>
              <a:rPr lang="en-CA" sz="2800" dirty="0" smtClean="0"/>
              <a:t>This addresses Inuit Article 20 rights and TMAC obligations.</a:t>
            </a:r>
          </a:p>
          <a:p>
            <a:pPr lvl="1"/>
            <a:r>
              <a:rPr lang="en-CA" sz="2800" dirty="0" smtClean="0"/>
              <a:t>No water compensation issue to be addressed by NWB.</a:t>
            </a:r>
          </a:p>
          <a:p>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11</a:t>
            </a:fld>
            <a:endParaRPr lang="en-US"/>
          </a:p>
        </p:txBody>
      </p:sp>
    </p:spTree>
    <p:extLst>
      <p:ext uri="{BB962C8B-B14F-4D97-AF65-F5344CB8AC3E}">
        <p14:creationId xmlns:p14="http://schemas.microsoft.com/office/powerpoint/2010/main" val="42451492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smtClean="0"/>
              <a:t>Reclamation Security</a:t>
            </a:r>
            <a:endParaRPr lang="en-US" dirty="0"/>
          </a:p>
        </p:txBody>
      </p:sp>
      <p:sp>
        <p:nvSpPr>
          <p:cNvPr id="5" name="Content Placeholder 4"/>
          <p:cNvSpPr>
            <a:spLocks noGrp="1"/>
          </p:cNvSpPr>
          <p:nvPr>
            <p:ph idx="1"/>
          </p:nvPr>
        </p:nvSpPr>
        <p:spPr/>
        <p:txBody>
          <a:bodyPr>
            <a:normAutofit/>
          </a:bodyPr>
          <a:lstStyle/>
          <a:p>
            <a:endParaRPr lang="en-CA" dirty="0" smtClean="0"/>
          </a:p>
          <a:p>
            <a:r>
              <a:rPr lang="en-US" dirty="0" smtClean="0"/>
              <a:t>Currently, KIA has $11.49 million in security in both letters of credit and a Corporate Guarantee under the Doris North commercial lease.</a:t>
            </a:r>
          </a:p>
          <a:p>
            <a:r>
              <a:rPr lang="en-US" dirty="0" smtClean="0"/>
              <a:t>This is considered inadequate for Doris North mine site given development and amendment to water licence.</a:t>
            </a:r>
          </a:p>
          <a:p>
            <a:r>
              <a:rPr lang="en-US" dirty="0" smtClean="0"/>
              <a:t>TMAC and INAC’s reclamation cost estimates were reviewed by KIA’s engineering consultants.</a:t>
            </a:r>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12</a:t>
            </a:fld>
            <a:endParaRPr lang="en-US"/>
          </a:p>
        </p:txBody>
      </p:sp>
    </p:spTree>
    <p:extLst>
      <p:ext uri="{BB962C8B-B14F-4D97-AF65-F5344CB8AC3E}">
        <p14:creationId xmlns:p14="http://schemas.microsoft.com/office/powerpoint/2010/main" val="42338726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smtClean="0"/>
              <a:t>Reclamation Security</a:t>
            </a:r>
            <a:endParaRPr lang="en-US" dirty="0"/>
          </a:p>
        </p:txBody>
      </p:sp>
      <p:sp>
        <p:nvSpPr>
          <p:cNvPr id="5" name="Content Placeholder 4"/>
          <p:cNvSpPr>
            <a:spLocks noGrp="1"/>
          </p:cNvSpPr>
          <p:nvPr>
            <p:ph idx="1"/>
          </p:nvPr>
        </p:nvSpPr>
        <p:spPr/>
        <p:txBody>
          <a:bodyPr>
            <a:normAutofit/>
          </a:bodyPr>
          <a:lstStyle/>
          <a:p>
            <a:endParaRPr lang="en-CA" dirty="0" smtClean="0"/>
          </a:p>
          <a:p>
            <a:r>
              <a:rPr lang="en-US" dirty="0" smtClean="0"/>
              <a:t>Major conclusions by KIA engineering consultants:</a:t>
            </a:r>
          </a:p>
          <a:p>
            <a:r>
              <a:rPr lang="en-US" dirty="0" smtClean="0"/>
              <a:t>$28.94 million quantum is reasonable and accurate.</a:t>
            </a:r>
          </a:p>
          <a:p>
            <a:r>
              <a:rPr lang="en-US" dirty="0" smtClean="0"/>
              <a:t>The split between land and water security is $24.20 million for land (84%) and $4.74 million for water (16%).</a:t>
            </a:r>
          </a:p>
          <a:p>
            <a:r>
              <a:rPr lang="en-US" dirty="0" smtClean="0"/>
              <a:t>Residual risks and cost escalators are identified and discussed and the quantum of $28.94 million is agreed to by KIA and TMAC.</a:t>
            </a:r>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13</a:t>
            </a:fld>
            <a:endParaRPr lang="en-US"/>
          </a:p>
        </p:txBody>
      </p:sp>
    </p:spTree>
    <p:extLst>
      <p:ext uri="{BB962C8B-B14F-4D97-AF65-F5344CB8AC3E}">
        <p14:creationId xmlns:p14="http://schemas.microsoft.com/office/powerpoint/2010/main" val="4470704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smtClean="0"/>
              <a:t>Reclamation Security</a:t>
            </a:r>
            <a:endParaRPr lang="en-US" dirty="0"/>
          </a:p>
        </p:txBody>
      </p:sp>
      <p:sp>
        <p:nvSpPr>
          <p:cNvPr id="5" name="Content Placeholder 4"/>
          <p:cNvSpPr>
            <a:spLocks noGrp="1"/>
          </p:cNvSpPr>
          <p:nvPr>
            <p:ph idx="1"/>
          </p:nvPr>
        </p:nvSpPr>
        <p:spPr/>
        <p:txBody>
          <a:bodyPr>
            <a:normAutofit lnSpcReduction="10000"/>
          </a:bodyPr>
          <a:lstStyle/>
          <a:p>
            <a:endParaRPr lang="en-CA" dirty="0" smtClean="0"/>
          </a:p>
          <a:p>
            <a:r>
              <a:rPr lang="en-US" dirty="0" smtClean="0"/>
              <a:t>INAC has a quantum of $44.12 million for Doris North reclamation.</a:t>
            </a:r>
          </a:p>
          <a:p>
            <a:r>
              <a:rPr lang="en-US" dirty="0" smtClean="0"/>
              <a:t>$43.42 million (98%) is IOL and $0.7 million (2%) is Crown Land.</a:t>
            </a:r>
          </a:p>
          <a:p>
            <a:r>
              <a:rPr lang="en-US" dirty="0" smtClean="0"/>
              <a:t>Of IOL land, $19.71 million (45%) is allotted to land liability and $23.72 million (55%) is allotted to water liability.</a:t>
            </a:r>
          </a:p>
          <a:p>
            <a:r>
              <a:rPr lang="en-US" dirty="0" smtClean="0"/>
              <a:t>KIA finds this split of land and water liability to be unreasonable given our experience.</a:t>
            </a:r>
          </a:p>
          <a:p>
            <a:pPr marL="0" indent="0">
              <a:buNone/>
            </a:pPr>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14</a:t>
            </a:fld>
            <a:endParaRPr lang="en-US"/>
          </a:p>
        </p:txBody>
      </p:sp>
    </p:spTree>
    <p:extLst>
      <p:ext uri="{BB962C8B-B14F-4D97-AF65-F5344CB8AC3E}">
        <p14:creationId xmlns:p14="http://schemas.microsoft.com/office/powerpoint/2010/main" val="15673843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smtClean="0"/>
              <a:t>Conclusion</a:t>
            </a:r>
            <a:endParaRPr lang="en-US" dirty="0"/>
          </a:p>
        </p:txBody>
      </p:sp>
      <p:sp>
        <p:nvSpPr>
          <p:cNvPr id="5" name="Content Placeholder 4"/>
          <p:cNvSpPr>
            <a:spLocks noGrp="1"/>
          </p:cNvSpPr>
          <p:nvPr>
            <p:ph idx="1"/>
          </p:nvPr>
        </p:nvSpPr>
        <p:spPr/>
        <p:txBody>
          <a:bodyPr>
            <a:normAutofit/>
          </a:bodyPr>
          <a:lstStyle/>
          <a:p>
            <a:r>
              <a:rPr lang="en-CA" dirty="0" smtClean="0"/>
              <a:t>KIA recommends approval of the TMAC application for the amendment to the Type A Water licence 2AM-DOH1323 for the Doris North Project.</a:t>
            </a:r>
          </a:p>
          <a:p>
            <a:endParaRPr lang="en-CA" dirty="0"/>
          </a:p>
          <a:p>
            <a:r>
              <a:rPr lang="en-CA" dirty="0" smtClean="0"/>
              <a:t>Thank You</a:t>
            </a:r>
          </a:p>
          <a:p>
            <a:endParaRPr lang="en-CA" dirty="0"/>
          </a:p>
          <a:p>
            <a:r>
              <a:rPr lang="en-CA" dirty="0" smtClean="0"/>
              <a:t>Questions?</a:t>
            </a:r>
            <a:endParaRPr lang="en-CA" dirty="0"/>
          </a:p>
          <a:p>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15</a:t>
            </a:fld>
            <a:endParaRPr lang="en-US"/>
          </a:p>
        </p:txBody>
      </p:sp>
    </p:spTree>
    <p:extLst>
      <p:ext uri="{BB962C8B-B14F-4D97-AF65-F5344CB8AC3E}">
        <p14:creationId xmlns:p14="http://schemas.microsoft.com/office/powerpoint/2010/main" val="2483019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Purpose of Presentation</a:t>
            </a:r>
            <a:endParaRPr lang="en-US" dirty="0"/>
          </a:p>
        </p:txBody>
      </p:sp>
      <p:sp>
        <p:nvSpPr>
          <p:cNvPr id="5" name="Content Placeholder 4"/>
          <p:cNvSpPr>
            <a:spLocks noGrp="1"/>
          </p:cNvSpPr>
          <p:nvPr>
            <p:ph idx="1"/>
          </p:nvPr>
        </p:nvSpPr>
        <p:spPr/>
        <p:txBody>
          <a:bodyPr>
            <a:normAutofit/>
          </a:bodyPr>
          <a:lstStyle/>
          <a:p>
            <a:endParaRPr lang="en-CA" dirty="0" smtClean="0"/>
          </a:p>
          <a:p>
            <a:r>
              <a:rPr lang="en-CA" dirty="0" smtClean="0"/>
              <a:t>Present a summary of KIA’s Technical Review of TMAC Resources Inc.’s amendment application of the Doris North Mine Site’s Type A Water License.</a:t>
            </a:r>
          </a:p>
          <a:p>
            <a:r>
              <a:rPr lang="en-CA" dirty="0" smtClean="0"/>
              <a:t>KIA conducted a thorough review in the areas of wildlife, fisheries, aquatic environment, and geotechnical engineering. </a:t>
            </a:r>
          </a:p>
          <a:p>
            <a:r>
              <a:rPr lang="en-CA" dirty="0" smtClean="0"/>
              <a:t>14 Issues for Technical Meeting in January, 2016 for the NIRB and NWB. Thirteen concern the NWB.</a:t>
            </a:r>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2</a:t>
            </a:fld>
            <a:endParaRPr lang="en-US"/>
          </a:p>
        </p:txBody>
      </p:sp>
    </p:spTree>
    <p:extLst>
      <p:ext uri="{BB962C8B-B14F-4D97-AF65-F5344CB8AC3E}">
        <p14:creationId xmlns:p14="http://schemas.microsoft.com/office/powerpoint/2010/main" val="1444659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irector Lands\AppData\Local\Microsoft\Windows\Temporary Internet Files\Content.Outlook\7COZHEHK\IOL B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31" y="-81888"/>
            <a:ext cx="9182486" cy="708318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628650" y="-26173"/>
            <a:ext cx="6601490" cy="1325563"/>
          </a:xfrm>
        </p:spPr>
        <p:txBody>
          <a:bodyPr>
            <a:noAutofit/>
          </a:bodyPr>
          <a:lstStyle/>
          <a:p>
            <a:r>
              <a:rPr lang="en-CA" sz="3600" b="1" dirty="0" smtClean="0"/>
              <a:t>KIA’s Mandate</a:t>
            </a:r>
            <a:endParaRPr lang="en-US" sz="3600" b="1" dirty="0"/>
          </a:p>
        </p:txBody>
      </p:sp>
      <p:sp>
        <p:nvSpPr>
          <p:cNvPr id="5" name="Content Placeholder 4"/>
          <p:cNvSpPr>
            <a:spLocks noGrp="1"/>
          </p:cNvSpPr>
          <p:nvPr>
            <p:ph idx="1"/>
          </p:nvPr>
        </p:nvSpPr>
        <p:spPr>
          <a:xfrm>
            <a:off x="628650" y="1297279"/>
            <a:ext cx="7886700" cy="4351338"/>
          </a:xfrm>
        </p:spPr>
        <p:txBody>
          <a:bodyPr>
            <a:normAutofit/>
          </a:bodyPr>
          <a:lstStyle/>
          <a:p>
            <a:pPr marL="0" indent="0">
              <a:buNone/>
            </a:pPr>
            <a:r>
              <a:rPr lang="en-US" b="1" dirty="0" smtClean="0"/>
              <a:t>KIA’s Mandate is to represent the interests of Kitikmeot Inuit by protecting and promoting their social, cultural, political, environmental, and economic well-being. </a:t>
            </a:r>
          </a:p>
          <a:p>
            <a:pPr marL="0" indent="0">
              <a:buNone/>
            </a:pPr>
            <a:r>
              <a:rPr lang="en-US" b="1" dirty="0"/>
              <a:t>KIA owns 106,360 km</a:t>
            </a:r>
            <a:r>
              <a:rPr lang="en-US" b="1" baseline="30000" dirty="0"/>
              <a:t>2</a:t>
            </a:r>
            <a:r>
              <a:rPr lang="en-US" b="1" dirty="0"/>
              <a:t> of </a:t>
            </a:r>
            <a:r>
              <a:rPr lang="en-US" b="1" dirty="0" smtClean="0"/>
              <a:t>surface land: A </a:t>
            </a:r>
            <a:r>
              <a:rPr lang="en-US" b="1" dirty="0"/>
              <a:t>significant opportunity if managed properly</a:t>
            </a:r>
            <a:r>
              <a:rPr lang="en-US" b="1" dirty="0" smtClean="0"/>
              <a:t>.</a:t>
            </a:r>
          </a:p>
          <a:p>
            <a:pPr marL="0" indent="0">
              <a:buNone/>
            </a:pPr>
            <a:endParaRPr lang="en-US" b="1" dirty="0"/>
          </a:p>
        </p:txBody>
      </p:sp>
      <p:sp>
        <p:nvSpPr>
          <p:cNvPr id="6" name="Slide Number Placeholder 5"/>
          <p:cNvSpPr>
            <a:spLocks noGrp="1"/>
          </p:cNvSpPr>
          <p:nvPr>
            <p:ph type="sldNum" sz="quarter" idx="12"/>
          </p:nvPr>
        </p:nvSpPr>
        <p:spPr/>
        <p:txBody>
          <a:bodyPr/>
          <a:lstStyle/>
          <a:p>
            <a:fld id="{438B63EE-32D6-41CD-8D0F-F766A6E153A6}" type="slidenum">
              <a:rPr lang="en-US" smtClean="0"/>
              <a:t>3</a:t>
            </a:fld>
            <a:endParaRPr lang="en-US"/>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2009" y="4049363"/>
            <a:ext cx="393112" cy="403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096987" y="4453245"/>
            <a:ext cx="3123210" cy="369332"/>
          </a:xfrm>
          <a:prstGeom prst="rect">
            <a:avLst/>
          </a:prstGeom>
          <a:noFill/>
        </p:spPr>
        <p:txBody>
          <a:bodyPr wrap="square" rtlCol="0">
            <a:spAutoFit/>
          </a:bodyPr>
          <a:lstStyle/>
          <a:p>
            <a:r>
              <a:rPr lang="en-US" b="1" dirty="0" smtClean="0"/>
              <a:t>Hope Bay Project</a:t>
            </a:r>
            <a:endParaRPr lang="en-US" b="1" dirty="0"/>
          </a:p>
        </p:txBody>
      </p:sp>
      <p:cxnSp>
        <p:nvCxnSpPr>
          <p:cNvPr id="7" name="Straight Arrow Connector 6"/>
          <p:cNvCxnSpPr>
            <a:stCxn id="2" idx="1"/>
          </p:cNvCxnSpPr>
          <p:nvPr/>
        </p:nvCxnSpPr>
        <p:spPr>
          <a:xfrm flipH="1" flipV="1">
            <a:off x="3765121" y="4343637"/>
            <a:ext cx="331866" cy="29427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871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075"/>
                                        </p:tgtEl>
                                        <p:attrNameLst>
                                          <p:attrName>style.visibility</p:attrName>
                                        </p:attrNameLst>
                                      </p:cBhvr>
                                      <p:to>
                                        <p:strVal val="visible"/>
                                      </p:to>
                                    </p:set>
                                    <p:animEffect transition="in" filter="fade">
                                      <p:cBhvr>
                                        <p:cTn id="20" dur="1000"/>
                                        <p:tgtEl>
                                          <p:spTgt spid="3075"/>
                                        </p:tgtEl>
                                      </p:cBhvr>
                                    </p:animEffect>
                                    <p:anim calcmode="lin" valueType="num">
                                      <p:cBhvr>
                                        <p:cTn id="21" dur="1000" fill="hold"/>
                                        <p:tgtEl>
                                          <p:spTgt spid="3075"/>
                                        </p:tgtEl>
                                        <p:attrNameLst>
                                          <p:attrName>ppt_x</p:attrName>
                                        </p:attrNameLst>
                                      </p:cBhvr>
                                      <p:tavLst>
                                        <p:tav tm="0">
                                          <p:val>
                                            <p:strVal val="#ppt_x"/>
                                          </p:val>
                                        </p:tav>
                                        <p:tav tm="100000">
                                          <p:val>
                                            <p:strVal val="#ppt_x"/>
                                          </p:val>
                                        </p:tav>
                                      </p:tavLst>
                                    </p:anim>
                                    <p:anim calcmode="lin" valueType="num">
                                      <p:cBhvr>
                                        <p:cTn id="22" dur="1000" fill="hold"/>
                                        <p:tgtEl>
                                          <p:spTgt spid="307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CA" sz="3200" dirty="0"/>
              <a:t>T</a:t>
            </a:r>
            <a:r>
              <a:rPr lang="en-CA" sz="3200" dirty="0" smtClean="0"/>
              <a:t>he Hope Bay Project</a:t>
            </a:r>
            <a:endParaRPr lang="en-US" sz="3200" dirty="0"/>
          </a:p>
        </p:txBody>
      </p:sp>
      <p:sp>
        <p:nvSpPr>
          <p:cNvPr id="5" name="Content Placeholder 4"/>
          <p:cNvSpPr>
            <a:spLocks noGrp="1"/>
          </p:cNvSpPr>
          <p:nvPr>
            <p:ph idx="1"/>
          </p:nvPr>
        </p:nvSpPr>
        <p:spPr>
          <a:xfrm>
            <a:off x="628650" y="1688577"/>
            <a:ext cx="5000254" cy="4351338"/>
          </a:xfrm>
        </p:spPr>
        <p:txBody>
          <a:bodyPr>
            <a:normAutofit/>
          </a:bodyPr>
          <a:lstStyle/>
          <a:p>
            <a:r>
              <a:rPr lang="en-US" dirty="0" smtClean="0"/>
              <a:t>Located on 4 parcels of Inuit Owned Land.</a:t>
            </a:r>
          </a:p>
          <a:p>
            <a:r>
              <a:rPr lang="en-US" dirty="0" smtClean="0"/>
              <a:t>The Hope Bay greenstone </a:t>
            </a:r>
            <a:r>
              <a:rPr lang="en-US" dirty="0"/>
              <a:t>b</a:t>
            </a:r>
            <a:r>
              <a:rPr lang="en-US" dirty="0" smtClean="0"/>
              <a:t>elt has had significant exploration since 1965.</a:t>
            </a:r>
          </a:p>
          <a:p>
            <a:pPr lvl="1"/>
            <a:r>
              <a:rPr lang="en-US" sz="2000" dirty="0" smtClean="0"/>
              <a:t>Vast exploration potential remains</a:t>
            </a:r>
            <a:endParaRPr lang="en-US" sz="2000" dirty="0"/>
          </a:p>
          <a:p>
            <a:r>
              <a:rPr lang="en-US" sz="2400" dirty="0" smtClean="0"/>
              <a:t>TMAC took over development of the project in 2012</a:t>
            </a:r>
            <a:endParaRPr lang="en-US" dirty="0" smtClean="0"/>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4</a:t>
            </a:fld>
            <a:endParaRPr lang="en-US">
              <a:solidFill>
                <a:prstClr val="black">
                  <a:tint val="75000"/>
                </a:prstClr>
              </a:solidFill>
            </a:endParaRPr>
          </a:p>
        </p:txBody>
      </p:sp>
      <p:pic>
        <p:nvPicPr>
          <p:cNvPr id="4098" name="Picture 2" descr="C:\Users\Director Lands\AppData\Local\Microsoft\Windows\Temporary Internet Files\Content.Outlook\7COZHEHK\Hope Bay Belt-IOL 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196190" y="110542"/>
            <a:ext cx="2837677" cy="66774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50790" y="1201003"/>
            <a:ext cx="968991" cy="400110"/>
          </a:xfrm>
          <a:prstGeom prst="rect">
            <a:avLst/>
          </a:prstGeom>
          <a:noFill/>
        </p:spPr>
        <p:txBody>
          <a:bodyPr wrap="square" rtlCol="0">
            <a:spAutoFit/>
          </a:bodyPr>
          <a:lstStyle/>
          <a:p>
            <a:r>
              <a:rPr lang="en-US" sz="2000" b="1" dirty="0" smtClean="0">
                <a:solidFill>
                  <a:srgbClr val="FFFF00"/>
                </a:solidFill>
              </a:rPr>
              <a:t>BB-60</a:t>
            </a:r>
            <a:endParaRPr lang="en-US" sz="2000" b="1" dirty="0">
              <a:solidFill>
                <a:srgbClr val="FFFF00"/>
              </a:solidFill>
            </a:endParaRPr>
          </a:p>
        </p:txBody>
      </p:sp>
      <p:sp>
        <p:nvSpPr>
          <p:cNvPr id="7" name="TextBox 6"/>
          <p:cNvSpPr txBox="1"/>
          <p:nvPr/>
        </p:nvSpPr>
        <p:spPr>
          <a:xfrm>
            <a:off x="7073956" y="1994859"/>
            <a:ext cx="968991" cy="400110"/>
          </a:xfrm>
          <a:prstGeom prst="rect">
            <a:avLst/>
          </a:prstGeom>
          <a:noFill/>
        </p:spPr>
        <p:txBody>
          <a:bodyPr wrap="square" rtlCol="0">
            <a:spAutoFit/>
          </a:bodyPr>
          <a:lstStyle/>
          <a:p>
            <a:r>
              <a:rPr lang="en-US" sz="2000" b="1" dirty="0" smtClean="0">
                <a:solidFill>
                  <a:srgbClr val="FFFF00"/>
                </a:solidFill>
              </a:rPr>
              <a:t>BB-58</a:t>
            </a:r>
            <a:endParaRPr lang="en-US" sz="2000" b="1" dirty="0">
              <a:solidFill>
                <a:srgbClr val="FFFF00"/>
              </a:solidFill>
            </a:endParaRPr>
          </a:p>
        </p:txBody>
      </p:sp>
      <p:sp>
        <p:nvSpPr>
          <p:cNvPr id="8" name="TextBox 7"/>
          <p:cNvSpPr txBox="1"/>
          <p:nvPr/>
        </p:nvSpPr>
        <p:spPr>
          <a:xfrm>
            <a:off x="7414748" y="3116267"/>
            <a:ext cx="968991" cy="400110"/>
          </a:xfrm>
          <a:prstGeom prst="rect">
            <a:avLst/>
          </a:prstGeom>
          <a:noFill/>
        </p:spPr>
        <p:txBody>
          <a:bodyPr wrap="square" rtlCol="0">
            <a:spAutoFit/>
          </a:bodyPr>
          <a:lstStyle/>
          <a:p>
            <a:r>
              <a:rPr lang="en-US" sz="2000" b="1" dirty="0" smtClean="0">
                <a:solidFill>
                  <a:srgbClr val="FFFF00"/>
                </a:solidFill>
              </a:rPr>
              <a:t>BB-57</a:t>
            </a:r>
            <a:endParaRPr lang="en-US" sz="2000" b="1" dirty="0">
              <a:solidFill>
                <a:srgbClr val="FFFF00"/>
              </a:solidFill>
            </a:endParaRPr>
          </a:p>
        </p:txBody>
      </p:sp>
      <p:sp>
        <p:nvSpPr>
          <p:cNvPr id="9" name="TextBox 8"/>
          <p:cNvSpPr txBox="1"/>
          <p:nvPr/>
        </p:nvSpPr>
        <p:spPr>
          <a:xfrm>
            <a:off x="7431740" y="4247447"/>
            <a:ext cx="968991" cy="400110"/>
          </a:xfrm>
          <a:prstGeom prst="rect">
            <a:avLst/>
          </a:prstGeom>
          <a:noFill/>
        </p:spPr>
        <p:txBody>
          <a:bodyPr wrap="square" rtlCol="0">
            <a:spAutoFit/>
          </a:bodyPr>
          <a:lstStyle/>
          <a:p>
            <a:r>
              <a:rPr lang="en-US" sz="2000" b="1" dirty="0" smtClean="0">
                <a:solidFill>
                  <a:srgbClr val="FFFF00"/>
                </a:solidFill>
              </a:rPr>
              <a:t>BB-56</a:t>
            </a:r>
            <a:endParaRPr lang="en-US" sz="2000" b="1" dirty="0">
              <a:solidFill>
                <a:srgbClr val="FFFF00"/>
              </a:solidFill>
            </a:endParaRPr>
          </a:p>
        </p:txBody>
      </p:sp>
      <p:pic>
        <p:nvPicPr>
          <p:cNvPr id="409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66598" y="321737"/>
            <a:ext cx="1801504" cy="462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353803" y="813104"/>
            <a:ext cx="455070" cy="467537"/>
          </a:xfrm>
          <a:prstGeom prst="rect">
            <a:avLst/>
          </a:prstGeom>
          <a:noFill/>
          <a:ln>
            <a:noFill/>
          </a:ln>
          <a:effectLst/>
        </p:spPr>
      </p:pic>
      <p:pic>
        <p:nvPicPr>
          <p:cNvPr id="410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68433" y="1523885"/>
            <a:ext cx="423740" cy="435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8873" y="3714954"/>
            <a:ext cx="432366" cy="44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721903" y="546276"/>
            <a:ext cx="1276339" cy="461665"/>
          </a:xfrm>
          <a:prstGeom prst="rect">
            <a:avLst/>
          </a:prstGeom>
          <a:noFill/>
        </p:spPr>
        <p:txBody>
          <a:bodyPr wrap="square" rtlCol="0">
            <a:spAutoFit/>
          </a:bodyPr>
          <a:lstStyle/>
          <a:p>
            <a:r>
              <a:rPr lang="en-US" sz="2400" b="1" dirty="0" smtClean="0">
                <a:solidFill>
                  <a:srgbClr val="FFFF00"/>
                </a:solidFill>
              </a:rPr>
              <a:t>Doris</a:t>
            </a:r>
            <a:endParaRPr lang="en-US" sz="2400" b="1" dirty="0">
              <a:solidFill>
                <a:srgbClr val="FFFF00"/>
              </a:solidFill>
            </a:endParaRPr>
          </a:p>
        </p:txBody>
      </p:sp>
      <p:sp>
        <p:nvSpPr>
          <p:cNvPr id="16" name="TextBox 15"/>
          <p:cNvSpPr txBox="1"/>
          <p:nvPr/>
        </p:nvSpPr>
        <p:spPr>
          <a:xfrm>
            <a:off x="7865225" y="1529926"/>
            <a:ext cx="1195649" cy="461665"/>
          </a:xfrm>
          <a:prstGeom prst="rect">
            <a:avLst/>
          </a:prstGeom>
          <a:noFill/>
        </p:spPr>
        <p:txBody>
          <a:bodyPr wrap="square" rtlCol="0">
            <a:spAutoFit/>
          </a:bodyPr>
          <a:lstStyle/>
          <a:p>
            <a:r>
              <a:rPr lang="en-US" sz="2400" b="1" dirty="0" smtClean="0">
                <a:solidFill>
                  <a:srgbClr val="FFFF00"/>
                </a:solidFill>
              </a:rPr>
              <a:t>Madrid</a:t>
            </a:r>
            <a:endParaRPr lang="en-US" sz="2400" b="1" dirty="0">
              <a:solidFill>
                <a:srgbClr val="FFFF00"/>
              </a:solidFill>
            </a:endParaRPr>
          </a:p>
        </p:txBody>
      </p:sp>
      <p:sp>
        <p:nvSpPr>
          <p:cNvPr id="17" name="TextBox 16"/>
          <p:cNvSpPr txBox="1"/>
          <p:nvPr/>
        </p:nvSpPr>
        <p:spPr>
          <a:xfrm>
            <a:off x="8005750" y="3926701"/>
            <a:ext cx="1195649" cy="461665"/>
          </a:xfrm>
          <a:prstGeom prst="rect">
            <a:avLst/>
          </a:prstGeom>
          <a:noFill/>
        </p:spPr>
        <p:txBody>
          <a:bodyPr wrap="square" rtlCol="0">
            <a:spAutoFit/>
          </a:bodyPr>
          <a:lstStyle/>
          <a:p>
            <a:r>
              <a:rPr lang="en-US" sz="2400" b="1" dirty="0" smtClean="0">
                <a:solidFill>
                  <a:srgbClr val="FFFF00"/>
                </a:solidFill>
              </a:rPr>
              <a:t>Boston</a:t>
            </a:r>
            <a:endParaRPr lang="en-US" sz="2400" b="1" dirty="0">
              <a:solidFill>
                <a:srgbClr val="FFFF00"/>
              </a:solidFill>
            </a:endParaRPr>
          </a:p>
        </p:txBody>
      </p:sp>
      <p:cxnSp>
        <p:nvCxnSpPr>
          <p:cNvPr id="18" name="Straight Arrow Connector 17"/>
          <p:cNvCxnSpPr>
            <a:cxnSpLocks noChangeAspect="1"/>
          </p:cNvCxnSpPr>
          <p:nvPr/>
        </p:nvCxnSpPr>
        <p:spPr>
          <a:xfrm flipH="1">
            <a:off x="6872888" y="3233767"/>
            <a:ext cx="33971" cy="3333288"/>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cxnSpLocks noChangeAspect="1"/>
          </p:cNvCxnSpPr>
          <p:nvPr/>
        </p:nvCxnSpPr>
        <p:spPr>
          <a:xfrm flipV="1">
            <a:off x="6928012" y="572093"/>
            <a:ext cx="0" cy="2242359"/>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20" name="TextBox 109"/>
          <p:cNvSpPr txBox="1">
            <a:spLocks noChangeAspect="1"/>
          </p:cNvSpPr>
          <p:nvPr/>
        </p:nvSpPr>
        <p:spPr>
          <a:xfrm>
            <a:off x="6388925" y="2843404"/>
            <a:ext cx="1035869" cy="369332"/>
          </a:xfrm>
          <a:prstGeom prst="rect">
            <a:avLst/>
          </a:prstGeom>
          <a:noFill/>
          <a:ln>
            <a:noFill/>
          </a:ln>
        </p:spPr>
        <p:txBody>
          <a:bodyPr wrap="square" rtlCol="0">
            <a:spAutoFit/>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b="1" dirty="0" smtClean="0">
                <a:solidFill>
                  <a:prstClr val="white"/>
                </a:solidFill>
                <a:latin typeface="Century Gothic"/>
                <a:cs typeface="Arial"/>
              </a:rPr>
              <a:t>120 km</a:t>
            </a:r>
          </a:p>
        </p:txBody>
      </p:sp>
    </p:spTree>
    <p:extLst>
      <p:ext uri="{BB962C8B-B14F-4D97-AF65-F5344CB8AC3E}">
        <p14:creationId xmlns:p14="http://schemas.microsoft.com/office/powerpoint/2010/main" val="54222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500"/>
                                        <p:tgtEl>
                                          <p:spTgt spid="410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4101"/>
                                        </p:tgtEl>
                                        <p:attrNameLst>
                                          <p:attrName>style.visibility</p:attrName>
                                        </p:attrNameLst>
                                      </p:cBhvr>
                                      <p:to>
                                        <p:strVal val="visible"/>
                                      </p:to>
                                    </p:set>
                                    <p:animEffect transition="in" filter="fade">
                                      <p:cBhvr>
                                        <p:cTn id="18" dur="500"/>
                                        <p:tgtEl>
                                          <p:spTgt spid="410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nodeType="with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fade">
                                      <p:cBhvr>
                                        <p:cTn id="24" dur="500"/>
                                        <p:tgtEl>
                                          <p:spTgt spid="410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81125"/>
            <a:ext cx="6601490" cy="1325563"/>
          </a:xfrm>
        </p:spPr>
        <p:txBody>
          <a:bodyPr>
            <a:noAutofit/>
          </a:bodyPr>
          <a:lstStyle/>
          <a:p>
            <a:r>
              <a:rPr lang="en-CA" sz="3200" dirty="0"/>
              <a:t>T</a:t>
            </a:r>
            <a:r>
              <a:rPr lang="en-CA" sz="3200" dirty="0" smtClean="0"/>
              <a:t>he Hope Bay Project</a:t>
            </a:r>
            <a:endParaRPr lang="en-US" sz="3200" dirty="0"/>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5</a:t>
            </a:fld>
            <a:endParaRPr lang="en-US">
              <a:solidFill>
                <a:prstClr val="black">
                  <a:tint val="75000"/>
                </a:prstClr>
              </a:solidFill>
            </a:endParaRPr>
          </a:p>
        </p:txBody>
      </p:sp>
      <p:pic>
        <p:nvPicPr>
          <p:cNvPr id="21" name="Content Placeholder 20"/>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39746" y="741408"/>
            <a:ext cx="5358671" cy="3460807"/>
          </a:xfrm>
          <a:prstGeom prst="rect">
            <a:avLst/>
          </a:prstGeom>
          <a:ln w="19050">
            <a:solidFill>
              <a:schemeClr val="tx1"/>
            </a:solidFill>
          </a:ln>
          <a:effectLst>
            <a:innerShdw blurRad="63500" dist="50800" dir="2700000">
              <a:prstClr val="black">
                <a:alpha val="50000"/>
              </a:prstClr>
            </a:innerShdw>
          </a:effectLst>
        </p:spPr>
      </p:pic>
      <p:sp>
        <p:nvSpPr>
          <p:cNvPr id="3" name="TextBox 2"/>
          <p:cNvSpPr txBox="1"/>
          <p:nvPr/>
        </p:nvSpPr>
        <p:spPr>
          <a:xfrm>
            <a:off x="2624394" y="1104499"/>
            <a:ext cx="2386941" cy="461665"/>
          </a:xfrm>
          <a:prstGeom prst="rect">
            <a:avLst/>
          </a:prstGeom>
          <a:noFill/>
        </p:spPr>
        <p:txBody>
          <a:bodyPr wrap="square" rtlCol="0">
            <a:spAutoFit/>
          </a:bodyPr>
          <a:lstStyle/>
          <a:p>
            <a:r>
              <a:rPr lang="en-US" sz="2400" b="1" dirty="0" smtClean="0">
                <a:solidFill>
                  <a:prstClr val="black"/>
                </a:solidFill>
              </a:rPr>
              <a:t>Doris North Mine </a:t>
            </a:r>
            <a:endParaRPr lang="en-US" sz="2400" b="1" dirty="0">
              <a:solidFill>
                <a:prstClr val="black"/>
              </a:solidFill>
            </a:endParaRPr>
          </a:p>
        </p:txBody>
      </p:sp>
      <p:pic>
        <p:nvPicPr>
          <p:cNvPr id="5123" name="Picture 3" descr="C:\Users\Director Lands\AppData\Local\Microsoft\Windows\Temporary Internet Files\Content.Outlook\7COZHEHK\IMG_328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60444" y="4274719"/>
            <a:ext cx="3497506" cy="2519032"/>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5122" name="Picture 2" descr="C:\Users\Director Lands\AppData\Local\Microsoft\Windows\Temporary Internet Files\Content.Outlook\7COZHEHK\P109097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93276" y="1506274"/>
            <a:ext cx="3503429" cy="2627572"/>
          </a:xfrm>
          <a:prstGeom prst="rect">
            <a:avLst/>
          </a:prstGeom>
          <a:noFill/>
          <a:ln w="19050">
            <a:solidFill>
              <a:schemeClr val="tx1"/>
            </a:solidFill>
          </a:ln>
          <a:effectLst>
            <a:outerShdw blurRad="50800" dist="50800" dir="5400000" algn="ctr" rotWithShape="0">
              <a:srgbClr val="000000">
                <a:alpha val="35000"/>
              </a:srgbClr>
            </a:outerShdw>
          </a:effectLst>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683669" y="1506274"/>
            <a:ext cx="2555190" cy="830997"/>
          </a:xfrm>
          <a:prstGeom prst="rect">
            <a:avLst/>
          </a:prstGeom>
          <a:noFill/>
        </p:spPr>
        <p:txBody>
          <a:bodyPr wrap="square" rtlCol="0">
            <a:spAutoFit/>
          </a:bodyPr>
          <a:lstStyle/>
          <a:p>
            <a:r>
              <a:rPr lang="en-US" sz="2400" b="1" dirty="0" smtClean="0">
                <a:solidFill>
                  <a:prstClr val="black"/>
                </a:solidFill>
              </a:rPr>
              <a:t>Boston Advanced Exploration Camp </a:t>
            </a:r>
            <a:endParaRPr lang="en-US" sz="2400" b="1" dirty="0">
              <a:solidFill>
                <a:prstClr val="black"/>
              </a:solidFill>
            </a:endParaRPr>
          </a:p>
        </p:txBody>
      </p:sp>
      <p:sp>
        <p:nvSpPr>
          <p:cNvPr id="23" name="TextBox 22"/>
          <p:cNvSpPr txBox="1"/>
          <p:nvPr/>
        </p:nvSpPr>
        <p:spPr>
          <a:xfrm>
            <a:off x="3515136" y="4425549"/>
            <a:ext cx="2788949" cy="461665"/>
          </a:xfrm>
          <a:prstGeom prst="rect">
            <a:avLst/>
          </a:prstGeom>
          <a:noFill/>
        </p:spPr>
        <p:txBody>
          <a:bodyPr wrap="square" rtlCol="0">
            <a:spAutoFit/>
          </a:bodyPr>
          <a:lstStyle/>
          <a:p>
            <a:r>
              <a:rPr lang="en-US" sz="2400" b="1" dirty="0" smtClean="0">
                <a:solidFill>
                  <a:prstClr val="black"/>
                </a:solidFill>
              </a:rPr>
              <a:t>Exploratory Drilling </a:t>
            </a:r>
            <a:endParaRPr lang="en-US" sz="2400" b="1" dirty="0">
              <a:solidFill>
                <a:prstClr val="black"/>
              </a:solidFill>
            </a:endParaRPr>
          </a:p>
        </p:txBody>
      </p:sp>
      <p:sp>
        <p:nvSpPr>
          <p:cNvPr id="2" name="TextBox 1"/>
          <p:cNvSpPr txBox="1"/>
          <p:nvPr/>
        </p:nvSpPr>
        <p:spPr>
          <a:xfrm>
            <a:off x="3609815" y="4872217"/>
            <a:ext cx="2599590" cy="369332"/>
          </a:xfrm>
          <a:prstGeom prst="rect">
            <a:avLst/>
          </a:prstGeom>
          <a:noFill/>
        </p:spPr>
        <p:txBody>
          <a:bodyPr wrap="square" rtlCol="0">
            <a:spAutoFit/>
          </a:bodyPr>
          <a:lstStyle/>
          <a:p>
            <a:r>
              <a:rPr lang="en-US" b="1" dirty="0" smtClean="0"/>
              <a:t>Madrid North and South</a:t>
            </a:r>
            <a:endParaRPr lang="en-US" b="1" dirty="0"/>
          </a:p>
        </p:txBody>
      </p:sp>
    </p:spTree>
    <p:extLst>
      <p:ext uri="{BB962C8B-B14F-4D97-AF65-F5344CB8AC3E}">
        <p14:creationId xmlns:p14="http://schemas.microsoft.com/office/powerpoint/2010/main" val="3282975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Technical Issues for Technical Meeting</a:t>
            </a:r>
            <a:endParaRPr lang="en-US" dirty="0"/>
          </a:p>
        </p:txBody>
      </p:sp>
      <p:sp>
        <p:nvSpPr>
          <p:cNvPr id="5" name="Content Placeholder 4"/>
          <p:cNvSpPr>
            <a:spLocks noGrp="1"/>
          </p:cNvSpPr>
          <p:nvPr>
            <p:ph idx="1"/>
          </p:nvPr>
        </p:nvSpPr>
        <p:spPr/>
        <p:txBody>
          <a:bodyPr>
            <a:normAutofit/>
          </a:bodyPr>
          <a:lstStyle/>
          <a:p>
            <a:pPr marL="742950" indent="-742950">
              <a:buFont typeface="+mj-lt"/>
              <a:buAutoNum type="arabicPeriod"/>
            </a:pPr>
            <a:endParaRPr lang="en-CA" sz="3200" dirty="0" smtClean="0"/>
          </a:p>
          <a:p>
            <a:pPr marL="742950" indent="-742950">
              <a:buFont typeface="+mj-lt"/>
              <a:buAutoNum type="arabicPeriod"/>
            </a:pPr>
            <a:r>
              <a:rPr lang="en-CA" sz="3200" dirty="0" smtClean="0"/>
              <a:t>TIA Expansion Capacity</a:t>
            </a:r>
          </a:p>
          <a:p>
            <a:pPr marL="742950" indent="-742950">
              <a:buFont typeface="+mj-lt"/>
              <a:buAutoNum type="arabicPeriod"/>
            </a:pPr>
            <a:r>
              <a:rPr lang="en-CA" sz="3200" dirty="0" smtClean="0"/>
              <a:t>TIA Wildlife Attraction and Deterrence</a:t>
            </a:r>
          </a:p>
          <a:p>
            <a:pPr marL="742950" indent="-742950">
              <a:buFont typeface="+mj-lt"/>
              <a:buAutoNum type="arabicPeriod"/>
            </a:pPr>
            <a:r>
              <a:rPr lang="en-CA" sz="3200" dirty="0" smtClean="0"/>
              <a:t>TIA Floatation Tailings Dust Fall and Leaching</a:t>
            </a:r>
          </a:p>
          <a:p>
            <a:pPr marL="742950" indent="-742950">
              <a:buFont typeface="+mj-lt"/>
              <a:buAutoNum type="arabicPeriod"/>
            </a:pPr>
            <a:r>
              <a:rPr lang="en-CA" sz="3200" dirty="0" smtClean="0"/>
              <a:t>TIA Elevated Parameters of Potential Concern Upon Closure</a:t>
            </a:r>
          </a:p>
          <a:p>
            <a:pPr marL="742950" indent="-742950">
              <a:buFont typeface="+mj-lt"/>
              <a:buAutoNum type="arabicPeriod"/>
            </a:pPr>
            <a:r>
              <a:rPr lang="en-CA" sz="3200" dirty="0" smtClean="0"/>
              <a:t>TIA NPAG Tailings Cover Depth</a:t>
            </a:r>
          </a:p>
          <a:p>
            <a:endParaRPr lang="en-CA" dirty="0"/>
          </a:p>
          <a:p>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6</a:t>
            </a:fld>
            <a:endParaRPr lang="en-US"/>
          </a:p>
        </p:txBody>
      </p:sp>
    </p:spTree>
    <p:extLst>
      <p:ext uri="{BB962C8B-B14F-4D97-AF65-F5344CB8AC3E}">
        <p14:creationId xmlns:p14="http://schemas.microsoft.com/office/powerpoint/2010/main" val="497864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Technical Issues for Technical Meeting</a:t>
            </a:r>
            <a:endParaRPr lang="en-US" dirty="0"/>
          </a:p>
        </p:txBody>
      </p:sp>
      <p:sp>
        <p:nvSpPr>
          <p:cNvPr id="5" name="Content Placeholder 4"/>
          <p:cNvSpPr>
            <a:spLocks noGrp="1"/>
          </p:cNvSpPr>
          <p:nvPr>
            <p:ph idx="1"/>
          </p:nvPr>
        </p:nvSpPr>
        <p:spPr/>
        <p:txBody>
          <a:bodyPr>
            <a:normAutofit lnSpcReduction="10000"/>
          </a:bodyPr>
          <a:lstStyle/>
          <a:p>
            <a:endParaRPr lang="en-CA" dirty="0" smtClean="0"/>
          </a:p>
          <a:p>
            <a:pPr marL="514350" indent="-514350">
              <a:buFont typeface="+mj-lt"/>
              <a:buAutoNum type="arabicPeriod" startAt="6"/>
            </a:pPr>
            <a:r>
              <a:rPr lang="en-US" sz="3200" dirty="0" smtClean="0"/>
              <a:t>Roberts Bay Discharge and AEMP Monitoring</a:t>
            </a:r>
          </a:p>
          <a:p>
            <a:pPr marL="514350" indent="-514350">
              <a:buFont typeface="+mj-lt"/>
              <a:buAutoNum type="arabicPeriod" startAt="6"/>
            </a:pPr>
            <a:r>
              <a:rPr lang="en-US" sz="3200" dirty="0" smtClean="0"/>
              <a:t>Potential Interaction with Marine Environment</a:t>
            </a:r>
          </a:p>
          <a:p>
            <a:pPr marL="514350" indent="-514350">
              <a:buFont typeface="+mj-lt"/>
              <a:buAutoNum type="arabicPeriod" startAt="6"/>
            </a:pPr>
            <a:r>
              <a:rPr lang="en-US" sz="3200" dirty="0" smtClean="0"/>
              <a:t>Mixing Zone Delineation</a:t>
            </a:r>
          </a:p>
          <a:p>
            <a:pPr marL="514350" indent="-514350">
              <a:buFont typeface="+mj-lt"/>
              <a:buAutoNum type="arabicPeriod" startAt="6"/>
            </a:pPr>
            <a:r>
              <a:rPr lang="en-US" sz="3200" dirty="0" smtClean="0"/>
              <a:t>Increasing Contaminants of Potential Concern in Roberts Bay</a:t>
            </a:r>
          </a:p>
          <a:p>
            <a:pPr marL="514350" indent="-514350">
              <a:buFont typeface="+mj-lt"/>
              <a:buAutoNum type="arabicPeriod" startAt="6"/>
            </a:pPr>
            <a:r>
              <a:rPr lang="en-US" sz="3200" dirty="0" smtClean="0"/>
              <a:t>Hydrogeology</a:t>
            </a:r>
            <a:endParaRPr lang="en-US" sz="3200" dirty="0"/>
          </a:p>
        </p:txBody>
      </p:sp>
      <p:sp>
        <p:nvSpPr>
          <p:cNvPr id="6" name="Slide Number Placeholder 5"/>
          <p:cNvSpPr>
            <a:spLocks noGrp="1"/>
          </p:cNvSpPr>
          <p:nvPr>
            <p:ph type="sldNum" sz="quarter" idx="12"/>
          </p:nvPr>
        </p:nvSpPr>
        <p:spPr/>
        <p:txBody>
          <a:bodyPr/>
          <a:lstStyle/>
          <a:p>
            <a:fld id="{438B63EE-32D6-41CD-8D0F-F766A6E153A6}" type="slidenum">
              <a:rPr lang="en-US" smtClean="0"/>
              <a:t>7</a:t>
            </a:fld>
            <a:endParaRPr lang="en-US"/>
          </a:p>
        </p:txBody>
      </p:sp>
    </p:spTree>
    <p:extLst>
      <p:ext uri="{BB962C8B-B14F-4D97-AF65-F5344CB8AC3E}">
        <p14:creationId xmlns:p14="http://schemas.microsoft.com/office/powerpoint/2010/main" val="600617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a:t>Technical Issues for Technical Meeting</a:t>
            </a:r>
            <a:endParaRPr lang="en-US" dirty="0"/>
          </a:p>
        </p:txBody>
      </p:sp>
      <p:sp>
        <p:nvSpPr>
          <p:cNvPr id="5" name="Content Placeholder 4"/>
          <p:cNvSpPr>
            <a:spLocks noGrp="1"/>
          </p:cNvSpPr>
          <p:nvPr>
            <p:ph idx="1"/>
          </p:nvPr>
        </p:nvSpPr>
        <p:spPr/>
        <p:txBody>
          <a:bodyPr>
            <a:normAutofit/>
          </a:bodyPr>
          <a:lstStyle/>
          <a:p>
            <a:endParaRPr lang="en-CA" dirty="0" smtClean="0"/>
          </a:p>
          <a:p>
            <a:pPr marL="514350" indent="-514350">
              <a:buFont typeface="+mj-lt"/>
              <a:buAutoNum type="arabicPeriod" startAt="11"/>
            </a:pPr>
            <a:r>
              <a:rPr lang="en-US" sz="3200" dirty="0" smtClean="0"/>
              <a:t>Site-Wide Water and Load Balance</a:t>
            </a:r>
          </a:p>
          <a:p>
            <a:pPr marL="514350" indent="-514350">
              <a:buFont typeface="+mj-lt"/>
              <a:buAutoNum type="arabicPeriod" startAt="11"/>
            </a:pPr>
            <a:r>
              <a:rPr lang="en-US" sz="3200" dirty="0" smtClean="0"/>
              <a:t>Prediction of Environmental Effects on Water Quality</a:t>
            </a:r>
          </a:p>
          <a:p>
            <a:pPr marL="514350" indent="-514350">
              <a:buFont typeface="+mj-lt"/>
              <a:buAutoNum type="arabicPeriod" startAt="11"/>
            </a:pPr>
            <a:r>
              <a:rPr lang="en-US" sz="3200" dirty="0" smtClean="0"/>
              <a:t>Doris Lake Water Levels</a:t>
            </a:r>
          </a:p>
          <a:p>
            <a:pPr marL="514350" indent="-514350">
              <a:buFont typeface="+mj-lt"/>
              <a:buAutoNum type="arabicPeriod" startAt="11"/>
            </a:pPr>
            <a:r>
              <a:rPr lang="en-US" sz="3200" dirty="0" smtClean="0"/>
              <a:t>Attraction or Avoidance of Grizzly Bears to the Mine Site (NIRB only)</a:t>
            </a:r>
            <a:endParaRPr lang="en-US" sz="3200" dirty="0"/>
          </a:p>
        </p:txBody>
      </p:sp>
      <p:sp>
        <p:nvSpPr>
          <p:cNvPr id="6" name="Slide Number Placeholder 5"/>
          <p:cNvSpPr>
            <a:spLocks noGrp="1"/>
          </p:cNvSpPr>
          <p:nvPr>
            <p:ph type="sldNum" sz="quarter" idx="12"/>
          </p:nvPr>
        </p:nvSpPr>
        <p:spPr/>
        <p:txBody>
          <a:bodyPr/>
          <a:lstStyle/>
          <a:p>
            <a:fld id="{438B63EE-32D6-41CD-8D0F-F766A6E153A6}" type="slidenum">
              <a:rPr lang="en-US" smtClean="0"/>
              <a:t>8</a:t>
            </a:fld>
            <a:endParaRPr lang="en-US"/>
          </a:p>
        </p:txBody>
      </p:sp>
    </p:spTree>
    <p:extLst>
      <p:ext uri="{BB962C8B-B14F-4D97-AF65-F5344CB8AC3E}">
        <p14:creationId xmlns:p14="http://schemas.microsoft.com/office/powerpoint/2010/main" val="3919457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smtClean="0"/>
              <a:t>Socio-Economic Development</a:t>
            </a:r>
            <a:endParaRPr lang="en-US" dirty="0"/>
          </a:p>
        </p:txBody>
      </p:sp>
      <p:sp>
        <p:nvSpPr>
          <p:cNvPr id="5" name="Content Placeholder 4"/>
          <p:cNvSpPr>
            <a:spLocks noGrp="1"/>
          </p:cNvSpPr>
          <p:nvPr>
            <p:ph idx="1"/>
          </p:nvPr>
        </p:nvSpPr>
        <p:spPr/>
        <p:txBody>
          <a:bodyPr>
            <a:normAutofit/>
          </a:bodyPr>
          <a:lstStyle/>
          <a:p>
            <a:r>
              <a:rPr lang="en-US" dirty="0" smtClean="0"/>
              <a:t>KIA and TMAC signed a comprehensive Framework Agreement for the Hope Bay Project.</a:t>
            </a:r>
          </a:p>
          <a:p>
            <a:r>
              <a:rPr lang="en-US" dirty="0" smtClean="0"/>
              <a:t>Inuit Impact and Benefit Agreement (IIBA) addresses socio-economic interests of Inuit for employment, contracting, and training.</a:t>
            </a:r>
          </a:p>
          <a:p>
            <a:r>
              <a:rPr lang="en-US" dirty="0" smtClean="0"/>
              <a:t>Implementation Committee and Inuit Environmental Advisory Committee (IEAC) is established under the IIBA.</a:t>
            </a:r>
          </a:p>
          <a:p>
            <a:r>
              <a:rPr lang="en-US" dirty="0" smtClean="0"/>
              <a:t>IIBA satisfies all present and future obligations required under the NLCA.</a:t>
            </a:r>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9</a:t>
            </a:fld>
            <a:endParaRPr lang="en-US"/>
          </a:p>
        </p:txBody>
      </p:sp>
    </p:spTree>
    <p:extLst>
      <p:ext uri="{BB962C8B-B14F-4D97-AF65-F5344CB8AC3E}">
        <p14:creationId xmlns:p14="http://schemas.microsoft.com/office/powerpoint/2010/main" val="2727661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6308</TotalTime>
  <Words>2933</Words>
  <Application>Microsoft Office PowerPoint</Application>
  <PresentationFormat>On-screen Show (4:3)</PresentationFormat>
  <Paragraphs>197</Paragraphs>
  <Slides>15</Slides>
  <Notes>15</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15</vt:i4>
      </vt:variant>
    </vt:vector>
  </HeadingPairs>
  <TitlesOfParts>
    <vt:vector size="25" baseType="lpstr">
      <vt:lpstr>Arial</vt:lpstr>
      <vt:lpstr>Arial Black</vt:lpstr>
      <vt:lpstr>Arial Rounded MT Bold</vt:lpstr>
      <vt:lpstr>Calibri</vt:lpstr>
      <vt:lpstr>Calibri Light</vt:lpstr>
      <vt:lpstr>Century Gothic</vt:lpstr>
      <vt:lpstr>Office Theme</vt:lpstr>
      <vt:lpstr>Custom Design</vt:lpstr>
      <vt:lpstr>1_Custom Design</vt:lpstr>
      <vt:lpstr>2_Custom Design</vt:lpstr>
      <vt:lpstr>Kitikmeot Inuit Association</vt:lpstr>
      <vt:lpstr>Purpose of Presentation</vt:lpstr>
      <vt:lpstr>KIA’s Mandate</vt:lpstr>
      <vt:lpstr>The Hope Bay Project</vt:lpstr>
      <vt:lpstr>The Hope Bay Project</vt:lpstr>
      <vt:lpstr>Technical Issues for Technical Meeting</vt:lpstr>
      <vt:lpstr>Technical Issues for Technical Meeting</vt:lpstr>
      <vt:lpstr>Technical Issues for Technical Meeting</vt:lpstr>
      <vt:lpstr>Socio-Economic Development</vt:lpstr>
      <vt:lpstr>Socio-Economic Development</vt:lpstr>
      <vt:lpstr>Water Compensation</vt:lpstr>
      <vt:lpstr>Reclamation Security</vt:lpstr>
      <vt:lpstr>Reclamation Security</vt:lpstr>
      <vt:lpstr>Reclamation Security</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Duxbury</dc:creator>
  <cp:lastModifiedBy>Administrator</cp:lastModifiedBy>
  <cp:revision>118</cp:revision>
  <cp:lastPrinted>2016-04-07T22:45:02Z</cp:lastPrinted>
  <dcterms:created xsi:type="dcterms:W3CDTF">2013-07-19T15:58:55Z</dcterms:created>
  <dcterms:modified xsi:type="dcterms:W3CDTF">2016-08-22T20:59:35Z</dcterms:modified>
</cp:coreProperties>
</file>