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4"/>
  </p:notesMasterIdLst>
  <p:sldIdLst>
    <p:sldId id="256" r:id="rId3"/>
    <p:sldId id="257" r:id="rId4"/>
    <p:sldId id="302" r:id="rId5"/>
    <p:sldId id="303" r:id="rId6"/>
    <p:sldId id="304" r:id="rId7"/>
    <p:sldId id="275" r:id="rId8"/>
    <p:sldId id="305" r:id="rId9"/>
    <p:sldId id="306" r:id="rId10"/>
    <p:sldId id="307" r:id="rId11"/>
    <p:sldId id="308" r:id="rId12"/>
    <p:sldId id="309" r:id="rId13"/>
    <p:sldId id="310" r:id="rId14"/>
    <p:sldId id="312" r:id="rId15"/>
    <p:sldId id="313" r:id="rId16"/>
    <p:sldId id="314" r:id="rId17"/>
    <p:sldId id="315" r:id="rId18"/>
    <p:sldId id="316" r:id="rId19"/>
    <p:sldId id="317" r:id="rId20"/>
    <p:sldId id="280" r:id="rId21"/>
    <p:sldId id="318" r:id="rId22"/>
    <p:sldId id="319" r:id="rId23"/>
    <p:sldId id="320" r:id="rId24"/>
    <p:sldId id="321" r:id="rId25"/>
    <p:sldId id="296" r:id="rId26"/>
    <p:sldId id="300" r:id="rId27"/>
    <p:sldId id="322" r:id="rId28"/>
    <p:sldId id="323" r:id="rId29"/>
    <p:sldId id="325" r:id="rId30"/>
    <p:sldId id="326" r:id="rId31"/>
    <p:sldId id="324" r:id="rId32"/>
    <p:sldId id="301"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B9BD5"/>
    <a:srgbClr val="B779B3"/>
    <a:srgbClr val="CF61C7"/>
    <a:srgbClr val="B878B3"/>
    <a:srgbClr val="CA7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742" autoAdjust="0"/>
    <p:restoredTop sz="87034" autoAdjust="0"/>
  </p:normalViewPr>
  <p:slideViewPr>
    <p:cSldViewPr snapToGrid="0">
      <p:cViewPr varScale="1">
        <p:scale>
          <a:sx n="74" d="100"/>
          <a:sy n="74" d="100"/>
        </p:scale>
        <p:origin x="1150" y="26"/>
      </p:cViewPr>
      <p:guideLst>
        <p:guide orient="horz" pos="2160"/>
        <p:guide pos="2880"/>
      </p:guideLst>
    </p:cSldViewPr>
  </p:slideViewPr>
  <p:outlineViewPr>
    <p:cViewPr>
      <p:scale>
        <a:sx n="33" d="100"/>
        <a:sy n="33" d="100"/>
      </p:scale>
      <p:origin x="0" y="-5550"/>
    </p:cViewPr>
  </p:outlineViewPr>
  <p:notesTextViewPr>
    <p:cViewPr>
      <p:scale>
        <a:sx n="3" d="2"/>
        <a:sy n="3" d="2"/>
      </p:scale>
      <p:origin x="0" y="0"/>
    </p:cViewPr>
  </p:notesTextViewPr>
  <p:sorterViewPr>
    <p:cViewPr>
      <p:scale>
        <a:sx n="100" d="100"/>
        <a:sy n="100" d="100"/>
      </p:scale>
      <p:origin x="0" y="1836"/>
    </p:cViewPr>
  </p:sorterViewPr>
  <p:notesViewPr>
    <p:cSldViewPr snapToGrid="0">
      <p:cViewPr varScale="1">
        <p:scale>
          <a:sx n="95" d="100"/>
          <a:sy n="95" d="100"/>
        </p:scale>
        <p:origin x="3618" y="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D4A0EA4-EEAD-462D-A845-3A6BB38E030B}" type="datetimeFigureOut">
              <a:rPr lang="en-US" smtClean="0"/>
              <a:pPr/>
              <a:t>8/22/2016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D8E1B6-F1F6-4468-BC62-C008A50C056D}" type="slidenum">
              <a:rPr lang="en-US" smtClean="0"/>
              <a:pPr/>
              <a:t>‹#›</a:t>
            </a:fld>
            <a:endParaRPr lang="en-US" dirty="0"/>
          </a:p>
        </p:txBody>
      </p:sp>
    </p:spTree>
    <p:extLst>
      <p:ext uri="{BB962C8B-B14F-4D97-AF65-F5344CB8AC3E}">
        <p14:creationId xmlns:p14="http://schemas.microsoft.com/office/powerpoint/2010/main" val="180905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Hello, </a:t>
            </a:r>
            <a:r>
              <a:rPr lang="en-CA" dirty="0"/>
              <a:t>I am John Roesch, the Senior Hope Bay Project Officer for the Department of Lands and Environment for the Kitikmeot Inuit Association. I am responsible for project oversite for the KIA and provide input into the regulatory process on the Hope Bay Project to both the NWB and NIRB. In performing this role, I make </a:t>
            </a:r>
            <a:r>
              <a:rPr lang="en-CA" dirty="0" smtClean="0"/>
              <a:t>manage KIA’s </a:t>
            </a:r>
            <a:r>
              <a:rPr lang="en-CA" dirty="0"/>
              <a:t>consultants who are subject matter experts in the areas of wildlife, fisheries, aquatic environment, and geotechnical engineering. </a:t>
            </a:r>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a:t>
            </a:fld>
            <a:endParaRPr lang="en-US" dirty="0"/>
          </a:p>
        </p:txBody>
      </p:sp>
    </p:spTree>
    <p:extLst>
      <p:ext uri="{BB962C8B-B14F-4D97-AF65-F5344CB8AC3E}">
        <p14:creationId xmlns:p14="http://schemas.microsoft.com/office/powerpoint/2010/main" val="3781739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Roberts Bay Discharge Monitoring: Marine Water Quality Objective</a:t>
            </a:r>
          </a:p>
          <a:p>
            <a:endParaRPr lang="en-US" dirty="0"/>
          </a:p>
          <a:p>
            <a:r>
              <a:rPr lang="en-US" b="1" u="sng" dirty="0"/>
              <a:t>Prediction of Environmental Effects on Water Quality (KIA-12</a:t>
            </a:r>
            <a:r>
              <a:rPr lang="en-US" b="1" u="sng" dirty="0" smtClean="0"/>
              <a:t>)</a:t>
            </a:r>
          </a:p>
          <a:p>
            <a:endParaRPr lang="en-US" b="1" u="sng" dirty="0"/>
          </a:p>
          <a:p>
            <a:pPr lvl="1"/>
            <a:r>
              <a:rPr lang="en-US" b="1" dirty="0"/>
              <a:t>Issue: </a:t>
            </a:r>
            <a:r>
              <a:rPr lang="en-CA" dirty="0"/>
              <a:t>A water quality model is needed to determine the concentrations of nitrate in the mixing zone &amp; between deep &amp; surface layers.  Enriched nitrate in the surface layer may cause excessive algal growth</a:t>
            </a:r>
            <a:r>
              <a:rPr lang="en-CA" dirty="0" smtClean="0"/>
              <a:t>.</a:t>
            </a:r>
          </a:p>
          <a:p>
            <a:pPr lvl="1"/>
            <a:endParaRPr lang="en-CA" dirty="0"/>
          </a:p>
          <a:p>
            <a:pPr lvl="1">
              <a:lnSpc>
                <a:spcPct val="120000"/>
              </a:lnSpc>
            </a:pPr>
            <a:r>
              <a:rPr lang="en-US" b="1" dirty="0"/>
              <a:t>Recommendation: </a:t>
            </a:r>
            <a:r>
              <a:rPr lang="en-US" dirty="0"/>
              <a:t>Update site water quality model to include the mixing zone modeling in Robert’s bay that predicts the concentrations of nitrate &amp; other parameters in the mixing zone, deep layer &amp; surface layers</a:t>
            </a:r>
            <a:r>
              <a:rPr lang="en-US" dirty="0" smtClean="0"/>
              <a:t>.</a:t>
            </a:r>
          </a:p>
          <a:p>
            <a:pPr lvl="1">
              <a:lnSpc>
                <a:spcPct val="120000"/>
              </a:lnSpc>
            </a:pPr>
            <a:endParaRPr lang="en-US" dirty="0"/>
          </a:p>
          <a:p>
            <a:pPr lvl="1"/>
            <a:r>
              <a:rPr lang="en-US" b="1" dirty="0"/>
              <a:t>Response and Status: </a:t>
            </a:r>
            <a:r>
              <a:rPr lang="en-CA" dirty="0"/>
              <a:t>TMAC has provided  modeling results on plume size, shape, &amp; concentration in Roberts Bay &amp; Melville Sound. Nitrate and other parameters were found to be well below CCME guidelines with the plume trapped well below the surface water layer. This issue is resolved.</a:t>
            </a:r>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10</a:t>
            </a:fld>
            <a:endParaRPr lang="en-US" dirty="0"/>
          </a:p>
        </p:txBody>
      </p:sp>
    </p:spTree>
    <p:extLst>
      <p:ext uri="{BB962C8B-B14F-4D97-AF65-F5344CB8AC3E}">
        <p14:creationId xmlns:p14="http://schemas.microsoft.com/office/powerpoint/2010/main" val="3991074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Roberts Bay Discharge</a:t>
            </a:r>
            <a:r>
              <a:rPr lang="en-US" baseline="0" dirty="0" smtClean="0"/>
              <a:t> Monitoring</a:t>
            </a:r>
            <a:r>
              <a:rPr lang="en-US" dirty="0" smtClean="0"/>
              <a:t>: Marine Water Quality Objectives</a:t>
            </a:r>
          </a:p>
          <a:p>
            <a:endParaRPr lang="en-US" dirty="0"/>
          </a:p>
          <a:p>
            <a:r>
              <a:rPr lang="en-US" b="1" u="sng" dirty="0"/>
              <a:t>Increasing Contaminants of Potential Concern in Roberts Bay (KIA-9</a:t>
            </a:r>
            <a:r>
              <a:rPr lang="en-US" b="1" u="sng" dirty="0" smtClean="0"/>
              <a:t>)</a:t>
            </a:r>
          </a:p>
          <a:p>
            <a:endParaRPr lang="en-US" b="1" u="sng" dirty="0"/>
          </a:p>
          <a:p>
            <a:pPr lvl="1"/>
            <a:r>
              <a:rPr lang="en-US" b="1" dirty="0"/>
              <a:t>Issue: </a:t>
            </a:r>
            <a:r>
              <a:rPr lang="en-CA" dirty="0"/>
              <a:t>How will future projects affect water quality in Robert’s Bay</a:t>
            </a:r>
            <a:r>
              <a:rPr lang="en-CA" dirty="0" smtClean="0"/>
              <a:t>?</a:t>
            </a:r>
          </a:p>
          <a:p>
            <a:pPr lvl="1"/>
            <a:endParaRPr lang="en-CA" dirty="0"/>
          </a:p>
          <a:p>
            <a:pPr lvl="1"/>
            <a:r>
              <a:rPr lang="en-US" b="1" dirty="0"/>
              <a:t>Recommendation: </a:t>
            </a:r>
            <a:r>
              <a:rPr lang="en-CA" dirty="0"/>
              <a:t>TMAC should provide a discussion on how CCME water quality criteria in Robert’s Bay will be met after Phase 2 starts</a:t>
            </a:r>
            <a:r>
              <a:rPr lang="en-CA" dirty="0" smtClean="0"/>
              <a:t>.</a:t>
            </a:r>
          </a:p>
          <a:p>
            <a:pPr lvl="1"/>
            <a:endParaRPr lang="en-CA" dirty="0"/>
          </a:p>
          <a:p>
            <a:pPr lvl="1"/>
            <a:r>
              <a:rPr lang="en-US" b="1" dirty="0"/>
              <a:t>Response and Status: </a:t>
            </a:r>
            <a:r>
              <a:rPr lang="en-CA" dirty="0"/>
              <a:t>Additional studies for TIA &amp; Robert’s Bay will be addressed in the Phase 2 DEIS. </a:t>
            </a:r>
            <a:endParaRPr lang="en-CA" dirty="0" smtClean="0"/>
          </a:p>
          <a:p>
            <a:pPr lvl="1"/>
            <a:endParaRPr lang="en-CA" dirty="0"/>
          </a:p>
          <a:p>
            <a:pPr lvl="1"/>
            <a:r>
              <a:rPr lang="en-CA" dirty="0"/>
              <a:t>This issue was discussed and resolved by KIA and TMAC at the January Technical Meeting.</a:t>
            </a:r>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11</a:t>
            </a:fld>
            <a:endParaRPr lang="en-US" dirty="0"/>
          </a:p>
        </p:txBody>
      </p:sp>
    </p:spTree>
    <p:extLst>
      <p:ext uri="{BB962C8B-B14F-4D97-AF65-F5344CB8AC3E}">
        <p14:creationId xmlns:p14="http://schemas.microsoft.com/office/powerpoint/2010/main" val="2316165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Waste Rock Tailings: Use of Waste Rock in construction</a:t>
            </a:r>
            <a:r>
              <a:rPr lang="en-US" baseline="0" dirty="0" smtClean="0"/>
              <a:t> &amp; Waste Rock Management Plan</a:t>
            </a:r>
            <a:endParaRPr lang="en-US" dirty="0" smtClean="0"/>
          </a:p>
          <a:p>
            <a:endParaRPr lang="en-US" dirty="0"/>
          </a:p>
          <a:p>
            <a:r>
              <a:rPr lang="en-US" b="1" u="sng" dirty="0"/>
              <a:t>No Issues</a:t>
            </a:r>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12</a:t>
            </a:fld>
            <a:endParaRPr lang="en-US" dirty="0"/>
          </a:p>
        </p:txBody>
      </p:sp>
    </p:spTree>
    <p:extLst>
      <p:ext uri="{BB962C8B-B14F-4D97-AF65-F5344CB8AC3E}">
        <p14:creationId xmlns:p14="http://schemas.microsoft.com/office/powerpoint/2010/main" val="2518241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Waste Rock and Tailings: Tailings Management</a:t>
            </a:r>
          </a:p>
          <a:p>
            <a:endParaRPr lang="en-US" dirty="0"/>
          </a:p>
          <a:p>
            <a:r>
              <a:rPr lang="en-US" b="1" u="sng" dirty="0"/>
              <a:t>TIA Expansion Capacity (KIA-1) </a:t>
            </a:r>
            <a:endParaRPr lang="en-US" b="1" u="sng" dirty="0" smtClean="0"/>
          </a:p>
          <a:p>
            <a:endParaRPr lang="en-US" b="1" u="sng" dirty="0"/>
          </a:p>
          <a:p>
            <a:pPr lvl="1"/>
            <a:r>
              <a:rPr lang="en-US" b="1" dirty="0"/>
              <a:t>Issue: </a:t>
            </a:r>
            <a:r>
              <a:rPr lang="en-CA" dirty="0" smtClean="0"/>
              <a:t>Does </a:t>
            </a:r>
            <a:r>
              <a:rPr lang="en-CA" dirty="0"/>
              <a:t>the TIA have sufficient capacity for Madrid/Boston projects</a:t>
            </a:r>
            <a:r>
              <a:rPr lang="en-CA" dirty="0" smtClean="0"/>
              <a:t>?</a:t>
            </a:r>
          </a:p>
          <a:p>
            <a:pPr lvl="1"/>
            <a:r>
              <a:rPr lang="en-CA" dirty="0" smtClean="0"/>
              <a:t> </a:t>
            </a:r>
            <a:endParaRPr lang="en-CA" dirty="0"/>
          </a:p>
          <a:p>
            <a:pPr lvl="1"/>
            <a:r>
              <a:rPr lang="en-CA" b="1" dirty="0"/>
              <a:t>Recommendation: </a:t>
            </a:r>
            <a:r>
              <a:rPr lang="en-CA" dirty="0"/>
              <a:t>TMAC should  provide an assessment of TIA capacity for future projects &amp; should include these project in the CEA</a:t>
            </a:r>
            <a:r>
              <a:rPr lang="en-CA" dirty="0" smtClean="0"/>
              <a:t>.</a:t>
            </a:r>
          </a:p>
          <a:p>
            <a:pPr lvl="1"/>
            <a:endParaRPr lang="en-CA" dirty="0"/>
          </a:p>
          <a:p>
            <a:pPr lvl="1"/>
            <a:r>
              <a:rPr lang="en-CA" b="1" dirty="0"/>
              <a:t>Response and Status: </a:t>
            </a:r>
            <a:r>
              <a:rPr lang="en-CA" dirty="0"/>
              <a:t>Additional studies for TIA &amp; Robert’s Bay will be addressed in the Phase 2 DEIS. </a:t>
            </a:r>
            <a:endParaRPr lang="en-CA" dirty="0" smtClean="0"/>
          </a:p>
          <a:p>
            <a:pPr lvl="1"/>
            <a:endParaRPr lang="en-CA" dirty="0"/>
          </a:p>
          <a:p>
            <a:pPr lvl="1"/>
            <a:r>
              <a:rPr lang="en-CA" dirty="0"/>
              <a:t>This issue was discussed and resolved by KIA and TMAC at the January Technical Meeting.</a:t>
            </a:r>
          </a:p>
        </p:txBody>
      </p:sp>
      <p:sp>
        <p:nvSpPr>
          <p:cNvPr id="4" name="Slide Number Placeholder 3"/>
          <p:cNvSpPr>
            <a:spLocks noGrp="1"/>
          </p:cNvSpPr>
          <p:nvPr>
            <p:ph type="sldNum" sz="quarter" idx="10"/>
          </p:nvPr>
        </p:nvSpPr>
        <p:spPr/>
        <p:txBody>
          <a:bodyPr/>
          <a:lstStyle/>
          <a:p>
            <a:fld id="{B1D8E1B6-F1F6-4468-BC62-C008A50C056D}" type="slidenum">
              <a:rPr lang="en-US" smtClean="0"/>
              <a:pPr/>
              <a:t>13</a:t>
            </a:fld>
            <a:endParaRPr lang="en-US" dirty="0"/>
          </a:p>
        </p:txBody>
      </p:sp>
    </p:spTree>
    <p:extLst>
      <p:ext uri="{BB962C8B-B14F-4D97-AF65-F5344CB8AC3E}">
        <p14:creationId xmlns:p14="http://schemas.microsoft.com/office/powerpoint/2010/main" val="226921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Waste Rock and Tailings: Tailings Management</a:t>
            </a:r>
          </a:p>
          <a:p>
            <a:endParaRPr lang="en-US" dirty="0"/>
          </a:p>
          <a:p>
            <a:r>
              <a:rPr lang="en-US" b="1" u="sng" dirty="0"/>
              <a:t>TIA Wildlife Attraction and Deterrence (KIA-2</a:t>
            </a:r>
            <a:r>
              <a:rPr lang="en-US" b="1" u="sng" dirty="0" smtClean="0"/>
              <a:t>)</a:t>
            </a:r>
          </a:p>
          <a:p>
            <a:r>
              <a:rPr lang="en-US" b="1" u="sng" dirty="0" smtClean="0"/>
              <a:t> </a:t>
            </a:r>
            <a:endParaRPr lang="en-US" b="1" u="sng" dirty="0"/>
          </a:p>
          <a:p>
            <a:pPr lvl="1"/>
            <a:r>
              <a:rPr lang="en-US" b="1" dirty="0"/>
              <a:t>Issue: </a:t>
            </a:r>
            <a:r>
              <a:rPr lang="en-CA" dirty="0"/>
              <a:t>Attraction </a:t>
            </a:r>
            <a:r>
              <a:rPr lang="en-CA" dirty="0" smtClean="0"/>
              <a:t>to, and </a:t>
            </a:r>
            <a:r>
              <a:rPr lang="en-CA" dirty="0"/>
              <a:t>consumption of tails or vegetation impacted by tailing leachates by wildlife</a:t>
            </a:r>
            <a:r>
              <a:rPr lang="en-CA" dirty="0" smtClean="0"/>
              <a:t>.</a:t>
            </a:r>
          </a:p>
          <a:p>
            <a:pPr lvl="1"/>
            <a:endParaRPr lang="en-CA" dirty="0"/>
          </a:p>
          <a:p>
            <a:pPr lvl="1"/>
            <a:r>
              <a:rPr lang="en-CA" b="1" dirty="0"/>
              <a:t>Recommendation:</a:t>
            </a:r>
            <a:r>
              <a:rPr lang="en-CA" dirty="0"/>
              <a:t> An adaptive management program </a:t>
            </a:r>
            <a:r>
              <a:rPr lang="en-CA" dirty="0" smtClean="0"/>
              <a:t>with several </a:t>
            </a:r>
            <a:r>
              <a:rPr lang="en-CA" dirty="0"/>
              <a:t>details </a:t>
            </a:r>
            <a:r>
              <a:rPr lang="en-CA" dirty="0" smtClean="0"/>
              <a:t>on </a:t>
            </a:r>
            <a:r>
              <a:rPr lang="en-CA" dirty="0"/>
              <a:t>frequency, </a:t>
            </a:r>
            <a:r>
              <a:rPr lang="en-CA" dirty="0" smtClean="0"/>
              <a:t>thresholds, and methods of monitoring and mitigation.</a:t>
            </a:r>
          </a:p>
          <a:p>
            <a:pPr lvl="1"/>
            <a:endParaRPr lang="en-CA" dirty="0"/>
          </a:p>
          <a:p>
            <a:pPr lvl="1"/>
            <a:r>
              <a:rPr lang="en-CA" b="1" dirty="0"/>
              <a:t>Response and Status: </a:t>
            </a:r>
            <a:r>
              <a:rPr lang="en-CA" dirty="0"/>
              <a:t>TMAC has agreed to develop a monitoring plan to detect wildlife attraction &amp; feeding </a:t>
            </a:r>
            <a:r>
              <a:rPr lang="en-CA" dirty="0" smtClean="0"/>
              <a:t>in or near the TIA</a:t>
            </a:r>
            <a:r>
              <a:rPr lang="en-CA" dirty="0"/>
              <a:t>, in combination with other monitoring. Based on results, will conduct a risk assessment &amp; implement wildlife deterrents as necessary</a:t>
            </a:r>
            <a:r>
              <a:rPr lang="en-CA" dirty="0" smtClean="0"/>
              <a:t>.</a:t>
            </a:r>
          </a:p>
          <a:p>
            <a:pPr lvl="1"/>
            <a:endParaRPr lang="en-CA" dirty="0"/>
          </a:p>
          <a:p>
            <a:pPr lvl="1"/>
            <a:r>
              <a:rPr lang="en-CA" dirty="0"/>
              <a:t>This issue was discussed thoroughly and was resolved by KIA and TMAC.</a:t>
            </a:r>
          </a:p>
        </p:txBody>
      </p:sp>
      <p:sp>
        <p:nvSpPr>
          <p:cNvPr id="4" name="Slide Number Placeholder 3"/>
          <p:cNvSpPr>
            <a:spLocks noGrp="1"/>
          </p:cNvSpPr>
          <p:nvPr>
            <p:ph type="sldNum" sz="quarter" idx="10"/>
          </p:nvPr>
        </p:nvSpPr>
        <p:spPr/>
        <p:txBody>
          <a:bodyPr/>
          <a:lstStyle/>
          <a:p>
            <a:fld id="{B1D8E1B6-F1F6-4468-BC62-C008A50C056D}" type="slidenum">
              <a:rPr lang="en-US" smtClean="0"/>
              <a:pPr/>
              <a:t>14</a:t>
            </a:fld>
            <a:endParaRPr lang="en-US" dirty="0"/>
          </a:p>
        </p:txBody>
      </p:sp>
    </p:spTree>
    <p:extLst>
      <p:ext uri="{BB962C8B-B14F-4D97-AF65-F5344CB8AC3E}">
        <p14:creationId xmlns:p14="http://schemas.microsoft.com/office/powerpoint/2010/main" val="1336891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Waste Rock and</a:t>
            </a:r>
            <a:r>
              <a:rPr lang="en-US" baseline="0" dirty="0" smtClean="0"/>
              <a:t> Tailings</a:t>
            </a:r>
            <a:r>
              <a:rPr lang="en-US" dirty="0" smtClean="0"/>
              <a:t>: Tailings Management</a:t>
            </a:r>
          </a:p>
          <a:p>
            <a:endParaRPr lang="en-US" dirty="0"/>
          </a:p>
          <a:p>
            <a:r>
              <a:rPr lang="en-US" b="1" u="sng" dirty="0"/>
              <a:t>TIA NPAG Tailings Cover Depth (KIA-5) </a:t>
            </a:r>
            <a:endParaRPr lang="en-US" b="1" u="sng" dirty="0" smtClean="0"/>
          </a:p>
          <a:p>
            <a:endParaRPr lang="en-US" b="1" u="sng" dirty="0"/>
          </a:p>
          <a:p>
            <a:pPr lvl="1"/>
            <a:r>
              <a:rPr lang="en-US" b="1" dirty="0"/>
              <a:t>Issue: </a:t>
            </a:r>
            <a:r>
              <a:rPr lang="en-CA" dirty="0"/>
              <a:t>The proposed 0.3 m depth of quarry rock cap for the tailings beach upon closure is not sufficient</a:t>
            </a:r>
            <a:r>
              <a:rPr lang="en-CA" dirty="0" smtClean="0"/>
              <a:t>.</a:t>
            </a:r>
          </a:p>
          <a:p>
            <a:pPr lvl="1"/>
            <a:endParaRPr lang="en-CA" dirty="0"/>
          </a:p>
          <a:p>
            <a:pPr lvl="1"/>
            <a:r>
              <a:rPr lang="en-CA" b="1" dirty="0"/>
              <a:t>Recommendation: </a:t>
            </a:r>
            <a:r>
              <a:rPr lang="en-CA" dirty="0"/>
              <a:t>Use 75</a:t>
            </a:r>
            <a:r>
              <a:rPr lang="en-CA" baseline="30000" dirty="0"/>
              <a:t>th</a:t>
            </a:r>
            <a:r>
              <a:rPr lang="en-CA" dirty="0"/>
              <a:t> percentile leach as input values into model when predicting containment release from the TIA</a:t>
            </a:r>
            <a:r>
              <a:rPr lang="en-CA" dirty="0" smtClean="0"/>
              <a:t>.</a:t>
            </a:r>
          </a:p>
          <a:p>
            <a:pPr lvl="1"/>
            <a:endParaRPr lang="en-CA" dirty="0"/>
          </a:p>
          <a:p>
            <a:pPr lvl="1">
              <a:lnSpc>
                <a:spcPct val="120000"/>
              </a:lnSpc>
            </a:pPr>
            <a:r>
              <a:rPr lang="en-CA" b="1" dirty="0"/>
              <a:t>Response and Status: </a:t>
            </a:r>
            <a:r>
              <a:rPr lang="en-US" dirty="0"/>
              <a:t>TMAC had recalculated the tailings beach source terms using the 75th percentile leach rates from the humidity cell tests.   Results of new model indicate that the 0.3 m tailing cover is adequate and the development of boils is low. This issue is resolved.</a:t>
            </a:r>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15</a:t>
            </a:fld>
            <a:endParaRPr lang="en-US" dirty="0"/>
          </a:p>
        </p:txBody>
      </p:sp>
    </p:spTree>
    <p:extLst>
      <p:ext uri="{BB962C8B-B14F-4D97-AF65-F5344CB8AC3E}">
        <p14:creationId xmlns:p14="http://schemas.microsoft.com/office/powerpoint/2010/main" val="1315114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Waste Rock and Tailings: Tailings Monitoring</a:t>
            </a:r>
          </a:p>
          <a:p>
            <a:endParaRPr lang="en-US" dirty="0"/>
          </a:p>
          <a:p>
            <a:r>
              <a:rPr lang="en-US" b="1" u="sng" dirty="0"/>
              <a:t>TIA Floatation Tailings Dust Fall and Leaching (KIA-3</a:t>
            </a:r>
            <a:r>
              <a:rPr lang="en-US" b="1" u="sng" dirty="0" smtClean="0"/>
              <a:t>)</a:t>
            </a:r>
          </a:p>
          <a:p>
            <a:endParaRPr lang="en-US" b="1" u="sng" dirty="0"/>
          </a:p>
          <a:p>
            <a:pPr lvl="1"/>
            <a:r>
              <a:rPr lang="en-US" b="1" dirty="0"/>
              <a:t>Issue: </a:t>
            </a:r>
            <a:r>
              <a:rPr lang="en-CA" dirty="0"/>
              <a:t>Attraction </a:t>
            </a:r>
            <a:r>
              <a:rPr lang="en-CA" dirty="0" smtClean="0"/>
              <a:t>to, and </a:t>
            </a:r>
            <a:r>
              <a:rPr lang="en-CA" dirty="0"/>
              <a:t>consumption of tails or vegetation impacted by tailing leachates by wildlife</a:t>
            </a:r>
            <a:r>
              <a:rPr lang="en-CA" dirty="0" smtClean="0"/>
              <a:t>.</a:t>
            </a:r>
          </a:p>
          <a:p>
            <a:pPr lvl="1"/>
            <a:endParaRPr lang="en-CA" dirty="0"/>
          </a:p>
          <a:p>
            <a:pPr lvl="1"/>
            <a:r>
              <a:rPr lang="en-CA" b="1" dirty="0"/>
              <a:t>Recommendation:</a:t>
            </a:r>
            <a:r>
              <a:rPr lang="en-CA" dirty="0"/>
              <a:t> An adaptive management program </a:t>
            </a:r>
            <a:r>
              <a:rPr lang="en-CA" dirty="0" smtClean="0"/>
              <a:t>with several details on </a:t>
            </a:r>
            <a:r>
              <a:rPr lang="en-CA" dirty="0"/>
              <a:t>frequency, </a:t>
            </a:r>
            <a:r>
              <a:rPr lang="en-CA" dirty="0" smtClean="0"/>
              <a:t>thresholds,  and methods of monitoring and mitigation.</a:t>
            </a:r>
          </a:p>
          <a:p>
            <a:pPr lvl="1"/>
            <a:endParaRPr lang="en-CA" dirty="0"/>
          </a:p>
          <a:p>
            <a:pPr lvl="1"/>
            <a:r>
              <a:rPr lang="en-CA" b="1" dirty="0"/>
              <a:t>Response and Status: </a:t>
            </a:r>
            <a:r>
              <a:rPr lang="en-CA" dirty="0"/>
              <a:t>The review of TIA water quality from the sensitivity analysis indicated that tailings were very low in concentration of toxic substances and were well below CCME guidelines</a:t>
            </a:r>
            <a:r>
              <a:rPr lang="en-CA" dirty="0" smtClean="0"/>
              <a:t>.</a:t>
            </a:r>
          </a:p>
          <a:p>
            <a:pPr lvl="1"/>
            <a:endParaRPr lang="en-CA" dirty="0"/>
          </a:p>
          <a:p>
            <a:pPr lvl="1"/>
            <a:r>
              <a:rPr lang="en-CA" dirty="0"/>
              <a:t>This issue was discussed thoroughly and was resolved by KIA and TMAC.</a:t>
            </a:r>
          </a:p>
        </p:txBody>
      </p:sp>
      <p:sp>
        <p:nvSpPr>
          <p:cNvPr id="4" name="Slide Number Placeholder 3"/>
          <p:cNvSpPr>
            <a:spLocks noGrp="1"/>
          </p:cNvSpPr>
          <p:nvPr>
            <p:ph type="sldNum" sz="quarter" idx="10"/>
          </p:nvPr>
        </p:nvSpPr>
        <p:spPr/>
        <p:txBody>
          <a:bodyPr/>
          <a:lstStyle/>
          <a:p>
            <a:fld id="{B1D8E1B6-F1F6-4468-BC62-C008A50C056D}" type="slidenum">
              <a:rPr lang="en-US" smtClean="0"/>
              <a:pPr/>
              <a:t>16</a:t>
            </a:fld>
            <a:endParaRPr lang="en-US" dirty="0"/>
          </a:p>
        </p:txBody>
      </p:sp>
    </p:spTree>
    <p:extLst>
      <p:ext uri="{BB962C8B-B14F-4D97-AF65-F5344CB8AC3E}">
        <p14:creationId xmlns:p14="http://schemas.microsoft.com/office/powerpoint/2010/main" val="2868594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Waste Rock and</a:t>
            </a:r>
            <a:r>
              <a:rPr lang="en-US" baseline="0" dirty="0" smtClean="0"/>
              <a:t> Tailings</a:t>
            </a:r>
            <a:r>
              <a:rPr lang="en-US" dirty="0" smtClean="0"/>
              <a:t>: Tailings Monitoring</a:t>
            </a:r>
          </a:p>
          <a:p>
            <a:endParaRPr lang="en-US" dirty="0"/>
          </a:p>
          <a:p>
            <a:r>
              <a:rPr lang="en-US" b="1" u="sng" dirty="0"/>
              <a:t>TIA Elevated Parameters of Potential Concern Upon Closure(KIA-4</a:t>
            </a:r>
            <a:r>
              <a:rPr lang="en-US" b="1" u="sng" dirty="0" smtClean="0"/>
              <a:t>)</a:t>
            </a:r>
          </a:p>
          <a:p>
            <a:r>
              <a:rPr lang="en-US" b="1" u="sng" dirty="0" smtClean="0"/>
              <a:t> </a:t>
            </a:r>
            <a:endParaRPr lang="en-US" b="1" u="sng" dirty="0"/>
          </a:p>
          <a:p>
            <a:pPr lvl="1"/>
            <a:r>
              <a:rPr lang="en-US" b="1" dirty="0"/>
              <a:t>Issue: </a:t>
            </a:r>
            <a:r>
              <a:rPr lang="en-CA" dirty="0"/>
              <a:t>Water &amp; load balance model uses median values to predict water quality &amp; loadings which may underestimate potential effects to surface water</a:t>
            </a:r>
            <a:r>
              <a:rPr lang="en-CA" dirty="0" smtClean="0"/>
              <a:t>.</a:t>
            </a:r>
          </a:p>
          <a:p>
            <a:pPr lvl="1"/>
            <a:endParaRPr lang="en-CA" dirty="0"/>
          </a:p>
          <a:p>
            <a:pPr lvl="1"/>
            <a:r>
              <a:rPr lang="en-CA" b="1" dirty="0"/>
              <a:t>Recommendation: </a:t>
            </a:r>
            <a:r>
              <a:rPr lang="en-CA" dirty="0"/>
              <a:t>Use 75th percentile concentrations as input values into model to consider “enriched” conditions</a:t>
            </a:r>
            <a:r>
              <a:rPr lang="en-CA" dirty="0" smtClean="0"/>
              <a:t>.</a:t>
            </a:r>
          </a:p>
          <a:p>
            <a:pPr lvl="1"/>
            <a:endParaRPr lang="en-CA" dirty="0"/>
          </a:p>
          <a:p>
            <a:pPr lvl="1"/>
            <a:r>
              <a:rPr lang="en-CA" b="1" dirty="0"/>
              <a:t>Response and Status: </a:t>
            </a:r>
            <a:r>
              <a:rPr lang="en-CA" dirty="0"/>
              <a:t>TMAC had run a sensitivity analysis of the water &amp; load balance using the 75th percentile for background concentrations &amp; other input source terms.  Results were found to below CCME and MMER guidelines and the water was non-toxic to Caribou and Birds. This issue is resolved.</a:t>
            </a:r>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17</a:t>
            </a:fld>
            <a:endParaRPr lang="en-US" dirty="0"/>
          </a:p>
        </p:txBody>
      </p:sp>
    </p:spTree>
    <p:extLst>
      <p:ext uri="{BB962C8B-B14F-4D97-AF65-F5344CB8AC3E}">
        <p14:creationId xmlns:p14="http://schemas.microsoft.com/office/powerpoint/2010/main" val="2456213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Waste Rock and</a:t>
            </a:r>
            <a:r>
              <a:rPr lang="en-US" baseline="0" dirty="0" smtClean="0"/>
              <a:t> Tailings</a:t>
            </a:r>
            <a:r>
              <a:rPr lang="en-US" dirty="0" smtClean="0"/>
              <a:t>: Underground</a:t>
            </a:r>
            <a:r>
              <a:rPr lang="en-US" baseline="0" dirty="0" smtClean="0"/>
              <a:t> Disposal of Impacted Waste Rock</a:t>
            </a:r>
            <a:endParaRPr lang="en-US" dirty="0" smtClean="0"/>
          </a:p>
          <a:p>
            <a:endParaRPr lang="en-US" dirty="0"/>
          </a:p>
          <a:p>
            <a:r>
              <a:rPr lang="en-US" b="1" u="sng" dirty="0"/>
              <a:t>No Issues</a:t>
            </a:r>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18</a:t>
            </a:fld>
            <a:endParaRPr lang="en-US" dirty="0"/>
          </a:p>
        </p:txBody>
      </p:sp>
    </p:spTree>
    <p:extLst>
      <p:ext uri="{BB962C8B-B14F-4D97-AF65-F5344CB8AC3E}">
        <p14:creationId xmlns:p14="http://schemas.microsoft.com/office/powerpoint/2010/main" val="2414790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Mitigation Measures: Doris Lake and Outflow Water Levels</a:t>
            </a:r>
          </a:p>
          <a:p>
            <a:endParaRPr lang="en-US" dirty="0"/>
          </a:p>
          <a:p>
            <a:r>
              <a:rPr lang="en-US" b="1" u="sng" dirty="0"/>
              <a:t>Doris Lake Water Levels (KIA-13</a:t>
            </a:r>
            <a:r>
              <a:rPr lang="en-US" b="1" u="sng" dirty="0" smtClean="0"/>
              <a:t>)</a:t>
            </a:r>
          </a:p>
          <a:p>
            <a:endParaRPr lang="en-US" b="1" u="sng" dirty="0"/>
          </a:p>
          <a:p>
            <a:pPr lvl="1"/>
            <a:r>
              <a:rPr lang="en-US" b="1" dirty="0"/>
              <a:t>Issue: </a:t>
            </a:r>
            <a:r>
              <a:rPr lang="en-CA" dirty="0"/>
              <a:t>Groundwater inflow will affect Doris Lake water levels. Potential effects on fisheries, in particular spawning habitat &amp; egg incubation, are currently </a:t>
            </a:r>
            <a:r>
              <a:rPr lang="en-CA" dirty="0" smtClean="0"/>
              <a:t>unknown.</a:t>
            </a:r>
          </a:p>
          <a:p>
            <a:pPr lvl="1"/>
            <a:endParaRPr lang="en-CA" dirty="0"/>
          </a:p>
          <a:p>
            <a:pPr lvl="1"/>
            <a:r>
              <a:rPr lang="en-CA" b="1" dirty="0"/>
              <a:t>Recommendation: </a:t>
            </a:r>
            <a:r>
              <a:rPr lang="en-CA" dirty="0"/>
              <a:t>Additional work was completed in 2015 to characterise the fish habitat around Doris Lake.  It is recommend that this baseline information be presented, &amp; used to update the effects assessment &amp; guide mitigation &amp; monitoring plans, as needed</a:t>
            </a:r>
            <a:r>
              <a:rPr lang="en-CA" dirty="0" smtClean="0"/>
              <a:t>.</a:t>
            </a:r>
          </a:p>
          <a:p>
            <a:pPr lvl="1"/>
            <a:endParaRPr lang="en-US" dirty="0">
              <a:cs typeface="Aharoni" panose="02010803020104030203" pitchFamily="2" charset="-79"/>
            </a:endParaRPr>
          </a:p>
          <a:p>
            <a:pPr lvl="1"/>
            <a:r>
              <a:rPr lang="en-US" b="1" dirty="0"/>
              <a:t>Response and Status</a:t>
            </a:r>
            <a:r>
              <a:rPr lang="en-US" b="1" dirty="0" smtClean="0"/>
              <a:t>: </a:t>
            </a:r>
            <a:r>
              <a:rPr lang="en-CA" dirty="0" smtClean="0"/>
              <a:t>TMAC </a:t>
            </a:r>
            <a:r>
              <a:rPr lang="en-CA" dirty="0"/>
              <a:t>has completed additional data collection to quantify effects to fish &amp; fish habitat in Doris Lake.  This information was </a:t>
            </a:r>
            <a:r>
              <a:rPr lang="en-CA" dirty="0" smtClean="0"/>
              <a:t>reviewed </a:t>
            </a:r>
            <a:r>
              <a:rPr lang="en-CA" dirty="0"/>
              <a:t>&amp; assessed. The issue is resolved.</a:t>
            </a:r>
            <a:endParaRPr lang="en-US" dirty="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19</a:t>
            </a:fld>
            <a:endParaRPr lang="en-US" dirty="0"/>
          </a:p>
        </p:txBody>
      </p:sp>
    </p:spTree>
    <p:extLst>
      <p:ext uri="{BB962C8B-B14F-4D97-AF65-F5344CB8AC3E}">
        <p14:creationId xmlns:p14="http://schemas.microsoft.com/office/powerpoint/2010/main" val="77452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presentation-follows the order presented in KIA’s</a:t>
            </a:r>
            <a:r>
              <a:rPr lang="en-US" baseline="0" dirty="0" smtClean="0"/>
              <a:t> Technical Submission,</a:t>
            </a:r>
            <a:r>
              <a:rPr lang="en-US" dirty="0" smtClean="0"/>
              <a:t> as prescribed by NWB</a:t>
            </a:r>
            <a:r>
              <a:rPr lang="en-US" baseline="0" dirty="0" smtClean="0"/>
              <a:t> –  it focuses on key issues associated with mine infrastructure &amp; the water licence changes.</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2</a:t>
            </a:fld>
            <a:endParaRPr lang="en-US" dirty="0"/>
          </a:p>
        </p:txBody>
      </p:sp>
    </p:spTree>
    <p:extLst>
      <p:ext uri="{BB962C8B-B14F-4D97-AF65-F5344CB8AC3E}">
        <p14:creationId xmlns:p14="http://schemas.microsoft.com/office/powerpoint/2010/main" val="858086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Mitigation Measures: Construction and Operation of Roberts Bay Discharge Pipeline, Road and Water Crossing, Sediment Quality, Effluent Buoyancy, and Dust Suppressant of Tailings</a:t>
            </a:r>
          </a:p>
          <a:p>
            <a:endParaRPr lang="en-US" dirty="0"/>
          </a:p>
          <a:p>
            <a:r>
              <a:rPr lang="en-US" b="1" u="sng" dirty="0"/>
              <a:t>No Issues</a:t>
            </a:r>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20</a:t>
            </a:fld>
            <a:endParaRPr lang="en-US" dirty="0"/>
          </a:p>
        </p:txBody>
      </p:sp>
    </p:spTree>
    <p:extLst>
      <p:ext uri="{BB962C8B-B14F-4D97-AF65-F5344CB8AC3E}">
        <p14:creationId xmlns:p14="http://schemas.microsoft.com/office/powerpoint/2010/main" val="4269463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Treatment: Water and Sewage Treatment</a:t>
            </a:r>
          </a:p>
          <a:p>
            <a:endParaRPr lang="en-US" dirty="0"/>
          </a:p>
          <a:p>
            <a:r>
              <a:rPr lang="en-US" b="1" u="sng" dirty="0"/>
              <a:t>No Issues</a:t>
            </a:r>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21</a:t>
            </a:fld>
            <a:endParaRPr lang="en-US" dirty="0"/>
          </a:p>
        </p:txBody>
      </p:sp>
    </p:spTree>
    <p:extLst>
      <p:ext uri="{BB962C8B-B14F-4D97-AF65-F5344CB8AC3E}">
        <p14:creationId xmlns:p14="http://schemas.microsoft.com/office/powerpoint/2010/main" val="2556561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Management Plans and Reports: Content  of Plans</a:t>
            </a:r>
          </a:p>
          <a:p>
            <a:endParaRPr lang="en-US" dirty="0" smtClean="0"/>
          </a:p>
          <a:p>
            <a:r>
              <a:rPr lang="en-US" dirty="0" smtClean="0"/>
              <a:t>The KIA has been involved with and reviewed the EEM Program, AEMP, GWMP, TIA OMS Manual, and the proposed changes to the SNP and found everything to be adequate.</a:t>
            </a:r>
          </a:p>
          <a:p>
            <a:endParaRPr lang="en-US" dirty="0"/>
          </a:p>
          <a:p>
            <a:r>
              <a:rPr lang="en-US" b="1" u="sng" dirty="0"/>
              <a:t>No Issues</a:t>
            </a:r>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22</a:t>
            </a:fld>
            <a:endParaRPr lang="en-US" dirty="0"/>
          </a:p>
        </p:txBody>
      </p:sp>
    </p:spTree>
    <p:extLst>
      <p:ext uri="{BB962C8B-B14F-4D97-AF65-F5344CB8AC3E}">
        <p14:creationId xmlns:p14="http://schemas.microsoft.com/office/powerpoint/2010/main" val="3769516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Management Plans and Reports: Update to Plans and Approval of Plans</a:t>
            </a:r>
          </a:p>
          <a:p>
            <a:endParaRPr lang="en-US" dirty="0"/>
          </a:p>
          <a:p>
            <a:r>
              <a:rPr lang="en-US" b="1" u="sng" dirty="0"/>
              <a:t>No Issues</a:t>
            </a:r>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23</a:t>
            </a:fld>
            <a:endParaRPr lang="en-US" dirty="0"/>
          </a:p>
        </p:txBody>
      </p:sp>
    </p:spTree>
    <p:extLst>
      <p:ext uri="{BB962C8B-B14F-4D97-AF65-F5344CB8AC3E}">
        <p14:creationId xmlns:p14="http://schemas.microsoft.com/office/powerpoint/2010/main" val="580999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KIA receives monetary compensation through a variety of agreements. Direct compensation through the Framework Agreement and IIBA for land access, quarry materials and water usage. Royalties from gold production plus shareholdings in TMAC.</a:t>
            </a:r>
          </a:p>
          <a:p>
            <a:endParaRPr lang="en-CA" dirty="0"/>
          </a:p>
          <a:p>
            <a:r>
              <a:rPr lang="en-CA" dirty="0"/>
              <a:t>NTI also gets a royalty on profit under its Mineral Rights Agreement with TMAC Resources Inc. All of this creates a substantial benefit for Inuit in the region.</a:t>
            </a:r>
          </a:p>
        </p:txBody>
      </p:sp>
      <p:sp>
        <p:nvSpPr>
          <p:cNvPr id="4" name="Slide Number Placeholder 3"/>
          <p:cNvSpPr>
            <a:spLocks noGrp="1"/>
          </p:cNvSpPr>
          <p:nvPr>
            <p:ph type="sldNum" sz="quarter" idx="10"/>
          </p:nvPr>
        </p:nvSpPr>
        <p:spPr/>
        <p:txBody>
          <a:bodyPr/>
          <a:lstStyle/>
          <a:p>
            <a:fld id="{B1D8E1B6-F1F6-4468-BC62-C008A50C056D}" type="slidenum">
              <a:rPr lang="en-US" smtClean="0"/>
              <a:pPr/>
              <a:t>24</a:t>
            </a:fld>
            <a:endParaRPr lang="en-US" dirty="0"/>
          </a:p>
        </p:txBody>
      </p:sp>
    </p:spTree>
    <p:extLst>
      <p:ext uri="{BB962C8B-B14F-4D97-AF65-F5344CB8AC3E}">
        <p14:creationId xmlns:p14="http://schemas.microsoft.com/office/powerpoint/2010/main" val="1185490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KIA has resolved all technical issues brought forward to the Technical Meeting through our on-going collaboration with TMAC Resources Inc. </a:t>
            </a:r>
            <a:endParaRPr lang="en-CA" dirty="0" smtClean="0"/>
          </a:p>
          <a:p>
            <a:endParaRPr lang="en-CA" dirty="0" smtClean="0"/>
          </a:p>
          <a:p>
            <a:r>
              <a:rPr lang="en-CA" dirty="0" smtClean="0"/>
              <a:t>The final resolution of reclamation security is still pending at this time.</a:t>
            </a:r>
          </a:p>
          <a:p>
            <a:endParaRPr lang="en-CA" dirty="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25</a:t>
            </a:fld>
            <a:endParaRPr lang="en-US" dirty="0"/>
          </a:p>
        </p:txBody>
      </p:sp>
    </p:spTree>
    <p:extLst>
      <p:ext uri="{BB962C8B-B14F-4D97-AF65-F5344CB8AC3E}">
        <p14:creationId xmlns:p14="http://schemas.microsoft.com/office/powerpoint/2010/main" val="3107291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addition to the technical issues raised, the KIA </a:t>
            </a:r>
            <a:r>
              <a:rPr lang="en-CA" dirty="0" smtClean="0"/>
              <a:t>has signed </a:t>
            </a:r>
            <a:r>
              <a:rPr lang="en-CA" dirty="0"/>
              <a:t>with TMAC  a comprehensive Framework Agreement for land access compensation and an Inuit Impact and Benefit Agreement (IIBA).</a:t>
            </a:r>
          </a:p>
          <a:p>
            <a:endParaRPr lang="en-CA" dirty="0"/>
          </a:p>
          <a:p>
            <a:r>
              <a:rPr lang="en-CA" dirty="0"/>
              <a:t>The IIBA addresses Inuit interests in the areas of employment, contracting, and training in relation to the Hope Bay Project as a whole through its entire life span.</a:t>
            </a:r>
          </a:p>
          <a:p>
            <a:endParaRPr lang="en-CA" dirty="0"/>
          </a:p>
          <a:p>
            <a:r>
              <a:rPr lang="en-CA" dirty="0"/>
              <a:t>Under the IIBA an Inuit Environmental Advisory Committee (IEAC) has been established with TMAC which complements KIA’s current environmental activities in the Department of Lands and Environment. The IEAC allows for the local community to have input directly to TMAC on environmental concerns.</a:t>
            </a:r>
          </a:p>
          <a:p>
            <a:endParaRPr lang="en-CA" dirty="0"/>
          </a:p>
          <a:p>
            <a:r>
              <a:rPr lang="en-CA" dirty="0"/>
              <a:t>Through the Implementation Committee with KIA and TMAC representatives, measures of employment, business development, and training are being developed which fulfills socio-economic obligations under the NLCA.</a:t>
            </a:r>
          </a:p>
        </p:txBody>
      </p:sp>
      <p:sp>
        <p:nvSpPr>
          <p:cNvPr id="4" name="Slide Number Placeholder 3"/>
          <p:cNvSpPr>
            <a:spLocks noGrp="1"/>
          </p:cNvSpPr>
          <p:nvPr>
            <p:ph type="sldNum" sz="quarter" idx="10"/>
          </p:nvPr>
        </p:nvSpPr>
        <p:spPr/>
        <p:txBody>
          <a:bodyPr/>
          <a:lstStyle/>
          <a:p>
            <a:fld id="{B1D8E1B6-F1F6-4468-BC62-C008A50C056D}" type="slidenum">
              <a:rPr lang="en-US" smtClean="0"/>
              <a:pPr/>
              <a:t>26</a:t>
            </a:fld>
            <a:endParaRPr lang="en-US" dirty="0"/>
          </a:p>
        </p:txBody>
      </p:sp>
    </p:spTree>
    <p:extLst>
      <p:ext uri="{BB962C8B-B14F-4D97-AF65-F5344CB8AC3E}">
        <p14:creationId xmlns:p14="http://schemas.microsoft.com/office/powerpoint/2010/main" val="1322765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currently has $3.49</a:t>
            </a:r>
            <a:r>
              <a:rPr lang="en-CA" baseline="0" dirty="0" smtClean="0"/>
              <a:t> million in letters of credit, an $8.0 million Corporate Guarantee, and General Security Agreement to back the Corporate Guarantee giving KIA a claim on TMAC assets.</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27</a:t>
            </a:fld>
            <a:endParaRPr lang="en-US" dirty="0"/>
          </a:p>
        </p:txBody>
      </p:sp>
    </p:spTree>
    <p:extLst>
      <p:ext uri="{BB962C8B-B14F-4D97-AF65-F5344CB8AC3E}">
        <p14:creationId xmlns:p14="http://schemas.microsoft.com/office/powerpoint/2010/main" val="4120978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current</a:t>
            </a:r>
            <a:r>
              <a:rPr lang="en-CA" baseline="0" dirty="0" smtClean="0"/>
              <a:t> amount of security of $11.49 million is inadequate security for the Doris North mine site give project changes and development.</a:t>
            </a:r>
          </a:p>
          <a:p>
            <a:endParaRPr lang="en-CA" baseline="0" dirty="0" smtClean="0"/>
          </a:p>
          <a:p>
            <a:r>
              <a:rPr lang="en-CA" baseline="0" dirty="0" smtClean="0"/>
              <a:t>The KIA’s engineering consultant has reviewed TMAC and INAC reclamation cost models. TMAC’s $28.94 million quantum for security is reasonable and the split in land and water liability is 84% and 16%.</a:t>
            </a:r>
          </a:p>
          <a:p>
            <a:endParaRPr lang="en-CA" baseline="0" dirty="0" smtClean="0"/>
          </a:p>
          <a:p>
            <a:r>
              <a:rPr lang="en-CA" dirty="0" smtClean="0"/>
              <a:t>A contingency of 20% exists</a:t>
            </a:r>
            <a:r>
              <a:rPr lang="en-CA" baseline="0" dirty="0" smtClean="0"/>
              <a:t> within the TMAC reclamation estimate. Residual risks and cost escalators as well as questions raised by KIA’ consultant were discussed with TMAC and their engineering consultant. All questions were satisfactorily  answered and the KIA accepts and supports TMAC’s reclamation cost estimate for the Doris North mine site.</a:t>
            </a:r>
          </a:p>
          <a:p>
            <a:endParaRPr lang="en-CA" baseline="0" dirty="0" smtClean="0"/>
          </a:p>
        </p:txBody>
      </p:sp>
      <p:sp>
        <p:nvSpPr>
          <p:cNvPr id="4" name="Slide Number Placeholder 3"/>
          <p:cNvSpPr>
            <a:spLocks noGrp="1"/>
          </p:cNvSpPr>
          <p:nvPr>
            <p:ph type="sldNum" sz="quarter" idx="10"/>
          </p:nvPr>
        </p:nvSpPr>
        <p:spPr/>
        <p:txBody>
          <a:bodyPr/>
          <a:lstStyle/>
          <a:p>
            <a:fld id="{B1D8E1B6-F1F6-4468-BC62-C008A50C056D}" type="slidenum">
              <a:rPr lang="en-US" smtClean="0"/>
              <a:pPr/>
              <a:t>28</a:t>
            </a:fld>
            <a:endParaRPr lang="en-US" dirty="0"/>
          </a:p>
        </p:txBody>
      </p:sp>
    </p:spTree>
    <p:extLst>
      <p:ext uri="{BB962C8B-B14F-4D97-AF65-F5344CB8AC3E}">
        <p14:creationId xmlns:p14="http://schemas.microsoft.com/office/powerpoint/2010/main" val="363755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INAC’s engineering consultant has a reclamation cost estimate of $44.12</a:t>
            </a:r>
            <a:r>
              <a:rPr lang="en-CA" baseline="0" dirty="0" smtClean="0"/>
              <a:t> million which is substantially higher than TMAC’s estimate. This primarily due to indirect costs being 175% higher than TMAC’s estimate of indirect costs. INAC’s estimate uses a 5 year time horizon for reclamation in contrast to TMAC’s approximately 2 year time-horizon for preforming reclamation work. INAC’s estimate has about 50% the productivity of TMAC’s estimate which KIA finds questionable.</a:t>
            </a:r>
          </a:p>
          <a:p>
            <a:endParaRPr lang="en-CA" baseline="0" dirty="0" smtClean="0"/>
          </a:p>
          <a:p>
            <a:r>
              <a:rPr lang="en-CA" baseline="0" dirty="0" smtClean="0"/>
              <a:t>The INAC estimate acknowledges that 98% of the quantum is associated with IOL while only 2% is Crown Land.</a:t>
            </a:r>
          </a:p>
          <a:p>
            <a:endParaRPr lang="en-CA" baseline="0" dirty="0" smtClean="0"/>
          </a:p>
          <a:p>
            <a:r>
              <a:rPr lang="en-CA" baseline="0" dirty="0" smtClean="0"/>
              <a:t>The $43.42 million of IOL security has a split of land water liability of 45% and 55% respectively which the KIA finds unreasonable given our experience with the Newmont and Orbit 25 brine spill at Boston Camp in July of 2011.</a:t>
            </a:r>
          </a:p>
          <a:p>
            <a:endParaRPr lang="en-CA" baseline="0" dirty="0" smtClean="0"/>
          </a:p>
          <a:p>
            <a:r>
              <a:rPr lang="en-CA" baseline="0" dirty="0" smtClean="0"/>
              <a:t>Drilling fluid containing potassium chloride had spilled onto the land and subsequently entered a near by water body. About 1200 square metres of tundra was damaged due to elevated chloride levels. The deleterious substance had entered the water body and dissipated quickly in a few days with no loss of fish or damage to the aquatic environment. </a:t>
            </a:r>
          </a:p>
          <a:p>
            <a:endParaRPr lang="en-CA" baseline="0" dirty="0" smtClean="0"/>
          </a:p>
          <a:p>
            <a:r>
              <a:rPr lang="en-CA" baseline="0" dirty="0" smtClean="0"/>
              <a:t>Environment Canada at the time charged Newmont and Orbit Grant with breaking Federal environmental laws. Both Newmont and Orbit Grant agreed to contribute to Environment Canada’ environmental fund. No reclamation work was done by the Federal Government to the lake since no damage was done.</a:t>
            </a:r>
          </a:p>
          <a:p>
            <a:endParaRPr lang="en-CA" baseline="0" dirty="0" smtClean="0"/>
          </a:p>
          <a:p>
            <a:r>
              <a:rPr lang="en-CA" baseline="0" dirty="0" smtClean="0"/>
              <a:t>KIA investigated possible means of land reclamation, if no actions are taken it will take 15 to 20 years for the land to recover through natural revegetation. Human intervention would require experimentation in the restoration of tundra and remediation work based on experimental results. The human intervention and reclamation of land would be about $3 million.</a:t>
            </a:r>
          </a:p>
          <a:p>
            <a:endParaRPr lang="en-CA" baseline="0" dirty="0"/>
          </a:p>
          <a:p>
            <a:r>
              <a:rPr lang="en-CA" baseline="0" dirty="0" smtClean="0"/>
              <a:t>This clearly illustrates that the liability is primarily with the land and not the water. INAC’s split of land and water liability of 45% and 55% would expose KIA to an excessive amount of risk.</a:t>
            </a:r>
          </a:p>
        </p:txBody>
      </p:sp>
      <p:sp>
        <p:nvSpPr>
          <p:cNvPr id="4" name="Slide Number Placeholder 3"/>
          <p:cNvSpPr>
            <a:spLocks noGrp="1"/>
          </p:cNvSpPr>
          <p:nvPr>
            <p:ph type="sldNum" sz="quarter" idx="10"/>
          </p:nvPr>
        </p:nvSpPr>
        <p:spPr/>
        <p:txBody>
          <a:bodyPr/>
          <a:lstStyle/>
          <a:p>
            <a:fld id="{B1D8E1B6-F1F6-4468-BC62-C008A50C056D}" type="slidenum">
              <a:rPr lang="en-US" smtClean="0"/>
              <a:pPr/>
              <a:t>29</a:t>
            </a:fld>
            <a:endParaRPr lang="en-US" dirty="0"/>
          </a:p>
        </p:txBody>
      </p:sp>
    </p:spTree>
    <p:extLst>
      <p:ext uri="{BB962C8B-B14F-4D97-AF65-F5344CB8AC3E}">
        <p14:creationId xmlns:p14="http://schemas.microsoft.com/office/powerpoint/2010/main" val="184135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Quality Predictions: Site Water and Load Balance</a:t>
            </a:r>
          </a:p>
          <a:p>
            <a:endParaRPr lang="en-US" dirty="0"/>
          </a:p>
          <a:p>
            <a:r>
              <a:rPr lang="en-US" b="1" u="sng" dirty="0"/>
              <a:t>Site-Wide Water and Load Balance (KIA-11A</a:t>
            </a:r>
            <a:r>
              <a:rPr lang="en-US" b="1" u="sng" dirty="0" smtClean="0"/>
              <a:t>)</a:t>
            </a:r>
          </a:p>
          <a:p>
            <a:endParaRPr lang="en-US" b="1" u="sng" dirty="0"/>
          </a:p>
          <a:p>
            <a:pPr lvl="1"/>
            <a:r>
              <a:rPr lang="en-US" b="1" dirty="0"/>
              <a:t>Issue: </a:t>
            </a:r>
            <a:r>
              <a:rPr lang="en-CA" dirty="0"/>
              <a:t>The water quality modeling does not consider the effects of climate change &amp; varying hydrological conditions</a:t>
            </a:r>
            <a:r>
              <a:rPr lang="en-CA" dirty="0">
                <a:latin typeface="Arial Rounded MT Bold" panose="020F0704030504030204" pitchFamily="34" charset="0"/>
              </a:rPr>
              <a:t>. </a:t>
            </a:r>
            <a:endParaRPr lang="en-CA" dirty="0" smtClean="0">
              <a:latin typeface="Arial Rounded MT Bold" panose="020F0704030504030204" pitchFamily="34" charset="0"/>
            </a:endParaRPr>
          </a:p>
          <a:p>
            <a:pPr lvl="1"/>
            <a:endParaRPr lang="en-CA" dirty="0">
              <a:latin typeface="Arial Rounded MT Bold" panose="020F0704030504030204" pitchFamily="34" charset="0"/>
            </a:endParaRPr>
          </a:p>
          <a:p>
            <a:pPr lvl="1"/>
            <a:r>
              <a:rPr lang="en-CA" b="1" dirty="0"/>
              <a:t>Recommendation: </a:t>
            </a:r>
            <a:r>
              <a:rPr lang="en-US" dirty="0"/>
              <a:t>Update site water quality model to include  climate change as per the latest IPPCC.  Define hydrological conditions modeled &amp; how that will affect the water load balance</a:t>
            </a:r>
            <a:r>
              <a:rPr lang="en-US" dirty="0" smtClean="0"/>
              <a:t>.</a:t>
            </a:r>
          </a:p>
          <a:p>
            <a:pPr lvl="1"/>
            <a:endParaRPr lang="en-US" dirty="0"/>
          </a:p>
          <a:p>
            <a:pPr lvl="1"/>
            <a:r>
              <a:rPr lang="en-US" b="1" dirty="0"/>
              <a:t>Response and Status: </a:t>
            </a:r>
            <a:r>
              <a:rPr lang="en-CA" dirty="0"/>
              <a:t>TMAC had run variable hydrology models based on 1953 to 2014 data.  Water quality results of this sensitivity analysis was reviewed at the technical meeting in January.</a:t>
            </a:r>
            <a:r>
              <a:rPr lang="en-CA" dirty="0">
                <a:latin typeface="Arial Rounded MT Bold" panose="020F0704030504030204" pitchFamily="34" charset="0"/>
              </a:rPr>
              <a:t>  </a:t>
            </a:r>
            <a:endParaRPr lang="en-CA" b="1" u="sng" dirty="0">
              <a:latin typeface="Arial Rounded MT Bold" panose="020F0704030504030204" pitchFamily="34" charset="0"/>
            </a:endParaRPr>
          </a:p>
          <a:p>
            <a:pPr lvl="1"/>
            <a:r>
              <a:rPr lang="en-CA" dirty="0"/>
              <a:t>The review of changes in wet &amp; dry condition indicated no impact on the load balance model or effluent quality. The issue is resolved.</a:t>
            </a:r>
            <a:endParaRPr lang="en-US" dirty="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3</a:t>
            </a:fld>
            <a:endParaRPr lang="en-US" dirty="0"/>
          </a:p>
        </p:txBody>
      </p:sp>
    </p:spTree>
    <p:extLst>
      <p:ext uri="{BB962C8B-B14F-4D97-AF65-F5344CB8AC3E}">
        <p14:creationId xmlns:p14="http://schemas.microsoft.com/office/powerpoint/2010/main" val="6870283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strongly believes that given the substantial benefits to the Inuit</a:t>
            </a:r>
            <a:r>
              <a:rPr lang="en-CA" baseline="0" dirty="0" smtClean="0"/>
              <a:t> and that all technical issue have been resolved that the amendment of the Doris North Type A Water Licence is warranted. This pending satisfactorily resolving the split of land and water liability with INAC.</a:t>
            </a:r>
          </a:p>
          <a:p>
            <a:endParaRPr lang="en-CA" baseline="0" dirty="0" smtClean="0"/>
          </a:p>
          <a:p>
            <a:r>
              <a:rPr lang="en-CA" baseline="0" dirty="0" smtClean="0"/>
              <a:t>If the split of land and water liability is not resolved, KIA still supports the amendment of the water licence and exercise the conditions of its Framework Agreement and Commercial Lease with TMAC to meet its reclamation needs.</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30</a:t>
            </a:fld>
            <a:endParaRPr lang="en-US" dirty="0"/>
          </a:p>
        </p:txBody>
      </p:sp>
    </p:spTree>
    <p:extLst>
      <p:ext uri="{BB962C8B-B14F-4D97-AF65-F5344CB8AC3E}">
        <p14:creationId xmlns:p14="http://schemas.microsoft.com/office/powerpoint/2010/main" val="4126834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KIA recommends approval of the TMAC application for amendment </a:t>
            </a:r>
            <a:r>
              <a:rPr lang="en-CA" dirty="0" smtClean="0"/>
              <a:t>of the Type A Water licence for </a:t>
            </a:r>
            <a:r>
              <a:rPr lang="en-CA" dirty="0"/>
              <a:t>the Doris North </a:t>
            </a:r>
            <a:r>
              <a:rPr lang="en-CA" dirty="0" smtClean="0"/>
              <a:t>mine site.</a:t>
            </a:r>
            <a:endParaRPr lang="en-CA" dirty="0"/>
          </a:p>
          <a:p>
            <a:endParaRPr lang="en-CA" dirty="0"/>
          </a:p>
          <a:p>
            <a:r>
              <a:rPr lang="en-CA" dirty="0"/>
              <a:t>Thank you</a:t>
            </a:r>
          </a:p>
          <a:p>
            <a:endParaRPr lang="en-CA" dirty="0"/>
          </a:p>
          <a:p>
            <a:r>
              <a:rPr lang="en-CA" dirty="0"/>
              <a:t>Questions?</a:t>
            </a:r>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31</a:t>
            </a:fld>
            <a:endParaRPr lang="en-US" dirty="0"/>
          </a:p>
        </p:txBody>
      </p:sp>
    </p:spTree>
    <p:extLst>
      <p:ext uri="{BB962C8B-B14F-4D97-AF65-F5344CB8AC3E}">
        <p14:creationId xmlns:p14="http://schemas.microsoft.com/office/powerpoint/2010/main" val="3872241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Quality Predictions: Site-Wide Water and Load Balance</a:t>
            </a:r>
          </a:p>
          <a:p>
            <a:endParaRPr lang="en-US" dirty="0"/>
          </a:p>
          <a:p>
            <a:r>
              <a:rPr lang="en-US" b="1" u="sng" dirty="0"/>
              <a:t>Site-Wide Water and Load Balance (KIA-11B</a:t>
            </a:r>
            <a:r>
              <a:rPr lang="en-US" b="1" u="sng" dirty="0" smtClean="0"/>
              <a:t>)</a:t>
            </a:r>
          </a:p>
          <a:p>
            <a:endParaRPr lang="en-US" b="1" u="sng" dirty="0"/>
          </a:p>
          <a:p>
            <a:pPr lvl="1"/>
            <a:r>
              <a:rPr lang="en-US" b="1" dirty="0"/>
              <a:t>Issue:</a:t>
            </a:r>
            <a:r>
              <a:rPr lang="en-CA" dirty="0"/>
              <a:t>Water &amp; load balance model uses median values to predict water quality &amp; loadings which may underestimate potential effects to surface water</a:t>
            </a:r>
            <a:r>
              <a:rPr lang="en-CA" dirty="0" smtClean="0"/>
              <a:t>.</a:t>
            </a:r>
          </a:p>
          <a:p>
            <a:pPr lvl="1"/>
            <a:endParaRPr lang="en-CA" dirty="0"/>
          </a:p>
          <a:p>
            <a:pPr lvl="1"/>
            <a:r>
              <a:rPr lang="en-CA" b="1" dirty="0"/>
              <a:t>Recommendation: </a:t>
            </a:r>
            <a:r>
              <a:rPr lang="en-CA" dirty="0"/>
              <a:t>Use 75th percentile concentrations as input values into model to consider “enriched” conditions</a:t>
            </a:r>
            <a:r>
              <a:rPr lang="en-CA" dirty="0" smtClean="0"/>
              <a:t>.</a:t>
            </a:r>
          </a:p>
          <a:p>
            <a:pPr lvl="1"/>
            <a:endParaRPr lang="en-CA" dirty="0"/>
          </a:p>
          <a:p>
            <a:pPr lvl="1"/>
            <a:r>
              <a:rPr lang="en-US" b="1" dirty="0"/>
              <a:t>Response and Status: </a:t>
            </a:r>
            <a:r>
              <a:rPr lang="en-CA" dirty="0"/>
              <a:t>TMAC had run a sensitivity analysis of the water &amp; load balance using the 75th percentile for background concentrations &amp; other input source terms. The results indicate low toxicity levels below CCME and MMER guidelines. This issue is resolved.</a:t>
            </a:r>
            <a:endParaRPr lang="en-US" dirty="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4</a:t>
            </a:fld>
            <a:endParaRPr lang="en-US" dirty="0"/>
          </a:p>
        </p:txBody>
      </p:sp>
    </p:spTree>
    <p:extLst>
      <p:ext uri="{BB962C8B-B14F-4D97-AF65-F5344CB8AC3E}">
        <p14:creationId xmlns:p14="http://schemas.microsoft.com/office/powerpoint/2010/main" val="3620788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Quality Predictions: Site-Wide</a:t>
            </a:r>
            <a:r>
              <a:rPr lang="en-US" baseline="0" dirty="0" smtClean="0"/>
              <a:t> Water and Load Balance</a:t>
            </a:r>
            <a:endParaRPr lang="en-US" dirty="0" smtClean="0"/>
          </a:p>
          <a:p>
            <a:endParaRPr lang="en-US" dirty="0"/>
          </a:p>
          <a:p>
            <a:r>
              <a:rPr lang="en-US" b="1" u="sng" dirty="0"/>
              <a:t>Site-Wide Water and Load Balance (KIA-11C</a:t>
            </a:r>
            <a:r>
              <a:rPr lang="en-US" b="1" u="sng" dirty="0" smtClean="0"/>
              <a:t>)</a:t>
            </a:r>
          </a:p>
          <a:p>
            <a:endParaRPr lang="en-US" b="1" u="sng" dirty="0"/>
          </a:p>
          <a:p>
            <a:pPr lvl="1"/>
            <a:r>
              <a:rPr lang="en-US" b="1" dirty="0"/>
              <a:t>Issue: </a:t>
            </a:r>
            <a:r>
              <a:rPr lang="en-CA" dirty="0">
                <a:cs typeface="Aharoni" panose="02010803020104030203" pitchFamily="2" charset="-79"/>
              </a:rPr>
              <a:t>The model did not predict cyanide, mercury &amp; selenium in TIA, &amp; mercury in the effluent discharging to Roberts Bay from the Marine Outfall Box due to high detection limits or lack of data</a:t>
            </a:r>
            <a:r>
              <a:rPr lang="en-CA" dirty="0" smtClean="0">
                <a:latin typeface="Arial Rounded MT Bold" panose="020F0704030504030204" pitchFamily="34" charset="0"/>
                <a:cs typeface="Aharoni" panose="02010803020104030203" pitchFamily="2" charset="-79"/>
              </a:rPr>
              <a:t>.</a:t>
            </a:r>
          </a:p>
          <a:p>
            <a:pPr lvl="1"/>
            <a:endParaRPr lang="en-CA" dirty="0">
              <a:latin typeface="Arial Rounded MT Bold" panose="020F0704030504030204" pitchFamily="34" charset="0"/>
              <a:cs typeface="Aharoni" panose="02010803020104030203" pitchFamily="2" charset="-79"/>
            </a:endParaRPr>
          </a:p>
          <a:p>
            <a:pPr lvl="1">
              <a:lnSpc>
                <a:spcPct val="120000"/>
              </a:lnSpc>
            </a:pPr>
            <a:r>
              <a:rPr lang="en-CA" b="1" dirty="0"/>
              <a:t>Recommendation: </a:t>
            </a:r>
            <a:r>
              <a:rPr lang="en-US" dirty="0">
                <a:cs typeface="Aharoni" panose="02010803020104030203" pitchFamily="2" charset="-79"/>
              </a:rPr>
              <a:t>Complete additional analysis for mercury &amp; selenium using low-level detection limits. Also obtain additional information to predict cyanide concentrations in the source terms. </a:t>
            </a:r>
            <a:endParaRPr lang="en-US" dirty="0" smtClean="0">
              <a:cs typeface="Aharoni" panose="02010803020104030203" pitchFamily="2" charset="-79"/>
            </a:endParaRPr>
          </a:p>
          <a:p>
            <a:pPr lvl="1">
              <a:lnSpc>
                <a:spcPct val="120000"/>
              </a:lnSpc>
            </a:pPr>
            <a:endParaRPr lang="en-US" dirty="0">
              <a:cs typeface="Aharoni" panose="02010803020104030203" pitchFamily="2" charset="-79"/>
            </a:endParaRPr>
          </a:p>
          <a:p>
            <a:pPr lvl="1"/>
            <a:r>
              <a:rPr lang="en-US" b="1" dirty="0"/>
              <a:t>Response and Status: </a:t>
            </a:r>
            <a:r>
              <a:rPr lang="en-CA" dirty="0">
                <a:cs typeface="Aharoni" panose="02010803020104030203" pitchFamily="2" charset="-79"/>
              </a:rPr>
              <a:t>TMAC updated the modeling to include cyanide, selenium, &amp; mercury in the TIA &amp; point of discharge to Robert’s Bay.  Results indicate concentrations for cyanide, copper, mercury, and selenium were extremely low</a:t>
            </a:r>
            <a:r>
              <a:rPr lang="en-CA" dirty="0"/>
              <a:t>. The issue is resolved.</a:t>
            </a:r>
            <a:endParaRPr lang="en-US" dirty="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5</a:t>
            </a:fld>
            <a:endParaRPr lang="en-US" dirty="0"/>
          </a:p>
        </p:txBody>
      </p:sp>
    </p:spTree>
    <p:extLst>
      <p:ext uri="{BB962C8B-B14F-4D97-AF65-F5344CB8AC3E}">
        <p14:creationId xmlns:p14="http://schemas.microsoft.com/office/powerpoint/2010/main" val="2710670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Quality Predictions: Groundwater Quality and Volume Predictions</a:t>
            </a:r>
          </a:p>
          <a:p>
            <a:endParaRPr lang="en-US" dirty="0"/>
          </a:p>
          <a:p>
            <a:r>
              <a:rPr lang="en-US" b="1" u="sng" dirty="0"/>
              <a:t>Hydrology (KIA-10</a:t>
            </a:r>
            <a:r>
              <a:rPr lang="en-US" b="1" u="sng" dirty="0" smtClean="0"/>
              <a:t>) </a:t>
            </a:r>
          </a:p>
          <a:p>
            <a:endParaRPr lang="en-US" b="1" u="sng" dirty="0"/>
          </a:p>
          <a:p>
            <a:pPr lvl="1"/>
            <a:r>
              <a:rPr lang="en-US" b="1" dirty="0"/>
              <a:t>Issue: </a:t>
            </a:r>
            <a:r>
              <a:rPr lang="en-CA" dirty="0"/>
              <a:t>There was little discussion on how groundwater inflow (@ 3,000m</a:t>
            </a:r>
            <a:r>
              <a:rPr lang="en-CA" baseline="30000" dirty="0"/>
              <a:t>3</a:t>
            </a:r>
            <a:r>
              <a:rPr lang="en-CA" dirty="0"/>
              <a:t>/d) will be handled, including post closure</a:t>
            </a:r>
            <a:r>
              <a:rPr lang="en-CA" dirty="0" smtClean="0"/>
              <a:t>.</a:t>
            </a:r>
          </a:p>
          <a:p>
            <a:pPr lvl="1"/>
            <a:endParaRPr lang="en-CA" dirty="0"/>
          </a:p>
          <a:p>
            <a:pPr lvl="1"/>
            <a:r>
              <a:rPr lang="en-CA" b="1" dirty="0"/>
              <a:t>Recommendation: </a:t>
            </a:r>
            <a:r>
              <a:rPr lang="en-CA" dirty="0"/>
              <a:t>  Provide </a:t>
            </a:r>
            <a:r>
              <a:rPr lang="en-US" dirty="0"/>
              <a:t>additional details regarding the variance in the volume &amp; quality of groundwater to be managed; &amp; management of ground water inflows during mining operations to provide assurance that dewatering rates would effectively handle groundwater inflows</a:t>
            </a:r>
            <a:r>
              <a:rPr lang="en-US" dirty="0" smtClean="0"/>
              <a:t>.</a:t>
            </a:r>
          </a:p>
          <a:p>
            <a:pPr lvl="1"/>
            <a:endParaRPr lang="en-US" dirty="0"/>
          </a:p>
          <a:p>
            <a:pPr lvl="1"/>
            <a:r>
              <a:rPr lang="en-US" b="1" dirty="0"/>
              <a:t>Response and Status:</a:t>
            </a:r>
            <a:r>
              <a:rPr lang="en-US" dirty="0"/>
              <a:t> </a:t>
            </a:r>
            <a:r>
              <a:rPr lang="en-CA" dirty="0"/>
              <a:t>TMAC provided the requested information to KIA’s satisfaction and the issue is resolved.</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6</a:t>
            </a:fld>
            <a:endParaRPr lang="en-US" dirty="0"/>
          </a:p>
        </p:txBody>
      </p:sp>
    </p:spTree>
    <p:extLst>
      <p:ext uri="{BB962C8B-B14F-4D97-AF65-F5344CB8AC3E}">
        <p14:creationId xmlns:p14="http://schemas.microsoft.com/office/powerpoint/2010/main" val="1948501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Water</a:t>
            </a:r>
            <a:r>
              <a:rPr lang="en-US" baseline="0" dirty="0" smtClean="0"/>
              <a:t> Quality Predictions</a:t>
            </a:r>
            <a:r>
              <a:rPr lang="en-US" dirty="0" smtClean="0"/>
              <a:t>: Roberts Bay Discharge</a:t>
            </a:r>
          </a:p>
          <a:p>
            <a:endParaRPr lang="en-US" dirty="0"/>
          </a:p>
          <a:p>
            <a:r>
              <a:rPr lang="en-US" b="1" u="sng" dirty="0"/>
              <a:t>Potential Interaction with Marine Environment (KIA-7</a:t>
            </a:r>
            <a:r>
              <a:rPr lang="en-US" b="1" u="sng" dirty="0" smtClean="0"/>
              <a:t>)</a:t>
            </a:r>
          </a:p>
          <a:p>
            <a:endParaRPr lang="en-US" b="1" u="sng" dirty="0"/>
          </a:p>
          <a:p>
            <a:pPr lvl="1"/>
            <a:r>
              <a:rPr lang="en-US" b="1" dirty="0"/>
              <a:t>Issue: </a:t>
            </a:r>
            <a:r>
              <a:rPr lang="en-US" dirty="0"/>
              <a:t>Saline groundwater &amp; water from TIA have the potential to interact with marine environment. This concerns the variability of TIA discharge, salinity levels, &amp; chemical differences between saline groundwater &amp; seawater. </a:t>
            </a:r>
            <a:endParaRPr lang="en-US" dirty="0" smtClean="0"/>
          </a:p>
          <a:p>
            <a:pPr lvl="1"/>
            <a:endParaRPr lang="en-CA" dirty="0"/>
          </a:p>
          <a:p>
            <a:pPr lvl="1"/>
            <a:r>
              <a:rPr lang="en-US" b="1" dirty="0"/>
              <a:t>Recommendation: </a:t>
            </a:r>
            <a:r>
              <a:rPr lang="en-US" dirty="0"/>
              <a:t>Variance in water discharge, chemical differences &amp; the potential impact on seawater should be addressed in further detail</a:t>
            </a:r>
            <a:r>
              <a:rPr lang="en-US" dirty="0" smtClean="0"/>
              <a:t>.</a:t>
            </a:r>
          </a:p>
          <a:p>
            <a:pPr lvl="1"/>
            <a:endParaRPr lang="en-US" dirty="0"/>
          </a:p>
          <a:p>
            <a:pPr lvl="1"/>
            <a:r>
              <a:rPr lang="en-US" b="1" dirty="0"/>
              <a:t>Response and Status: </a:t>
            </a:r>
            <a:r>
              <a:rPr lang="en-CA" dirty="0"/>
              <a:t>TMAC provided information on groundwater quality and the saline variation of ocean discharge was below CCME guidelines. This issue is resolved.</a:t>
            </a:r>
          </a:p>
        </p:txBody>
      </p:sp>
      <p:sp>
        <p:nvSpPr>
          <p:cNvPr id="4" name="Slide Number Placeholder 3"/>
          <p:cNvSpPr>
            <a:spLocks noGrp="1"/>
          </p:cNvSpPr>
          <p:nvPr>
            <p:ph type="sldNum" sz="quarter" idx="10"/>
          </p:nvPr>
        </p:nvSpPr>
        <p:spPr/>
        <p:txBody>
          <a:bodyPr/>
          <a:lstStyle/>
          <a:p>
            <a:fld id="{B1D8E1B6-F1F6-4468-BC62-C008A50C056D}" type="slidenum">
              <a:rPr lang="en-US" smtClean="0"/>
              <a:pPr/>
              <a:t>7</a:t>
            </a:fld>
            <a:endParaRPr lang="en-US" dirty="0"/>
          </a:p>
        </p:txBody>
      </p:sp>
    </p:spTree>
    <p:extLst>
      <p:ext uri="{BB962C8B-B14F-4D97-AF65-F5344CB8AC3E}">
        <p14:creationId xmlns:p14="http://schemas.microsoft.com/office/powerpoint/2010/main" val="2650492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Roberts Bay Discharge Monitoring: Aquatic Monitoring Framework (AEMP and EEM Program)</a:t>
            </a:r>
          </a:p>
          <a:p>
            <a:endParaRPr lang="en-US" dirty="0"/>
          </a:p>
          <a:p>
            <a:r>
              <a:rPr lang="en-US" b="1" u="sng" dirty="0"/>
              <a:t>Roberts Bay Discharge and AEMP (KIA-6</a:t>
            </a:r>
            <a:r>
              <a:rPr lang="en-US" b="1" u="sng" dirty="0" smtClean="0"/>
              <a:t>)</a:t>
            </a:r>
          </a:p>
          <a:p>
            <a:endParaRPr lang="en-US" b="1" u="sng" dirty="0"/>
          </a:p>
          <a:p>
            <a:pPr lvl="1"/>
            <a:r>
              <a:rPr lang="en-US" b="1" dirty="0"/>
              <a:t>Issue:</a:t>
            </a:r>
            <a:r>
              <a:rPr lang="en-US" dirty="0"/>
              <a:t> </a:t>
            </a:r>
            <a:r>
              <a:rPr lang="en-CA" dirty="0"/>
              <a:t>Roberts Bay hosts 9 waterfowl &amp; at least 2 mammal </a:t>
            </a:r>
            <a:r>
              <a:rPr lang="en-CA" dirty="0" smtClean="0"/>
              <a:t>species. </a:t>
            </a:r>
            <a:r>
              <a:rPr lang="en-CA" dirty="0"/>
              <a:t>That feed on benthic food items like bivalves. Update AEMP in Roberts Bay to protect wildlife. </a:t>
            </a:r>
            <a:endParaRPr lang="en-CA" dirty="0" smtClean="0"/>
          </a:p>
          <a:p>
            <a:pPr lvl="1"/>
            <a:endParaRPr lang="en-CA" dirty="0"/>
          </a:p>
          <a:p>
            <a:pPr lvl="1"/>
            <a:r>
              <a:rPr lang="en-US" b="1" dirty="0"/>
              <a:t>Recommendation: </a:t>
            </a:r>
            <a:r>
              <a:rPr lang="en-CA" dirty="0"/>
              <a:t>AEMP changes should include increased sampling locations and frequency for diffuser outfall</a:t>
            </a:r>
            <a:r>
              <a:rPr lang="en-CA" dirty="0" smtClean="0"/>
              <a:t>.</a:t>
            </a:r>
          </a:p>
          <a:p>
            <a:pPr lvl="1"/>
            <a:endParaRPr lang="en-US" b="1" dirty="0"/>
          </a:p>
          <a:p>
            <a:pPr lvl="1"/>
            <a:r>
              <a:rPr lang="en-US" b="1" dirty="0"/>
              <a:t>Response and Status: </a:t>
            </a:r>
            <a:r>
              <a:rPr lang="en-US" dirty="0"/>
              <a:t>The sensitivity analysis of water load balance indicates TIA effluent concentrations are below CCME and MMER guidelines. Hydrodynamic modeling of discharge indicates dilutions of &gt;180:1 within 1 m of </a:t>
            </a:r>
            <a:r>
              <a:rPr lang="en-US" dirty="0" smtClean="0"/>
              <a:t>diffuser and dilutions of 1000:1</a:t>
            </a:r>
            <a:r>
              <a:rPr lang="en-US" baseline="0" dirty="0" smtClean="0"/>
              <a:t> to 10,000:1 at a distance of 250 m from the diffuser</a:t>
            </a:r>
            <a:r>
              <a:rPr lang="en-US" dirty="0" smtClean="0"/>
              <a:t>. </a:t>
            </a:r>
            <a:r>
              <a:rPr lang="en-US" dirty="0"/>
              <a:t>Proposed sampling locations in Robert Bay and the TIA were reviewed and found adequate for AEMP. This issue is resolved.</a:t>
            </a:r>
          </a:p>
        </p:txBody>
      </p:sp>
      <p:sp>
        <p:nvSpPr>
          <p:cNvPr id="4" name="Slide Number Placeholder 3"/>
          <p:cNvSpPr>
            <a:spLocks noGrp="1"/>
          </p:cNvSpPr>
          <p:nvPr>
            <p:ph type="sldNum" sz="quarter" idx="10"/>
          </p:nvPr>
        </p:nvSpPr>
        <p:spPr/>
        <p:txBody>
          <a:bodyPr/>
          <a:lstStyle/>
          <a:p>
            <a:fld id="{B1D8E1B6-F1F6-4468-BC62-C008A50C056D}" type="slidenum">
              <a:rPr lang="en-US" smtClean="0"/>
              <a:pPr/>
              <a:t>8</a:t>
            </a:fld>
            <a:endParaRPr lang="en-US" dirty="0"/>
          </a:p>
        </p:txBody>
      </p:sp>
    </p:spTree>
    <p:extLst>
      <p:ext uri="{BB962C8B-B14F-4D97-AF65-F5344CB8AC3E}">
        <p14:creationId xmlns:p14="http://schemas.microsoft.com/office/powerpoint/2010/main" val="4033149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Roberts Bay Discharge Monitoring : Effluent Discharge Criteria</a:t>
            </a:r>
          </a:p>
          <a:p>
            <a:endParaRPr lang="en-US" dirty="0"/>
          </a:p>
          <a:p>
            <a:r>
              <a:rPr lang="en-US" b="1" u="sng" dirty="0"/>
              <a:t>Mixing Zone Delineation (KIA-8</a:t>
            </a:r>
            <a:r>
              <a:rPr lang="en-US" b="1" u="sng" dirty="0" smtClean="0"/>
              <a:t>)</a:t>
            </a:r>
          </a:p>
          <a:p>
            <a:endParaRPr lang="en-US" b="1" u="sng" dirty="0"/>
          </a:p>
          <a:p>
            <a:pPr lvl="1"/>
            <a:r>
              <a:rPr lang="en-US" b="1" dirty="0"/>
              <a:t>Issue: </a:t>
            </a:r>
            <a:r>
              <a:rPr lang="en-US" dirty="0"/>
              <a:t>The methods used to predict water quality in Roberts Bay does not determine the size &amp; properties of the mixing zone where water quality will be above the CCME guidelines. </a:t>
            </a:r>
            <a:endParaRPr lang="en-US" dirty="0" smtClean="0"/>
          </a:p>
          <a:p>
            <a:pPr lvl="1"/>
            <a:endParaRPr lang="en-CA" dirty="0"/>
          </a:p>
          <a:p>
            <a:pPr lvl="1"/>
            <a:r>
              <a:rPr lang="en-US" b="1" dirty="0"/>
              <a:t>Recommendation: </a:t>
            </a:r>
            <a:r>
              <a:rPr lang="en-US" dirty="0"/>
              <a:t>The size &amp; shape of the mixing zone, where water quality will be above CCME guidelines should be modeled &amp; presented, using 75th percentile concentrations</a:t>
            </a:r>
            <a:r>
              <a:rPr lang="en-US" dirty="0" smtClean="0"/>
              <a:t>.</a:t>
            </a:r>
          </a:p>
          <a:p>
            <a:pPr lvl="1"/>
            <a:endParaRPr lang="en-US" dirty="0"/>
          </a:p>
          <a:p>
            <a:pPr lvl="1"/>
            <a:r>
              <a:rPr lang="en-US" b="1" dirty="0"/>
              <a:t>Response and Status: </a:t>
            </a:r>
            <a:r>
              <a:rPr lang="en-CA" dirty="0"/>
              <a:t>TMAC used a three-dimensional hydrodynamic modeling to simulate mixing zones, plume movement, &amp; predict water quality concentrations (CCME) using 75th percentile concentrations.  All marine CCME water quality requirements were met within 1 m of the diffuser with water quality similar to baseline conditions. The issue is resolved.</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9</a:t>
            </a:fld>
            <a:endParaRPr lang="en-US" dirty="0"/>
          </a:p>
        </p:txBody>
      </p:sp>
    </p:spTree>
    <p:extLst>
      <p:ext uri="{BB962C8B-B14F-4D97-AF65-F5344CB8AC3E}">
        <p14:creationId xmlns:p14="http://schemas.microsoft.com/office/powerpoint/2010/main" val="7428748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668" y="5313457"/>
            <a:ext cx="9156986" cy="1544543"/>
          </a:xfrm>
          <a:prstGeom prst="rect">
            <a:avLst/>
          </a:prstGeom>
          <a:ln>
            <a:solidFill>
              <a:schemeClr val="bg1"/>
            </a:solidFill>
          </a:ln>
        </p:spPr>
      </p:pic>
      <p:sp>
        <p:nvSpPr>
          <p:cNvPr id="2" name="Title 1"/>
          <p:cNvSpPr>
            <a:spLocks noGrp="1"/>
          </p:cNvSpPr>
          <p:nvPr>
            <p:ph type="ctrTitle"/>
          </p:nvPr>
        </p:nvSpPr>
        <p:spPr>
          <a:xfrm>
            <a:off x="1143000" y="1122363"/>
            <a:ext cx="6858000" cy="2387600"/>
          </a:xfrm>
        </p:spPr>
        <p:txBody>
          <a:bodyPr anchor="t">
            <a:normAutofit/>
          </a:bodyPr>
          <a:lstStyle>
            <a:lvl1pPr algn="ctr">
              <a:defRPr sz="5400">
                <a:latin typeface="Arial Rounded MT Bold" panose="020F07040305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4" cstate="email">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a:ext>
            </a:extLst>
          </a:blip>
          <a:stretch>
            <a:fillRect/>
          </a:stretch>
        </p:blipFill>
        <p:spPr>
          <a:xfrm>
            <a:off x="-12986" y="0"/>
            <a:ext cx="9156986" cy="361507"/>
          </a:xfrm>
          <a:prstGeom prst="rect">
            <a:avLst/>
          </a:prstGeom>
          <a:ln>
            <a:solidFill>
              <a:schemeClr val="bg1"/>
            </a:solidFill>
          </a:ln>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4095" y="4794666"/>
            <a:ext cx="2160341" cy="1958709"/>
          </a:xfrm>
          <a:prstGeom prst="rect">
            <a:avLst/>
          </a:prstGeom>
          <a:ln>
            <a:noFill/>
          </a:ln>
          <a:effectLst>
            <a:outerShdw blurRad="292100" dist="139700" dir="2700000" algn="tl" rotWithShape="0">
              <a:srgbClr val="333333">
                <a:alpha val="65000"/>
              </a:srgbClr>
            </a:outerShdw>
          </a:effectLst>
        </p:spPr>
      </p:pic>
      <p:sp>
        <p:nvSpPr>
          <p:cNvPr id="4" name="TextBox 3"/>
          <p:cNvSpPr txBox="1"/>
          <p:nvPr userDrawn="1"/>
        </p:nvSpPr>
        <p:spPr>
          <a:xfrm>
            <a:off x="6024284" y="5357303"/>
            <a:ext cx="2936838" cy="1692771"/>
          </a:xfrm>
          <a:prstGeom prst="rect">
            <a:avLst/>
          </a:prstGeom>
          <a:noFill/>
        </p:spPr>
        <p:txBody>
          <a:bodyPr wrap="square" rtlCol="0">
            <a:spAutoFit/>
          </a:bodyPr>
          <a:lstStyle/>
          <a:p>
            <a:pPr algn="r"/>
            <a:r>
              <a:rPr lang="en-US" sz="1800" b="1" dirty="0" smtClean="0">
                <a:solidFill>
                  <a:schemeClr val="bg1"/>
                </a:solidFill>
              </a:rPr>
              <a:t>P.O. Box 18</a:t>
            </a:r>
          </a:p>
          <a:p>
            <a:pPr algn="r"/>
            <a:r>
              <a:rPr lang="en-US" sz="1800" b="1" dirty="0" smtClean="0">
                <a:solidFill>
                  <a:schemeClr val="bg1"/>
                </a:solidFill>
              </a:rPr>
              <a:t>Cambridge Bay, Nunavut</a:t>
            </a:r>
          </a:p>
          <a:p>
            <a:pPr algn="r"/>
            <a:r>
              <a:rPr lang="en-US" sz="1800" b="1" dirty="0" smtClean="0">
                <a:solidFill>
                  <a:schemeClr val="bg1"/>
                </a:solidFill>
              </a:rPr>
              <a:t>X0B 0C0</a:t>
            </a:r>
          </a:p>
          <a:p>
            <a:pPr algn="r"/>
            <a:r>
              <a:rPr lang="en-US" sz="1800" b="1" dirty="0" smtClean="0">
                <a:solidFill>
                  <a:schemeClr val="bg1"/>
                </a:solidFill>
              </a:rPr>
              <a:t>Telephone: 1 867 983 2458</a:t>
            </a:r>
          </a:p>
          <a:p>
            <a:pPr algn="r"/>
            <a:r>
              <a:rPr lang="en-US" sz="1800" b="1" dirty="0" smtClean="0">
                <a:solidFill>
                  <a:schemeClr val="bg1"/>
                </a:solidFill>
              </a:rPr>
              <a:t>Fax: 1 867 983 2701</a:t>
            </a:r>
          </a:p>
          <a:p>
            <a:pPr algn="r"/>
            <a:endParaRPr lang="en-US" sz="1400" dirty="0"/>
          </a:p>
        </p:txBody>
      </p:sp>
    </p:spTree>
    <p:extLst>
      <p:ext uri="{BB962C8B-B14F-4D97-AF65-F5344CB8AC3E}">
        <p14:creationId xmlns:p14="http://schemas.microsoft.com/office/powerpoint/2010/main" val="3792815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kitia.ca/</a:t>
            </a:r>
            <a:endParaRPr lang="en-US" dirty="0"/>
          </a:p>
        </p:txBody>
      </p:sp>
      <p:sp>
        <p:nvSpPr>
          <p:cNvPr id="6" name="Slide Number Placeholder 5"/>
          <p:cNvSpPr>
            <a:spLocks noGrp="1"/>
          </p:cNvSpPr>
          <p:nvPr>
            <p:ph type="sldNum" sz="quarter" idx="12"/>
          </p:nvPr>
        </p:nvSpPr>
        <p:spPr/>
        <p:txBody>
          <a:bodyPr/>
          <a:lstStyle/>
          <a:p>
            <a:fld id="{0F32F33F-7DE4-4B81-B7E5-C9AB6C714333}" type="slidenum">
              <a:rPr lang="en-US" smtClean="0"/>
              <a:pPr/>
              <a:t>‹#›</a:t>
            </a:fld>
            <a:endParaRPr lang="en-US" dirty="0"/>
          </a:p>
        </p:txBody>
      </p:sp>
    </p:spTree>
    <p:extLst>
      <p:ext uri="{BB962C8B-B14F-4D97-AF65-F5344CB8AC3E}">
        <p14:creationId xmlns:p14="http://schemas.microsoft.com/office/powerpoint/2010/main" val="216102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t>kitia.ca/</a:t>
            </a:r>
            <a:endParaRPr lang="en-US" dirty="0"/>
          </a:p>
        </p:txBody>
      </p:sp>
      <p:sp>
        <p:nvSpPr>
          <p:cNvPr id="6" name="Slide Number Placeholder 5"/>
          <p:cNvSpPr>
            <a:spLocks noGrp="1"/>
          </p:cNvSpPr>
          <p:nvPr>
            <p:ph type="sldNum" sz="quarter" idx="12"/>
          </p:nvPr>
        </p:nvSpPr>
        <p:spPr/>
        <p:txBody>
          <a:bodyPr/>
          <a:lstStyle/>
          <a:p>
            <a:fld id="{0F32F33F-7DE4-4B81-B7E5-C9AB6C714333}" type="slidenum">
              <a:rPr lang="en-US" smtClean="0"/>
              <a:pPr/>
              <a:t>‹#›</a:t>
            </a:fld>
            <a:endParaRPr lang="en-US" dirty="0"/>
          </a:p>
        </p:txBody>
      </p:sp>
      <p:pic>
        <p:nvPicPr>
          <p:cNvPr id="4" name="Picture 3"/>
          <p:cNvPicPr>
            <a:picLocks noChangeAspect="1"/>
          </p:cNvPicPr>
          <p:nvPr userDrawn="1"/>
        </p:nvPicPr>
        <p:blipFill>
          <a:blip r:embed="rId2" cstate="print"/>
          <a:stretch>
            <a:fillRect/>
          </a:stretch>
        </p:blipFill>
        <p:spPr>
          <a:xfrm>
            <a:off x="5354481" y="3640444"/>
            <a:ext cx="3789519" cy="3514156"/>
          </a:xfrm>
          <a:prstGeom prst="rect">
            <a:avLst/>
          </a:prstGeom>
          <a:effectLst>
            <a:glow rad="127000">
              <a:schemeClr val="accent1">
                <a:alpha val="0"/>
              </a:schemeClr>
            </a:glow>
            <a:outerShdw blurRad="50800" dist="50800" dir="5400000" algn="ctr" rotWithShape="0">
              <a:srgbClr val="000000"/>
            </a:outerShdw>
            <a:reflection stA="0" endPos="65000" dist="50800" dir="5400000" sy="-100000" algn="bl" rotWithShape="0"/>
          </a:effectLst>
        </p:spPr>
      </p:pic>
    </p:spTree>
    <p:extLst>
      <p:ext uri="{BB962C8B-B14F-4D97-AF65-F5344CB8AC3E}">
        <p14:creationId xmlns:p14="http://schemas.microsoft.com/office/powerpoint/2010/main" val="256548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t>kitia.ca/</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pPr/>
              <a:t>‹#›</a:t>
            </a:fld>
            <a:endParaRPr lang="en-US" dirty="0"/>
          </a:p>
        </p:txBody>
      </p:sp>
    </p:spTree>
    <p:extLst>
      <p:ext uri="{BB962C8B-B14F-4D97-AF65-F5344CB8AC3E}">
        <p14:creationId xmlns:p14="http://schemas.microsoft.com/office/powerpoint/2010/main" val="42613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12122"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pPr/>
              <a:t>‹#›</a:t>
            </a:fld>
            <a:endParaRPr lang="en-US" dirty="0"/>
          </a:p>
        </p:txBody>
      </p:sp>
    </p:spTree>
    <p:extLst>
      <p:ext uri="{BB962C8B-B14F-4D97-AF65-F5344CB8AC3E}">
        <p14:creationId xmlns:p14="http://schemas.microsoft.com/office/powerpoint/2010/main" val="92855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6621167"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636629" y="6356350"/>
            <a:ext cx="3086100" cy="365125"/>
          </a:xfrm>
          <a:prstGeom prst="rect">
            <a:avLst/>
          </a:prstGeom>
        </p:spPr>
        <p:txBody>
          <a:bodyPr/>
          <a:lstStyle/>
          <a:p>
            <a:r>
              <a:rPr lang="en-CA" dirty="0" smtClean="0"/>
              <a:t>kitia.ca/</a:t>
            </a:r>
            <a:endParaRPr lang="en-US" dirty="0"/>
          </a:p>
        </p:txBody>
      </p:sp>
      <p:sp>
        <p:nvSpPr>
          <p:cNvPr id="9" name="Slide Number Placeholder 8"/>
          <p:cNvSpPr>
            <a:spLocks noGrp="1"/>
          </p:cNvSpPr>
          <p:nvPr>
            <p:ph type="sldNum" sz="quarter" idx="12"/>
          </p:nvPr>
        </p:nvSpPr>
        <p:spPr/>
        <p:txBody>
          <a:bodyPr/>
          <a:lstStyle/>
          <a:p>
            <a:fld id="{438B63EE-32D6-41CD-8D0F-F766A6E153A6}" type="slidenum">
              <a:rPr lang="en-US" smtClean="0"/>
              <a:pPr/>
              <a:t>‹#›</a:t>
            </a:fld>
            <a:endParaRPr lang="en-US" dirty="0"/>
          </a:p>
        </p:txBody>
      </p:sp>
    </p:spTree>
    <p:extLst>
      <p:ext uri="{BB962C8B-B14F-4D97-AF65-F5344CB8AC3E}">
        <p14:creationId xmlns:p14="http://schemas.microsoft.com/office/powerpoint/2010/main" val="246646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a:t>
            </a:fld>
            <a:endParaRPr lang="en-US" dirty="0"/>
          </a:p>
        </p:txBody>
      </p:sp>
    </p:spTree>
    <p:extLst>
      <p:ext uri="{BB962C8B-B14F-4D97-AF65-F5344CB8AC3E}">
        <p14:creationId xmlns:p14="http://schemas.microsoft.com/office/powerpoint/2010/main" val="172707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1562986"/>
            <a:ext cx="4629150" cy="42980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a:xfrm>
            <a:off x="636629" y="6324451"/>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pPr/>
              <a:t>‹#›</a:t>
            </a:fld>
            <a:endParaRPr lang="en-US" dirty="0"/>
          </a:p>
        </p:txBody>
      </p:sp>
    </p:spTree>
    <p:extLst>
      <p:ext uri="{BB962C8B-B14F-4D97-AF65-F5344CB8AC3E}">
        <p14:creationId xmlns:p14="http://schemas.microsoft.com/office/powerpoint/2010/main" val="213267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1594884"/>
            <a:ext cx="4629150" cy="42661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pPr/>
              <a:t>‹#›</a:t>
            </a:fld>
            <a:endParaRPr lang="en-US" dirty="0"/>
          </a:p>
        </p:txBody>
      </p:sp>
    </p:spTree>
    <p:extLst>
      <p:ext uri="{BB962C8B-B14F-4D97-AF65-F5344CB8AC3E}">
        <p14:creationId xmlns:p14="http://schemas.microsoft.com/office/powerpoint/2010/main" val="1577310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98" y="-297"/>
            <a:ext cx="9144793" cy="6858594"/>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smtClean="0"/>
              <a:t>kitia.ca/</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32F33F-7DE4-4B81-B7E5-C9AB6C714333}" type="slidenum">
              <a:rPr lang="en-US" smtClean="0"/>
              <a:pPr/>
              <a:t>‹#›</a:t>
            </a:fld>
            <a:endParaRPr lang="en-US" dirty="0"/>
          </a:p>
        </p:txBody>
      </p:sp>
    </p:spTree>
    <p:extLst>
      <p:ext uri="{BB962C8B-B14F-4D97-AF65-F5344CB8AC3E}">
        <p14:creationId xmlns:p14="http://schemas.microsoft.com/office/powerpoint/2010/main" val="3282945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cstate="print"/>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pPr/>
              <a:t>‹#›</a:t>
            </a:fld>
            <a:endParaRPr lang="en-US" dirty="0"/>
          </a:p>
        </p:txBody>
      </p:sp>
      <p:pic>
        <p:nvPicPr>
          <p:cNvPr id="7" name="Picture 6"/>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latin typeface="Arial Rounded MT Bold" panose="020F0704030504030204" pitchFamily="34" charset="0"/>
              </a:rPr>
              <a:t>kitia.ca</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9" r:id="rId3"/>
    <p:sldLayoutId id="2147483691" r:id="rId4"/>
    <p:sldLayoutId id="2147483692" r:id="rId5"/>
    <p:sldLayoutId id="2147483693" r:id="rId6"/>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Kitikmeot Inuit Association</a:t>
            </a:r>
            <a:endParaRPr lang="en-US" dirty="0"/>
          </a:p>
        </p:txBody>
      </p:sp>
      <p:sp>
        <p:nvSpPr>
          <p:cNvPr id="3" name="Subtitle 2"/>
          <p:cNvSpPr>
            <a:spLocks noGrp="1"/>
          </p:cNvSpPr>
          <p:nvPr>
            <p:ph type="subTitle" idx="1"/>
          </p:nvPr>
        </p:nvSpPr>
        <p:spPr>
          <a:xfrm>
            <a:off x="1143000" y="2911158"/>
            <a:ext cx="6858000" cy="1655762"/>
          </a:xfrm>
        </p:spPr>
        <p:txBody>
          <a:bodyPr/>
          <a:lstStyle/>
          <a:p>
            <a:r>
              <a:rPr lang="en-US" b="1" dirty="0" smtClean="0"/>
              <a:t>Technical Submission</a:t>
            </a:r>
          </a:p>
          <a:p>
            <a:r>
              <a:rPr lang="en-US" b="1" dirty="0" smtClean="0"/>
              <a:t>Doris North Type A Water Licence Amendment Application</a:t>
            </a:r>
            <a:endParaRPr lang="en-US" b="1" dirty="0"/>
          </a:p>
        </p:txBody>
      </p:sp>
    </p:spTree>
    <p:extLst>
      <p:ext uri="{BB962C8B-B14F-4D97-AF65-F5344CB8AC3E}">
        <p14:creationId xmlns:p14="http://schemas.microsoft.com/office/powerpoint/2010/main" val="2422266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Major </a:t>
            </a:r>
            <a:r>
              <a:rPr lang="en-US" sz="2800" dirty="0" smtClean="0"/>
              <a:t>Issues </a:t>
            </a:r>
            <a:r>
              <a:rPr lang="en-US" sz="2800" dirty="0"/>
              <a:t>to the </a:t>
            </a:r>
            <a:r>
              <a:rPr lang="en-US" sz="2800" dirty="0" smtClean="0"/>
              <a:t>Project and Type A Water Licence:</a:t>
            </a:r>
            <a:r>
              <a:rPr lang="en-US" sz="2800" dirty="0"/>
              <a:t/>
            </a:r>
            <a:br>
              <a:rPr lang="en-US" sz="2800" dirty="0"/>
            </a:br>
            <a:r>
              <a:rPr lang="en-US" sz="2400" dirty="0" smtClean="0"/>
              <a:t>Roberts Bay Discharge Monitoring</a:t>
            </a:r>
            <a:r>
              <a:rPr lang="en-US" sz="2200" dirty="0" smtClean="0"/>
              <a:t/>
            </a:r>
            <a:br>
              <a:rPr lang="en-US" sz="2200" dirty="0" smtClean="0"/>
            </a:br>
            <a:endParaRPr lang="en-US" sz="2200"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Marine Water Quality Objectives:</a:t>
            </a:r>
          </a:p>
          <a:p>
            <a:pPr marL="0" indent="0">
              <a:buNone/>
            </a:pPr>
            <a:r>
              <a:rPr lang="en-US" b="1" u="sng" dirty="0" smtClean="0"/>
              <a:t>Prediction of Environmental Effects on Water Quality (KIA-12)</a:t>
            </a:r>
          </a:p>
          <a:p>
            <a:pPr lvl="1"/>
            <a:r>
              <a:rPr lang="en-US" b="1" dirty="0" smtClean="0"/>
              <a:t>Issue: </a:t>
            </a:r>
            <a:r>
              <a:rPr lang="en-CA" dirty="0"/>
              <a:t>A water quality model is needed to determine the concentrations of nitrate in the mixing </a:t>
            </a:r>
            <a:r>
              <a:rPr lang="en-CA" dirty="0" smtClean="0"/>
              <a:t>zone, and between </a:t>
            </a:r>
            <a:r>
              <a:rPr lang="en-CA" dirty="0"/>
              <a:t>deep </a:t>
            </a:r>
            <a:r>
              <a:rPr lang="en-CA" dirty="0" smtClean="0"/>
              <a:t>and </a:t>
            </a:r>
            <a:r>
              <a:rPr lang="en-CA" dirty="0"/>
              <a:t>surface layers</a:t>
            </a:r>
            <a:r>
              <a:rPr lang="en-CA" dirty="0" smtClean="0"/>
              <a:t>.</a:t>
            </a:r>
          </a:p>
          <a:p>
            <a:pPr lvl="1">
              <a:lnSpc>
                <a:spcPct val="120000"/>
              </a:lnSpc>
            </a:pPr>
            <a:r>
              <a:rPr lang="en-US" b="1" dirty="0" smtClean="0"/>
              <a:t>Recommendation: </a:t>
            </a:r>
            <a:r>
              <a:rPr lang="en-US" dirty="0" smtClean="0"/>
              <a:t>Update the site water quality model to include the mixing zone modeling in Robert’s bay to predicts concentrations of nitrate and other parameters in the mixing zone, deep layer, and surface layer.</a:t>
            </a:r>
          </a:p>
          <a:p>
            <a:pPr lvl="1"/>
            <a:r>
              <a:rPr lang="en-US" b="1" dirty="0" smtClean="0"/>
              <a:t>Response and Status: </a:t>
            </a:r>
            <a:r>
              <a:rPr lang="en-CA" dirty="0" smtClean="0"/>
              <a:t>The modeling results on </a:t>
            </a:r>
            <a:r>
              <a:rPr lang="en-CA" dirty="0"/>
              <a:t>plume size, shape, </a:t>
            </a:r>
            <a:r>
              <a:rPr lang="en-CA" dirty="0" smtClean="0"/>
              <a:t>and </a:t>
            </a:r>
            <a:r>
              <a:rPr lang="en-CA" dirty="0"/>
              <a:t>concentration </a:t>
            </a:r>
            <a:r>
              <a:rPr lang="en-CA" dirty="0" smtClean="0"/>
              <a:t>indicates that nitrate and other parameters were found to be well below CCME guidelines with the plume trapped well below the surface water layer. This issue is resolved.</a:t>
            </a:r>
            <a:endParaRPr lang="en-CA" dirty="0"/>
          </a:p>
          <a:p>
            <a:pPr lvl="1"/>
            <a:endParaRPr lang="en-CA" dirty="0" smtClean="0"/>
          </a:p>
          <a:p>
            <a:pPr lvl="1"/>
            <a:endParaRPr lang="en-CA" dirty="0" smtClean="0"/>
          </a:p>
          <a:p>
            <a:pPr lvl="1"/>
            <a:endParaRPr lang="en-US" b="1" dirty="0" smtClean="0"/>
          </a:p>
          <a:p>
            <a:pPr lvl="1"/>
            <a:endParaRPr lang="en-US" sz="2000" b="1" dirty="0" smtClean="0"/>
          </a:p>
          <a:p>
            <a:pPr lvl="1"/>
            <a:endParaRPr lang="en-CA" sz="2000" dirty="0" smtClean="0"/>
          </a:p>
          <a:p>
            <a:pPr lvl="1"/>
            <a:endParaRPr lang="en-US" sz="2000" b="1"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10</a:t>
            </a:fld>
            <a:endParaRPr lang="en-US" dirty="0"/>
          </a:p>
        </p:txBody>
      </p:sp>
    </p:spTree>
    <p:extLst>
      <p:ext uri="{BB962C8B-B14F-4D97-AF65-F5344CB8AC3E}">
        <p14:creationId xmlns:p14="http://schemas.microsoft.com/office/powerpoint/2010/main" val="580843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Major </a:t>
            </a:r>
            <a:r>
              <a:rPr lang="en-US" sz="2800" dirty="0" smtClean="0"/>
              <a:t>Issues </a:t>
            </a:r>
            <a:r>
              <a:rPr lang="en-US" sz="2800" dirty="0"/>
              <a:t>to the </a:t>
            </a:r>
            <a:r>
              <a:rPr lang="en-US" sz="2800" dirty="0" smtClean="0"/>
              <a:t>Project and Type A Water Licence:</a:t>
            </a:r>
            <a:r>
              <a:rPr lang="en-US" sz="2800" dirty="0"/>
              <a:t/>
            </a:r>
            <a:br>
              <a:rPr lang="en-US" sz="2800" dirty="0"/>
            </a:br>
            <a:r>
              <a:rPr lang="en-US" sz="2400" dirty="0" smtClean="0"/>
              <a:t>Roberts Bay Discharge Monitoring</a:t>
            </a:r>
            <a:r>
              <a:rPr lang="en-US" sz="2800" dirty="0" smtClean="0"/>
              <a:t/>
            </a:r>
            <a:br>
              <a:rPr lang="en-US" sz="2800" dirty="0" smtClean="0"/>
            </a:br>
            <a:endParaRPr lang="en-US" sz="2800" dirty="0"/>
          </a:p>
        </p:txBody>
      </p:sp>
      <p:sp>
        <p:nvSpPr>
          <p:cNvPr id="3" name="Content Placeholder 2"/>
          <p:cNvSpPr>
            <a:spLocks noGrp="1"/>
          </p:cNvSpPr>
          <p:nvPr>
            <p:ph idx="1"/>
          </p:nvPr>
        </p:nvSpPr>
        <p:spPr/>
        <p:txBody>
          <a:bodyPr>
            <a:normAutofit lnSpcReduction="10000"/>
          </a:bodyPr>
          <a:lstStyle/>
          <a:p>
            <a:pPr marL="0" indent="0">
              <a:buNone/>
            </a:pPr>
            <a:r>
              <a:rPr lang="en-US" dirty="0" smtClean="0"/>
              <a:t>Marine Water Quality Objectives:</a:t>
            </a:r>
          </a:p>
          <a:p>
            <a:pPr marL="0" indent="0">
              <a:buNone/>
            </a:pPr>
            <a:r>
              <a:rPr lang="en-US" b="1" u="sng" dirty="0" smtClean="0"/>
              <a:t>Increasing Contaminants of Potential Concern in Roberts Bay (KIA-9)</a:t>
            </a:r>
          </a:p>
          <a:p>
            <a:pPr lvl="1"/>
            <a:r>
              <a:rPr lang="en-US" b="1" dirty="0" smtClean="0"/>
              <a:t>Issue: </a:t>
            </a:r>
            <a:r>
              <a:rPr lang="en-CA" dirty="0" smtClean="0"/>
              <a:t>How will future projects affect water quality in Robert’s Bay?</a:t>
            </a:r>
          </a:p>
          <a:p>
            <a:pPr lvl="1"/>
            <a:r>
              <a:rPr lang="en-US" b="1" dirty="0" smtClean="0"/>
              <a:t>Recommendation: </a:t>
            </a:r>
            <a:r>
              <a:rPr lang="en-CA" dirty="0" smtClean="0"/>
              <a:t>TMAC should provide a discussion on how CCME water quality criteria in Robert’s Bay will be met after Phase 2 starts.</a:t>
            </a:r>
          </a:p>
          <a:p>
            <a:pPr lvl="1"/>
            <a:r>
              <a:rPr lang="en-US" b="1" dirty="0" smtClean="0"/>
              <a:t>Response and Status: </a:t>
            </a:r>
            <a:r>
              <a:rPr lang="en-CA" dirty="0" smtClean="0"/>
              <a:t>Additional studies for TIA &amp; Robert’s Bay will be addressed in the Phase 2 DEIS. </a:t>
            </a:r>
          </a:p>
          <a:p>
            <a:pPr lvl="1"/>
            <a:r>
              <a:rPr lang="en-CA" dirty="0"/>
              <a:t>This issue was discussed and resolved by KIA and TMAC at the January Technical Meeting</a:t>
            </a:r>
            <a:r>
              <a:rPr lang="en-CA" dirty="0" smtClean="0"/>
              <a:t>.</a:t>
            </a:r>
          </a:p>
          <a:p>
            <a:pPr lvl="1"/>
            <a:endParaRPr lang="en-CA" dirty="0" smtClean="0"/>
          </a:p>
          <a:p>
            <a:pPr lvl="1"/>
            <a:endParaRPr lang="en-CA" dirty="0" smtClean="0"/>
          </a:p>
          <a:p>
            <a:pPr lvl="1"/>
            <a:endParaRPr lang="en-US" b="1" dirty="0" smtClean="0"/>
          </a:p>
          <a:p>
            <a:pPr lvl="1"/>
            <a:endParaRPr lang="en-US" sz="2000" b="1" dirty="0" smtClean="0"/>
          </a:p>
          <a:p>
            <a:pPr lvl="1"/>
            <a:endParaRPr lang="en-CA" sz="2000" dirty="0" smtClean="0"/>
          </a:p>
          <a:p>
            <a:pPr lvl="1"/>
            <a:endParaRPr lang="en-US" sz="2000" b="1"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11</a:t>
            </a:fld>
            <a:endParaRPr lang="en-US" dirty="0"/>
          </a:p>
        </p:txBody>
      </p:sp>
    </p:spTree>
    <p:extLst>
      <p:ext uri="{BB962C8B-B14F-4D97-AF65-F5344CB8AC3E}">
        <p14:creationId xmlns:p14="http://schemas.microsoft.com/office/powerpoint/2010/main" val="1980754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8999"/>
            <a:ext cx="6601490" cy="1325563"/>
          </a:xfrm>
        </p:spPr>
        <p:txBody>
          <a:bodyPr>
            <a:normAutofit fontScale="90000"/>
          </a:bodyPr>
          <a:lstStyle/>
          <a:p>
            <a:r>
              <a:rPr lang="en-US" sz="2800" dirty="0"/>
              <a:t>Major </a:t>
            </a:r>
            <a:r>
              <a:rPr lang="en-US" sz="2800" dirty="0" smtClean="0"/>
              <a:t>Issues </a:t>
            </a:r>
            <a:r>
              <a:rPr lang="en-US" sz="2800" dirty="0"/>
              <a:t>to the </a:t>
            </a:r>
            <a:r>
              <a:rPr lang="en-US" sz="2800" dirty="0" smtClean="0"/>
              <a:t>Project and Type A Water Licence:</a:t>
            </a:r>
            <a:r>
              <a:rPr lang="en-US" sz="2800" dirty="0"/>
              <a:t/>
            </a:r>
            <a:br>
              <a:rPr lang="en-US" sz="2800" dirty="0"/>
            </a:br>
            <a:r>
              <a:rPr lang="en-US" sz="2400" dirty="0" smtClean="0"/>
              <a:t>Waste Rock and Tailings</a:t>
            </a:r>
            <a:r>
              <a:rPr lang="en-US" sz="2800" dirty="0" smtClean="0"/>
              <a:t/>
            </a:r>
            <a:br>
              <a:rPr lang="en-US" sz="2800" dirty="0" smtClean="0"/>
            </a:br>
            <a:endParaRPr lang="en-US" sz="2800" dirty="0"/>
          </a:p>
        </p:txBody>
      </p:sp>
      <p:sp>
        <p:nvSpPr>
          <p:cNvPr id="3" name="Content Placeholder 2"/>
          <p:cNvSpPr>
            <a:spLocks noGrp="1"/>
          </p:cNvSpPr>
          <p:nvPr>
            <p:ph idx="1"/>
          </p:nvPr>
        </p:nvSpPr>
        <p:spPr/>
        <p:txBody>
          <a:bodyPr>
            <a:normAutofit/>
          </a:bodyPr>
          <a:lstStyle/>
          <a:p>
            <a:pPr marL="0" indent="0">
              <a:buNone/>
            </a:pPr>
            <a:r>
              <a:rPr lang="en-US" dirty="0" smtClean="0"/>
              <a:t>Use of Waste Rock in construction:</a:t>
            </a:r>
          </a:p>
          <a:p>
            <a:pPr marL="0" indent="0">
              <a:buNone/>
            </a:pPr>
            <a:r>
              <a:rPr lang="en-US" dirty="0" smtClean="0"/>
              <a:t>Waste Rock Management Plan:</a:t>
            </a:r>
          </a:p>
          <a:p>
            <a:pPr marL="0" indent="0">
              <a:buNone/>
            </a:pPr>
            <a:r>
              <a:rPr lang="en-US" b="1" u="sng" dirty="0" smtClean="0"/>
              <a:t>No Issues</a:t>
            </a:r>
          </a:p>
          <a:p>
            <a:pPr lvl="1"/>
            <a:endParaRPr lang="en-US" sz="2000" b="1" dirty="0"/>
          </a:p>
          <a:p>
            <a:pPr lvl="1"/>
            <a:endParaRPr lang="en-CA" sz="2000" dirty="0"/>
          </a:p>
          <a:p>
            <a:pPr lvl="1"/>
            <a:endParaRPr lang="en-US" sz="2000" b="1"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12</a:t>
            </a:fld>
            <a:endParaRPr lang="en-US" dirty="0"/>
          </a:p>
        </p:txBody>
      </p:sp>
    </p:spTree>
    <p:extLst>
      <p:ext uri="{BB962C8B-B14F-4D97-AF65-F5344CB8AC3E}">
        <p14:creationId xmlns:p14="http://schemas.microsoft.com/office/powerpoint/2010/main" val="31117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Major </a:t>
            </a:r>
            <a:r>
              <a:rPr lang="en-US" sz="2800" dirty="0" smtClean="0"/>
              <a:t>Issues </a:t>
            </a:r>
            <a:r>
              <a:rPr lang="en-US" sz="2800" dirty="0"/>
              <a:t>to the </a:t>
            </a:r>
            <a:r>
              <a:rPr lang="en-US" sz="2800" dirty="0" smtClean="0"/>
              <a:t>Project and Type A Water Licence:</a:t>
            </a:r>
            <a:r>
              <a:rPr lang="en-US" sz="2800" dirty="0"/>
              <a:t/>
            </a:r>
            <a:br>
              <a:rPr lang="en-US" sz="2800" dirty="0"/>
            </a:br>
            <a:r>
              <a:rPr lang="en-US" sz="2400" dirty="0" smtClean="0"/>
              <a:t>Waste Rock and Tailings</a:t>
            </a:r>
            <a:r>
              <a:rPr lang="en-US" sz="2800" dirty="0" smtClean="0"/>
              <a:t/>
            </a:r>
            <a:br>
              <a:rPr lang="en-US" sz="2800" dirty="0" smtClean="0"/>
            </a:br>
            <a:endParaRPr lang="en-US" sz="2800" dirty="0"/>
          </a:p>
        </p:txBody>
      </p:sp>
      <p:sp>
        <p:nvSpPr>
          <p:cNvPr id="3" name="Content Placeholder 2"/>
          <p:cNvSpPr>
            <a:spLocks noGrp="1"/>
          </p:cNvSpPr>
          <p:nvPr>
            <p:ph idx="1"/>
          </p:nvPr>
        </p:nvSpPr>
        <p:spPr/>
        <p:txBody>
          <a:bodyPr>
            <a:normAutofit/>
          </a:bodyPr>
          <a:lstStyle/>
          <a:p>
            <a:pPr marL="0" indent="0">
              <a:buNone/>
            </a:pPr>
            <a:r>
              <a:rPr lang="en-US" dirty="0" smtClean="0"/>
              <a:t>Tailings Management:</a:t>
            </a:r>
          </a:p>
          <a:p>
            <a:pPr marL="0" indent="0">
              <a:buNone/>
            </a:pPr>
            <a:r>
              <a:rPr lang="en-US" b="1" u="sng" dirty="0" smtClean="0"/>
              <a:t>TIA Expansion Capacity (KIA-1) </a:t>
            </a:r>
          </a:p>
          <a:p>
            <a:pPr lvl="1"/>
            <a:r>
              <a:rPr lang="en-US" sz="2000" b="1" dirty="0" smtClean="0"/>
              <a:t>Issue: </a:t>
            </a:r>
            <a:r>
              <a:rPr lang="en-CA" sz="2000" dirty="0" smtClean="0"/>
              <a:t>Does </a:t>
            </a:r>
            <a:r>
              <a:rPr lang="en-CA" sz="2000" dirty="0"/>
              <a:t>the TIA have sufficient capacity for Madrid/Boston projects? </a:t>
            </a:r>
          </a:p>
          <a:p>
            <a:pPr lvl="1"/>
            <a:r>
              <a:rPr lang="en-CA" sz="2000" b="1" dirty="0" smtClean="0"/>
              <a:t>Recommendation: </a:t>
            </a:r>
            <a:r>
              <a:rPr lang="en-CA" sz="2000" dirty="0"/>
              <a:t>TMAC should  provide an assessment </a:t>
            </a:r>
            <a:r>
              <a:rPr lang="en-CA" sz="2000" dirty="0" smtClean="0"/>
              <a:t>of TIA </a:t>
            </a:r>
            <a:r>
              <a:rPr lang="en-CA" sz="2000" dirty="0"/>
              <a:t>capacity </a:t>
            </a:r>
            <a:r>
              <a:rPr lang="en-CA" sz="2000" dirty="0" smtClean="0"/>
              <a:t>for </a:t>
            </a:r>
            <a:r>
              <a:rPr lang="en-CA" sz="2000" dirty="0"/>
              <a:t>future projects &amp; should include these project in the CEA.</a:t>
            </a:r>
          </a:p>
          <a:p>
            <a:pPr lvl="1"/>
            <a:r>
              <a:rPr lang="en-CA" sz="2000" b="1" dirty="0" smtClean="0"/>
              <a:t>Response and Status: </a:t>
            </a:r>
            <a:r>
              <a:rPr lang="en-CA" sz="2000" dirty="0" smtClean="0"/>
              <a:t>Additional </a:t>
            </a:r>
            <a:r>
              <a:rPr lang="en-CA" sz="2000" dirty="0"/>
              <a:t>studies for TIA &amp; Robert’s Bay will be addressed in the Phase 2 DEIS. </a:t>
            </a:r>
          </a:p>
          <a:p>
            <a:pPr lvl="1"/>
            <a:r>
              <a:rPr lang="en-CA" sz="2000" dirty="0" smtClean="0"/>
              <a:t>This issue is resolved.</a:t>
            </a:r>
          </a:p>
          <a:p>
            <a:pPr lvl="1"/>
            <a:endParaRPr lang="en-US" sz="2000" b="1" dirty="0"/>
          </a:p>
          <a:p>
            <a:pPr lvl="1"/>
            <a:endParaRPr lang="en-CA" sz="2000" dirty="0"/>
          </a:p>
          <a:p>
            <a:pPr lvl="1"/>
            <a:endParaRPr lang="en-US" sz="2000" b="1"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13</a:t>
            </a:fld>
            <a:endParaRPr lang="en-US" dirty="0"/>
          </a:p>
        </p:txBody>
      </p:sp>
    </p:spTree>
    <p:extLst>
      <p:ext uri="{BB962C8B-B14F-4D97-AF65-F5344CB8AC3E}">
        <p14:creationId xmlns:p14="http://schemas.microsoft.com/office/powerpoint/2010/main" val="1492638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Major </a:t>
            </a:r>
            <a:r>
              <a:rPr lang="en-US" sz="2800" dirty="0" smtClean="0"/>
              <a:t>Issues </a:t>
            </a:r>
            <a:r>
              <a:rPr lang="en-US" sz="2800" dirty="0"/>
              <a:t>to the </a:t>
            </a:r>
            <a:r>
              <a:rPr lang="en-US" sz="2800" dirty="0" smtClean="0"/>
              <a:t>Project and Type A Water Licence:</a:t>
            </a:r>
            <a:r>
              <a:rPr lang="en-US" sz="2800" dirty="0"/>
              <a:t/>
            </a:r>
            <a:br>
              <a:rPr lang="en-US" sz="2800" dirty="0"/>
            </a:br>
            <a:r>
              <a:rPr lang="en-US" sz="2400" dirty="0" smtClean="0"/>
              <a:t>Waste Rock and Tailings</a:t>
            </a:r>
            <a:r>
              <a:rPr lang="en-US" sz="2800" dirty="0" smtClean="0"/>
              <a:t/>
            </a:r>
            <a:br>
              <a:rPr lang="en-US" sz="2800" dirty="0" smtClean="0"/>
            </a:br>
            <a:endParaRPr lang="en-US" sz="2800" dirty="0"/>
          </a:p>
        </p:txBody>
      </p:sp>
      <p:sp>
        <p:nvSpPr>
          <p:cNvPr id="3" name="Content Placeholder 2"/>
          <p:cNvSpPr>
            <a:spLocks noGrp="1"/>
          </p:cNvSpPr>
          <p:nvPr>
            <p:ph idx="1"/>
          </p:nvPr>
        </p:nvSpPr>
        <p:spPr/>
        <p:txBody>
          <a:bodyPr>
            <a:normAutofit/>
          </a:bodyPr>
          <a:lstStyle/>
          <a:p>
            <a:pPr marL="0" indent="0">
              <a:buNone/>
            </a:pPr>
            <a:r>
              <a:rPr lang="en-US" dirty="0" smtClean="0"/>
              <a:t>Tailings Management:</a:t>
            </a:r>
          </a:p>
          <a:p>
            <a:pPr marL="0" indent="0">
              <a:buNone/>
            </a:pPr>
            <a:r>
              <a:rPr lang="en-US" b="1" u="sng" dirty="0" smtClean="0"/>
              <a:t>TIA Wildlife Attraction and Deterrence (KIA-2) </a:t>
            </a:r>
          </a:p>
          <a:p>
            <a:pPr lvl="1"/>
            <a:r>
              <a:rPr lang="en-US" sz="2000" b="1" dirty="0" smtClean="0"/>
              <a:t>Issue: </a:t>
            </a:r>
            <a:r>
              <a:rPr lang="en-CA" sz="2000" dirty="0"/>
              <a:t>Attraction </a:t>
            </a:r>
            <a:r>
              <a:rPr lang="en-CA" sz="2000" dirty="0" smtClean="0"/>
              <a:t>to, and </a:t>
            </a:r>
            <a:r>
              <a:rPr lang="en-CA" sz="2000" dirty="0"/>
              <a:t>consumption of tails or vegetation impacted by tailing leachates by wildlife</a:t>
            </a:r>
            <a:r>
              <a:rPr lang="en-CA" sz="2000" dirty="0" smtClean="0"/>
              <a:t>.</a:t>
            </a:r>
          </a:p>
          <a:p>
            <a:pPr lvl="1"/>
            <a:r>
              <a:rPr lang="en-CA" sz="2000" b="1" dirty="0" smtClean="0"/>
              <a:t>Recommendation:</a:t>
            </a:r>
            <a:r>
              <a:rPr lang="en-CA" sz="2000" dirty="0" smtClean="0"/>
              <a:t> </a:t>
            </a:r>
            <a:r>
              <a:rPr lang="en-CA" sz="2000" dirty="0"/>
              <a:t>An adaptive management program </a:t>
            </a:r>
            <a:r>
              <a:rPr lang="en-CA" sz="2000" dirty="0" smtClean="0"/>
              <a:t>detailing the frequency</a:t>
            </a:r>
            <a:r>
              <a:rPr lang="en-CA" sz="2000" dirty="0"/>
              <a:t>, </a:t>
            </a:r>
            <a:r>
              <a:rPr lang="en-CA" sz="2000" dirty="0" smtClean="0"/>
              <a:t>thresholds, and methods of monitoring and mitigation.</a:t>
            </a:r>
          </a:p>
          <a:p>
            <a:pPr lvl="1"/>
            <a:r>
              <a:rPr lang="en-CA" sz="2000" b="1" dirty="0" smtClean="0"/>
              <a:t>Response and Status: </a:t>
            </a:r>
            <a:r>
              <a:rPr lang="en-CA" sz="2000" dirty="0"/>
              <a:t>TMAC has agreed to develop a monitoring plan to detect wildlife attraction </a:t>
            </a:r>
            <a:r>
              <a:rPr lang="en-CA" sz="2000" dirty="0" smtClean="0"/>
              <a:t>and </a:t>
            </a:r>
            <a:r>
              <a:rPr lang="en-CA" sz="2000" dirty="0"/>
              <a:t>feeding </a:t>
            </a:r>
            <a:r>
              <a:rPr lang="en-CA" sz="2000" dirty="0" smtClean="0"/>
              <a:t>in or near the TIA. This includes a risk </a:t>
            </a:r>
            <a:r>
              <a:rPr lang="en-CA" sz="2000" dirty="0"/>
              <a:t>assessment </a:t>
            </a:r>
            <a:r>
              <a:rPr lang="en-CA" sz="2000" dirty="0" smtClean="0"/>
              <a:t>and implementation of </a:t>
            </a:r>
            <a:r>
              <a:rPr lang="en-CA" sz="2000" dirty="0"/>
              <a:t>wildlife deterrents as necessary</a:t>
            </a:r>
            <a:r>
              <a:rPr lang="en-CA" sz="2000" dirty="0" smtClean="0"/>
              <a:t>.</a:t>
            </a:r>
          </a:p>
          <a:p>
            <a:pPr lvl="1"/>
            <a:r>
              <a:rPr lang="en-CA" sz="2000" dirty="0" smtClean="0"/>
              <a:t>The issue is resolved.</a:t>
            </a:r>
            <a:endParaRPr lang="en-CA" sz="2000" dirty="0"/>
          </a:p>
          <a:p>
            <a:pPr lvl="1"/>
            <a:endParaRPr lang="en-US" sz="2000" b="1" dirty="0"/>
          </a:p>
          <a:p>
            <a:pPr lvl="1"/>
            <a:endParaRPr lang="en-CA" sz="2000" dirty="0"/>
          </a:p>
          <a:p>
            <a:pPr lvl="1"/>
            <a:endParaRPr lang="en-US" sz="2000" b="1"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14</a:t>
            </a:fld>
            <a:endParaRPr lang="en-US" dirty="0"/>
          </a:p>
        </p:txBody>
      </p:sp>
    </p:spTree>
    <p:extLst>
      <p:ext uri="{BB962C8B-B14F-4D97-AF65-F5344CB8AC3E}">
        <p14:creationId xmlns:p14="http://schemas.microsoft.com/office/powerpoint/2010/main" val="2022885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Major </a:t>
            </a:r>
            <a:r>
              <a:rPr lang="en-US" sz="2800" dirty="0" smtClean="0"/>
              <a:t>Issues </a:t>
            </a:r>
            <a:r>
              <a:rPr lang="en-US" sz="2800" dirty="0"/>
              <a:t>to the </a:t>
            </a:r>
            <a:r>
              <a:rPr lang="en-US" sz="2800" dirty="0" smtClean="0"/>
              <a:t>Project and Type A Water Licence:</a:t>
            </a:r>
            <a:r>
              <a:rPr lang="en-US" sz="2800" dirty="0"/>
              <a:t/>
            </a:r>
            <a:br>
              <a:rPr lang="en-US" sz="2800" dirty="0"/>
            </a:br>
            <a:r>
              <a:rPr lang="en-US" sz="2400" dirty="0" smtClean="0"/>
              <a:t>Waste Rock and Tailings</a:t>
            </a:r>
            <a:r>
              <a:rPr lang="en-US" sz="2800" dirty="0" smtClean="0"/>
              <a:t/>
            </a:r>
            <a:br>
              <a:rPr lang="en-US" sz="2800" dirty="0" smtClean="0"/>
            </a:br>
            <a:endParaRPr lang="en-US" sz="2800" dirty="0"/>
          </a:p>
        </p:txBody>
      </p:sp>
      <p:sp>
        <p:nvSpPr>
          <p:cNvPr id="3" name="Content Placeholder 2"/>
          <p:cNvSpPr>
            <a:spLocks noGrp="1"/>
          </p:cNvSpPr>
          <p:nvPr>
            <p:ph idx="1"/>
          </p:nvPr>
        </p:nvSpPr>
        <p:spPr/>
        <p:txBody>
          <a:bodyPr>
            <a:normAutofit/>
          </a:bodyPr>
          <a:lstStyle/>
          <a:p>
            <a:pPr marL="0" indent="0">
              <a:buNone/>
            </a:pPr>
            <a:r>
              <a:rPr lang="en-US" dirty="0" smtClean="0"/>
              <a:t>Tailings Management:</a:t>
            </a:r>
          </a:p>
          <a:p>
            <a:pPr marL="0" indent="0">
              <a:buNone/>
            </a:pPr>
            <a:r>
              <a:rPr lang="en-US" b="1" u="sng" dirty="0" smtClean="0"/>
              <a:t>TIA NPAG Tailings Cover Depth (KIA-5) </a:t>
            </a:r>
          </a:p>
          <a:p>
            <a:pPr lvl="1"/>
            <a:r>
              <a:rPr lang="en-US" sz="2000" b="1" dirty="0" smtClean="0"/>
              <a:t>Issue: </a:t>
            </a:r>
            <a:r>
              <a:rPr lang="en-CA" sz="2000" dirty="0"/>
              <a:t>The proposed 0.3 m depth of quarry rock cap for the tailings beach upon closure is not sufficient.</a:t>
            </a:r>
          </a:p>
          <a:p>
            <a:pPr lvl="1"/>
            <a:r>
              <a:rPr lang="en-CA" sz="2000" b="1" dirty="0" smtClean="0"/>
              <a:t>Recommendation: </a:t>
            </a:r>
            <a:r>
              <a:rPr lang="en-CA" sz="2000" dirty="0"/>
              <a:t>Use 75</a:t>
            </a:r>
            <a:r>
              <a:rPr lang="en-CA" sz="2000" baseline="30000" dirty="0"/>
              <a:t>th</a:t>
            </a:r>
            <a:r>
              <a:rPr lang="en-CA" sz="2000" dirty="0"/>
              <a:t> percentile leach as input values into model when predicting containment release from the TIA.</a:t>
            </a:r>
          </a:p>
          <a:p>
            <a:pPr lvl="1">
              <a:lnSpc>
                <a:spcPct val="120000"/>
              </a:lnSpc>
            </a:pPr>
            <a:r>
              <a:rPr lang="en-CA" sz="2000" b="1" dirty="0" smtClean="0"/>
              <a:t>Response and Status: </a:t>
            </a:r>
            <a:r>
              <a:rPr lang="en-US" sz="2000" dirty="0" smtClean="0"/>
              <a:t>The tailings </a:t>
            </a:r>
            <a:r>
              <a:rPr lang="en-US" sz="2000" dirty="0"/>
              <a:t>beach source terms </a:t>
            </a:r>
            <a:r>
              <a:rPr lang="en-US" sz="2000" dirty="0" smtClean="0"/>
              <a:t>were recalculated using </a:t>
            </a:r>
            <a:r>
              <a:rPr lang="en-US" sz="2000" dirty="0"/>
              <a:t>the 75th percentile leach </a:t>
            </a:r>
            <a:r>
              <a:rPr lang="en-US" sz="2000" dirty="0" smtClean="0"/>
              <a:t>rates.   </a:t>
            </a:r>
            <a:r>
              <a:rPr lang="en-US" sz="2000" dirty="0"/>
              <a:t>Results </a:t>
            </a:r>
            <a:r>
              <a:rPr lang="en-US" sz="2000" dirty="0" smtClean="0"/>
              <a:t>indicate that the 0.3 m tailing cover is adequate and the development of boils is low. This issue is resolved.</a:t>
            </a:r>
            <a:endParaRPr lang="en-US" sz="2000" dirty="0"/>
          </a:p>
          <a:p>
            <a:pPr lvl="1"/>
            <a:endParaRPr lang="en-US" sz="2000" b="1" dirty="0"/>
          </a:p>
          <a:p>
            <a:pPr lvl="1"/>
            <a:endParaRPr lang="en-CA" sz="2000" dirty="0"/>
          </a:p>
          <a:p>
            <a:pPr lvl="1"/>
            <a:endParaRPr lang="en-US" sz="2000" b="1"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15</a:t>
            </a:fld>
            <a:endParaRPr lang="en-US" dirty="0"/>
          </a:p>
        </p:txBody>
      </p:sp>
    </p:spTree>
    <p:extLst>
      <p:ext uri="{BB962C8B-B14F-4D97-AF65-F5344CB8AC3E}">
        <p14:creationId xmlns:p14="http://schemas.microsoft.com/office/powerpoint/2010/main" val="1080735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Major </a:t>
            </a:r>
            <a:r>
              <a:rPr lang="en-US" sz="2800" dirty="0" smtClean="0"/>
              <a:t>Issues </a:t>
            </a:r>
            <a:r>
              <a:rPr lang="en-US" sz="2800" dirty="0"/>
              <a:t>to the </a:t>
            </a:r>
            <a:r>
              <a:rPr lang="en-US" sz="2800" dirty="0" smtClean="0"/>
              <a:t>Project and Type A Water Licence:</a:t>
            </a:r>
            <a:r>
              <a:rPr lang="en-US" sz="2800" dirty="0"/>
              <a:t/>
            </a:r>
            <a:br>
              <a:rPr lang="en-US" sz="2800" dirty="0"/>
            </a:br>
            <a:r>
              <a:rPr lang="en-US" sz="2400" dirty="0" smtClean="0"/>
              <a:t>Waste Rock and Tailings</a:t>
            </a:r>
            <a:r>
              <a:rPr lang="en-US" sz="2800" dirty="0" smtClean="0"/>
              <a:t/>
            </a:r>
            <a:br>
              <a:rPr lang="en-US" sz="2800" dirty="0" smtClean="0"/>
            </a:br>
            <a:endParaRPr lang="en-US" sz="2800" dirty="0"/>
          </a:p>
        </p:txBody>
      </p:sp>
      <p:sp>
        <p:nvSpPr>
          <p:cNvPr id="3" name="Content Placeholder 2"/>
          <p:cNvSpPr>
            <a:spLocks noGrp="1"/>
          </p:cNvSpPr>
          <p:nvPr>
            <p:ph idx="1"/>
          </p:nvPr>
        </p:nvSpPr>
        <p:spPr/>
        <p:txBody>
          <a:bodyPr>
            <a:normAutofit/>
          </a:bodyPr>
          <a:lstStyle/>
          <a:p>
            <a:pPr marL="0" indent="0">
              <a:buNone/>
            </a:pPr>
            <a:r>
              <a:rPr lang="en-US" dirty="0" smtClean="0"/>
              <a:t>Tailings Monitoring:</a:t>
            </a:r>
          </a:p>
          <a:p>
            <a:pPr marL="0" indent="0">
              <a:buNone/>
            </a:pPr>
            <a:r>
              <a:rPr lang="en-US" b="1" u="sng" dirty="0" smtClean="0"/>
              <a:t>TIA Floatation Tailings Dust Fall and Leaching (KIA-3) </a:t>
            </a:r>
          </a:p>
          <a:p>
            <a:pPr lvl="1"/>
            <a:r>
              <a:rPr lang="en-US" sz="2000" b="1" dirty="0" smtClean="0"/>
              <a:t>Issue: </a:t>
            </a:r>
            <a:r>
              <a:rPr lang="en-CA" sz="2000" dirty="0"/>
              <a:t>Attraction </a:t>
            </a:r>
            <a:r>
              <a:rPr lang="en-CA" sz="2000" dirty="0" smtClean="0"/>
              <a:t>to, and </a:t>
            </a:r>
            <a:r>
              <a:rPr lang="en-CA" sz="2000" dirty="0"/>
              <a:t>consumption of tails or vegetation impacted by tailing leachates by wildlife</a:t>
            </a:r>
            <a:r>
              <a:rPr lang="en-CA" sz="2000" dirty="0" smtClean="0"/>
              <a:t>.</a:t>
            </a:r>
          </a:p>
          <a:p>
            <a:pPr lvl="1"/>
            <a:r>
              <a:rPr lang="en-CA" sz="2000" b="1" dirty="0" smtClean="0"/>
              <a:t>Recommendation:</a:t>
            </a:r>
            <a:r>
              <a:rPr lang="en-CA" sz="2000" dirty="0" smtClean="0"/>
              <a:t> </a:t>
            </a:r>
            <a:r>
              <a:rPr lang="en-CA" sz="2000" dirty="0"/>
              <a:t>An adaptive management program </a:t>
            </a:r>
            <a:r>
              <a:rPr lang="en-CA" sz="2000" dirty="0" smtClean="0"/>
              <a:t>detailing the </a:t>
            </a:r>
            <a:r>
              <a:rPr lang="en-CA" sz="2000" dirty="0"/>
              <a:t>frequency, </a:t>
            </a:r>
            <a:r>
              <a:rPr lang="en-CA" sz="2000" dirty="0" smtClean="0"/>
              <a:t>thresholds, and methods of monitoring and mitigation.</a:t>
            </a:r>
          </a:p>
          <a:p>
            <a:pPr lvl="1"/>
            <a:r>
              <a:rPr lang="en-CA" sz="2000" b="1" dirty="0" smtClean="0"/>
              <a:t>Response and Status: </a:t>
            </a:r>
            <a:r>
              <a:rPr lang="en-CA" sz="2000" dirty="0" smtClean="0"/>
              <a:t>A sensitivity analysis of TIA water quality indicates a very low concentration of toxic substances that are well below CCME guidelines.</a:t>
            </a:r>
          </a:p>
          <a:p>
            <a:pPr lvl="1"/>
            <a:r>
              <a:rPr lang="en-CA" sz="2000" dirty="0" smtClean="0"/>
              <a:t>The issue is resolved.</a:t>
            </a:r>
            <a:endParaRPr lang="en-CA" sz="2000" dirty="0"/>
          </a:p>
          <a:p>
            <a:pPr lvl="1"/>
            <a:endParaRPr lang="en-US" sz="2000" b="1" dirty="0"/>
          </a:p>
          <a:p>
            <a:pPr lvl="1"/>
            <a:endParaRPr lang="en-CA" sz="2000" dirty="0"/>
          </a:p>
          <a:p>
            <a:pPr lvl="1"/>
            <a:endParaRPr lang="en-US" sz="2000" b="1"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16</a:t>
            </a:fld>
            <a:endParaRPr lang="en-US" dirty="0"/>
          </a:p>
        </p:txBody>
      </p:sp>
    </p:spTree>
    <p:extLst>
      <p:ext uri="{BB962C8B-B14F-4D97-AF65-F5344CB8AC3E}">
        <p14:creationId xmlns:p14="http://schemas.microsoft.com/office/powerpoint/2010/main" val="1909123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Major </a:t>
            </a:r>
            <a:r>
              <a:rPr lang="en-US" sz="2800" dirty="0" smtClean="0"/>
              <a:t>Issues </a:t>
            </a:r>
            <a:r>
              <a:rPr lang="en-US" sz="2800" dirty="0"/>
              <a:t>to the </a:t>
            </a:r>
            <a:r>
              <a:rPr lang="en-US" sz="2800" dirty="0" smtClean="0"/>
              <a:t>Project and Type A Water Licence:</a:t>
            </a:r>
            <a:r>
              <a:rPr lang="en-US" sz="2800" dirty="0"/>
              <a:t/>
            </a:r>
            <a:br>
              <a:rPr lang="en-US" sz="2800" dirty="0"/>
            </a:br>
            <a:r>
              <a:rPr lang="en-US" sz="2400" dirty="0" smtClean="0"/>
              <a:t>Waste Rock and Tailings</a:t>
            </a:r>
            <a:r>
              <a:rPr lang="en-US" sz="2800" dirty="0" smtClean="0"/>
              <a:t/>
            </a:r>
            <a:br>
              <a:rPr lang="en-US" sz="2800" dirty="0" smtClean="0"/>
            </a:br>
            <a:endParaRPr lang="en-US" sz="2800" dirty="0"/>
          </a:p>
        </p:txBody>
      </p:sp>
      <p:sp>
        <p:nvSpPr>
          <p:cNvPr id="3" name="Content Placeholder 2"/>
          <p:cNvSpPr>
            <a:spLocks noGrp="1"/>
          </p:cNvSpPr>
          <p:nvPr>
            <p:ph idx="1"/>
          </p:nvPr>
        </p:nvSpPr>
        <p:spPr/>
        <p:txBody>
          <a:bodyPr>
            <a:normAutofit/>
          </a:bodyPr>
          <a:lstStyle/>
          <a:p>
            <a:pPr marL="0" indent="0">
              <a:buNone/>
            </a:pPr>
            <a:r>
              <a:rPr lang="en-US" dirty="0" smtClean="0"/>
              <a:t>Tailings Monitoring:</a:t>
            </a:r>
          </a:p>
          <a:p>
            <a:pPr marL="0" indent="0">
              <a:buNone/>
            </a:pPr>
            <a:r>
              <a:rPr lang="en-US" b="1" u="sng" dirty="0" smtClean="0"/>
              <a:t>TIA Elevated Parameters of Potential Concern Upon Closure(KIA-4) </a:t>
            </a:r>
          </a:p>
          <a:p>
            <a:pPr lvl="1"/>
            <a:r>
              <a:rPr lang="en-US" sz="2000" b="1" dirty="0" smtClean="0"/>
              <a:t>Issue: </a:t>
            </a:r>
            <a:r>
              <a:rPr lang="en-CA" sz="2000" dirty="0"/>
              <a:t>Water </a:t>
            </a:r>
            <a:r>
              <a:rPr lang="en-CA" sz="2000" dirty="0" smtClean="0"/>
              <a:t>and </a:t>
            </a:r>
            <a:r>
              <a:rPr lang="en-CA" sz="2000" dirty="0"/>
              <a:t>load balance model uses median values to predict water quality &amp; </a:t>
            </a:r>
            <a:r>
              <a:rPr lang="en-CA" sz="2000" dirty="0" smtClean="0"/>
              <a:t>loadings.</a:t>
            </a:r>
            <a:endParaRPr lang="en-CA" sz="2000" dirty="0"/>
          </a:p>
          <a:p>
            <a:pPr lvl="1"/>
            <a:r>
              <a:rPr lang="en-CA" sz="2000" b="1" dirty="0" smtClean="0"/>
              <a:t>Recommendation: </a:t>
            </a:r>
            <a:r>
              <a:rPr lang="en-CA" sz="2000" dirty="0"/>
              <a:t>Use 75th percentile concentrations </a:t>
            </a:r>
            <a:r>
              <a:rPr lang="en-CA" sz="2000" dirty="0" smtClean="0"/>
              <a:t>for model inputs for “enriched</a:t>
            </a:r>
            <a:r>
              <a:rPr lang="en-CA" sz="2000" dirty="0"/>
              <a:t>” conditions</a:t>
            </a:r>
            <a:r>
              <a:rPr lang="en-CA" sz="2000" dirty="0" smtClean="0"/>
              <a:t>.</a:t>
            </a:r>
            <a:endParaRPr lang="en-CA" sz="2000" dirty="0"/>
          </a:p>
          <a:p>
            <a:pPr lvl="1"/>
            <a:r>
              <a:rPr lang="en-CA" sz="2000" b="1" dirty="0" smtClean="0"/>
              <a:t>Response and Status: </a:t>
            </a:r>
            <a:r>
              <a:rPr lang="en-CA" sz="2000" dirty="0" smtClean="0"/>
              <a:t>A sensitivity </a:t>
            </a:r>
            <a:r>
              <a:rPr lang="en-CA" sz="2000" dirty="0"/>
              <a:t>analysis of the water &amp; load balance using the 75th percentile </a:t>
            </a:r>
            <a:r>
              <a:rPr lang="en-CA" sz="2000" dirty="0" smtClean="0"/>
              <a:t>concentrations for model inputs resulted in toxicity levels being below CCME and MMER guidelines, and being non-toxic to Caribou and Birds. This issue is resolved.</a:t>
            </a:r>
            <a:endParaRPr lang="en-CA" sz="2000" dirty="0"/>
          </a:p>
          <a:p>
            <a:pPr lvl="1"/>
            <a:endParaRPr lang="en-US" sz="2000" b="1" dirty="0"/>
          </a:p>
          <a:p>
            <a:pPr lvl="1"/>
            <a:endParaRPr lang="en-CA" sz="2000" dirty="0"/>
          </a:p>
          <a:p>
            <a:pPr lvl="1"/>
            <a:endParaRPr lang="en-US" sz="2000" b="1"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17</a:t>
            </a:fld>
            <a:endParaRPr lang="en-US" dirty="0"/>
          </a:p>
        </p:txBody>
      </p:sp>
    </p:spTree>
    <p:extLst>
      <p:ext uri="{BB962C8B-B14F-4D97-AF65-F5344CB8AC3E}">
        <p14:creationId xmlns:p14="http://schemas.microsoft.com/office/powerpoint/2010/main" val="1848765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Major </a:t>
            </a:r>
            <a:r>
              <a:rPr lang="en-US" sz="2800" dirty="0" smtClean="0"/>
              <a:t>Issues </a:t>
            </a:r>
            <a:r>
              <a:rPr lang="en-US" sz="2800" dirty="0"/>
              <a:t>to the </a:t>
            </a:r>
            <a:r>
              <a:rPr lang="en-US" sz="2800" dirty="0" smtClean="0"/>
              <a:t>Project and Type A Water Licence:</a:t>
            </a:r>
            <a:r>
              <a:rPr lang="en-US" sz="2800" dirty="0"/>
              <a:t/>
            </a:r>
            <a:br>
              <a:rPr lang="en-US" sz="2800" dirty="0"/>
            </a:br>
            <a:r>
              <a:rPr lang="en-US" sz="2400" dirty="0" smtClean="0"/>
              <a:t>Waste Rock and Tailings</a:t>
            </a:r>
            <a:br>
              <a:rPr lang="en-US" sz="2400" dirty="0" smtClean="0"/>
            </a:br>
            <a:endParaRPr lang="en-US" sz="2400" dirty="0"/>
          </a:p>
        </p:txBody>
      </p:sp>
      <p:sp>
        <p:nvSpPr>
          <p:cNvPr id="3" name="Content Placeholder 2"/>
          <p:cNvSpPr>
            <a:spLocks noGrp="1"/>
          </p:cNvSpPr>
          <p:nvPr>
            <p:ph idx="1"/>
          </p:nvPr>
        </p:nvSpPr>
        <p:spPr/>
        <p:txBody>
          <a:bodyPr>
            <a:normAutofit/>
          </a:bodyPr>
          <a:lstStyle/>
          <a:p>
            <a:pPr marL="0" indent="0">
              <a:buNone/>
            </a:pPr>
            <a:r>
              <a:rPr lang="en-US" dirty="0" smtClean="0"/>
              <a:t>Underground Disposal of Impacted Waste Rock:</a:t>
            </a:r>
          </a:p>
          <a:p>
            <a:pPr marL="0" indent="0">
              <a:buNone/>
            </a:pPr>
            <a:r>
              <a:rPr lang="en-US" b="1" u="sng" dirty="0" smtClean="0"/>
              <a:t>No Issues</a:t>
            </a:r>
          </a:p>
          <a:p>
            <a:pPr lvl="1"/>
            <a:endParaRPr lang="en-US" sz="2000" b="1" dirty="0"/>
          </a:p>
          <a:p>
            <a:pPr lvl="1"/>
            <a:endParaRPr lang="en-CA" sz="2000" dirty="0"/>
          </a:p>
          <a:p>
            <a:pPr lvl="1"/>
            <a:endParaRPr lang="en-US" sz="2000" b="1"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18</a:t>
            </a:fld>
            <a:endParaRPr lang="en-US" dirty="0"/>
          </a:p>
        </p:txBody>
      </p:sp>
    </p:spTree>
    <p:extLst>
      <p:ext uri="{BB962C8B-B14F-4D97-AF65-F5344CB8AC3E}">
        <p14:creationId xmlns:p14="http://schemas.microsoft.com/office/powerpoint/2010/main" val="1571862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Major </a:t>
            </a:r>
            <a:r>
              <a:rPr lang="en-US" sz="2800" dirty="0" smtClean="0"/>
              <a:t>Issues </a:t>
            </a:r>
            <a:r>
              <a:rPr lang="en-US" sz="2800" dirty="0"/>
              <a:t>to the </a:t>
            </a:r>
            <a:r>
              <a:rPr lang="en-US" sz="2800" dirty="0" smtClean="0"/>
              <a:t>Project and Type A Water Licence:</a:t>
            </a:r>
            <a:r>
              <a:rPr lang="en-US" sz="2800" dirty="0"/>
              <a:t/>
            </a:r>
            <a:br>
              <a:rPr lang="en-US" sz="2800" dirty="0"/>
            </a:br>
            <a:r>
              <a:rPr lang="en-US" sz="2400" dirty="0" smtClean="0"/>
              <a:t>Mitigation Measures</a:t>
            </a:r>
            <a:r>
              <a:rPr lang="en-US" sz="2200" dirty="0" smtClean="0"/>
              <a:t/>
            </a:r>
            <a:br>
              <a:rPr lang="en-US" sz="2200" dirty="0" smtClean="0"/>
            </a:br>
            <a:endParaRPr lang="en-US" sz="2200" dirty="0"/>
          </a:p>
        </p:txBody>
      </p:sp>
      <p:sp>
        <p:nvSpPr>
          <p:cNvPr id="3" name="Content Placeholder 2"/>
          <p:cNvSpPr>
            <a:spLocks noGrp="1"/>
          </p:cNvSpPr>
          <p:nvPr>
            <p:ph idx="1"/>
          </p:nvPr>
        </p:nvSpPr>
        <p:spPr/>
        <p:txBody>
          <a:bodyPr>
            <a:normAutofit/>
          </a:bodyPr>
          <a:lstStyle/>
          <a:p>
            <a:pPr marL="0" indent="0">
              <a:buNone/>
            </a:pPr>
            <a:r>
              <a:rPr lang="en-US" dirty="0" smtClean="0"/>
              <a:t>Doris Lake and Outflow Water Levels:</a:t>
            </a:r>
          </a:p>
          <a:p>
            <a:pPr marL="0" indent="0">
              <a:buNone/>
            </a:pPr>
            <a:r>
              <a:rPr lang="en-US" b="1" u="sng" dirty="0" smtClean="0"/>
              <a:t>Doris Lake Water Levels (KIA-13)</a:t>
            </a:r>
          </a:p>
          <a:p>
            <a:pPr lvl="1"/>
            <a:r>
              <a:rPr lang="en-US" sz="2000" b="1" dirty="0" smtClean="0"/>
              <a:t>Issue: </a:t>
            </a:r>
            <a:r>
              <a:rPr lang="en-CA" sz="2000" dirty="0" smtClean="0"/>
              <a:t>Groundwater </a:t>
            </a:r>
            <a:r>
              <a:rPr lang="en-CA" sz="2000" dirty="0"/>
              <a:t>inflow </a:t>
            </a:r>
            <a:r>
              <a:rPr lang="en-CA" sz="2000" dirty="0" smtClean="0"/>
              <a:t>could </a:t>
            </a:r>
            <a:r>
              <a:rPr lang="en-CA" sz="2000" dirty="0"/>
              <a:t>affect Doris Lake water </a:t>
            </a:r>
            <a:r>
              <a:rPr lang="en-CA" sz="2000" dirty="0" smtClean="0"/>
              <a:t>levels, fisheries</a:t>
            </a:r>
            <a:r>
              <a:rPr lang="en-CA" sz="2000" dirty="0"/>
              <a:t>, </a:t>
            </a:r>
            <a:r>
              <a:rPr lang="en-CA" sz="2000" dirty="0" smtClean="0"/>
              <a:t>spawning habitat, and </a:t>
            </a:r>
            <a:r>
              <a:rPr lang="en-CA" sz="2000" dirty="0"/>
              <a:t>egg </a:t>
            </a:r>
            <a:r>
              <a:rPr lang="en-CA" sz="2000" dirty="0" smtClean="0"/>
              <a:t>incubation.</a:t>
            </a:r>
            <a:endParaRPr lang="en-CA" sz="2000" dirty="0"/>
          </a:p>
          <a:p>
            <a:pPr lvl="1"/>
            <a:r>
              <a:rPr lang="en-CA" sz="2000" b="1" dirty="0" smtClean="0"/>
              <a:t>Recommendation: </a:t>
            </a:r>
            <a:r>
              <a:rPr lang="en-CA" sz="2000" dirty="0" smtClean="0"/>
              <a:t>Include baseline information to </a:t>
            </a:r>
            <a:r>
              <a:rPr lang="en-CA" sz="2000" dirty="0"/>
              <a:t>update the effects </a:t>
            </a:r>
            <a:r>
              <a:rPr lang="en-CA" sz="2000" dirty="0" smtClean="0"/>
              <a:t>assessment, </a:t>
            </a:r>
            <a:r>
              <a:rPr lang="en-CA" sz="2000" dirty="0"/>
              <a:t>guide mitigation </a:t>
            </a:r>
            <a:r>
              <a:rPr lang="en-CA" sz="2000" dirty="0" smtClean="0"/>
              <a:t>and </a:t>
            </a:r>
            <a:r>
              <a:rPr lang="en-CA" sz="2000" dirty="0"/>
              <a:t>monitoring </a:t>
            </a:r>
            <a:r>
              <a:rPr lang="en-CA" sz="2000" dirty="0" smtClean="0"/>
              <a:t>plans.</a:t>
            </a:r>
            <a:endParaRPr lang="en-US" sz="2000" dirty="0">
              <a:cs typeface="Aharoni" panose="02010803020104030203" pitchFamily="2" charset="-79"/>
            </a:endParaRPr>
          </a:p>
          <a:p>
            <a:pPr lvl="1"/>
            <a:r>
              <a:rPr lang="en-US" sz="2000" b="1" dirty="0" smtClean="0"/>
              <a:t>Response and Status: </a:t>
            </a:r>
            <a:r>
              <a:rPr lang="en-CA" sz="2000" dirty="0" smtClean="0"/>
              <a:t>Additional </a:t>
            </a:r>
            <a:r>
              <a:rPr lang="en-CA" sz="2000" dirty="0"/>
              <a:t>data collection to quantify effects to fish &amp; fish habitat in Doris </a:t>
            </a:r>
            <a:r>
              <a:rPr lang="en-CA" sz="2000" dirty="0" smtClean="0"/>
              <a:t>Lake was done and reviewed. The issue is resolved.</a:t>
            </a:r>
            <a:endParaRPr lang="en-US" sz="2000" dirty="0" smtClean="0"/>
          </a:p>
          <a:p>
            <a:pPr lvl="1"/>
            <a:endParaRPr lang="en-US" sz="2000" dirty="0"/>
          </a:p>
          <a:p>
            <a:pPr lvl="1"/>
            <a:endParaRPr lang="en-CA" sz="2000" dirty="0"/>
          </a:p>
          <a:p>
            <a:pPr lvl="1"/>
            <a:endParaRPr lang="en-US" sz="2000" b="1"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19</a:t>
            </a:fld>
            <a:endParaRPr lang="en-US" dirty="0"/>
          </a:p>
        </p:txBody>
      </p:sp>
    </p:spTree>
    <p:extLst>
      <p:ext uri="{BB962C8B-B14F-4D97-AF65-F5344CB8AC3E}">
        <p14:creationId xmlns:p14="http://schemas.microsoft.com/office/powerpoint/2010/main" val="1588487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Technical Overview</a:t>
            </a:r>
            <a:endParaRPr lang="en-US" dirty="0"/>
          </a:p>
        </p:txBody>
      </p:sp>
      <p:sp>
        <p:nvSpPr>
          <p:cNvPr id="5" name="Content Placeholder 4"/>
          <p:cNvSpPr>
            <a:spLocks noGrp="1"/>
          </p:cNvSpPr>
          <p:nvPr>
            <p:ph idx="1"/>
          </p:nvPr>
        </p:nvSpPr>
        <p:spPr/>
        <p:txBody>
          <a:bodyPr>
            <a:normAutofit/>
          </a:bodyPr>
          <a:lstStyle/>
          <a:p>
            <a:pPr marL="0" indent="0" algn="just">
              <a:buNone/>
            </a:pPr>
            <a:r>
              <a:rPr lang="en-CA" b="1" dirty="0">
                <a:latin typeface="Arial Rounded MT Bold" panose="020F0704030504030204" pitchFamily="34" charset="0"/>
                <a:cs typeface="Aharoni" panose="02010803020104030203" pitchFamily="2" charset="-79"/>
              </a:rPr>
              <a:t>This presentation </a:t>
            </a:r>
            <a:r>
              <a:rPr lang="en-CA" b="1" dirty="0" smtClean="0">
                <a:latin typeface="Arial Rounded MT Bold" panose="020F0704030504030204" pitchFamily="34" charset="0"/>
                <a:cs typeface="Aharoni" panose="02010803020104030203" pitchFamily="2" charset="-79"/>
              </a:rPr>
              <a:t>provides an summary of KIA’s Technical Submission of TMAC’s amendment application regarding:</a:t>
            </a:r>
          </a:p>
          <a:p>
            <a:pPr lvl="2">
              <a:buFont typeface="Wingdings" panose="05000000000000000000" pitchFamily="2" charset="2"/>
              <a:buChar char="§"/>
            </a:pPr>
            <a:r>
              <a:rPr lang="en-CA" sz="2200" dirty="0" smtClean="0">
                <a:latin typeface="Arial Rounded MT Bold" panose="020F0704030504030204" pitchFamily="34" charset="0"/>
                <a:cs typeface="Aharoni" panose="02010803020104030203" pitchFamily="2" charset="-79"/>
              </a:rPr>
              <a:t>Major Issues related to Type A Water Licence</a:t>
            </a:r>
            <a:endParaRPr lang="en-CA" sz="2200" dirty="0">
              <a:latin typeface="Arial Rounded MT Bold" panose="020F0704030504030204" pitchFamily="34" charset="0"/>
              <a:cs typeface="Aharoni" panose="02010803020104030203" pitchFamily="2" charset="-79"/>
            </a:endParaRPr>
          </a:p>
          <a:p>
            <a:pPr lvl="2">
              <a:buFont typeface="Wingdings" panose="05000000000000000000" pitchFamily="2" charset="2"/>
              <a:buChar char="§"/>
            </a:pPr>
            <a:r>
              <a:rPr lang="en-CA" sz="2200" dirty="0" smtClean="0">
                <a:latin typeface="Arial Rounded MT Bold" panose="020F0704030504030204" pitchFamily="34" charset="0"/>
                <a:cs typeface="Aharoni" panose="02010803020104030203" pitchFamily="2" charset="-79"/>
              </a:rPr>
              <a:t>Final Environmental Assessment Guidelines</a:t>
            </a:r>
          </a:p>
          <a:p>
            <a:pPr lvl="2">
              <a:buFont typeface="Wingdings" panose="05000000000000000000" pitchFamily="2" charset="2"/>
              <a:buChar char="§"/>
            </a:pPr>
            <a:r>
              <a:rPr lang="en-CA" sz="2200" dirty="0" smtClean="0">
                <a:latin typeface="Arial Rounded MT Bold" panose="020F0704030504030204" pitchFamily="34" charset="0"/>
                <a:cs typeface="Aharoni" panose="02010803020104030203" pitchFamily="2" charset="-79"/>
              </a:rPr>
              <a:t>KIA statement</a:t>
            </a:r>
          </a:p>
          <a:p>
            <a:pPr lvl="2">
              <a:buFont typeface="Wingdings" panose="05000000000000000000" pitchFamily="2" charset="2"/>
              <a:buChar char="§"/>
            </a:pPr>
            <a:r>
              <a:rPr lang="en-CA" sz="2200" dirty="0" smtClean="0">
                <a:latin typeface="Arial Rounded MT Bold" panose="020F0704030504030204" pitchFamily="34" charset="0"/>
                <a:cs typeface="Aharoni" panose="02010803020104030203" pitchFamily="2" charset="-79"/>
              </a:rPr>
              <a:t>Recommendation</a:t>
            </a:r>
          </a:p>
          <a:p>
            <a:pPr marL="1371600" lvl="2" indent="-457200">
              <a:buFont typeface="Courier New" pitchFamily="49" charset="0"/>
              <a:buChar char="o"/>
            </a:pPr>
            <a:endParaRPr lang="en-CA"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pPr/>
              <a:t>2</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49052"/>
            <a:ext cx="2362200" cy="157572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5200" y="4648432"/>
            <a:ext cx="2377440" cy="157634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2640" y="4649886"/>
            <a:ext cx="2449830" cy="1574891"/>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r="17147"/>
          <a:stretch/>
        </p:blipFill>
        <p:spPr>
          <a:xfrm>
            <a:off x="7062471" y="4642699"/>
            <a:ext cx="2072640" cy="1582078"/>
          </a:xfrm>
          <a:prstGeom prst="rect">
            <a:avLst/>
          </a:prstGeom>
        </p:spPr>
      </p:pic>
    </p:spTree>
    <p:extLst>
      <p:ext uri="{BB962C8B-B14F-4D97-AF65-F5344CB8AC3E}">
        <p14:creationId xmlns:p14="http://schemas.microsoft.com/office/powerpoint/2010/main" val="1444659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Major </a:t>
            </a:r>
            <a:r>
              <a:rPr lang="en-US" sz="2800" dirty="0" smtClean="0"/>
              <a:t>Issues </a:t>
            </a:r>
            <a:r>
              <a:rPr lang="en-US" sz="2800" dirty="0"/>
              <a:t>to the </a:t>
            </a:r>
            <a:r>
              <a:rPr lang="en-US" sz="2800" dirty="0" smtClean="0"/>
              <a:t>Project and Type A Water Licence:</a:t>
            </a:r>
            <a:r>
              <a:rPr lang="en-US" sz="2800" dirty="0"/>
              <a:t/>
            </a:r>
            <a:br>
              <a:rPr lang="en-US" sz="2800" dirty="0"/>
            </a:br>
            <a:r>
              <a:rPr lang="en-US" sz="2400" dirty="0" smtClean="0"/>
              <a:t>Mitigation Measures</a:t>
            </a:r>
            <a:br>
              <a:rPr lang="en-US" sz="2400" dirty="0" smtClean="0"/>
            </a:br>
            <a:endParaRPr lang="en-US" sz="2400" dirty="0"/>
          </a:p>
        </p:txBody>
      </p:sp>
      <p:sp>
        <p:nvSpPr>
          <p:cNvPr id="3" name="Content Placeholder 2"/>
          <p:cNvSpPr>
            <a:spLocks noGrp="1"/>
          </p:cNvSpPr>
          <p:nvPr>
            <p:ph idx="1"/>
          </p:nvPr>
        </p:nvSpPr>
        <p:spPr/>
        <p:txBody>
          <a:bodyPr>
            <a:normAutofit/>
          </a:bodyPr>
          <a:lstStyle/>
          <a:p>
            <a:pPr marL="0" indent="0">
              <a:buNone/>
            </a:pPr>
            <a:r>
              <a:rPr lang="en-US" dirty="0" smtClean="0"/>
              <a:t>Construction and Operation of Roberts Bay Discharge Pipeline:</a:t>
            </a:r>
          </a:p>
          <a:p>
            <a:pPr marL="0" indent="0">
              <a:buNone/>
            </a:pPr>
            <a:r>
              <a:rPr lang="en-US" dirty="0" smtClean="0"/>
              <a:t>Road and Water Crossing:</a:t>
            </a:r>
          </a:p>
          <a:p>
            <a:pPr marL="0" indent="0">
              <a:buNone/>
            </a:pPr>
            <a:r>
              <a:rPr lang="en-US" dirty="0" smtClean="0"/>
              <a:t>Sediment Quality:</a:t>
            </a:r>
          </a:p>
          <a:p>
            <a:pPr marL="0" indent="0">
              <a:buNone/>
            </a:pPr>
            <a:r>
              <a:rPr lang="en-US" dirty="0" smtClean="0"/>
              <a:t>Effluent Buoyancy: </a:t>
            </a:r>
            <a:r>
              <a:rPr lang="en-US" b="1" dirty="0" smtClean="0"/>
              <a:t>KIA-12</a:t>
            </a:r>
          </a:p>
          <a:p>
            <a:pPr marL="0" indent="0">
              <a:buNone/>
            </a:pPr>
            <a:r>
              <a:rPr lang="en-US" dirty="0" smtClean="0"/>
              <a:t>Dust Suppressant of Tailings:</a:t>
            </a:r>
          </a:p>
          <a:p>
            <a:pPr marL="0" indent="0">
              <a:buNone/>
            </a:pPr>
            <a:r>
              <a:rPr lang="en-US" b="1" u="sng" dirty="0" smtClean="0"/>
              <a:t>No Issues</a:t>
            </a:r>
          </a:p>
          <a:p>
            <a:pPr lvl="1"/>
            <a:endParaRPr lang="en-US" sz="2000" b="1" dirty="0"/>
          </a:p>
          <a:p>
            <a:pPr lvl="1"/>
            <a:endParaRPr lang="en-CA" sz="2000" dirty="0"/>
          </a:p>
          <a:p>
            <a:pPr lvl="1"/>
            <a:endParaRPr lang="en-US" sz="2000" b="1"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20</a:t>
            </a:fld>
            <a:endParaRPr lang="en-US" dirty="0"/>
          </a:p>
        </p:txBody>
      </p:sp>
    </p:spTree>
    <p:extLst>
      <p:ext uri="{BB962C8B-B14F-4D97-AF65-F5344CB8AC3E}">
        <p14:creationId xmlns:p14="http://schemas.microsoft.com/office/powerpoint/2010/main" val="672546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Major </a:t>
            </a:r>
            <a:r>
              <a:rPr lang="en-US" sz="2800" dirty="0" smtClean="0"/>
              <a:t>Issues </a:t>
            </a:r>
            <a:r>
              <a:rPr lang="en-US" sz="2800" dirty="0"/>
              <a:t>to the </a:t>
            </a:r>
            <a:r>
              <a:rPr lang="en-US" sz="2800" dirty="0" smtClean="0"/>
              <a:t>Project and Type A Water Licence:</a:t>
            </a:r>
            <a:r>
              <a:rPr lang="en-US" sz="2800" dirty="0"/>
              <a:t/>
            </a:r>
            <a:br>
              <a:rPr lang="en-US" sz="2800" dirty="0"/>
            </a:br>
            <a:r>
              <a:rPr lang="en-US" sz="2400" dirty="0" smtClean="0"/>
              <a:t>Water Treatment</a:t>
            </a:r>
            <a:br>
              <a:rPr lang="en-US" sz="2400" dirty="0" smtClean="0"/>
            </a:br>
            <a:endParaRPr lang="en-US" sz="2400" dirty="0"/>
          </a:p>
        </p:txBody>
      </p:sp>
      <p:sp>
        <p:nvSpPr>
          <p:cNvPr id="3" name="Content Placeholder 2"/>
          <p:cNvSpPr>
            <a:spLocks noGrp="1"/>
          </p:cNvSpPr>
          <p:nvPr>
            <p:ph idx="1"/>
          </p:nvPr>
        </p:nvSpPr>
        <p:spPr/>
        <p:txBody>
          <a:bodyPr>
            <a:normAutofit/>
          </a:bodyPr>
          <a:lstStyle/>
          <a:p>
            <a:pPr marL="0" indent="0">
              <a:buNone/>
            </a:pPr>
            <a:r>
              <a:rPr lang="en-US" dirty="0" smtClean="0"/>
              <a:t>Water and Sewage Treatment:</a:t>
            </a:r>
          </a:p>
          <a:p>
            <a:pPr marL="0" indent="0">
              <a:buNone/>
            </a:pPr>
            <a:r>
              <a:rPr lang="en-US" b="1" u="sng" dirty="0" smtClean="0"/>
              <a:t>No Issues</a:t>
            </a:r>
          </a:p>
          <a:p>
            <a:pPr lvl="1"/>
            <a:endParaRPr lang="en-US" sz="2000" b="1" dirty="0"/>
          </a:p>
          <a:p>
            <a:pPr lvl="1"/>
            <a:endParaRPr lang="en-CA" sz="2000" dirty="0"/>
          </a:p>
          <a:p>
            <a:pPr lvl="1"/>
            <a:endParaRPr lang="en-US" sz="2000" b="1"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21</a:t>
            </a:fld>
            <a:endParaRPr lang="en-US" dirty="0"/>
          </a:p>
        </p:txBody>
      </p:sp>
    </p:spTree>
    <p:extLst>
      <p:ext uri="{BB962C8B-B14F-4D97-AF65-F5344CB8AC3E}">
        <p14:creationId xmlns:p14="http://schemas.microsoft.com/office/powerpoint/2010/main" val="51956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Major </a:t>
            </a:r>
            <a:r>
              <a:rPr lang="en-US" sz="2800" dirty="0" smtClean="0"/>
              <a:t>Issues </a:t>
            </a:r>
            <a:r>
              <a:rPr lang="en-US" sz="2800" dirty="0"/>
              <a:t>to the </a:t>
            </a:r>
            <a:r>
              <a:rPr lang="en-US" sz="2800" dirty="0" smtClean="0"/>
              <a:t>Project and Type A Water Licence:</a:t>
            </a:r>
            <a:r>
              <a:rPr lang="en-US" sz="2800" dirty="0"/>
              <a:t/>
            </a:r>
            <a:br>
              <a:rPr lang="en-US" sz="2800" dirty="0"/>
            </a:br>
            <a:r>
              <a:rPr lang="en-US" sz="2400" dirty="0" smtClean="0"/>
              <a:t>Management Plans and Reports</a:t>
            </a:r>
            <a:br>
              <a:rPr lang="en-US" sz="2400" dirty="0" smtClean="0"/>
            </a:br>
            <a:endParaRPr lang="en-US" sz="2400" dirty="0"/>
          </a:p>
        </p:txBody>
      </p:sp>
      <p:sp>
        <p:nvSpPr>
          <p:cNvPr id="3" name="Content Placeholder 2"/>
          <p:cNvSpPr>
            <a:spLocks noGrp="1"/>
          </p:cNvSpPr>
          <p:nvPr>
            <p:ph idx="1"/>
          </p:nvPr>
        </p:nvSpPr>
        <p:spPr/>
        <p:txBody>
          <a:bodyPr>
            <a:normAutofit/>
          </a:bodyPr>
          <a:lstStyle/>
          <a:p>
            <a:pPr marL="0" indent="0">
              <a:buNone/>
            </a:pPr>
            <a:r>
              <a:rPr lang="en-US" dirty="0" smtClean="0"/>
              <a:t>Content of Plans:</a:t>
            </a:r>
          </a:p>
          <a:p>
            <a:pPr marL="0" indent="0">
              <a:buNone/>
            </a:pPr>
            <a:r>
              <a:rPr lang="en-US" dirty="0" smtClean="0"/>
              <a:t>The KIA has been involved with and reviewed the EEM Program, AEMP, GWMP, TIA OMS Manual, and the proposed changes to the SNP and found everything to be adequate. </a:t>
            </a:r>
          </a:p>
          <a:p>
            <a:pPr marL="0" indent="0">
              <a:buNone/>
            </a:pPr>
            <a:r>
              <a:rPr lang="en-US" b="1" u="sng" dirty="0" smtClean="0"/>
              <a:t>No Issues</a:t>
            </a:r>
          </a:p>
          <a:p>
            <a:pPr lvl="1"/>
            <a:endParaRPr lang="en-US" sz="2000" b="1" dirty="0"/>
          </a:p>
          <a:p>
            <a:pPr lvl="1"/>
            <a:endParaRPr lang="en-CA" sz="2000" dirty="0"/>
          </a:p>
          <a:p>
            <a:pPr lvl="1"/>
            <a:endParaRPr lang="en-US" sz="2000" b="1"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22</a:t>
            </a:fld>
            <a:endParaRPr lang="en-US" dirty="0"/>
          </a:p>
        </p:txBody>
      </p:sp>
    </p:spTree>
    <p:extLst>
      <p:ext uri="{BB962C8B-B14F-4D97-AF65-F5344CB8AC3E}">
        <p14:creationId xmlns:p14="http://schemas.microsoft.com/office/powerpoint/2010/main" val="1313931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Major </a:t>
            </a:r>
            <a:r>
              <a:rPr lang="en-US" sz="2800" dirty="0" smtClean="0"/>
              <a:t>Issues </a:t>
            </a:r>
            <a:r>
              <a:rPr lang="en-US" sz="2800" dirty="0"/>
              <a:t>to the </a:t>
            </a:r>
            <a:r>
              <a:rPr lang="en-US" sz="2800" dirty="0" smtClean="0"/>
              <a:t>Project and Type A Water Licence:</a:t>
            </a:r>
            <a:r>
              <a:rPr lang="en-US" sz="2800" dirty="0"/>
              <a:t/>
            </a:r>
            <a:br>
              <a:rPr lang="en-US" sz="2800" dirty="0"/>
            </a:br>
            <a:r>
              <a:rPr lang="en-US" sz="2400" dirty="0" smtClean="0"/>
              <a:t>Management Plans and Reports:</a:t>
            </a:r>
            <a:br>
              <a:rPr lang="en-US" sz="2400" dirty="0" smtClean="0"/>
            </a:br>
            <a:endParaRPr lang="en-US" sz="2400" dirty="0"/>
          </a:p>
        </p:txBody>
      </p:sp>
      <p:sp>
        <p:nvSpPr>
          <p:cNvPr id="3" name="Content Placeholder 2"/>
          <p:cNvSpPr>
            <a:spLocks noGrp="1"/>
          </p:cNvSpPr>
          <p:nvPr>
            <p:ph idx="1"/>
          </p:nvPr>
        </p:nvSpPr>
        <p:spPr/>
        <p:txBody>
          <a:bodyPr>
            <a:normAutofit/>
          </a:bodyPr>
          <a:lstStyle/>
          <a:p>
            <a:pPr marL="0" indent="0">
              <a:buNone/>
            </a:pPr>
            <a:r>
              <a:rPr lang="en-US" dirty="0" smtClean="0"/>
              <a:t>Updates to Plans:</a:t>
            </a:r>
          </a:p>
          <a:p>
            <a:pPr marL="0" indent="0">
              <a:buNone/>
            </a:pPr>
            <a:r>
              <a:rPr lang="en-US" dirty="0" smtClean="0"/>
              <a:t>Approval of Plans:</a:t>
            </a:r>
          </a:p>
          <a:p>
            <a:pPr marL="0" indent="0">
              <a:buNone/>
            </a:pPr>
            <a:r>
              <a:rPr lang="en-US" b="1" u="sng" dirty="0" smtClean="0"/>
              <a:t>No Issues</a:t>
            </a:r>
          </a:p>
          <a:p>
            <a:pPr lvl="1"/>
            <a:endParaRPr lang="en-US" sz="2000" b="1" dirty="0"/>
          </a:p>
          <a:p>
            <a:pPr lvl="1"/>
            <a:endParaRPr lang="en-CA" sz="2000" dirty="0"/>
          </a:p>
          <a:p>
            <a:pPr lvl="1"/>
            <a:endParaRPr lang="en-US" sz="2000" b="1"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23</a:t>
            </a:fld>
            <a:endParaRPr lang="en-US" dirty="0"/>
          </a:p>
        </p:txBody>
      </p:sp>
    </p:spTree>
    <p:extLst>
      <p:ext uri="{BB962C8B-B14F-4D97-AF65-F5344CB8AC3E}">
        <p14:creationId xmlns:p14="http://schemas.microsoft.com/office/powerpoint/2010/main" val="20130041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Final Environmental Assessment Guidelines:</a:t>
            </a:r>
            <a:endParaRPr lang="en-US" sz="2800" dirty="0"/>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pPr marL="0" indent="0">
              <a:buNone/>
            </a:pPr>
            <a:r>
              <a:rPr lang="en-US" dirty="0" smtClean="0"/>
              <a:t>Eco-Systemic &amp; Socio-Economic Effects:</a:t>
            </a:r>
          </a:p>
          <a:p>
            <a:r>
              <a:rPr lang="en-CA" dirty="0"/>
              <a:t>Framework Agreement and IIBA,</a:t>
            </a:r>
          </a:p>
          <a:p>
            <a:r>
              <a:rPr lang="en-CA" dirty="0"/>
              <a:t>Net Smelter Royalty Agreement,</a:t>
            </a:r>
          </a:p>
          <a:p>
            <a:r>
              <a:rPr lang="en-CA" dirty="0"/>
              <a:t>Water and Wildlife Compensation Agreement,</a:t>
            </a:r>
          </a:p>
          <a:p>
            <a:r>
              <a:rPr lang="en-CA" dirty="0"/>
              <a:t>Mineral Rights Agreement with NTI, and</a:t>
            </a:r>
          </a:p>
          <a:p>
            <a:r>
              <a:rPr lang="en-CA" dirty="0"/>
              <a:t>KIA shareholdings in TMAC Resources Inc. </a:t>
            </a:r>
          </a:p>
          <a:p>
            <a:r>
              <a:rPr lang="en-CA" dirty="0"/>
              <a:t>All of this creates substantial benefits for Inuit in the Kitikmeot region.</a:t>
            </a:r>
          </a:p>
          <a:p>
            <a:pPr lvl="1"/>
            <a:endParaRPr lang="en-US" sz="2000" b="1" dirty="0"/>
          </a:p>
          <a:p>
            <a:pPr lvl="1"/>
            <a:endParaRPr lang="en-CA" sz="2000" dirty="0"/>
          </a:p>
          <a:p>
            <a:pPr lvl="1"/>
            <a:endParaRPr lang="en-US" sz="2000" b="1"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24</a:t>
            </a:fld>
            <a:endParaRPr lang="en-US" dirty="0"/>
          </a:p>
        </p:txBody>
      </p:sp>
    </p:spTree>
    <p:extLst>
      <p:ext uri="{BB962C8B-B14F-4D97-AF65-F5344CB8AC3E}">
        <p14:creationId xmlns:p14="http://schemas.microsoft.com/office/powerpoint/2010/main" val="2816762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KIA Statement:</a:t>
            </a:r>
          </a:p>
        </p:txBody>
      </p:sp>
      <p:sp>
        <p:nvSpPr>
          <p:cNvPr id="3" name="Content Placeholder 2"/>
          <p:cNvSpPr>
            <a:spLocks noGrp="1"/>
          </p:cNvSpPr>
          <p:nvPr>
            <p:ph idx="1"/>
          </p:nvPr>
        </p:nvSpPr>
        <p:spPr/>
        <p:txBody>
          <a:bodyPr>
            <a:normAutofit/>
          </a:bodyPr>
          <a:lstStyle/>
          <a:p>
            <a:r>
              <a:rPr lang="en-CA" dirty="0"/>
              <a:t>KIA </a:t>
            </a:r>
            <a:r>
              <a:rPr lang="en-CA" dirty="0" smtClean="0"/>
              <a:t>has resolved all technical issues brought forward to the Technical Meeting through our on-going collaboration with TMAC Resources Inc. </a:t>
            </a:r>
          </a:p>
          <a:p>
            <a:r>
              <a:rPr lang="en-CA" dirty="0" smtClean="0"/>
              <a:t>The final resolution of reclamation security is still pending at this time.</a:t>
            </a:r>
          </a:p>
          <a:p>
            <a:pPr marL="0" indent="0">
              <a:buNone/>
            </a:pPr>
            <a:endParaRPr lang="en-US" b="1" u="sng" dirty="0"/>
          </a:p>
          <a:p>
            <a:pPr lvl="1"/>
            <a:endParaRPr lang="en-US" sz="2000" b="1" dirty="0"/>
          </a:p>
          <a:p>
            <a:pPr lvl="1"/>
            <a:endParaRPr lang="en-CA" sz="2000" dirty="0"/>
          </a:p>
          <a:p>
            <a:pPr lvl="1"/>
            <a:endParaRPr lang="en-US" sz="2000" b="1"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25</a:t>
            </a:fld>
            <a:endParaRPr lang="en-US" dirty="0"/>
          </a:p>
        </p:txBody>
      </p:sp>
    </p:spTree>
    <p:extLst>
      <p:ext uri="{BB962C8B-B14F-4D97-AF65-F5344CB8AC3E}">
        <p14:creationId xmlns:p14="http://schemas.microsoft.com/office/powerpoint/2010/main" val="3143947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KIA Statement</a:t>
            </a:r>
            <a:r>
              <a:rPr lang="en-US" sz="3200" dirty="0" smtClean="0"/>
              <a:t>:</a:t>
            </a:r>
            <a:endParaRPr lang="en-US" sz="2800" dirty="0"/>
          </a:p>
        </p:txBody>
      </p:sp>
      <p:sp>
        <p:nvSpPr>
          <p:cNvPr id="3" name="Content Placeholder 2"/>
          <p:cNvSpPr>
            <a:spLocks noGrp="1"/>
          </p:cNvSpPr>
          <p:nvPr>
            <p:ph idx="1"/>
          </p:nvPr>
        </p:nvSpPr>
        <p:spPr/>
        <p:txBody>
          <a:bodyPr>
            <a:normAutofit/>
          </a:bodyPr>
          <a:lstStyle/>
          <a:p>
            <a:r>
              <a:rPr lang="en-CA" sz="2500" dirty="0" smtClean="0"/>
              <a:t>The KIA and TMAC have signed a water compensation agreement as part of the Framework Agreement for the Doris North Project.</a:t>
            </a:r>
          </a:p>
          <a:p>
            <a:r>
              <a:rPr lang="en-CA" sz="2500" dirty="0" smtClean="0"/>
              <a:t>This agreement addresses Inuit Article 20 rights and TMAC compensation obligations.</a:t>
            </a:r>
          </a:p>
          <a:p>
            <a:r>
              <a:rPr lang="en-US" sz="2500" dirty="0" smtClean="0"/>
              <a:t>Direct compensation is provide to KIA for land access, quarry materials and water usage.</a:t>
            </a:r>
          </a:p>
          <a:p>
            <a:r>
              <a:rPr lang="en-US" sz="2500" dirty="0" smtClean="0"/>
              <a:t>KIA also receives royalties from gold production as does NTI.</a:t>
            </a:r>
            <a:endParaRPr lang="en-US" sz="2500" dirty="0"/>
          </a:p>
          <a:p>
            <a:pPr lvl="1"/>
            <a:endParaRPr lang="en-CA" sz="2000" dirty="0"/>
          </a:p>
          <a:p>
            <a:pPr lvl="1"/>
            <a:endParaRPr lang="en-US" sz="2000" b="1"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26</a:t>
            </a:fld>
            <a:endParaRPr lang="en-US" dirty="0"/>
          </a:p>
        </p:txBody>
      </p:sp>
    </p:spTree>
    <p:extLst>
      <p:ext uri="{BB962C8B-B14F-4D97-AF65-F5344CB8AC3E}">
        <p14:creationId xmlns:p14="http://schemas.microsoft.com/office/powerpoint/2010/main" val="4834171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KIA Statement</a:t>
            </a:r>
            <a:r>
              <a:rPr lang="en-US" sz="3200" dirty="0" smtClean="0"/>
              <a:t>:</a:t>
            </a:r>
            <a:endParaRPr lang="en-US" sz="2800" dirty="0"/>
          </a:p>
        </p:txBody>
      </p:sp>
      <p:sp>
        <p:nvSpPr>
          <p:cNvPr id="3" name="Content Placeholder 2"/>
          <p:cNvSpPr>
            <a:spLocks noGrp="1"/>
          </p:cNvSpPr>
          <p:nvPr>
            <p:ph idx="1"/>
          </p:nvPr>
        </p:nvSpPr>
        <p:spPr/>
        <p:txBody>
          <a:bodyPr>
            <a:normAutofit/>
          </a:bodyPr>
          <a:lstStyle/>
          <a:p>
            <a:r>
              <a:rPr lang="en-CA" dirty="0" smtClean="0"/>
              <a:t>KIA currently has $3.49 million is letters of credit from TMAC.</a:t>
            </a:r>
          </a:p>
          <a:p>
            <a:r>
              <a:rPr lang="en-CA" dirty="0" smtClean="0"/>
              <a:t>KIA also currently has $8.0 million Corporate Guarantee under Schedule K of the Commercial Lease for Doris North for a total of $11.49 million.</a:t>
            </a:r>
          </a:p>
          <a:p>
            <a:r>
              <a:rPr lang="en-CA" dirty="0" smtClean="0"/>
              <a:t>In addition to this, KIA has a General Security Agreement (GSA) under Schedule I of the Commercial Lease providing a claim on TMAC Assets.</a:t>
            </a:r>
            <a:endParaRPr lang="en-CA" dirty="0"/>
          </a:p>
          <a:p>
            <a:endParaRPr lang="en-US" sz="2400" b="1" dirty="0"/>
          </a:p>
          <a:p>
            <a:pPr lvl="1"/>
            <a:endParaRPr lang="en-CA" sz="2000" dirty="0"/>
          </a:p>
          <a:p>
            <a:pPr lvl="1"/>
            <a:endParaRPr lang="en-US" sz="2000" b="1"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27</a:t>
            </a:fld>
            <a:endParaRPr lang="en-US" dirty="0"/>
          </a:p>
        </p:txBody>
      </p:sp>
    </p:spTree>
    <p:extLst>
      <p:ext uri="{BB962C8B-B14F-4D97-AF65-F5344CB8AC3E}">
        <p14:creationId xmlns:p14="http://schemas.microsoft.com/office/powerpoint/2010/main" val="16481145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KIA Statement</a:t>
            </a:r>
            <a:r>
              <a:rPr lang="en-US" sz="3200" dirty="0" smtClean="0"/>
              <a:t>:</a:t>
            </a:r>
            <a:endParaRPr lang="en-US" sz="2800" dirty="0"/>
          </a:p>
        </p:txBody>
      </p:sp>
      <p:sp>
        <p:nvSpPr>
          <p:cNvPr id="3" name="Content Placeholder 2"/>
          <p:cNvSpPr>
            <a:spLocks noGrp="1"/>
          </p:cNvSpPr>
          <p:nvPr>
            <p:ph idx="1"/>
          </p:nvPr>
        </p:nvSpPr>
        <p:spPr/>
        <p:txBody>
          <a:bodyPr>
            <a:normAutofit lnSpcReduction="10000"/>
          </a:bodyPr>
          <a:lstStyle/>
          <a:p>
            <a:r>
              <a:rPr lang="en-CA" dirty="0" smtClean="0"/>
              <a:t>The KIA considers the current amount of security to be inadequate for the Doris North mine site.</a:t>
            </a:r>
          </a:p>
          <a:p>
            <a:r>
              <a:rPr lang="en-CA" dirty="0" smtClean="0"/>
              <a:t>KIA’s engineering consultant reviewed TMAC and INAC Reclamation Security cost estimates.</a:t>
            </a:r>
          </a:p>
          <a:p>
            <a:r>
              <a:rPr lang="en-CA" dirty="0" smtClean="0"/>
              <a:t>Major conclusions:</a:t>
            </a:r>
          </a:p>
          <a:p>
            <a:pPr lvl="1"/>
            <a:r>
              <a:rPr lang="en-CA" dirty="0" smtClean="0"/>
              <a:t>$28.94 million quantum is reasonable and more accurate.</a:t>
            </a:r>
          </a:p>
          <a:p>
            <a:pPr lvl="1"/>
            <a:r>
              <a:rPr lang="en-CA" dirty="0" smtClean="0"/>
              <a:t>$24.20 and $4.74 million land and water split (84% Land,16% Water).</a:t>
            </a:r>
          </a:p>
          <a:p>
            <a:pPr lvl="1"/>
            <a:r>
              <a:rPr lang="en-CA" dirty="0" smtClean="0"/>
              <a:t>Residual risks and cost escalation identified with a contingency of 20%, KIA agrees with TMAC quantum and contingency.</a:t>
            </a:r>
            <a:endParaRPr lang="en-CA" dirty="0"/>
          </a:p>
          <a:p>
            <a:endParaRPr lang="en-US" sz="2400" b="1" dirty="0"/>
          </a:p>
          <a:p>
            <a:pPr lvl="1"/>
            <a:endParaRPr lang="en-CA" sz="2000" dirty="0"/>
          </a:p>
          <a:p>
            <a:pPr lvl="1"/>
            <a:endParaRPr lang="en-US" sz="2000" b="1"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28</a:t>
            </a:fld>
            <a:endParaRPr lang="en-US" dirty="0"/>
          </a:p>
        </p:txBody>
      </p:sp>
    </p:spTree>
    <p:extLst>
      <p:ext uri="{BB962C8B-B14F-4D97-AF65-F5344CB8AC3E}">
        <p14:creationId xmlns:p14="http://schemas.microsoft.com/office/powerpoint/2010/main" val="2519934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KIA Statement</a:t>
            </a:r>
            <a:r>
              <a:rPr lang="en-US" sz="3200" dirty="0" smtClean="0"/>
              <a:t>:</a:t>
            </a:r>
            <a:endParaRPr lang="en-US" sz="2800" dirty="0"/>
          </a:p>
        </p:txBody>
      </p:sp>
      <p:sp>
        <p:nvSpPr>
          <p:cNvPr id="3" name="Content Placeholder 2"/>
          <p:cNvSpPr>
            <a:spLocks noGrp="1"/>
          </p:cNvSpPr>
          <p:nvPr>
            <p:ph idx="1"/>
          </p:nvPr>
        </p:nvSpPr>
        <p:spPr/>
        <p:txBody>
          <a:bodyPr>
            <a:normAutofit/>
          </a:bodyPr>
          <a:lstStyle/>
          <a:p>
            <a:r>
              <a:rPr lang="en-CA" dirty="0" smtClean="0"/>
              <a:t>INAC’s reclamation cost estimate is $44.12 million.</a:t>
            </a:r>
          </a:p>
          <a:p>
            <a:r>
              <a:rPr lang="en-CA" dirty="0" smtClean="0"/>
              <a:t>$43.42 million (98%) is IOL and $0.7 million (2%) is Crown Land.</a:t>
            </a:r>
          </a:p>
          <a:p>
            <a:r>
              <a:rPr lang="en-CA" dirty="0" smtClean="0"/>
              <a:t>Of the $43.42 million, $19.71 million (45%) was allotted to land liability and $23.72 million (55%) was allotted to water liability.</a:t>
            </a:r>
          </a:p>
          <a:p>
            <a:r>
              <a:rPr lang="en-CA" dirty="0" smtClean="0"/>
              <a:t>KIA finds this split of land and water liability to be unreasonable given its experience with the Orbit 25 brine spill. </a:t>
            </a:r>
            <a:endParaRPr lang="en-US" sz="2400" b="1" dirty="0"/>
          </a:p>
          <a:p>
            <a:pPr lvl="1"/>
            <a:endParaRPr lang="en-CA" sz="2000" dirty="0"/>
          </a:p>
          <a:p>
            <a:pPr lvl="1"/>
            <a:endParaRPr lang="en-US" sz="2000" b="1"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29</a:t>
            </a:fld>
            <a:endParaRPr lang="en-US" dirty="0"/>
          </a:p>
        </p:txBody>
      </p:sp>
    </p:spTree>
    <p:extLst>
      <p:ext uri="{BB962C8B-B14F-4D97-AF65-F5344CB8AC3E}">
        <p14:creationId xmlns:p14="http://schemas.microsoft.com/office/powerpoint/2010/main" val="4061515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Major </a:t>
            </a:r>
            <a:r>
              <a:rPr lang="en-US" sz="2800" dirty="0" smtClean="0"/>
              <a:t>Issues to </a:t>
            </a:r>
            <a:r>
              <a:rPr lang="en-US" sz="2800" dirty="0"/>
              <a:t>the </a:t>
            </a:r>
            <a:r>
              <a:rPr lang="en-US" sz="2800" dirty="0" smtClean="0"/>
              <a:t>Project and Type A Water Licence:</a:t>
            </a:r>
            <a:r>
              <a:rPr lang="en-US" sz="2800" dirty="0"/>
              <a:t/>
            </a:r>
            <a:br>
              <a:rPr lang="en-US" sz="2800" dirty="0"/>
            </a:br>
            <a:r>
              <a:rPr lang="en-US" sz="2400" dirty="0" smtClean="0"/>
              <a:t>Water Quality Predictions</a:t>
            </a:r>
            <a:br>
              <a:rPr lang="en-US" sz="2400" dirty="0" smtClean="0"/>
            </a:br>
            <a:endParaRPr lang="en-US" sz="2400" dirty="0"/>
          </a:p>
        </p:txBody>
      </p:sp>
      <p:sp>
        <p:nvSpPr>
          <p:cNvPr id="3" name="Content Placeholder 2"/>
          <p:cNvSpPr>
            <a:spLocks noGrp="1"/>
          </p:cNvSpPr>
          <p:nvPr>
            <p:ph idx="1"/>
          </p:nvPr>
        </p:nvSpPr>
        <p:spPr/>
        <p:txBody>
          <a:bodyPr>
            <a:normAutofit/>
          </a:bodyPr>
          <a:lstStyle/>
          <a:p>
            <a:pPr marL="0" indent="0">
              <a:buNone/>
            </a:pPr>
            <a:r>
              <a:rPr lang="en-US" dirty="0" smtClean="0"/>
              <a:t>Site-Wide Water and Load Balance:</a:t>
            </a:r>
          </a:p>
          <a:p>
            <a:pPr marL="0" indent="0">
              <a:buNone/>
            </a:pPr>
            <a:r>
              <a:rPr lang="en-US" b="1" u="sng" dirty="0" smtClean="0"/>
              <a:t>Site-Wide Water and Load Balance (KIA-11A)</a:t>
            </a:r>
          </a:p>
          <a:p>
            <a:pPr lvl="1"/>
            <a:r>
              <a:rPr lang="en-US" sz="2000" b="1" dirty="0" smtClean="0"/>
              <a:t>Issue: </a:t>
            </a:r>
            <a:r>
              <a:rPr lang="en-CA" sz="2000" dirty="0"/>
              <a:t>The water quality modeling does not consider the effects of climate change &amp; varying hydrological conditions</a:t>
            </a:r>
            <a:r>
              <a:rPr lang="en-CA" sz="2000" dirty="0">
                <a:latin typeface="Arial Rounded MT Bold" panose="020F0704030504030204" pitchFamily="34" charset="0"/>
              </a:rPr>
              <a:t>.  </a:t>
            </a:r>
          </a:p>
          <a:p>
            <a:pPr lvl="1"/>
            <a:r>
              <a:rPr lang="en-CA" sz="2000" b="1" dirty="0" smtClean="0"/>
              <a:t>Recommendation: </a:t>
            </a:r>
            <a:r>
              <a:rPr lang="en-US" sz="2000" dirty="0" smtClean="0"/>
              <a:t>Update the </a:t>
            </a:r>
            <a:r>
              <a:rPr lang="en-US" sz="2000" dirty="0"/>
              <a:t>water quality model to include  climate </a:t>
            </a:r>
            <a:r>
              <a:rPr lang="en-US" sz="2000" dirty="0" smtClean="0"/>
              <a:t>change and define </a:t>
            </a:r>
            <a:r>
              <a:rPr lang="en-US" sz="2000" dirty="0"/>
              <a:t>hydrological conditions </a:t>
            </a:r>
            <a:r>
              <a:rPr lang="en-US" sz="2000" dirty="0" smtClean="0"/>
              <a:t>that </a:t>
            </a:r>
            <a:r>
              <a:rPr lang="en-US" sz="2000" dirty="0"/>
              <a:t>will affect the water load </a:t>
            </a:r>
            <a:r>
              <a:rPr lang="en-US" sz="2000" dirty="0" smtClean="0"/>
              <a:t>balance.</a:t>
            </a:r>
            <a:endParaRPr lang="en-US" sz="2000" dirty="0"/>
          </a:p>
          <a:p>
            <a:pPr lvl="1"/>
            <a:r>
              <a:rPr lang="en-US" sz="2000" b="1" dirty="0" smtClean="0"/>
              <a:t>Response and Status: </a:t>
            </a:r>
            <a:r>
              <a:rPr lang="en-CA" sz="2000" dirty="0"/>
              <a:t>TMAC </a:t>
            </a:r>
            <a:r>
              <a:rPr lang="en-CA" sz="2000" dirty="0" smtClean="0"/>
              <a:t>ran variable </a:t>
            </a:r>
            <a:r>
              <a:rPr lang="en-CA" sz="2000" dirty="0"/>
              <a:t>hydrology models </a:t>
            </a:r>
            <a:r>
              <a:rPr lang="en-CA" sz="2000" dirty="0" smtClean="0"/>
              <a:t>with sensitivity analysis.</a:t>
            </a:r>
            <a:r>
              <a:rPr lang="en-CA" sz="2000" dirty="0" smtClean="0">
                <a:latin typeface="Arial Rounded MT Bold" panose="020F0704030504030204" pitchFamily="34" charset="0"/>
              </a:rPr>
              <a:t>  </a:t>
            </a:r>
            <a:endParaRPr lang="en-CA" sz="2000" b="1" u="sng" dirty="0">
              <a:latin typeface="Arial Rounded MT Bold" panose="020F0704030504030204" pitchFamily="34" charset="0"/>
            </a:endParaRPr>
          </a:p>
          <a:p>
            <a:pPr lvl="1"/>
            <a:r>
              <a:rPr lang="en-CA" sz="2000" dirty="0" smtClean="0"/>
              <a:t>The review of changes in wet &amp; dry condition indicated no impact on the load balance model or effluent quality. The issue is resolved.</a:t>
            </a:r>
            <a:endParaRPr lang="en-US" sz="2000" dirty="0" smtClean="0"/>
          </a:p>
          <a:p>
            <a:pPr lvl="1"/>
            <a:endParaRPr lang="en-US" sz="2000" dirty="0"/>
          </a:p>
          <a:p>
            <a:pPr lvl="1"/>
            <a:endParaRPr lang="en-CA" sz="2000" dirty="0"/>
          </a:p>
          <a:p>
            <a:pPr lvl="1"/>
            <a:endParaRPr lang="en-US" sz="2000" b="1"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3</a:t>
            </a:fld>
            <a:endParaRPr lang="en-US" dirty="0"/>
          </a:p>
        </p:txBody>
      </p:sp>
    </p:spTree>
    <p:extLst>
      <p:ext uri="{BB962C8B-B14F-4D97-AF65-F5344CB8AC3E}">
        <p14:creationId xmlns:p14="http://schemas.microsoft.com/office/powerpoint/2010/main" val="1223121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KIA Statement</a:t>
            </a:r>
            <a:r>
              <a:rPr lang="en-US" sz="3200" dirty="0" smtClean="0"/>
              <a:t>:</a:t>
            </a:r>
            <a:endParaRPr lang="en-US" sz="2800" dirty="0"/>
          </a:p>
        </p:txBody>
      </p:sp>
      <p:sp>
        <p:nvSpPr>
          <p:cNvPr id="3" name="Content Placeholder 2"/>
          <p:cNvSpPr>
            <a:spLocks noGrp="1"/>
          </p:cNvSpPr>
          <p:nvPr>
            <p:ph idx="1"/>
          </p:nvPr>
        </p:nvSpPr>
        <p:spPr/>
        <p:txBody>
          <a:bodyPr>
            <a:normAutofit/>
          </a:bodyPr>
          <a:lstStyle/>
          <a:p>
            <a:r>
              <a:rPr lang="en-CA" dirty="0" smtClean="0"/>
              <a:t>Given </a:t>
            </a:r>
            <a:r>
              <a:rPr lang="en-CA" dirty="0"/>
              <a:t>this and the substantial benefits that will be obtained for Inuit from the project we believe that the amendment of the Doris North </a:t>
            </a:r>
            <a:r>
              <a:rPr lang="en-CA" dirty="0" smtClean="0"/>
              <a:t>Type A Water Licence </a:t>
            </a:r>
            <a:r>
              <a:rPr lang="en-CA" dirty="0"/>
              <a:t>is warranted and in the best interest of the Inuit </a:t>
            </a:r>
            <a:r>
              <a:rPr lang="en-CA" dirty="0" smtClean="0"/>
              <a:t>people</a:t>
            </a:r>
            <a:r>
              <a:rPr lang="en-CA" dirty="0"/>
              <a:t> </a:t>
            </a:r>
            <a:r>
              <a:rPr lang="en-CA" dirty="0" smtClean="0"/>
              <a:t>pending the satisfactorily resolution of reclamation security and the split of land and water liability.</a:t>
            </a:r>
          </a:p>
          <a:p>
            <a:endParaRPr lang="en-CA" dirty="0"/>
          </a:p>
          <a:p>
            <a:endParaRPr lang="en-US" sz="2400" b="1" dirty="0"/>
          </a:p>
          <a:p>
            <a:pPr lvl="1"/>
            <a:endParaRPr lang="en-CA" sz="2000" dirty="0"/>
          </a:p>
          <a:p>
            <a:pPr lvl="1"/>
            <a:endParaRPr lang="en-US" sz="2000" b="1"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30</a:t>
            </a:fld>
            <a:endParaRPr lang="en-US" dirty="0"/>
          </a:p>
        </p:txBody>
      </p:sp>
    </p:spTree>
    <p:extLst>
      <p:ext uri="{BB962C8B-B14F-4D97-AF65-F5344CB8AC3E}">
        <p14:creationId xmlns:p14="http://schemas.microsoft.com/office/powerpoint/2010/main" val="37474788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Recommendations:</a:t>
            </a:r>
            <a:endParaRPr lang="en-US" sz="2800" dirty="0"/>
          </a:p>
        </p:txBody>
      </p:sp>
      <p:sp>
        <p:nvSpPr>
          <p:cNvPr id="3" name="Content Placeholder 2"/>
          <p:cNvSpPr>
            <a:spLocks noGrp="1"/>
          </p:cNvSpPr>
          <p:nvPr>
            <p:ph idx="1"/>
          </p:nvPr>
        </p:nvSpPr>
        <p:spPr/>
        <p:txBody>
          <a:bodyPr>
            <a:normAutofit/>
          </a:bodyPr>
          <a:lstStyle/>
          <a:p>
            <a:r>
              <a:rPr lang="en-CA" dirty="0" smtClean="0"/>
              <a:t>KIA recommends approval of the TMAC application for amendment to Certificate 003 for the Doris North Project.</a:t>
            </a:r>
          </a:p>
          <a:p>
            <a:endParaRPr lang="en-CA" dirty="0"/>
          </a:p>
          <a:p>
            <a:r>
              <a:rPr lang="en-CA" dirty="0" smtClean="0"/>
              <a:t>Thank you</a:t>
            </a:r>
          </a:p>
          <a:p>
            <a:endParaRPr lang="en-CA" dirty="0"/>
          </a:p>
          <a:p>
            <a:r>
              <a:rPr lang="en-CA" dirty="0" smtClean="0"/>
              <a:t>Questions?</a:t>
            </a:r>
            <a:endParaRPr lang="en-CA" dirty="0"/>
          </a:p>
          <a:p>
            <a:endParaRPr lang="en-CA" dirty="0"/>
          </a:p>
          <a:p>
            <a:pPr marL="0" indent="0">
              <a:buNone/>
            </a:pPr>
            <a:endParaRPr lang="en-US" b="1" u="sng" dirty="0"/>
          </a:p>
          <a:p>
            <a:pPr lvl="1"/>
            <a:endParaRPr lang="en-US" sz="2000" b="1" dirty="0"/>
          </a:p>
          <a:p>
            <a:pPr lvl="1"/>
            <a:endParaRPr lang="en-CA" sz="2000" dirty="0"/>
          </a:p>
          <a:p>
            <a:pPr lvl="1"/>
            <a:endParaRPr lang="en-US" sz="2000" b="1"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31</a:t>
            </a:fld>
            <a:endParaRPr lang="en-US" dirty="0"/>
          </a:p>
        </p:txBody>
      </p:sp>
    </p:spTree>
    <p:extLst>
      <p:ext uri="{BB962C8B-B14F-4D97-AF65-F5344CB8AC3E}">
        <p14:creationId xmlns:p14="http://schemas.microsoft.com/office/powerpoint/2010/main" val="1959065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Major </a:t>
            </a:r>
            <a:r>
              <a:rPr lang="en-US" sz="2800" dirty="0" smtClean="0"/>
              <a:t>Issues </a:t>
            </a:r>
            <a:r>
              <a:rPr lang="en-US" sz="2800" dirty="0"/>
              <a:t>to the </a:t>
            </a:r>
            <a:r>
              <a:rPr lang="en-US" sz="2800" dirty="0" smtClean="0"/>
              <a:t>Project and Type A Water Licence:</a:t>
            </a:r>
            <a:r>
              <a:rPr lang="en-US" sz="2800" dirty="0"/>
              <a:t/>
            </a:r>
            <a:br>
              <a:rPr lang="en-US" sz="2800" dirty="0"/>
            </a:br>
            <a:r>
              <a:rPr lang="en-US" sz="2400" dirty="0" smtClean="0"/>
              <a:t>Water Quality Predictions</a:t>
            </a:r>
            <a:r>
              <a:rPr lang="en-US" sz="2200" dirty="0" smtClean="0"/>
              <a:t/>
            </a:r>
            <a:br>
              <a:rPr lang="en-US" sz="2200" dirty="0" smtClean="0"/>
            </a:br>
            <a:endParaRPr lang="en-US" sz="2200" dirty="0"/>
          </a:p>
        </p:txBody>
      </p:sp>
      <p:sp>
        <p:nvSpPr>
          <p:cNvPr id="3" name="Content Placeholder 2"/>
          <p:cNvSpPr>
            <a:spLocks noGrp="1"/>
          </p:cNvSpPr>
          <p:nvPr>
            <p:ph idx="1"/>
          </p:nvPr>
        </p:nvSpPr>
        <p:spPr/>
        <p:txBody>
          <a:bodyPr>
            <a:normAutofit/>
          </a:bodyPr>
          <a:lstStyle/>
          <a:p>
            <a:pPr marL="0" indent="0">
              <a:buNone/>
            </a:pPr>
            <a:r>
              <a:rPr lang="en-US" dirty="0" smtClean="0"/>
              <a:t>Site-Wide Water and Load Balance:</a:t>
            </a:r>
          </a:p>
          <a:p>
            <a:pPr marL="0" indent="0">
              <a:buNone/>
            </a:pPr>
            <a:r>
              <a:rPr lang="en-US" b="1" u="sng" dirty="0" smtClean="0"/>
              <a:t>Site-Wide Water and Load Balance (KIA-11B)</a:t>
            </a:r>
          </a:p>
          <a:p>
            <a:pPr lvl="1"/>
            <a:r>
              <a:rPr lang="en-US" sz="2000" b="1" dirty="0" smtClean="0"/>
              <a:t>Issue: </a:t>
            </a:r>
            <a:r>
              <a:rPr lang="en-US" sz="2000" dirty="0" smtClean="0"/>
              <a:t>The water </a:t>
            </a:r>
            <a:r>
              <a:rPr lang="en-CA" sz="2000" dirty="0" smtClean="0"/>
              <a:t>&amp; </a:t>
            </a:r>
            <a:r>
              <a:rPr lang="en-CA" sz="2000" dirty="0"/>
              <a:t>load balance model uses median values </a:t>
            </a:r>
            <a:r>
              <a:rPr lang="en-CA" sz="2000" dirty="0" smtClean="0"/>
              <a:t>as inputs.</a:t>
            </a:r>
            <a:endParaRPr lang="en-CA" sz="2000" dirty="0"/>
          </a:p>
          <a:p>
            <a:pPr lvl="1"/>
            <a:r>
              <a:rPr lang="en-CA" sz="2000" b="1" dirty="0" smtClean="0"/>
              <a:t>Recommendation: </a:t>
            </a:r>
            <a:r>
              <a:rPr lang="en-CA" sz="2000" dirty="0"/>
              <a:t>Use 75th percentile concentrations as input values into model </a:t>
            </a:r>
            <a:r>
              <a:rPr lang="en-CA" sz="2000" dirty="0" smtClean="0"/>
              <a:t>for “enriched</a:t>
            </a:r>
            <a:r>
              <a:rPr lang="en-CA" sz="2000" dirty="0"/>
              <a:t>” conditions.</a:t>
            </a:r>
          </a:p>
          <a:p>
            <a:pPr lvl="1"/>
            <a:r>
              <a:rPr lang="en-US" sz="2000" b="1" dirty="0" smtClean="0"/>
              <a:t>Response and Status: </a:t>
            </a:r>
            <a:r>
              <a:rPr lang="en-CA" sz="2000" dirty="0"/>
              <a:t>TMAC </a:t>
            </a:r>
            <a:r>
              <a:rPr lang="en-CA" sz="2000" dirty="0" smtClean="0"/>
              <a:t>ran a </a:t>
            </a:r>
            <a:r>
              <a:rPr lang="en-CA" sz="2000" dirty="0"/>
              <a:t>sensitivity analysis </a:t>
            </a:r>
            <a:r>
              <a:rPr lang="en-CA" sz="2000" dirty="0" smtClean="0"/>
              <a:t>using </a:t>
            </a:r>
            <a:r>
              <a:rPr lang="en-CA" sz="2000" dirty="0"/>
              <a:t>the 75th percentile </a:t>
            </a:r>
            <a:r>
              <a:rPr lang="en-CA" sz="2000" dirty="0" smtClean="0"/>
              <a:t>inputs for </a:t>
            </a:r>
            <a:r>
              <a:rPr lang="en-CA" sz="2000" dirty="0"/>
              <a:t>background </a:t>
            </a:r>
            <a:r>
              <a:rPr lang="en-CA" sz="2000" dirty="0" smtClean="0"/>
              <a:t>concentrations resulting in low toxicity levels below CCME and MMER guidelines. This issue is resolved.</a:t>
            </a:r>
            <a:endParaRPr lang="en-US" sz="2000" dirty="0" smtClean="0"/>
          </a:p>
          <a:p>
            <a:pPr lvl="1"/>
            <a:endParaRPr lang="en-US" sz="2000" dirty="0"/>
          </a:p>
          <a:p>
            <a:pPr lvl="1"/>
            <a:endParaRPr lang="en-CA" sz="2000" dirty="0"/>
          </a:p>
          <a:p>
            <a:pPr lvl="1"/>
            <a:endParaRPr lang="en-US" sz="2000" b="1"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4</a:t>
            </a:fld>
            <a:endParaRPr lang="en-US" dirty="0"/>
          </a:p>
        </p:txBody>
      </p:sp>
    </p:spTree>
    <p:extLst>
      <p:ext uri="{BB962C8B-B14F-4D97-AF65-F5344CB8AC3E}">
        <p14:creationId xmlns:p14="http://schemas.microsoft.com/office/powerpoint/2010/main" val="1344390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Major </a:t>
            </a:r>
            <a:r>
              <a:rPr lang="en-US" sz="2800" dirty="0" smtClean="0"/>
              <a:t>Issues to </a:t>
            </a:r>
            <a:r>
              <a:rPr lang="en-US" sz="2800" dirty="0"/>
              <a:t>the </a:t>
            </a:r>
            <a:r>
              <a:rPr lang="en-US" sz="2800" dirty="0" smtClean="0"/>
              <a:t>Project and Type A Water Licence:</a:t>
            </a:r>
            <a:r>
              <a:rPr lang="en-US" sz="2800" dirty="0"/>
              <a:t/>
            </a:r>
            <a:br>
              <a:rPr lang="en-US" sz="2800" dirty="0"/>
            </a:br>
            <a:r>
              <a:rPr lang="en-US" sz="2400" dirty="0" smtClean="0"/>
              <a:t>Water Quality Predictions</a:t>
            </a:r>
            <a:r>
              <a:rPr lang="en-US" sz="2200" dirty="0" smtClean="0"/>
              <a:t/>
            </a:r>
            <a:br>
              <a:rPr lang="en-US" sz="2200" dirty="0" smtClean="0"/>
            </a:br>
            <a:endParaRPr lang="en-US" sz="2200" dirty="0"/>
          </a:p>
        </p:txBody>
      </p:sp>
      <p:sp>
        <p:nvSpPr>
          <p:cNvPr id="3" name="Content Placeholder 2"/>
          <p:cNvSpPr>
            <a:spLocks noGrp="1"/>
          </p:cNvSpPr>
          <p:nvPr>
            <p:ph idx="1"/>
          </p:nvPr>
        </p:nvSpPr>
        <p:spPr/>
        <p:txBody>
          <a:bodyPr>
            <a:normAutofit/>
          </a:bodyPr>
          <a:lstStyle/>
          <a:p>
            <a:pPr marL="0" indent="0">
              <a:buNone/>
            </a:pPr>
            <a:r>
              <a:rPr lang="en-US" dirty="0" smtClean="0"/>
              <a:t>Site-Wide Water and Load Balance:</a:t>
            </a:r>
          </a:p>
          <a:p>
            <a:pPr marL="0" indent="0">
              <a:buNone/>
            </a:pPr>
            <a:r>
              <a:rPr lang="en-US" b="1" u="sng" dirty="0" smtClean="0"/>
              <a:t>Site-Wide Water and Load Balance (KIA-11C)</a:t>
            </a:r>
          </a:p>
          <a:p>
            <a:pPr lvl="1"/>
            <a:r>
              <a:rPr lang="en-US" sz="2000" b="1" dirty="0" smtClean="0"/>
              <a:t>Issue: </a:t>
            </a:r>
            <a:r>
              <a:rPr lang="en-CA" sz="2000" dirty="0" smtClean="0">
                <a:cs typeface="Aharoni" panose="02010803020104030203" pitchFamily="2" charset="-79"/>
              </a:rPr>
              <a:t>The </a:t>
            </a:r>
            <a:r>
              <a:rPr lang="en-CA" sz="2000" dirty="0">
                <a:cs typeface="Aharoni" panose="02010803020104030203" pitchFamily="2" charset="-79"/>
              </a:rPr>
              <a:t>model did not predict cyanide, mercury &amp; selenium in </a:t>
            </a:r>
            <a:r>
              <a:rPr lang="en-CA" sz="2000" dirty="0" smtClean="0">
                <a:cs typeface="Aharoni" panose="02010803020104030203" pitchFamily="2" charset="-79"/>
              </a:rPr>
              <a:t>the TIA</a:t>
            </a:r>
            <a:r>
              <a:rPr lang="en-CA" sz="2000" dirty="0">
                <a:cs typeface="Aharoni" panose="02010803020104030203" pitchFamily="2" charset="-79"/>
              </a:rPr>
              <a:t>, </a:t>
            </a:r>
            <a:r>
              <a:rPr lang="en-CA" sz="2000" dirty="0" smtClean="0">
                <a:cs typeface="Aharoni" panose="02010803020104030203" pitchFamily="2" charset="-79"/>
              </a:rPr>
              <a:t>and mercury </a:t>
            </a:r>
            <a:r>
              <a:rPr lang="en-CA" sz="2000" dirty="0">
                <a:cs typeface="Aharoni" panose="02010803020104030203" pitchFamily="2" charset="-79"/>
              </a:rPr>
              <a:t>in the effluent </a:t>
            </a:r>
            <a:r>
              <a:rPr lang="en-CA" sz="2000" dirty="0" smtClean="0">
                <a:cs typeface="Aharoni" panose="02010803020104030203" pitchFamily="2" charset="-79"/>
              </a:rPr>
              <a:t>discharge </a:t>
            </a:r>
            <a:r>
              <a:rPr lang="en-CA" sz="2000" dirty="0">
                <a:cs typeface="Aharoni" panose="02010803020104030203" pitchFamily="2" charset="-79"/>
              </a:rPr>
              <a:t>to Roberts </a:t>
            </a:r>
            <a:r>
              <a:rPr lang="en-CA" sz="2000" dirty="0" smtClean="0">
                <a:cs typeface="Aharoni" panose="02010803020104030203" pitchFamily="2" charset="-79"/>
              </a:rPr>
              <a:t>Bay</a:t>
            </a:r>
            <a:r>
              <a:rPr lang="en-CA" sz="2000" dirty="0" smtClean="0">
                <a:latin typeface="Arial Rounded MT Bold" panose="020F0704030504030204" pitchFamily="34" charset="0"/>
                <a:cs typeface="Aharoni" panose="02010803020104030203" pitchFamily="2" charset="-79"/>
              </a:rPr>
              <a:t>.</a:t>
            </a:r>
            <a:endParaRPr lang="en-CA" sz="2000" dirty="0">
              <a:latin typeface="Arial Rounded MT Bold" panose="020F0704030504030204" pitchFamily="34" charset="0"/>
              <a:cs typeface="Aharoni" panose="02010803020104030203" pitchFamily="2" charset="-79"/>
            </a:endParaRPr>
          </a:p>
          <a:p>
            <a:pPr lvl="1">
              <a:lnSpc>
                <a:spcPct val="120000"/>
              </a:lnSpc>
            </a:pPr>
            <a:r>
              <a:rPr lang="en-CA" sz="2000" b="1" dirty="0" smtClean="0"/>
              <a:t>Recommendation: </a:t>
            </a:r>
            <a:r>
              <a:rPr lang="en-US" sz="2000" dirty="0">
                <a:cs typeface="Aharoni" panose="02010803020104030203" pitchFamily="2" charset="-79"/>
              </a:rPr>
              <a:t>Complete additional analysis for </a:t>
            </a:r>
            <a:r>
              <a:rPr lang="en-US" sz="2000" dirty="0" smtClean="0">
                <a:cs typeface="Aharoni" panose="02010803020104030203" pitchFamily="2" charset="-79"/>
              </a:rPr>
              <a:t>mercury, selenium, and cyanide </a:t>
            </a:r>
            <a:r>
              <a:rPr lang="en-US" sz="2000" dirty="0">
                <a:cs typeface="Aharoni" panose="02010803020104030203" pitchFamily="2" charset="-79"/>
              </a:rPr>
              <a:t>concentrations in the </a:t>
            </a:r>
            <a:r>
              <a:rPr lang="en-US" sz="2000" dirty="0" smtClean="0">
                <a:cs typeface="Aharoni" panose="02010803020104030203" pitchFamily="2" charset="-79"/>
              </a:rPr>
              <a:t>TIA water. </a:t>
            </a:r>
            <a:endParaRPr lang="en-US" sz="2000" dirty="0">
              <a:cs typeface="Aharoni" panose="02010803020104030203" pitchFamily="2" charset="-79"/>
            </a:endParaRPr>
          </a:p>
          <a:p>
            <a:pPr lvl="1"/>
            <a:r>
              <a:rPr lang="en-US" sz="2000" b="1" dirty="0" smtClean="0"/>
              <a:t>Response and Status: </a:t>
            </a:r>
            <a:r>
              <a:rPr lang="en-CA" sz="2000" dirty="0" smtClean="0">
                <a:cs typeface="Aharoni" panose="02010803020104030203" pitchFamily="2" charset="-79"/>
              </a:rPr>
              <a:t>The model was updated to </a:t>
            </a:r>
            <a:r>
              <a:rPr lang="en-CA" sz="2000" dirty="0">
                <a:cs typeface="Aharoni" panose="02010803020104030203" pitchFamily="2" charset="-79"/>
              </a:rPr>
              <a:t>include cyanide, selenium, </a:t>
            </a:r>
            <a:r>
              <a:rPr lang="en-CA" sz="2000" dirty="0" smtClean="0">
                <a:cs typeface="Aharoni" panose="02010803020104030203" pitchFamily="2" charset="-79"/>
              </a:rPr>
              <a:t>and </a:t>
            </a:r>
            <a:r>
              <a:rPr lang="en-CA" sz="2000" dirty="0">
                <a:cs typeface="Aharoni" panose="02010803020104030203" pitchFamily="2" charset="-79"/>
              </a:rPr>
              <a:t>mercury in the TIA &amp; </a:t>
            </a:r>
            <a:r>
              <a:rPr lang="en-CA" sz="2000" dirty="0" smtClean="0">
                <a:cs typeface="Aharoni" panose="02010803020104030203" pitchFamily="2" charset="-79"/>
              </a:rPr>
              <a:t>discharge </a:t>
            </a:r>
            <a:r>
              <a:rPr lang="en-CA" sz="2000" dirty="0">
                <a:cs typeface="Aharoni" panose="02010803020104030203" pitchFamily="2" charset="-79"/>
              </a:rPr>
              <a:t>to Robert’s Bay. </a:t>
            </a:r>
            <a:r>
              <a:rPr lang="en-CA" sz="2000" dirty="0" smtClean="0">
                <a:cs typeface="Aharoni" panose="02010803020104030203" pitchFamily="2" charset="-79"/>
              </a:rPr>
              <a:t>Concentrations for cyanide, copper, mercury, and selenium were found to be extremely low</a:t>
            </a:r>
            <a:r>
              <a:rPr lang="en-CA" sz="2000" dirty="0" smtClean="0"/>
              <a:t>. The issue is resolved.</a:t>
            </a:r>
            <a:endParaRPr lang="en-US" sz="2000" dirty="0" smtClean="0"/>
          </a:p>
          <a:p>
            <a:pPr lvl="1"/>
            <a:endParaRPr lang="en-US" sz="2000" dirty="0"/>
          </a:p>
          <a:p>
            <a:pPr lvl="1"/>
            <a:endParaRPr lang="en-CA" sz="2000" dirty="0"/>
          </a:p>
          <a:p>
            <a:pPr lvl="1"/>
            <a:endParaRPr lang="en-US" sz="2000" b="1"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5</a:t>
            </a:fld>
            <a:endParaRPr lang="en-US" dirty="0"/>
          </a:p>
        </p:txBody>
      </p:sp>
    </p:spTree>
    <p:extLst>
      <p:ext uri="{BB962C8B-B14F-4D97-AF65-F5344CB8AC3E}">
        <p14:creationId xmlns:p14="http://schemas.microsoft.com/office/powerpoint/2010/main" val="2132702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Major Issues to the Project and Type A Water Licence:</a:t>
            </a:r>
            <a:br>
              <a:rPr lang="en-US" sz="2800" dirty="0" smtClean="0"/>
            </a:br>
            <a:r>
              <a:rPr lang="en-US" sz="2400" dirty="0" smtClean="0"/>
              <a:t>Water Quality Predictions</a:t>
            </a:r>
            <a:br>
              <a:rPr lang="en-US" sz="2400" dirty="0" smtClean="0"/>
            </a:br>
            <a:endParaRPr lang="en-US" sz="2400" dirty="0"/>
          </a:p>
        </p:txBody>
      </p:sp>
      <p:sp>
        <p:nvSpPr>
          <p:cNvPr id="3" name="Content Placeholder 2"/>
          <p:cNvSpPr>
            <a:spLocks noGrp="1"/>
          </p:cNvSpPr>
          <p:nvPr>
            <p:ph idx="1"/>
          </p:nvPr>
        </p:nvSpPr>
        <p:spPr/>
        <p:txBody>
          <a:bodyPr/>
          <a:lstStyle/>
          <a:p>
            <a:pPr marL="0" indent="0">
              <a:buNone/>
            </a:pPr>
            <a:r>
              <a:rPr lang="en-US" dirty="0" smtClean="0"/>
              <a:t>Groundwater Quality and Volume Predictions:</a:t>
            </a:r>
          </a:p>
          <a:p>
            <a:pPr marL="0" indent="0">
              <a:buNone/>
            </a:pPr>
            <a:r>
              <a:rPr lang="en-US" b="1" u="sng" dirty="0" smtClean="0"/>
              <a:t>Hydrology (KIA-10)</a:t>
            </a:r>
          </a:p>
          <a:p>
            <a:pPr lvl="1"/>
            <a:r>
              <a:rPr lang="en-US" sz="2000" b="1" dirty="0" smtClean="0"/>
              <a:t>Issue: </a:t>
            </a:r>
            <a:r>
              <a:rPr lang="en-CA" sz="2000" dirty="0" smtClean="0"/>
              <a:t>How </a:t>
            </a:r>
            <a:r>
              <a:rPr lang="en-CA" sz="2000" dirty="0"/>
              <a:t>groundwater </a:t>
            </a:r>
            <a:r>
              <a:rPr lang="en-CA" sz="2000" dirty="0" smtClean="0"/>
              <a:t>inflow </a:t>
            </a:r>
            <a:r>
              <a:rPr lang="en-CA" sz="2000" dirty="0"/>
              <a:t>will be handled, including post closure</a:t>
            </a:r>
            <a:r>
              <a:rPr lang="en-CA" sz="2000" dirty="0" smtClean="0"/>
              <a:t>.</a:t>
            </a:r>
          </a:p>
          <a:p>
            <a:pPr lvl="1"/>
            <a:r>
              <a:rPr lang="en-CA" sz="2000" b="1" dirty="0" smtClean="0"/>
              <a:t>Recommendation: </a:t>
            </a:r>
            <a:r>
              <a:rPr lang="en-CA" sz="2000" dirty="0" smtClean="0"/>
              <a:t>  </a:t>
            </a:r>
            <a:r>
              <a:rPr lang="en-CA" sz="2000" dirty="0"/>
              <a:t>Provide </a:t>
            </a:r>
            <a:r>
              <a:rPr lang="en-US" sz="2000" dirty="0" smtClean="0"/>
              <a:t>details on the </a:t>
            </a:r>
            <a:r>
              <a:rPr lang="en-US" sz="2000" dirty="0"/>
              <a:t>variance in the volume &amp; quality of groundwater </a:t>
            </a:r>
            <a:r>
              <a:rPr lang="en-US" sz="2000" dirty="0" smtClean="0"/>
              <a:t>inflow and its management.</a:t>
            </a:r>
          </a:p>
          <a:p>
            <a:pPr lvl="1"/>
            <a:r>
              <a:rPr lang="en-US" sz="2000" b="1" dirty="0" smtClean="0"/>
              <a:t>Response and Status:</a:t>
            </a:r>
            <a:r>
              <a:rPr lang="en-US" sz="2000" dirty="0" smtClean="0"/>
              <a:t> T</a:t>
            </a:r>
            <a:r>
              <a:rPr lang="en-CA" sz="2000" dirty="0" smtClean="0"/>
              <a:t>he </a:t>
            </a:r>
            <a:r>
              <a:rPr lang="en-CA" sz="2000" dirty="0"/>
              <a:t>requested information </a:t>
            </a:r>
            <a:r>
              <a:rPr lang="en-CA" sz="2000" dirty="0" smtClean="0"/>
              <a:t>was provided to KIA’s satisfaction and the issue is resolved.</a:t>
            </a:r>
            <a:endParaRPr lang="en-US" sz="2000" dirty="0" smtClean="0"/>
          </a:p>
          <a:p>
            <a:pPr lvl="1"/>
            <a:endParaRPr lang="en-US" sz="2000" dirty="0"/>
          </a:p>
          <a:p>
            <a:pPr lvl="1"/>
            <a:endParaRPr lang="en-CA" sz="2000" dirty="0"/>
          </a:p>
          <a:p>
            <a:pPr lvl="1"/>
            <a:endParaRPr lang="en-US" sz="2000" b="1"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6</a:t>
            </a:fld>
            <a:endParaRPr lang="en-US" dirty="0"/>
          </a:p>
        </p:txBody>
      </p:sp>
    </p:spTree>
    <p:extLst>
      <p:ext uri="{BB962C8B-B14F-4D97-AF65-F5344CB8AC3E}">
        <p14:creationId xmlns:p14="http://schemas.microsoft.com/office/powerpoint/2010/main" val="3610761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Major </a:t>
            </a:r>
            <a:r>
              <a:rPr lang="en-US" sz="2800" dirty="0" smtClean="0"/>
              <a:t>Issues </a:t>
            </a:r>
            <a:r>
              <a:rPr lang="en-US" sz="2800" dirty="0"/>
              <a:t>to the </a:t>
            </a:r>
            <a:r>
              <a:rPr lang="en-US" sz="2800" dirty="0" smtClean="0"/>
              <a:t>Project and Type A Water Licence:</a:t>
            </a:r>
            <a:r>
              <a:rPr lang="en-US" sz="2800" dirty="0"/>
              <a:t/>
            </a:r>
            <a:br>
              <a:rPr lang="en-US" sz="2800" dirty="0"/>
            </a:br>
            <a:r>
              <a:rPr lang="en-US" sz="2400" dirty="0" smtClean="0"/>
              <a:t>Water Quality Predictions</a:t>
            </a:r>
            <a:r>
              <a:rPr lang="en-US" sz="2200" dirty="0" smtClean="0"/>
              <a:t/>
            </a:r>
            <a:br>
              <a:rPr lang="en-US" sz="2200" dirty="0" smtClean="0"/>
            </a:br>
            <a:endParaRPr lang="en-US" sz="2200" dirty="0"/>
          </a:p>
        </p:txBody>
      </p:sp>
      <p:sp>
        <p:nvSpPr>
          <p:cNvPr id="3" name="Content Placeholder 2"/>
          <p:cNvSpPr>
            <a:spLocks noGrp="1"/>
          </p:cNvSpPr>
          <p:nvPr>
            <p:ph idx="1"/>
          </p:nvPr>
        </p:nvSpPr>
        <p:spPr/>
        <p:txBody>
          <a:bodyPr>
            <a:normAutofit/>
          </a:bodyPr>
          <a:lstStyle/>
          <a:p>
            <a:pPr marL="0" indent="0">
              <a:buNone/>
            </a:pPr>
            <a:r>
              <a:rPr lang="en-US" dirty="0" smtClean="0"/>
              <a:t>Roberts Bay Discharge:</a:t>
            </a:r>
          </a:p>
          <a:p>
            <a:pPr marL="0" indent="0">
              <a:buNone/>
            </a:pPr>
            <a:r>
              <a:rPr lang="en-US" b="1" u="sng" dirty="0" smtClean="0"/>
              <a:t>Potential Interaction with Marine Environment (KIA-7)</a:t>
            </a:r>
          </a:p>
          <a:p>
            <a:pPr lvl="1"/>
            <a:r>
              <a:rPr lang="en-US" b="1" dirty="0" smtClean="0"/>
              <a:t>Issue: </a:t>
            </a:r>
            <a:r>
              <a:rPr lang="en-US" dirty="0"/>
              <a:t>Saline groundwater &amp; water from TIA have the potential to interact with marine environment</a:t>
            </a:r>
            <a:r>
              <a:rPr lang="en-US" dirty="0" smtClean="0"/>
              <a:t>. </a:t>
            </a:r>
            <a:endParaRPr lang="en-CA" dirty="0"/>
          </a:p>
          <a:p>
            <a:pPr lvl="1"/>
            <a:r>
              <a:rPr lang="en-US" b="1" dirty="0" smtClean="0"/>
              <a:t>Recommendation: </a:t>
            </a:r>
            <a:r>
              <a:rPr lang="en-US" dirty="0"/>
              <a:t>Variance in water discharge, chemical differences &amp; the potential impact on seawater should be addressed in further detail.</a:t>
            </a:r>
          </a:p>
          <a:p>
            <a:pPr lvl="1"/>
            <a:r>
              <a:rPr lang="en-US" b="1" dirty="0" smtClean="0"/>
              <a:t>Response and Status: </a:t>
            </a:r>
            <a:r>
              <a:rPr lang="en-CA" dirty="0" smtClean="0"/>
              <a:t>The information </a:t>
            </a:r>
            <a:r>
              <a:rPr lang="en-CA" dirty="0"/>
              <a:t>on groundwater </a:t>
            </a:r>
            <a:r>
              <a:rPr lang="en-CA" dirty="0" smtClean="0"/>
              <a:t>quality and the saline variation of ocean discharge was below CCME guidelines. This issue is resolved.</a:t>
            </a:r>
            <a:endParaRPr lang="en-CA" dirty="0"/>
          </a:p>
          <a:p>
            <a:pPr lvl="1"/>
            <a:endParaRPr lang="en-US" b="1" dirty="0" smtClean="0"/>
          </a:p>
          <a:p>
            <a:pPr lvl="1"/>
            <a:endParaRPr lang="en-US" sz="2000" b="1" dirty="0"/>
          </a:p>
          <a:p>
            <a:pPr lvl="1"/>
            <a:endParaRPr lang="en-CA" sz="2000" dirty="0"/>
          </a:p>
          <a:p>
            <a:pPr lvl="1"/>
            <a:endParaRPr lang="en-US" sz="2000" b="1"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7</a:t>
            </a:fld>
            <a:endParaRPr lang="en-US" dirty="0"/>
          </a:p>
        </p:txBody>
      </p:sp>
    </p:spTree>
    <p:extLst>
      <p:ext uri="{BB962C8B-B14F-4D97-AF65-F5344CB8AC3E}">
        <p14:creationId xmlns:p14="http://schemas.microsoft.com/office/powerpoint/2010/main" val="1983049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Major </a:t>
            </a:r>
            <a:r>
              <a:rPr lang="en-US" sz="2800" dirty="0" smtClean="0"/>
              <a:t>Issues </a:t>
            </a:r>
            <a:r>
              <a:rPr lang="en-US" sz="2800" dirty="0"/>
              <a:t>to the </a:t>
            </a:r>
            <a:r>
              <a:rPr lang="en-US" sz="2800" dirty="0" smtClean="0"/>
              <a:t>Project and Type A Water Licence:</a:t>
            </a:r>
            <a:r>
              <a:rPr lang="en-US" sz="2800" dirty="0"/>
              <a:t/>
            </a:r>
            <a:br>
              <a:rPr lang="en-US" sz="2800" dirty="0"/>
            </a:br>
            <a:r>
              <a:rPr lang="en-US" sz="2400" dirty="0" smtClean="0"/>
              <a:t>Roberts Bay Discharge Monitoring</a:t>
            </a:r>
            <a:br>
              <a:rPr lang="en-US" sz="2400" dirty="0" smtClean="0"/>
            </a:br>
            <a:endParaRPr lang="en-US" sz="24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Aquatic Monitoring Framework (AEMP and EEM Program):</a:t>
            </a:r>
          </a:p>
          <a:p>
            <a:pPr marL="0" indent="0">
              <a:buNone/>
            </a:pPr>
            <a:r>
              <a:rPr lang="en-US" b="1" u="sng" dirty="0" smtClean="0"/>
              <a:t>Roberts Bay Discharge and AEMP (KIA-6)</a:t>
            </a:r>
          </a:p>
          <a:p>
            <a:pPr lvl="1"/>
            <a:r>
              <a:rPr lang="en-US" b="1" dirty="0" smtClean="0"/>
              <a:t>Issue:</a:t>
            </a:r>
            <a:r>
              <a:rPr lang="en-US" dirty="0" smtClean="0"/>
              <a:t> </a:t>
            </a:r>
            <a:r>
              <a:rPr lang="en-CA" dirty="0"/>
              <a:t>Roberts Bay hosts </a:t>
            </a:r>
            <a:r>
              <a:rPr lang="en-CA" dirty="0" smtClean="0"/>
              <a:t>waterfowl and mammals that </a:t>
            </a:r>
            <a:r>
              <a:rPr lang="en-CA" dirty="0"/>
              <a:t>feed on benthic food items like bivalves. Update AEMP in Roberts Bay to protect wildlife. </a:t>
            </a:r>
          </a:p>
          <a:p>
            <a:pPr lvl="1"/>
            <a:r>
              <a:rPr lang="en-US" b="1" dirty="0" smtClean="0"/>
              <a:t>Recommendation: </a:t>
            </a:r>
            <a:r>
              <a:rPr lang="en-CA" dirty="0"/>
              <a:t>AEMP changes should include increased sampling locations and frequency for diffuser outfall.</a:t>
            </a:r>
            <a:endParaRPr lang="en-US" b="1" dirty="0" smtClean="0"/>
          </a:p>
          <a:p>
            <a:pPr lvl="1"/>
            <a:r>
              <a:rPr lang="en-US" b="1" dirty="0" smtClean="0"/>
              <a:t>Response and Status: </a:t>
            </a:r>
            <a:r>
              <a:rPr lang="en-US" dirty="0" smtClean="0"/>
              <a:t>The sensitivity analysis of water load balance indicates TIA effluent concentrations are below CCME and MMER guidelines. Proposed sampling locations in Robert Bay and the TIA were found to adequate for AEMP. This issue is resolved.</a:t>
            </a:r>
            <a:endParaRPr lang="en-US" dirty="0"/>
          </a:p>
          <a:p>
            <a:pPr lvl="1"/>
            <a:endParaRPr lang="en-US" b="1" dirty="0" smtClean="0"/>
          </a:p>
          <a:p>
            <a:pPr lvl="1"/>
            <a:endParaRPr lang="en-US" sz="2000" b="1" dirty="0"/>
          </a:p>
          <a:p>
            <a:pPr lvl="1"/>
            <a:endParaRPr lang="en-CA" sz="2000" dirty="0"/>
          </a:p>
          <a:p>
            <a:pPr lvl="1"/>
            <a:endParaRPr lang="en-US" sz="2000" b="1"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8</a:t>
            </a:fld>
            <a:endParaRPr lang="en-US" dirty="0"/>
          </a:p>
        </p:txBody>
      </p:sp>
    </p:spTree>
    <p:extLst>
      <p:ext uri="{BB962C8B-B14F-4D97-AF65-F5344CB8AC3E}">
        <p14:creationId xmlns:p14="http://schemas.microsoft.com/office/powerpoint/2010/main" val="525067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Major </a:t>
            </a:r>
            <a:r>
              <a:rPr lang="en-US" sz="2800" dirty="0" smtClean="0"/>
              <a:t>Issues </a:t>
            </a:r>
            <a:r>
              <a:rPr lang="en-US" sz="2800" dirty="0"/>
              <a:t>to the </a:t>
            </a:r>
            <a:r>
              <a:rPr lang="en-US" sz="2800" dirty="0" smtClean="0"/>
              <a:t>Project and Type A Water Licence:</a:t>
            </a:r>
            <a:r>
              <a:rPr lang="en-US" sz="2800" dirty="0"/>
              <a:t/>
            </a:r>
            <a:br>
              <a:rPr lang="en-US" sz="2800" dirty="0"/>
            </a:br>
            <a:r>
              <a:rPr lang="en-US" sz="2400" dirty="0" smtClean="0"/>
              <a:t>Roberts Bay Discharge Monitoring</a:t>
            </a:r>
            <a:r>
              <a:rPr lang="en-US" sz="2200" dirty="0" smtClean="0"/>
              <a:t/>
            </a:r>
            <a:br>
              <a:rPr lang="en-US" sz="2200" dirty="0" smtClean="0"/>
            </a:b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Effluent Discharge Criteria:</a:t>
            </a:r>
          </a:p>
          <a:p>
            <a:pPr marL="0" indent="0">
              <a:buNone/>
            </a:pPr>
            <a:r>
              <a:rPr lang="en-US" b="1" u="sng" dirty="0" smtClean="0"/>
              <a:t>Mixing Zone Delineation (KIA-8)</a:t>
            </a:r>
          </a:p>
          <a:p>
            <a:pPr lvl="1"/>
            <a:r>
              <a:rPr lang="en-US" b="1" dirty="0" smtClean="0"/>
              <a:t>Issue: </a:t>
            </a:r>
            <a:r>
              <a:rPr lang="en-US" dirty="0"/>
              <a:t>The methods used to predict water quality in Roberts Bay does not determine the size &amp; properties of the mixing zone where water quality will be above the CCME guidelines. </a:t>
            </a:r>
            <a:endParaRPr lang="en-CA" dirty="0"/>
          </a:p>
          <a:p>
            <a:pPr lvl="1"/>
            <a:r>
              <a:rPr lang="en-US" b="1" dirty="0" smtClean="0"/>
              <a:t>Recommendation: </a:t>
            </a:r>
            <a:r>
              <a:rPr lang="en-US" dirty="0"/>
              <a:t>The size &amp; shape of the mixing zone, where water quality will be above CCME guidelines should be modeled &amp; presented, using 75th percentile concentrations.</a:t>
            </a:r>
          </a:p>
          <a:p>
            <a:pPr lvl="1"/>
            <a:r>
              <a:rPr lang="en-US" b="1" dirty="0" smtClean="0"/>
              <a:t>Response and Status: </a:t>
            </a:r>
            <a:r>
              <a:rPr lang="en-CA" dirty="0" smtClean="0"/>
              <a:t>3-D modeling of mixing </a:t>
            </a:r>
            <a:r>
              <a:rPr lang="en-CA" dirty="0"/>
              <a:t>zones, plume movement, </a:t>
            </a:r>
            <a:r>
              <a:rPr lang="en-CA" dirty="0" smtClean="0"/>
              <a:t>and water </a:t>
            </a:r>
            <a:r>
              <a:rPr lang="en-CA" dirty="0"/>
              <a:t>quality concentrations </a:t>
            </a:r>
            <a:r>
              <a:rPr lang="en-CA" dirty="0" smtClean="0"/>
              <a:t>using </a:t>
            </a:r>
            <a:r>
              <a:rPr lang="en-CA" dirty="0"/>
              <a:t>75th percentile </a:t>
            </a:r>
            <a:r>
              <a:rPr lang="en-CA" dirty="0" smtClean="0"/>
              <a:t>concentrations indicates that CCME water quality requirements were met within 1 m of the diffuser. The issue is resolved.</a:t>
            </a:r>
            <a:endParaRPr lang="en-US" dirty="0"/>
          </a:p>
          <a:p>
            <a:pPr lvl="1"/>
            <a:endParaRPr lang="en-CA" dirty="0"/>
          </a:p>
          <a:p>
            <a:pPr lvl="1"/>
            <a:endParaRPr lang="en-US" b="1" dirty="0" smtClean="0"/>
          </a:p>
          <a:p>
            <a:pPr lvl="1"/>
            <a:endParaRPr lang="en-US" sz="2000" b="1" dirty="0"/>
          </a:p>
          <a:p>
            <a:pPr lvl="1"/>
            <a:endParaRPr lang="en-CA" sz="2000" dirty="0"/>
          </a:p>
          <a:p>
            <a:pPr lvl="1"/>
            <a:endParaRPr lang="en-US" sz="2000" b="1"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9</a:t>
            </a:fld>
            <a:endParaRPr lang="en-US" dirty="0"/>
          </a:p>
        </p:txBody>
      </p:sp>
    </p:spTree>
    <p:extLst>
      <p:ext uri="{BB962C8B-B14F-4D97-AF65-F5344CB8AC3E}">
        <p14:creationId xmlns:p14="http://schemas.microsoft.com/office/powerpoint/2010/main" val="162592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7667</TotalTime>
  <Words>5071</Words>
  <Application>Microsoft Office PowerPoint</Application>
  <PresentationFormat>On-screen Show (4:3)</PresentationFormat>
  <Paragraphs>479</Paragraphs>
  <Slides>31</Slides>
  <Notes>31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Aharoni</vt:lpstr>
      <vt:lpstr>Arial</vt:lpstr>
      <vt:lpstr>Arial Black</vt:lpstr>
      <vt:lpstr>Arial Rounded MT Bold</vt:lpstr>
      <vt:lpstr>Calibri</vt:lpstr>
      <vt:lpstr>Calibri Light</vt:lpstr>
      <vt:lpstr>Courier New</vt:lpstr>
      <vt:lpstr>Wingdings</vt:lpstr>
      <vt:lpstr>Office Theme</vt:lpstr>
      <vt:lpstr>Custom Design</vt:lpstr>
      <vt:lpstr>Kitikmeot Inuit Association</vt:lpstr>
      <vt:lpstr>Technical Overview</vt:lpstr>
      <vt:lpstr>Major Issues to the Project and Type A Water Licence: Water Quality Predictions </vt:lpstr>
      <vt:lpstr>Major Issues to the Project and Type A Water Licence: Water Quality Predictions </vt:lpstr>
      <vt:lpstr>Major Issues to the Project and Type A Water Licence: Water Quality Predictions </vt:lpstr>
      <vt:lpstr>Major Issues to the Project and Type A Water Licence: Water Quality Predictions </vt:lpstr>
      <vt:lpstr>Major Issues to the Project and Type A Water Licence: Water Quality Predictions </vt:lpstr>
      <vt:lpstr>Major Issues to the Project and Type A Water Licence: Roberts Bay Discharge Monitoring </vt:lpstr>
      <vt:lpstr>Major Issues to the Project and Type A Water Licence: Roberts Bay Discharge Monitoring </vt:lpstr>
      <vt:lpstr>Major Issues to the Project and Type A Water Licence: Roberts Bay Discharge Monitoring </vt:lpstr>
      <vt:lpstr>Major Issues to the Project and Type A Water Licence: Roberts Bay Discharge Monitoring </vt:lpstr>
      <vt:lpstr>Major Issues to the Project and Type A Water Licence: Waste Rock and Tailings </vt:lpstr>
      <vt:lpstr>Major Issues to the Project and Type A Water Licence: Waste Rock and Tailings </vt:lpstr>
      <vt:lpstr>Major Issues to the Project and Type A Water Licence: Waste Rock and Tailings </vt:lpstr>
      <vt:lpstr>Major Issues to the Project and Type A Water Licence: Waste Rock and Tailings </vt:lpstr>
      <vt:lpstr>Major Issues to the Project and Type A Water Licence: Waste Rock and Tailings </vt:lpstr>
      <vt:lpstr>Major Issues to the Project and Type A Water Licence: Waste Rock and Tailings </vt:lpstr>
      <vt:lpstr>Major Issues to the Project and Type A Water Licence: Waste Rock and Tailings </vt:lpstr>
      <vt:lpstr>Major Issues to the Project and Type A Water Licence: Mitigation Measures </vt:lpstr>
      <vt:lpstr>Major Issues to the Project and Type A Water Licence: Mitigation Measures </vt:lpstr>
      <vt:lpstr>Major Issues to the Project and Type A Water Licence: Water Treatment </vt:lpstr>
      <vt:lpstr>Major Issues to the Project and Type A Water Licence: Management Plans and Reports </vt:lpstr>
      <vt:lpstr>Major Issues to the Project and Type A Water Licence: Management Plans and Reports: </vt:lpstr>
      <vt:lpstr>Final Environmental Assessment Guidelines:</vt:lpstr>
      <vt:lpstr>KIA Statement:</vt:lpstr>
      <vt:lpstr>KIA Statement:</vt:lpstr>
      <vt:lpstr>KIA Statement:</vt:lpstr>
      <vt:lpstr>KIA Statement:</vt:lpstr>
      <vt:lpstr>KIA Statement:</vt:lpstr>
      <vt:lpstr>KIA Statement:</vt:lpstr>
      <vt:lpstr>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Duxbury</dc:creator>
  <cp:lastModifiedBy>Administrator</cp:lastModifiedBy>
  <cp:revision>332</cp:revision>
  <cp:lastPrinted>2016-03-23T20:43:29Z</cp:lastPrinted>
  <dcterms:created xsi:type="dcterms:W3CDTF">2013-07-19T15:58:55Z</dcterms:created>
  <dcterms:modified xsi:type="dcterms:W3CDTF">2016-08-22T21:01:10Z</dcterms:modified>
</cp:coreProperties>
</file>