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6" r:id="rId2"/>
  </p:sldMasterIdLst>
  <p:notesMasterIdLst>
    <p:notesMasterId r:id="rId21"/>
  </p:notesMasterIdLst>
  <p:handoutMasterIdLst>
    <p:handoutMasterId r:id="rId22"/>
  </p:handoutMasterIdLst>
  <p:sldIdLst>
    <p:sldId id="502" r:id="rId3"/>
    <p:sldId id="505" r:id="rId4"/>
    <p:sldId id="522" r:id="rId5"/>
    <p:sldId id="510" r:id="rId6"/>
    <p:sldId id="511" r:id="rId7"/>
    <p:sldId id="512" r:id="rId8"/>
    <p:sldId id="521" r:id="rId9"/>
    <p:sldId id="523" r:id="rId10"/>
    <p:sldId id="520" r:id="rId11"/>
    <p:sldId id="525" r:id="rId12"/>
    <p:sldId id="519" r:id="rId13"/>
    <p:sldId id="524" r:id="rId14"/>
    <p:sldId id="518" r:id="rId15"/>
    <p:sldId id="516" r:id="rId16"/>
    <p:sldId id="515" r:id="rId17"/>
    <p:sldId id="514" r:id="rId18"/>
    <p:sldId id="526" r:id="rId19"/>
    <p:sldId id="509" r:id="rId20"/>
  </p:sldIdLst>
  <p:sldSz cx="9144000" cy="6858000" type="screen4x3"/>
  <p:notesSz cx="7315200" cy="9601200"/>
  <p:custDataLst>
    <p:tags r:id="rId23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0099"/>
    <a:srgbClr val="969696"/>
    <a:srgbClr val="335C64"/>
    <a:srgbClr val="66CCFF"/>
    <a:srgbClr val="33CCFF"/>
    <a:srgbClr val="0000DE"/>
    <a:srgbClr val="003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92481" autoAdjust="0"/>
  </p:normalViewPr>
  <p:slideViewPr>
    <p:cSldViewPr snapToObjects="1">
      <p:cViewPr varScale="1">
        <p:scale>
          <a:sx n="106" d="100"/>
          <a:sy n="106" d="100"/>
        </p:scale>
        <p:origin x="1842" y="114"/>
      </p:cViewPr>
      <p:guideLst>
        <p:guide orient="horz" pos="4224"/>
        <p:guide pos="9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305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305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305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305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70662" indent="-296408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85634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59887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34141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08395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2648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56902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31155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6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4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Click to edit master text styles</a:t>
            </a:r>
          </a:p>
          <a:p>
            <a:pPr lvl="1"/>
            <a:r>
              <a:rPr lang="en-CA" altLang="en-GB" dirty="0" smtClean="0"/>
              <a:t>Second level</a:t>
            </a:r>
          </a:p>
          <a:p>
            <a:pPr lvl="2"/>
            <a:r>
              <a:rPr lang="en-CA" altLang="en-GB" dirty="0" smtClean="0"/>
              <a:t>Third level</a:t>
            </a:r>
          </a:p>
          <a:p>
            <a:pPr lvl="3"/>
            <a:r>
              <a:rPr lang="en-CA" altLang="en-GB" dirty="0" smtClean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18F2-A75B-4836-B936-4E44D9535B7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4724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ct val="0"/>
              </a:spcAft>
              <a:tabLst>
                <a:tab pos="5715000" algn="l"/>
              </a:tabLst>
            </a:pPr>
            <a:r>
              <a:rPr lang="en-CA" altLang="en-US" sz="2400" b="1" kern="0" dirty="0">
                <a:solidFill>
                  <a:srgbClr val="000000"/>
                </a:solidFill>
                <a:latin typeface="Arial"/>
              </a:rPr>
              <a:t>Lupin Mines Incorporated (LMI)</a:t>
            </a:r>
          </a:p>
          <a:p>
            <a:pPr lvl="0" algn="ctr">
              <a:lnSpc>
                <a:spcPct val="107000"/>
              </a:lnSpc>
              <a:spcAft>
                <a:spcPct val="0"/>
              </a:spcAft>
              <a:tabLst>
                <a:tab pos="5715000" algn="l"/>
              </a:tabLst>
            </a:pPr>
            <a:r>
              <a:rPr lang="en-CA" altLang="en-US" sz="2400" b="1" kern="0" dirty="0">
                <a:solidFill>
                  <a:srgbClr val="000000"/>
                </a:solidFill>
                <a:latin typeface="Arial"/>
              </a:rPr>
              <a:t>Lupin Mine Project</a:t>
            </a:r>
            <a:endParaRPr lang="en-CA" altLang="en-US" sz="2400" kern="0" dirty="0">
              <a:solidFill>
                <a:srgbClr val="FF3300"/>
              </a:solidFill>
              <a:latin typeface="Arial"/>
            </a:endParaRPr>
          </a:p>
          <a:p>
            <a:pPr lvl="0" algn="ctr">
              <a:lnSpc>
                <a:spcPct val="107000"/>
              </a:lnSpc>
              <a:spcAft>
                <a:spcPct val="0"/>
              </a:spcAft>
              <a:tabLst>
                <a:tab pos="5715000" algn="l"/>
              </a:tabLst>
            </a:pPr>
            <a:r>
              <a:rPr lang="en-CA" altLang="en-US" sz="2400" b="1" kern="0" dirty="0">
                <a:solidFill>
                  <a:srgbClr val="000000"/>
                </a:solidFill>
                <a:latin typeface="Arial"/>
              </a:rPr>
              <a:t>Type ‘A’ Water Licence Renewal Application</a:t>
            </a:r>
          </a:p>
          <a:p>
            <a:pPr lvl="0" algn="ctr">
              <a:lnSpc>
                <a:spcPct val="107000"/>
              </a:lnSpc>
              <a:spcAft>
                <a:spcPct val="0"/>
              </a:spcAft>
              <a:tabLst>
                <a:tab pos="5715000" algn="l"/>
              </a:tabLst>
            </a:pPr>
            <a:r>
              <a:rPr lang="en-CA" altLang="en-US" sz="2400" b="1" kern="0" dirty="0">
                <a:solidFill>
                  <a:srgbClr val="000000"/>
                </a:solidFill>
                <a:latin typeface="Arial"/>
              </a:rPr>
              <a:t>                  </a:t>
            </a:r>
          </a:p>
          <a:p>
            <a:pPr lvl="0" algn="ctr">
              <a:lnSpc>
                <a:spcPct val="107000"/>
              </a:lnSpc>
              <a:spcAft>
                <a:spcPct val="0"/>
              </a:spcAft>
              <a:tabLst>
                <a:tab pos="5715000" algn="l"/>
              </a:tabLst>
            </a:pPr>
            <a:endParaRPr lang="en-US" altLang="en-US" sz="1600" kern="0" dirty="0" smtClean="0">
              <a:solidFill>
                <a:srgbClr val="000000"/>
              </a:solidFill>
              <a:latin typeface="Arial"/>
            </a:endParaRPr>
          </a:p>
          <a:p>
            <a:pPr lvl="0" algn="ctr">
              <a:lnSpc>
                <a:spcPct val="107000"/>
              </a:lnSpc>
              <a:spcAft>
                <a:spcPct val="0"/>
              </a:spcAft>
              <a:tabLst>
                <a:tab pos="5715000" algn="l"/>
              </a:tabLst>
            </a:pPr>
            <a:r>
              <a:rPr lang="en-US" altLang="en-US" sz="1600" kern="0" dirty="0" smtClean="0">
                <a:solidFill>
                  <a:srgbClr val="FFFFFF"/>
                </a:solidFill>
                <a:latin typeface="Arial"/>
              </a:rPr>
              <a:t>Nunavut </a:t>
            </a:r>
            <a:r>
              <a:rPr lang="en-US" altLang="en-US" sz="1600" kern="0" dirty="0">
                <a:solidFill>
                  <a:srgbClr val="FFFFFF"/>
                </a:solidFill>
                <a:latin typeface="Arial"/>
              </a:rPr>
              <a:t>Water Board (NWB) </a:t>
            </a:r>
          </a:p>
          <a:p>
            <a:pPr lvl="0" algn="ctr">
              <a:lnSpc>
                <a:spcPct val="107000"/>
              </a:lnSpc>
              <a:spcAft>
                <a:spcPct val="0"/>
              </a:spcAft>
              <a:tabLst>
                <a:tab pos="5715000" algn="l"/>
              </a:tabLst>
            </a:pPr>
            <a:r>
              <a:rPr lang="en-US" altLang="en-US" sz="1600" kern="0" dirty="0">
                <a:solidFill>
                  <a:srgbClr val="FFFFFF"/>
                </a:solidFill>
                <a:latin typeface="Arial"/>
              </a:rPr>
              <a:t>Technical Meeting and Pre-Hearing Conference</a:t>
            </a:r>
          </a:p>
          <a:p>
            <a:pPr lvl="0" algn="ctr">
              <a:lnSpc>
                <a:spcPct val="107000"/>
              </a:lnSpc>
              <a:spcAft>
                <a:spcPct val="0"/>
              </a:spcAft>
              <a:tabLst>
                <a:tab pos="5715000" algn="l"/>
              </a:tabLst>
            </a:pPr>
            <a:r>
              <a:rPr lang="en-US" altLang="en-US" sz="1600" kern="0" dirty="0">
                <a:solidFill>
                  <a:srgbClr val="FFFFFF"/>
                </a:solidFill>
                <a:latin typeface="Arial"/>
              </a:rPr>
              <a:t>Kugluktuk, Nunavut </a:t>
            </a:r>
          </a:p>
          <a:p>
            <a:pPr lvl="0" algn="ctr">
              <a:lnSpc>
                <a:spcPct val="107000"/>
              </a:lnSpc>
              <a:spcAft>
                <a:spcPct val="0"/>
              </a:spcAft>
              <a:tabLst>
                <a:tab pos="5715000" algn="l"/>
              </a:tabLst>
            </a:pPr>
            <a:r>
              <a:rPr lang="en-US" altLang="en-US" sz="1600" kern="0" dirty="0">
                <a:solidFill>
                  <a:srgbClr val="FFFFFF"/>
                </a:solidFill>
                <a:latin typeface="Arial"/>
              </a:rPr>
              <a:t>June 6-7, 2019</a:t>
            </a:r>
            <a:endParaRPr lang="en-CA" altLang="en-US" sz="1400" kern="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pic>
        <p:nvPicPr>
          <p:cNvPr id="5123" name="Picture 3" descr="C:\Users\parsonsi\Desktop\Lupin pics 2018\20180705_145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7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tx2"/>
                </a:solidFill>
              </a:rPr>
              <a:t>Final Closure and Reclamation Plan Concerns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905001"/>
            <a:ext cx="7861300" cy="4191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1600" b="1" dirty="0"/>
              <a:t>Concern: Potentially Acid Generating and Non-Potentially Acid Generating Rock (PAG and NPAG) around site</a:t>
            </a:r>
            <a:endParaRPr lang="en-US" altLang="en-US" b="1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 err="1" smtClean="0"/>
              <a:t>Golder</a:t>
            </a:r>
            <a:r>
              <a:rPr lang="en-US" altLang="en-US" dirty="0" smtClean="0"/>
              <a:t> </a:t>
            </a:r>
            <a:r>
              <a:rPr lang="en-US" altLang="en-US" dirty="0"/>
              <a:t>and the ESA </a:t>
            </a:r>
            <a:r>
              <a:rPr lang="en-US" altLang="en-US" dirty="0" smtClean="0"/>
              <a:t>only verified </a:t>
            </a:r>
            <a:r>
              <a:rPr lang="en-US" altLang="en-US" dirty="0"/>
              <a:t>ARD potential around the mill site. No assessment of Acid Rock Drainage potential was done in other </a:t>
            </a:r>
            <a:r>
              <a:rPr lang="en-US" altLang="en-US" dirty="0" smtClean="0"/>
              <a:t>areas of </a:t>
            </a:r>
            <a:r>
              <a:rPr lang="en-US" altLang="en-US" dirty="0"/>
              <a:t>the mine site such as the tailings dams themselves and the roadways. </a:t>
            </a:r>
            <a:r>
              <a:rPr lang="en-US" altLang="en-US" dirty="0" smtClean="0"/>
              <a:t>Acid </a:t>
            </a:r>
            <a:r>
              <a:rPr lang="en-US" altLang="en-US" dirty="0"/>
              <a:t>Rock Drainage testing should </a:t>
            </a:r>
            <a:r>
              <a:rPr lang="en-US" altLang="en-US" dirty="0" smtClean="0"/>
              <a:t>be completed </a:t>
            </a:r>
            <a:r>
              <a:rPr lang="en-US" altLang="en-US" dirty="0"/>
              <a:t>or evidence provided to confirm that the materials used to construct the dams and roadways are constructed of NPAG </a:t>
            </a:r>
            <a:r>
              <a:rPr lang="en-US" altLang="en-US" smtClean="0"/>
              <a:t>material.</a:t>
            </a:r>
          </a:p>
          <a:p>
            <a:pPr marL="0" indent="0">
              <a:buNone/>
              <a:defRPr/>
            </a:pPr>
            <a:endParaRPr lang="en-US" altLang="en-US" dirty="0" smtClean="0"/>
          </a:p>
          <a:p>
            <a:pPr marL="0" indent="0">
              <a:buNone/>
              <a:defRPr/>
            </a:pPr>
            <a:r>
              <a:rPr lang="en-US" altLang="en-US" dirty="0" smtClean="0"/>
              <a:t>CIRNAC </a:t>
            </a:r>
            <a:r>
              <a:rPr lang="en-US" altLang="en-US" dirty="0"/>
              <a:t>recommends that an ARD </a:t>
            </a:r>
            <a:r>
              <a:rPr lang="en-US" altLang="en-US" dirty="0" smtClean="0"/>
              <a:t>analysis, Geochemical and Pathways modelling </a:t>
            </a:r>
            <a:r>
              <a:rPr lang="en-US" altLang="en-US" dirty="0"/>
              <a:t>should be undertaken </a:t>
            </a:r>
            <a:r>
              <a:rPr lang="en-US" altLang="en-US" dirty="0" smtClean="0"/>
              <a:t>for all waste rock sources.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485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pic>
        <p:nvPicPr>
          <p:cNvPr id="4098" name="Picture 2" descr="C:\Users\parsonsi\Desktop\Lupin pics 2018\20180705_154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5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tx2"/>
                </a:solidFill>
              </a:rPr>
              <a:t>Final Closure and Reclamation Plan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057401"/>
            <a:ext cx="7861300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/>
              <a:t>Concern: Climate change </a:t>
            </a:r>
            <a:endParaRPr lang="en-US" altLang="en-US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C00000"/>
                </a:solidFill>
              </a:rPr>
              <a:t>   </a:t>
            </a:r>
            <a:r>
              <a:rPr lang="en-US" altLang="en-US" dirty="0"/>
              <a:t>CIRNAC requires </a:t>
            </a:r>
            <a:r>
              <a:rPr lang="en-US" altLang="en-US" dirty="0" smtClean="0"/>
              <a:t>LMI </a:t>
            </a:r>
            <a:r>
              <a:rPr lang="en-US" altLang="en-US" dirty="0"/>
              <a:t>to clarify their 100 year climate change prediction.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b="1" dirty="0"/>
              <a:t> </a:t>
            </a:r>
            <a:r>
              <a:rPr lang="en-US" altLang="en-US" b="1" dirty="0" smtClean="0"/>
              <a:t>Concern</a:t>
            </a:r>
            <a:r>
              <a:rPr lang="en-US" altLang="en-US" b="1" dirty="0"/>
              <a:t>: Post closure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CIRNAC would like to clarify with </a:t>
            </a:r>
            <a:r>
              <a:rPr lang="en-US" altLang="en-US" dirty="0" smtClean="0"/>
              <a:t>LMI </a:t>
            </a:r>
            <a:r>
              <a:rPr lang="en-US" altLang="en-US" dirty="0"/>
              <a:t>that a 25 year post closure monitoring period is required to show environmental (physical and chemical) stability of the 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240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tx2"/>
                </a:solidFill>
              </a:rPr>
              <a:t>Final Closure and Reclamation Plan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676400"/>
            <a:ext cx="78613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/>
              <a:t>Concern: </a:t>
            </a:r>
            <a:r>
              <a:rPr lang="en-US" altLang="en-US" b="1" dirty="0" smtClean="0"/>
              <a:t>Change to the approved ICRP</a:t>
            </a:r>
          </a:p>
          <a:p>
            <a:pPr>
              <a:buFontTx/>
              <a:buNone/>
            </a:pPr>
            <a:r>
              <a:rPr lang="en-US" altLang="en-US" dirty="0" smtClean="0"/>
              <a:t>  	LMI </a:t>
            </a:r>
            <a:r>
              <a:rPr lang="en-US" altLang="en-US" dirty="0"/>
              <a:t>has indicated </a:t>
            </a:r>
            <a:r>
              <a:rPr lang="en-US" altLang="en-US" dirty="0" smtClean="0"/>
              <a:t>a desire to materially change the ICRP commitment of using borrowed rip-rap to bring all exterior dam structures to a 2.5:1 final slope.</a:t>
            </a:r>
          </a:p>
          <a:p>
            <a:pPr>
              <a:buFontTx/>
              <a:buNone/>
            </a:pPr>
            <a:r>
              <a:rPr lang="en-US" altLang="en-US" dirty="0" smtClean="0"/>
              <a:t>	LMI has indicated that </a:t>
            </a:r>
            <a:r>
              <a:rPr lang="en-US" altLang="en-US" dirty="0"/>
              <a:t>they will be using </a:t>
            </a:r>
            <a:r>
              <a:rPr lang="en-US" altLang="en-US" dirty="0" smtClean="0"/>
              <a:t>waste rock </a:t>
            </a:r>
            <a:r>
              <a:rPr lang="en-US" altLang="en-US" dirty="0"/>
              <a:t>salvaged from </a:t>
            </a:r>
            <a:r>
              <a:rPr lang="en-US" altLang="en-US" dirty="0" smtClean="0"/>
              <a:t>non-water retaining Dams </a:t>
            </a:r>
            <a:r>
              <a:rPr lang="en-US" altLang="en-US" dirty="0"/>
              <a:t>to </a:t>
            </a:r>
            <a:r>
              <a:rPr lang="en-US" altLang="en-US" dirty="0" smtClean="0"/>
              <a:t>stabilize and </a:t>
            </a:r>
            <a:r>
              <a:rPr lang="en-US" altLang="en-US" dirty="0"/>
              <a:t>enhance the embankment stability of </a:t>
            </a:r>
            <a:r>
              <a:rPr lang="en-US" altLang="en-US" dirty="0" smtClean="0"/>
              <a:t>the </a:t>
            </a:r>
            <a:r>
              <a:rPr lang="en-US" altLang="en-US" dirty="0"/>
              <a:t>dams that will remain in place at closure</a:t>
            </a:r>
            <a:r>
              <a:rPr lang="en-US" altLang="en-US" dirty="0" smtClean="0"/>
              <a:t>.</a:t>
            </a:r>
          </a:p>
          <a:p>
            <a:pPr>
              <a:buFontTx/>
              <a:buNone/>
            </a:pPr>
            <a:r>
              <a:rPr lang="en-US" altLang="en-US" dirty="0" smtClean="0"/>
              <a:t>	Technical details are lacking with respect to the use of the rip-rap material. CIRNAC recommends that LMI provide the technical details to ensure that the rip-rap material will function as intended.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 smtClean="0"/>
              <a:t>	CIRNAC also requires that LMI provide </a:t>
            </a:r>
            <a:r>
              <a:rPr lang="en-US" altLang="en-US" dirty="0"/>
              <a:t>further technical details </a:t>
            </a:r>
            <a:r>
              <a:rPr lang="en-US" altLang="en-US" dirty="0" smtClean="0"/>
              <a:t>such as which dams will the rip-rap material be taken from and which dams will be enhanced. These additional </a:t>
            </a:r>
            <a:r>
              <a:rPr lang="en-US" altLang="en-US" dirty="0"/>
              <a:t>geotechnical details </a:t>
            </a:r>
            <a:r>
              <a:rPr lang="en-US" altLang="en-US" dirty="0" smtClean="0"/>
              <a:t>are needed to </a:t>
            </a:r>
            <a:r>
              <a:rPr lang="en-US" altLang="en-US" dirty="0"/>
              <a:t>properly evaluate what is being proposed.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98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99"/>
                </a:solidFill>
              </a:rPr>
              <a:t>Financial Security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28801"/>
            <a:ext cx="7861300" cy="3962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b="1" dirty="0"/>
              <a:t>Concern: Financial security proposal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 smtClean="0"/>
              <a:t>LMI </a:t>
            </a:r>
            <a:r>
              <a:rPr lang="en-US" altLang="en-US" dirty="0"/>
              <a:t>has proposed a step-down approach to security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CIRNAC considers this approach reasonable as long as the details of this step down approach are agreed to by all parties concerned. </a:t>
            </a:r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r>
              <a:rPr lang="en-US" altLang="en-US" dirty="0" smtClean="0"/>
              <a:t>CIRNAC </a:t>
            </a:r>
            <a:r>
              <a:rPr lang="en-US" altLang="en-US" dirty="0"/>
              <a:t>also states that the financial security details can only be discussed once there is agreement and understanding of all details of the Final Closure and Reclamation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3245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99"/>
                </a:solidFill>
              </a:rPr>
              <a:t>Conclusion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08101"/>
            <a:ext cx="7861300" cy="4711700"/>
          </a:xfrm>
        </p:spPr>
        <p:txBody>
          <a:bodyPr/>
          <a:lstStyle/>
          <a:p>
            <a:pPr>
              <a:defRPr/>
            </a:pPr>
            <a:r>
              <a:rPr lang="en-US" dirty="0"/>
              <a:t>The timing for the completion of the HHERA is a concern to CIRNAC as it relates to proper review, and its implementation based on the schedule of the closure activities being proposed.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CIRNAC recommends that </a:t>
            </a:r>
            <a:r>
              <a:rPr lang="en-US" dirty="0" smtClean="0"/>
              <a:t>LMI </a:t>
            </a:r>
            <a:r>
              <a:rPr lang="en-US" dirty="0"/>
              <a:t>undertake a more comprehensive analysis of the PAG rock and possible ARD around the mine site, and Geochemical </a:t>
            </a:r>
            <a:r>
              <a:rPr lang="en-US" dirty="0" err="1"/>
              <a:t>modelling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CIRNAC will engage with </a:t>
            </a:r>
            <a:r>
              <a:rPr lang="en-US" dirty="0" smtClean="0"/>
              <a:t>LMI </a:t>
            </a:r>
            <a:r>
              <a:rPr lang="en-US" dirty="0"/>
              <a:t>as soon as possible to start discussions relating to financial security.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CIRNAC and </a:t>
            </a:r>
            <a:r>
              <a:rPr lang="en-US" dirty="0" smtClean="0"/>
              <a:t>LMI will continue </a:t>
            </a:r>
            <a:r>
              <a:rPr lang="en-US" dirty="0"/>
              <a:t>to work together to understand the details of the Final Closure and Reclamation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072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pic>
        <p:nvPicPr>
          <p:cNvPr id="6146" name="Picture 2" descr="C:\Users\parsonsi\Desktop\Lupin pics 2018\20180705_124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6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7848600" cy="457200"/>
          </a:xfrm>
        </p:spPr>
        <p:txBody>
          <a:bodyPr/>
          <a:lstStyle/>
          <a:p>
            <a:pPr algn="ctr"/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438400"/>
            <a:ext cx="7861300" cy="243840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Matna</a:t>
            </a:r>
          </a:p>
          <a:p>
            <a:pPr algn="ctr" eaLnBrk="1" hangingPunct="1"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Thank you</a:t>
            </a:r>
          </a:p>
          <a:p>
            <a:pPr algn="ctr" eaLnBrk="1" hangingPunct="1">
              <a:buFontTx/>
              <a:buNone/>
            </a:pPr>
            <a:r>
              <a:rPr lang="en-CA" altLang="en-US" sz="4000" b="1" dirty="0" err="1">
                <a:solidFill>
                  <a:schemeClr val="tx1"/>
                </a:solidFill>
                <a:latin typeface="Pigiarniq Light" pitchFamily="2" charset="0"/>
              </a:rPr>
              <a:t>ᖁᔭᓐᓇᒦᒃ</a:t>
            </a:r>
            <a:endParaRPr lang="en-CA" altLang="en-US" sz="4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396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08101"/>
            <a:ext cx="5727700" cy="47879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Tx/>
              <a:buAutoNum type="arabicPeriod"/>
              <a:defRPr/>
            </a:pPr>
            <a:r>
              <a:rPr lang="en-US" altLang="en-US" sz="1900" dirty="0"/>
              <a:t>CIRNAC’s Role and Responsibilities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  <a:defRPr/>
            </a:pPr>
            <a:r>
              <a:rPr lang="en-US" altLang="en-US" sz="1900" dirty="0"/>
              <a:t>Contributions to the Water Licence Review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  <a:defRPr/>
            </a:pPr>
            <a:r>
              <a:rPr lang="en-US" altLang="en-US" sz="1900" dirty="0"/>
              <a:t>Final Closure and Reclamation Plan Concerns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700" dirty="0"/>
              <a:t>Timing/Schedule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700" dirty="0"/>
              <a:t>Tailings/Tailings Containment Area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700" dirty="0"/>
              <a:t>Waste Rock (PAG and NPAG)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700" dirty="0"/>
              <a:t>Climate Change Projections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700" dirty="0"/>
              <a:t>Post Closure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700" dirty="0" smtClean="0"/>
              <a:t>Interim Closure and Reclamation Plan</a:t>
            </a:r>
            <a:endParaRPr lang="en-US" altLang="en-US" sz="1700" dirty="0"/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altLang="en-US" sz="1700" dirty="0"/>
              <a:t>4.     </a:t>
            </a:r>
            <a:r>
              <a:rPr lang="en-US" altLang="en-US" dirty="0"/>
              <a:t>Financial Security 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altLang="en-US" sz="1900" dirty="0"/>
              <a:t>5.    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65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pic>
        <p:nvPicPr>
          <p:cNvPr id="2050" name="Picture 2" descr="C:\Users\parsonsi\Desktop\Lupin pics 2018\20180705_091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CIRNAC’s Role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1200"/>
              </a:spcAft>
              <a:buFontTx/>
              <a:buNone/>
              <a:defRPr/>
            </a:pPr>
            <a:r>
              <a:rPr lang="en-US" dirty="0"/>
              <a:t>The department’s responsibilities, mandate and obligations stem from the following applicable laws and policies:</a:t>
            </a:r>
          </a:p>
          <a:p>
            <a:pPr marL="282575" indent="-282575" eaLnBrk="1" hangingPunct="1">
              <a:spcAft>
                <a:spcPts val="1200"/>
              </a:spcAft>
              <a:defRPr/>
            </a:pPr>
            <a:r>
              <a:rPr lang="en-US" i="1" dirty="0"/>
              <a:t>Department of Indian Affairs and Northern Development Act</a:t>
            </a:r>
          </a:p>
          <a:p>
            <a:pPr marL="282575" indent="-282575" eaLnBrk="1" hangingPunct="1">
              <a:spcAft>
                <a:spcPts val="1200"/>
              </a:spcAft>
              <a:defRPr/>
            </a:pPr>
            <a:r>
              <a:rPr lang="en-US" i="1" dirty="0"/>
              <a:t>Nunavut Land Claims Agreement </a:t>
            </a:r>
            <a:r>
              <a:rPr lang="en-US" i="1" dirty="0" smtClean="0"/>
              <a:t>Act</a:t>
            </a:r>
            <a:endParaRPr lang="en-US" i="1" dirty="0"/>
          </a:p>
          <a:p>
            <a:pPr marL="282575" indent="-282575" eaLnBrk="1" hangingPunct="1">
              <a:spcAft>
                <a:spcPts val="1200"/>
              </a:spcAft>
              <a:defRPr/>
            </a:pPr>
            <a:r>
              <a:rPr lang="en-US" i="1" dirty="0"/>
              <a:t>Nunavut Waters and Nunavut Surface Rights Tribunal Act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associated regulations</a:t>
            </a:r>
          </a:p>
          <a:p>
            <a:pPr marL="282575" indent="-282575" eaLnBrk="1" hangingPunct="1">
              <a:spcAft>
                <a:spcPts val="1200"/>
              </a:spcAft>
              <a:defRPr/>
            </a:pPr>
            <a:r>
              <a:rPr lang="en-US" i="1" dirty="0"/>
              <a:t>Territorial Lands Act </a:t>
            </a:r>
            <a:r>
              <a:rPr lang="en-US" dirty="0"/>
              <a:t>and the associated regulations</a:t>
            </a:r>
          </a:p>
          <a:p>
            <a:pPr marL="282575" indent="-282575" eaLnBrk="1" hangingPunct="1">
              <a:spcAft>
                <a:spcPts val="1200"/>
              </a:spcAft>
              <a:defRPr/>
            </a:pPr>
            <a:r>
              <a:rPr lang="en-US" i="1" dirty="0"/>
              <a:t>Arctic Waters Pollution and Prevention Act</a:t>
            </a:r>
          </a:p>
          <a:p>
            <a:pPr marL="282575" indent="-282575" eaLnBrk="1" hangingPunct="1">
              <a:spcAft>
                <a:spcPts val="1200"/>
              </a:spcAft>
              <a:defRPr/>
            </a:pPr>
            <a:r>
              <a:rPr lang="en-US" dirty="0"/>
              <a:t>Mine Site Reclamation Policy for Nunavut</a:t>
            </a:r>
            <a:endParaRPr 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405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CIRNAC Contributions </a:t>
            </a:r>
            <a:r>
              <a:rPr lang="en-US" altLang="en-US" dirty="0">
                <a:solidFill>
                  <a:schemeClr val="tx1"/>
                </a:solidFill>
              </a:rPr>
              <a:t>to the Water Licence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905001"/>
            <a:ext cx="7708900" cy="251459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US" altLang="en-US" dirty="0" smtClean="0"/>
              <a:t>CIRNAC participated in the completeness </a:t>
            </a:r>
            <a:r>
              <a:rPr lang="en-US" altLang="en-US" dirty="0"/>
              <a:t>review of the application </a:t>
            </a:r>
            <a:r>
              <a:rPr lang="en-US" altLang="en-US" dirty="0" smtClean="0"/>
              <a:t>and </a:t>
            </a:r>
            <a:r>
              <a:rPr lang="en-US" altLang="en-US" dirty="0"/>
              <a:t>submitted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to </a:t>
            </a:r>
            <a:r>
              <a:rPr lang="en-US" altLang="en-US" dirty="0" smtClean="0"/>
              <a:t>comments to the NWB </a:t>
            </a:r>
            <a:r>
              <a:rPr lang="en-US" altLang="en-US" dirty="0"/>
              <a:t>on </a:t>
            </a:r>
            <a:r>
              <a:rPr lang="en-US" altLang="en-US" dirty="0" smtClean="0"/>
              <a:t>March 4, </a:t>
            </a:r>
            <a:r>
              <a:rPr lang="en-US" altLang="en-US" dirty="0"/>
              <a:t>2019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endParaRPr lang="en-US" altLang="en-US" dirty="0"/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US" altLang="en-US" dirty="0"/>
              <a:t>CIRNAC submitted technical review comments on the application to NWB  on </a:t>
            </a:r>
            <a:r>
              <a:rPr lang="en-US" altLang="en-US" dirty="0" smtClean="0"/>
              <a:t>April 30, </a:t>
            </a:r>
            <a:r>
              <a:rPr lang="en-US" altLang="en-US" dirty="0"/>
              <a:t>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925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Final Closure and Reclamation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altLang="en-US" b="1" dirty="0"/>
              <a:t>Concern: Timing, Schedule and the </a:t>
            </a:r>
            <a:r>
              <a:rPr lang="en-US" altLang="en-US" b="1" dirty="0" smtClean="0"/>
              <a:t>Human Health Environmental Risk Assessment (HHERA)</a:t>
            </a:r>
            <a:endParaRPr lang="en-US" altLang="en-US" b="1" dirty="0"/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en-US" dirty="0" smtClean="0"/>
          </a:p>
          <a:p>
            <a:pPr marL="342900" indent="-342900">
              <a:spcAft>
                <a:spcPts val="1200"/>
              </a:spcAft>
              <a:buAutoNum type="arabicPeriod"/>
              <a:defRPr/>
            </a:pPr>
            <a:r>
              <a:rPr lang="en-US" altLang="en-US" dirty="0" smtClean="0"/>
              <a:t>CIRNAC </a:t>
            </a:r>
            <a:r>
              <a:rPr lang="en-US" altLang="en-US" dirty="0"/>
              <a:t>would like </a:t>
            </a:r>
            <a:r>
              <a:rPr lang="en-US" altLang="en-US" dirty="0" smtClean="0"/>
              <a:t>LMI </a:t>
            </a:r>
            <a:r>
              <a:rPr lang="en-US" altLang="en-US" dirty="0"/>
              <a:t>to describe in detail the </a:t>
            </a:r>
            <a:r>
              <a:rPr lang="en-US" altLang="en-US" dirty="0" smtClean="0"/>
              <a:t>latest proposed closure schedule for effectiveness of the plan and for updating the closure cost estimate.</a:t>
            </a:r>
          </a:p>
          <a:p>
            <a:pPr marL="342900" indent="-342900">
              <a:spcAft>
                <a:spcPts val="1200"/>
              </a:spcAft>
              <a:buAutoNum type="arabicPeriod"/>
              <a:defRPr/>
            </a:pPr>
            <a:r>
              <a:rPr lang="en-US" altLang="en-US" dirty="0" smtClean="0"/>
              <a:t>How </a:t>
            </a:r>
            <a:r>
              <a:rPr lang="en-US" altLang="en-US" dirty="0"/>
              <a:t>has </a:t>
            </a:r>
            <a:r>
              <a:rPr lang="en-US" altLang="en-US" dirty="0" smtClean="0"/>
              <a:t>the latest </a:t>
            </a:r>
            <a:r>
              <a:rPr lang="en-US" altLang="en-US" dirty="0"/>
              <a:t>schedule change impacted the </a:t>
            </a:r>
            <a:r>
              <a:rPr lang="en-US" altLang="en-US" dirty="0" smtClean="0"/>
              <a:t>Closure </a:t>
            </a:r>
            <a:r>
              <a:rPr lang="en-US" altLang="en-US" dirty="0"/>
              <a:t>and </a:t>
            </a:r>
            <a:r>
              <a:rPr lang="en-US" altLang="en-US" dirty="0" smtClean="0"/>
              <a:t>Reclamation </a:t>
            </a:r>
            <a:r>
              <a:rPr lang="en-US" altLang="en-US" dirty="0"/>
              <a:t>P</a:t>
            </a:r>
            <a:r>
              <a:rPr lang="en-US" altLang="en-US" dirty="0" smtClean="0"/>
              <a:t>lan </a:t>
            </a:r>
            <a:r>
              <a:rPr lang="en-US" altLang="en-US" dirty="0"/>
              <a:t>being reviewed? </a:t>
            </a:r>
            <a:endParaRPr lang="en-US" altLang="en-US" dirty="0" smtClean="0"/>
          </a:p>
          <a:p>
            <a:pPr marL="342900" indent="-342900">
              <a:spcAft>
                <a:spcPts val="1200"/>
              </a:spcAft>
              <a:buAutoNum type="arabicPeriod"/>
              <a:defRPr/>
            </a:pPr>
            <a:r>
              <a:rPr lang="en-US" altLang="en-US" dirty="0" smtClean="0"/>
              <a:t>On the </a:t>
            </a:r>
            <a:r>
              <a:rPr lang="en-US" altLang="en-US" dirty="0"/>
              <a:t>issue of timing for </a:t>
            </a:r>
            <a:r>
              <a:rPr lang="en-US" altLang="en-US" dirty="0" smtClean="0"/>
              <a:t>the HHERA</a:t>
            </a:r>
            <a:r>
              <a:rPr lang="en-US" altLang="en-US" dirty="0"/>
              <a:t>: In order to effectively implement any findings from the HHERA and recommendations from interveners, the timing between the Technical Meeting and the Public Hearing may have to be increased.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881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tx2"/>
                </a:solidFill>
              </a:rPr>
              <a:t>Final Closure and Reclamation Plan Concerns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28800"/>
            <a:ext cx="7327900" cy="3124200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FontTx/>
              <a:buNone/>
            </a:pPr>
            <a:r>
              <a:rPr lang="en-US" altLang="en-US" b="1" dirty="0"/>
              <a:t>Concern: Tailings/Tailings Containment Area</a:t>
            </a:r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endParaRPr lang="en-US" altLang="en-US" dirty="0"/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r>
              <a:rPr lang="en-US" altLang="en-US" dirty="0"/>
              <a:t>Tailings may become exposed after the dams are breached and water levels are lowered.</a:t>
            </a:r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endParaRPr lang="en-US" altLang="en-US" dirty="0"/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r>
              <a:rPr lang="en-US" altLang="en-US" dirty="0"/>
              <a:t>CIRNAC recommends that if any exposed tailings are discovered from the lowering of the water levels, </a:t>
            </a:r>
            <a:r>
              <a:rPr lang="en-US" altLang="en-US" dirty="0" smtClean="0"/>
              <a:t>these </a:t>
            </a:r>
            <a:r>
              <a:rPr lang="en-US" altLang="en-US" dirty="0"/>
              <a:t>should be removed and placed in a tailings cell and covered.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527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pic>
        <p:nvPicPr>
          <p:cNvPr id="3074" name="Picture 2" descr="C:\Users\parsonsi\Desktop\Lupin pics 2018\20180705_163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7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tx2"/>
                </a:solidFill>
              </a:rPr>
              <a:t>Final Closure and Reclamation Plan Concerns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752601"/>
            <a:ext cx="7861300" cy="4114800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FontTx/>
              <a:buNone/>
            </a:pPr>
            <a:r>
              <a:rPr lang="en-US" altLang="en-US" b="1" dirty="0"/>
              <a:t>Concern: Waste rock management</a:t>
            </a:r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endParaRPr lang="en-US" altLang="en-US" dirty="0"/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r>
              <a:rPr lang="en-US" altLang="en-US" dirty="0" smtClean="0"/>
              <a:t>LMI </a:t>
            </a:r>
            <a:r>
              <a:rPr lang="en-US" altLang="en-US" dirty="0"/>
              <a:t>proposes </a:t>
            </a:r>
            <a:r>
              <a:rPr lang="en-US" altLang="en-US" dirty="0" smtClean="0"/>
              <a:t>to consolidate all </a:t>
            </a:r>
            <a:r>
              <a:rPr lang="en-US" altLang="en-US" dirty="0"/>
              <a:t>of the </a:t>
            </a:r>
            <a:r>
              <a:rPr lang="en-US" altLang="en-US" dirty="0" smtClean="0"/>
              <a:t>mill area waste </a:t>
            </a:r>
            <a:r>
              <a:rPr lang="en-US" altLang="en-US" dirty="0"/>
              <a:t>rock </a:t>
            </a:r>
            <a:r>
              <a:rPr lang="en-US" altLang="en-US" dirty="0" smtClean="0"/>
              <a:t>into </a:t>
            </a:r>
            <a:r>
              <a:rPr lang="en-US" altLang="en-US" dirty="0"/>
              <a:t>one big pile that </a:t>
            </a:r>
            <a:r>
              <a:rPr lang="en-US" altLang="en-US" dirty="0" smtClean="0"/>
              <a:t>is described </a:t>
            </a:r>
            <a:r>
              <a:rPr lang="en-US" altLang="en-US" dirty="0"/>
              <a:t>as a “Dome” and place </a:t>
            </a:r>
            <a:r>
              <a:rPr lang="en-US" altLang="en-US" dirty="0" smtClean="0"/>
              <a:t>a cover </a:t>
            </a:r>
            <a:r>
              <a:rPr lang="en-US" altLang="en-US" dirty="0"/>
              <a:t>with esker material.</a:t>
            </a:r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endParaRPr lang="en-US" altLang="en-US" dirty="0"/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r>
              <a:rPr lang="en-US" altLang="en-US" dirty="0" smtClean="0"/>
              <a:t>LMI </a:t>
            </a:r>
            <a:r>
              <a:rPr lang="en-US" altLang="en-US" dirty="0"/>
              <a:t>has provided details on grain size distribution, however CIRNAC requires further details on cover </a:t>
            </a:r>
            <a:r>
              <a:rPr lang="en-US" altLang="en-US" dirty="0" smtClean="0"/>
              <a:t>design specification </a:t>
            </a:r>
            <a:r>
              <a:rPr lang="en-US" altLang="en-US" dirty="0"/>
              <a:t>such as </a:t>
            </a:r>
            <a:r>
              <a:rPr lang="en-US" altLang="en-US" dirty="0" smtClean="0"/>
              <a:t>but not limited to; cross sections with grades</a:t>
            </a:r>
            <a:r>
              <a:rPr lang="en-US" altLang="en-US" dirty="0"/>
              <a:t>, slopes and end of cover details.</a:t>
            </a:r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endParaRPr lang="en-US" altLang="en-US" dirty="0"/>
          </a:p>
          <a:p>
            <a:pPr marL="0" indent="0" eaLnBrk="1" hangingPunct="1">
              <a:spcAft>
                <a:spcPct val="0"/>
              </a:spcAft>
              <a:buFontTx/>
              <a:buNone/>
            </a:pPr>
            <a:r>
              <a:rPr lang="en-US" altLang="en-US" dirty="0"/>
              <a:t>CIRNAC </a:t>
            </a:r>
            <a:r>
              <a:rPr lang="en-US" altLang="en-US" dirty="0" smtClean="0"/>
              <a:t>also </a:t>
            </a:r>
            <a:r>
              <a:rPr lang="en-US" altLang="en-US" dirty="0"/>
              <a:t>recommends that </a:t>
            </a:r>
            <a:r>
              <a:rPr lang="en-US" altLang="en-US" dirty="0" smtClean="0"/>
              <a:t>LMI provide </a:t>
            </a:r>
            <a:r>
              <a:rPr lang="en-US" altLang="en-US" dirty="0"/>
              <a:t>the </a:t>
            </a:r>
            <a:r>
              <a:rPr lang="en-US" altLang="en-US" dirty="0" smtClean="0"/>
              <a:t>excavation, haul, placement, </a:t>
            </a:r>
            <a:r>
              <a:rPr lang="en-US" altLang="en-US" dirty="0"/>
              <a:t>approach and </a:t>
            </a:r>
            <a:r>
              <a:rPr lang="en-US" altLang="en-US" dirty="0" smtClean="0"/>
              <a:t>methodology </a:t>
            </a:r>
            <a:r>
              <a:rPr lang="en-US" altLang="en-US" dirty="0"/>
              <a:t>for the “Dome”.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9428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25576</TotalTime>
  <Words>816</Words>
  <Application>Microsoft Office PowerPoint</Application>
  <PresentationFormat>On-screen Show (4:3)</PresentationFormat>
  <Paragraphs>111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Pigiarniq Light</vt:lpstr>
      <vt:lpstr>Verdana</vt:lpstr>
      <vt:lpstr>Standard_white</vt:lpstr>
      <vt:lpstr>Custom Design</vt:lpstr>
      <vt:lpstr>PowerPoint Presentation</vt:lpstr>
      <vt:lpstr>Outline</vt:lpstr>
      <vt:lpstr>PowerPoint Presentation</vt:lpstr>
      <vt:lpstr>CIRNAC’s Role and Responsibilities</vt:lpstr>
      <vt:lpstr>CIRNAC Contributions to the Water Licence Review</vt:lpstr>
      <vt:lpstr>Final Closure and Reclamation Concerns</vt:lpstr>
      <vt:lpstr>Final Closure and Reclamation Plan Concerns </vt:lpstr>
      <vt:lpstr>PowerPoint Presentation</vt:lpstr>
      <vt:lpstr>Final Closure and Reclamation Plan Concerns </vt:lpstr>
      <vt:lpstr>PowerPoint Presentation</vt:lpstr>
      <vt:lpstr>Final Closure and Reclamation Plan Concerns </vt:lpstr>
      <vt:lpstr>PowerPoint Presentation</vt:lpstr>
      <vt:lpstr>Final Closure and Reclamation Plan Concerns</vt:lpstr>
      <vt:lpstr>Final Closure and Reclamation Plan Concerns</vt:lpstr>
      <vt:lpstr>Financial Security</vt:lpstr>
      <vt:lpstr>Conclusion</vt:lpstr>
      <vt:lpstr>PowerPoint Presentation</vt:lpstr>
      <vt:lpstr>Questions?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Richard Dwyer.</cp:lastModifiedBy>
  <cp:revision>623</cp:revision>
  <cp:lastPrinted>2016-07-14T13:03:34Z</cp:lastPrinted>
  <dcterms:created xsi:type="dcterms:W3CDTF">2007-03-13T16:30:24Z</dcterms:created>
  <dcterms:modified xsi:type="dcterms:W3CDTF">2019-06-04T14:24:07Z</dcterms:modified>
</cp:coreProperties>
</file>