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6" r:id="rId2"/>
  </p:sldMasterIdLst>
  <p:notesMasterIdLst>
    <p:notesMasterId r:id="rId18"/>
  </p:notesMasterIdLst>
  <p:handoutMasterIdLst>
    <p:handoutMasterId r:id="rId19"/>
  </p:handoutMasterIdLst>
  <p:sldIdLst>
    <p:sldId id="523" r:id="rId3"/>
    <p:sldId id="506" r:id="rId4"/>
    <p:sldId id="507" r:id="rId5"/>
    <p:sldId id="508" r:id="rId6"/>
    <p:sldId id="521" r:id="rId7"/>
    <p:sldId id="510" r:id="rId8"/>
    <p:sldId id="511" r:id="rId9"/>
    <p:sldId id="512" r:id="rId10"/>
    <p:sldId id="513" r:id="rId11"/>
    <p:sldId id="514" r:id="rId12"/>
    <p:sldId id="515" r:id="rId13"/>
    <p:sldId id="516" r:id="rId14"/>
    <p:sldId id="522" r:id="rId15"/>
    <p:sldId id="517" r:id="rId16"/>
    <p:sldId id="519" r:id="rId17"/>
  </p:sldIdLst>
  <p:sldSz cx="9144000" cy="6858000" type="screen4x3"/>
  <p:notesSz cx="7019925" cy="9305925"/>
  <p:custDataLst>
    <p:tags r:id="rId20"/>
  </p:custDataLst>
  <p:defaultTextStyle>
    <a:defPPr>
      <a:defRPr lang="en-CA"/>
    </a:defPPr>
    <a:lvl1pPr algn="l" rtl="0" fontAlgn="base">
      <a:lnSpc>
        <a:spcPct val="90000"/>
      </a:lnSpc>
      <a:spcBef>
        <a:spcPct val="0"/>
      </a:spcBef>
      <a:spcAft>
        <a:spcPct val="37000"/>
      </a:spcAft>
      <a:defRPr kern="1200">
        <a:solidFill>
          <a:schemeClr val="tx1"/>
        </a:solidFill>
        <a:latin typeface="Verdana" pitchFamily="34" charset="0"/>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 xmlns:p15="http://schemas.microsoft.com/office/powerpoint/2012/main">
        <p15:guide id="1" orient="horz" pos="4224">
          <p15:clr>
            <a:srgbClr val="A4A3A4"/>
          </p15:clr>
        </p15:guide>
        <p15:guide id="2" pos="96">
          <p15:clr>
            <a:srgbClr val="A4A3A4"/>
          </p15:clr>
        </p15:guide>
      </p15:sldGuideLst>
    </p:ext>
    <p:ext uri="{2D200454-40CA-4A62-9FC3-DE9A4176ACB9}">
      <p15:notesGuideLst xmlns=""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69696"/>
    <a:srgbClr val="000000"/>
    <a:srgbClr val="335C64"/>
    <a:srgbClr val="66CCFF"/>
    <a:srgbClr val="33CCFF"/>
    <a:srgbClr val="0000DE"/>
    <a:srgbClr val="000099"/>
    <a:srgbClr val="0035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3187" autoAdjust="0"/>
    <p:restoredTop sz="96433" autoAdjust="0"/>
  </p:normalViewPr>
  <p:slideViewPr>
    <p:cSldViewPr snapToObjects="1">
      <p:cViewPr varScale="1">
        <p:scale>
          <a:sx n="102" d="100"/>
          <a:sy n="102" d="100"/>
        </p:scale>
        <p:origin x="-810" y="-90"/>
      </p:cViewPr>
      <p:guideLst>
        <p:guide orient="horz" pos="4224"/>
        <p:guide pos="96"/>
      </p:guideLst>
    </p:cSldViewPr>
  </p:slideViewPr>
  <p:outlineViewPr>
    <p:cViewPr>
      <p:scale>
        <a:sx n="25" d="100"/>
        <a:sy n="25"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Objects="1">
      <p:cViewPr>
        <p:scale>
          <a:sx n="75" d="100"/>
          <a:sy n="75" d="100"/>
        </p:scale>
        <p:origin x="-3252" y="-34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0"/>
            <a:ext cx="3044194" cy="465614"/>
          </a:xfrm>
          <a:prstGeom prst="rect">
            <a:avLst/>
          </a:prstGeom>
          <a:noFill/>
          <a:ln w="9525">
            <a:noFill/>
            <a:miter lim="800000"/>
            <a:headEnd/>
            <a:tailEnd/>
          </a:ln>
          <a:effectLst/>
        </p:spPr>
        <p:txBody>
          <a:bodyPr vert="horz" wrap="square" lIns="92457" tIns="46228" rIns="92457" bIns="46228" numCol="1" anchor="t" anchorCtr="0" compatLnSpc="1">
            <a:prstTxWarp prst="textNoShape">
              <a:avLst/>
            </a:prstTxWarp>
          </a:bodyPr>
          <a:lstStyle>
            <a:lvl1pPr defTabSz="924843">
              <a:lnSpc>
                <a:spcPct val="100000"/>
              </a:lnSpc>
              <a:spcAft>
                <a:spcPct val="0"/>
              </a:spcAft>
              <a:defRPr sz="1200">
                <a:latin typeface="Arial" charset="0"/>
              </a:defRPr>
            </a:lvl1pPr>
          </a:lstStyle>
          <a:p>
            <a:pPr>
              <a:defRPr/>
            </a:pPr>
            <a:endParaRPr lang="en-CA"/>
          </a:p>
        </p:txBody>
      </p:sp>
      <p:sp>
        <p:nvSpPr>
          <p:cNvPr id="190467" name="Rectangle 3"/>
          <p:cNvSpPr>
            <a:spLocks noGrp="1" noChangeArrowheads="1"/>
          </p:cNvSpPr>
          <p:nvPr>
            <p:ph type="dt" sz="quarter" idx="1"/>
          </p:nvPr>
        </p:nvSpPr>
        <p:spPr bwMode="auto">
          <a:xfrm>
            <a:off x="3974143" y="0"/>
            <a:ext cx="3044194" cy="465614"/>
          </a:xfrm>
          <a:prstGeom prst="rect">
            <a:avLst/>
          </a:prstGeom>
          <a:noFill/>
          <a:ln w="9525">
            <a:noFill/>
            <a:miter lim="800000"/>
            <a:headEnd/>
            <a:tailEnd/>
          </a:ln>
          <a:effectLst/>
        </p:spPr>
        <p:txBody>
          <a:bodyPr vert="horz" wrap="square" lIns="92457" tIns="46228" rIns="92457" bIns="46228" numCol="1" anchor="t" anchorCtr="0" compatLnSpc="1">
            <a:prstTxWarp prst="textNoShape">
              <a:avLst/>
            </a:prstTxWarp>
          </a:bodyPr>
          <a:lstStyle>
            <a:lvl1pPr algn="r" defTabSz="924843">
              <a:lnSpc>
                <a:spcPct val="100000"/>
              </a:lnSpc>
              <a:spcAft>
                <a:spcPct val="0"/>
              </a:spcAft>
              <a:defRPr sz="1200">
                <a:latin typeface="Arial" charset="0"/>
              </a:defRPr>
            </a:lvl1pPr>
          </a:lstStyle>
          <a:p>
            <a:pPr>
              <a:defRPr/>
            </a:pPr>
            <a:endParaRPr lang="en-CA"/>
          </a:p>
        </p:txBody>
      </p:sp>
      <p:sp>
        <p:nvSpPr>
          <p:cNvPr id="190468" name="Rectangle 4"/>
          <p:cNvSpPr>
            <a:spLocks noGrp="1" noChangeArrowheads="1"/>
          </p:cNvSpPr>
          <p:nvPr>
            <p:ph type="ftr" sz="quarter" idx="2"/>
          </p:nvPr>
        </p:nvSpPr>
        <p:spPr bwMode="auto">
          <a:xfrm>
            <a:off x="0" y="8838722"/>
            <a:ext cx="3044194" cy="465614"/>
          </a:xfrm>
          <a:prstGeom prst="rect">
            <a:avLst/>
          </a:prstGeom>
          <a:noFill/>
          <a:ln w="9525">
            <a:noFill/>
            <a:miter lim="800000"/>
            <a:headEnd/>
            <a:tailEnd/>
          </a:ln>
          <a:effectLst/>
        </p:spPr>
        <p:txBody>
          <a:bodyPr vert="horz" wrap="square" lIns="92457" tIns="46228" rIns="92457" bIns="46228" numCol="1" anchor="b" anchorCtr="0" compatLnSpc="1">
            <a:prstTxWarp prst="textNoShape">
              <a:avLst/>
            </a:prstTxWarp>
          </a:bodyPr>
          <a:lstStyle>
            <a:lvl1pPr defTabSz="924843">
              <a:lnSpc>
                <a:spcPct val="100000"/>
              </a:lnSpc>
              <a:spcAft>
                <a:spcPct val="0"/>
              </a:spcAft>
              <a:defRPr sz="1200">
                <a:latin typeface="Arial" charset="0"/>
              </a:defRPr>
            </a:lvl1pPr>
          </a:lstStyle>
          <a:p>
            <a:pPr>
              <a:defRPr/>
            </a:pPr>
            <a:endParaRPr lang="en-CA"/>
          </a:p>
        </p:txBody>
      </p:sp>
      <p:sp>
        <p:nvSpPr>
          <p:cNvPr id="190469" name="Rectangle 5"/>
          <p:cNvSpPr>
            <a:spLocks noGrp="1" noChangeArrowheads="1"/>
          </p:cNvSpPr>
          <p:nvPr>
            <p:ph type="sldNum" sz="quarter" idx="3"/>
          </p:nvPr>
        </p:nvSpPr>
        <p:spPr bwMode="auto">
          <a:xfrm>
            <a:off x="3974143" y="8838722"/>
            <a:ext cx="3044194" cy="465614"/>
          </a:xfrm>
          <a:prstGeom prst="rect">
            <a:avLst/>
          </a:prstGeom>
          <a:noFill/>
          <a:ln w="9525">
            <a:noFill/>
            <a:miter lim="800000"/>
            <a:headEnd/>
            <a:tailEnd/>
          </a:ln>
          <a:effectLst/>
        </p:spPr>
        <p:txBody>
          <a:bodyPr vert="horz" wrap="square" lIns="92457" tIns="46228" rIns="92457" bIns="46228" numCol="1" anchor="b" anchorCtr="0" compatLnSpc="1">
            <a:prstTxWarp prst="textNoShape">
              <a:avLst/>
            </a:prstTxWarp>
          </a:bodyPr>
          <a:lstStyle>
            <a:lvl1pPr algn="r" defTabSz="924843">
              <a:lnSpc>
                <a:spcPct val="100000"/>
              </a:lnSpc>
              <a:spcAft>
                <a:spcPct val="0"/>
              </a:spcAft>
              <a:defRPr sz="1200">
                <a:latin typeface="Arial" charset="0"/>
              </a:defRPr>
            </a:lvl1pPr>
          </a:lstStyle>
          <a:p>
            <a:pPr>
              <a:defRPr/>
            </a:pPr>
            <a:fld id="{2B19D8C8-5948-455E-A605-1EA89F85FCA0}" type="slidenum">
              <a:rPr lang="en-CA"/>
              <a:pPr>
                <a:defRPr/>
              </a:pPr>
              <a:t>‹#›</a:t>
            </a:fld>
            <a:endParaRPr lang="en-CA"/>
          </a:p>
        </p:txBody>
      </p:sp>
    </p:spTree>
    <p:extLst>
      <p:ext uri="{BB962C8B-B14F-4D97-AF65-F5344CB8AC3E}">
        <p14:creationId xmlns:p14="http://schemas.microsoft.com/office/powerpoint/2010/main" val="547254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4194" cy="465614"/>
          </a:xfrm>
          <a:prstGeom prst="rect">
            <a:avLst/>
          </a:prstGeom>
          <a:noFill/>
          <a:ln w="9525">
            <a:noFill/>
            <a:miter lim="800000"/>
            <a:headEnd/>
            <a:tailEnd/>
          </a:ln>
          <a:effectLst/>
        </p:spPr>
        <p:txBody>
          <a:bodyPr vert="horz" wrap="square" lIns="92457" tIns="46228" rIns="92457" bIns="46228" numCol="1" anchor="t" anchorCtr="0" compatLnSpc="1">
            <a:prstTxWarp prst="textNoShape">
              <a:avLst/>
            </a:prstTxWarp>
          </a:bodyPr>
          <a:lstStyle>
            <a:lvl1pPr defTabSz="924843">
              <a:lnSpc>
                <a:spcPct val="100000"/>
              </a:lnSpc>
              <a:spcAft>
                <a:spcPct val="0"/>
              </a:spcAft>
              <a:defRPr sz="1200">
                <a:latin typeface="Arial" charset="0"/>
              </a:defRPr>
            </a:lvl1pPr>
          </a:lstStyle>
          <a:p>
            <a:pPr>
              <a:defRPr/>
            </a:pPr>
            <a:endParaRPr lang="en-CA"/>
          </a:p>
        </p:txBody>
      </p:sp>
      <p:sp>
        <p:nvSpPr>
          <p:cNvPr id="3075" name="Rectangle 3"/>
          <p:cNvSpPr>
            <a:spLocks noGrp="1" noChangeArrowheads="1"/>
          </p:cNvSpPr>
          <p:nvPr>
            <p:ph type="dt" idx="1"/>
          </p:nvPr>
        </p:nvSpPr>
        <p:spPr bwMode="auto">
          <a:xfrm>
            <a:off x="3974143" y="0"/>
            <a:ext cx="3044194" cy="465614"/>
          </a:xfrm>
          <a:prstGeom prst="rect">
            <a:avLst/>
          </a:prstGeom>
          <a:noFill/>
          <a:ln w="9525">
            <a:noFill/>
            <a:miter lim="800000"/>
            <a:headEnd/>
            <a:tailEnd/>
          </a:ln>
          <a:effectLst/>
        </p:spPr>
        <p:txBody>
          <a:bodyPr vert="horz" wrap="square" lIns="92457" tIns="46228" rIns="92457" bIns="46228" numCol="1" anchor="t" anchorCtr="0" compatLnSpc="1">
            <a:prstTxWarp prst="textNoShape">
              <a:avLst/>
            </a:prstTxWarp>
          </a:bodyPr>
          <a:lstStyle>
            <a:lvl1pPr algn="r" defTabSz="924843">
              <a:lnSpc>
                <a:spcPct val="100000"/>
              </a:lnSpc>
              <a:spcAft>
                <a:spcPct val="0"/>
              </a:spcAft>
              <a:defRPr sz="1200">
                <a:latin typeface="Arial" charset="0"/>
              </a:defRPr>
            </a:lvl1pPr>
          </a:lstStyle>
          <a:p>
            <a:pPr>
              <a:defRPr/>
            </a:pPr>
            <a:endParaRPr lang="en-CA"/>
          </a:p>
        </p:txBody>
      </p:sp>
      <p:sp>
        <p:nvSpPr>
          <p:cNvPr id="5124" name="Rectangle 4"/>
          <p:cNvSpPr>
            <a:spLocks noGrp="1" noRot="1" noChangeAspect="1" noChangeArrowheads="1" noTextEdit="1"/>
          </p:cNvSpPr>
          <p:nvPr>
            <p:ph type="sldImg" idx="2"/>
          </p:nvPr>
        </p:nvSpPr>
        <p:spPr bwMode="auto">
          <a:xfrm>
            <a:off x="1184275" y="696913"/>
            <a:ext cx="4651375"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2629" y="4420951"/>
            <a:ext cx="5614668" cy="4187349"/>
          </a:xfrm>
          <a:prstGeom prst="rect">
            <a:avLst/>
          </a:prstGeom>
          <a:noFill/>
          <a:ln w="9525">
            <a:noFill/>
            <a:miter lim="800000"/>
            <a:headEnd/>
            <a:tailEnd/>
          </a:ln>
          <a:effectLst/>
        </p:spPr>
        <p:txBody>
          <a:bodyPr vert="horz" wrap="square" lIns="92457" tIns="46228" rIns="92457" bIns="46228"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3078" name="Rectangle 6"/>
          <p:cNvSpPr>
            <a:spLocks noGrp="1" noChangeArrowheads="1"/>
          </p:cNvSpPr>
          <p:nvPr>
            <p:ph type="ftr" sz="quarter" idx="4"/>
          </p:nvPr>
        </p:nvSpPr>
        <p:spPr bwMode="auto">
          <a:xfrm>
            <a:off x="0" y="8838722"/>
            <a:ext cx="3044194" cy="465614"/>
          </a:xfrm>
          <a:prstGeom prst="rect">
            <a:avLst/>
          </a:prstGeom>
          <a:noFill/>
          <a:ln w="9525">
            <a:noFill/>
            <a:miter lim="800000"/>
            <a:headEnd/>
            <a:tailEnd/>
          </a:ln>
          <a:effectLst/>
        </p:spPr>
        <p:txBody>
          <a:bodyPr vert="horz" wrap="square" lIns="92457" tIns="46228" rIns="92457" bIns="46228" numCol="1" anchor="b" anchorCtr="0" compatLnSpc="1">
            <a:prstTxWarp prst="textNoShape">
              <a:avLst/>
            </a:prstTxWarp>
          </a:bodyPr>
          <a:lstStyle>
            <a:lvl1pPr defTabSz="924843">
              <a:lnSpc>
                <a:spcPct val="100000"/>
              </a:lnSpc>
              <a:spcAft>
                <a:spcPct val="0"/>
              </a:spcAft>
              <a:defRPr sz="1200">
                <a:latin typeface="Arial" charset="0"/>
              </a:defRPr>
            </a:lvl1pPr>
          </a:lstStyle>
          <a:p>
            <a:pPr>
              <a:defRPr/>
            </a:pPr>
            <a:endParaRPr lang="en-CA"/>
          </a:p>
        </p:txBody>
      </p:sp>
      <p:sp>
        <p:nvSpPr>
          <p:cNvPr id="3079" name="Rectangle 7"/>
          <p:cNvSpPr>
            <a:spLocks noGrp="1" noChangeArrowheads="1"/>
          </p:cNvSpPr>
          <p:nvPr>
            <p:ph type="sldNum" sz="quarter" idx="5"/>
          </p:nvPr>
        </p:nvSpPr>
        <p:spPr bwMode="auto">
          <a:xfrm>
            <a:off x="3974143" y="8838722"/>
            <a:ext cx="3044194" cy="465614"/>
          </a:xfrm>
          <a:prstGeom prst="rect">
            <a:avLst/>
          </a:prstGeom>
          <a:noFill/>
          <a:ln w="9525">
            <a:noFill/>
            <a:miter lim="800000"/>
            <a:headEnd/>
            <a:tailEnd/>
          </a:ln>
          <a:effectLst/>
        </p:spPr>
        <p:txBody>
          <a:bodyPr vert="horz" wrap="square" lIns="92457" tIns="46228" rIns="92457" bIns="46228" numCol="1" anchor="b" anchorCtr="0" compatLnSpc="1">
            <a:prstTxWarp prst="textNoShape">
              <a:avLst/>
            </a:prstTxWarp>
          </a:bodyPr>
          <a:lstStyle>
            <a:lvl1pPr algn="r" defTabSz="924843">
              <a:lnSpc>
                <a:spcPct val="100000"/>
              </a:lnSpc>
              <a:spcAft>
                <a:spcPct val="0"/>
              </a:spcAft>
              <a:defRPr sz="1200">
                <a:latin typeface="Arial" charset="0"/>
              </a:defRPr>
            </a:lvl1pPr>
          </a:lstStyle>
          <a:p>
            <a:pPr>
              <a:defRPr/>
            </a:pPr>
            <a:fld id="{FE284EBD-CBB1-4A99-ABB1-E39FD7904359}" type="slidenum">
              <a:rPr lang="en-CA"/>
              <a:pPr>
                <a:defRPr/>
              </a:pPr>
              <a:t>‹#›</a:t>
            </a:fld>
            <a:endParaRPr lang="en-CA"/>
          </a:p>
        </p:txBody>
      </p:sp>
    </p:spTree>
    <p:extLst>
      <p:ext uri="{BB962C8B-B14F-4D97-AF65-F5344CB8AC3E}">
        <p14:creationId xmlns:p14="http://schemas.microsoft.com/office/powerpoint/2010/main" val="2162723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defTabSz="924843" eaLnBrk="0" hangingPunct="0">
              <a:defRPr>
                <a:solidFill>
                  <a:schemeClr val="tx1"/>
                </a:solidFill>
                <a:latin typeface="Verdana" pitchFamily="34" charset="0"/>
              </a:defRPr>
            </a:lvl1pPr>
            <a:lvl2pPr marL="743689" indent="-286034" defTabSz="924843" eaLnBrk="0" hangingPunct="0">
              <a:defRPr>
                <a:solidFill>
                  <a:schemeClr val="tx1"/>
                </a:solidFill>
                <a:latin typeface="Verdana" pitchFamily="34" charset="0"/>
              </a:defRPr>
            </a:lvl2pPr>
            <a:lvl3pPr marL="1144137" indent="-228828" defTabSz="924843" eaLnBrk="0" hangingPunct="0">
              <a:defRPr>
                <a:solidFill>
                  <a:schemeClr val="tx1"/>
                </a:solidFill>
                <a:latin typeface="Verdana" pitchFamily="34" charset="0"/>
              </a:defRPr>
            </a:lvl3pPr>
            <a:lvl4pPr marL="1601791" indent="-228828" defTabSz="924843" eaLnBrk="0" hangingPunct="0">
              <a:defRPr>
                <a:solidFill>
                  <a:schemeClr val="tx1"/>
                </a:solidFill>
                <a:latin typeface="Verdana" pitchFamily="34" charset="0"/>
              </a:defRPr>
            </a:lvl4pPr>
            <a:lvl5pPr marL="2059446" indent="-228828" defTabSz="924843" eaLnBrk="0" hangingPunct="0">
              <a:defRPr>
                <a:solidFill>
                  <a:schemeClr val="tx1"/>
                </a:solidFill>
                <a:latin typeface="Verdana" pitchFamily="34" charset="0"/>
              </a:defRPr>
            </a:lvl5pPr>
            <a:lvl6pPr marL="2517101" indent="-228828" defTabSz="924843" eaLnBrk="0" fontAlgn="base" hangingPunct="0">
              <a:lnSpc>
                <a:spcPct val="90000"/>
              </a:lnSpc>
              <a:spcBef>
                <a:spcPct val="0"/>
              </a:spcBef>
              <a:spcAft>
                <a:spcPct val="37000"/>
              </a:spcAft>
              <a:defRPr>
                <a:solidFill>
                  <a:schemeClr val="tx1"/>
                </a:solidFill>
                <a:latin typeface="Verdana" pitchFamily="34" charset="0"/>
              </a:defRPr>
            </a:lvl6pPr>
            <a:lvl7pPr marL="2974755" indent="-228828" defTabSz="924843" eaLnBrk="0" fontAlgn="base" hangingPunct="0">
              <a:lnSpc>
                <a:spcPct val="90000"/>
              </a:lnSpc>
              <a:spcBef>
                <a:spcPct val="0"/>
              </a:spcBef>
              <a:spcAft>
                <a:spcPct val="37000"/>
              </a:spcAft>
              <a:defRPr>
                <a:solidFill>
                  <a:schemeClr val="tx1"/>
                </a:solidFill>
                <a:latin typeface="Verdana" pitchFamily="34" charset="0"/>
              </a:defRPr>
            </a:lvl7pPr>
            <a:lvl8pPr marL="3432410" indent="-228828" defTabSz="924843" eaLnBrk="0" fontAlgn="base" hangingPunct="0">
              <a:lnSpc>
                <a:spcPct val="90000"/>
              </a:lnSpc>
              <a:spcBef>
                <a:spcPct val="0"/>
              </a:spcBef>
              <a:spcAft>
                <a:spcPct val="37000"/>
              </a:spcAft>
              <a:defRPr>
                <a:solidFill>
                  <a:schemeClr val="tx1"/>
                </a:solidFill>
                <a:latin typeface="Verdana" pitchFamily="34" charset="0"/>
              </a:defRPr>
            </a:lvl8pPr>
            <a:lvl9pPr marL="3890065" indent="-228828" defTabSz="924843" eaLnBrk="0" fontAlgn="base" hangingPunct="0">
              <a:lnSpc>
                <a:spcPct val="90000"/>
              </a:lnSpc>
              <a:spcBef>
                <a:spcPct val="0"/>
              </a:spcBef>
              <a:spcAft>
                <a:spcPct val="37000"/>
              </a:spcAft>
              <a:defRPr>
                <a:solidFill>
                  <a:schemeClr val="tx1"/>
                </a:solidFill>
                <a:latin typeface="Verdana" pitchFamily="34" charset="0"/>
              </a:defRPr>
            </a:lvl9pPr>
          </a:lstStyle>
          <a:p>
            <a:pPr rtl="0" eaLnBrk="1" hangingPunct="1"/>
            <a:fld id="{124F3551-6772-4ED3-AD12-7448C81BF950}" type="slidenum">
              <a:rPr lang="en-CA" altLang="en-US" smtClean="0">
                <a:latin typeface="Arial" charset="0"/>
              </a:rPr>
              <a:pPr rtl="0" eaLnBrk="1" hangingPunct="1"/>
              <a:t>1</a:t>
            </a:fld>
            <a:endParaRPr lang="en-CA" altLang="en-US" smtClean="0">
              <a:latin typeface="Arial"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endParaRPr lang="en-US" altLang="en-US" dirty="0" smtClean="0"/>
          </a:p>
        </p:txBody>
      </p:sp>
    </p:spTree>
    <p:extLst>
      <p:ext uri="{BB962C8B-B14F-4D97-AF65-F5344CB8AC3E}">
        <p14:creationId xmlns:p14="http://schemas.microsoft.com/office/powerpoint/2010/main" val="1167919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11</a:t>
            </a:fld>
            <a:endParaRPr lang="en-CA"/>
          </a:p>
        </p:txBody>
      </p:sp>
    </p:spTree>
    <p:extLst>
      <p:ext uri="{BB962C8B-B14F-4D97-AF65-F5344CB8AC3E}">
        <p14:creationId xmlns:p14="http://schemas.microsoft.com/office/powerpoint/2010/main" val="2645478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12</a:t>
            </a:fld>
            <a:endParaRPr lang="en-CA"/>
          </a:p>
        </p:txBody>
      </p:sp>
    </p:spTree>
    <p:extLst>
      <p:ext uri="{BB962C8B-B14F-4D97-AF65-F5344CB8AC3E}">
        <p14:creationId xmlns:p14="http://schemas.microsoft.com/office/powerpoint/2010/main" val="3944383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13</a:t>
            </a:fld>
            <a:endParaRPr lang="en-CA"/>
          </a:p>
        </p:txBody>
      </p:sp>
    </p:spTree>
    <p:extLst>
      <p:ext uri="{BB962C8B-B14F-4D97-AF65-F5344CB8AC3E}">
        <p14:creationId xmlns:p14="http://schemas.microsoft.com/office/powerpoint/2010/main" val="1394436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40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14</a:t>
            </a:fld>
            <a:endParaRPr lang="en-CA"/>
          </a:p>
        </p:txBody>
      </p:sp>
    </p:spTree>
    <p:extLst>
      <p:ext uri="{BB962C8B-B14F-4D97-AF65-F5344CB8AC3E}">
        <p14:creationId xmlns:p14="http://schemas.microsoft.com/office/powerpoint/2010/main" val="4250697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15</a:t>
            </a:fld>
            <a:endParaRPr lang="en-CA"/>
          </a:p>
        </p:txBody>
      </p:sp>
    </p:spTree>
    <p:extLst>
      <p:ext uri="{BB962C8B-B14F-4D97-AF65-F5344CB8AC3E}">
        <p14:creationId xmlns:p14="http://schemas.microsoft.com/office/powerpoint/2010/main" val="2430086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2</a:t>
            </a:fld>
            <a:endParaRPr lang="en-CA"/>
          </a:p>
        </p:txBody>
      </p:sp>
    </p:spTree>
    <p:extLst>
      <p:ext uri="{BB962C8B-B14F-4D97-AF65-F5344CB8AC3E}">
        <p14:creationId xmlns:p14="http://schemas.microsoft.com/office/powerpoint/2010/main" val="2601191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department has a broad mandate for the co-management of freshwater resources and the management of Crown land in Nunavut under the following applicable laws and agreement:</a:t>
            </a:r>
          </a:p>
          <a:p>
            <a:endParaRPr lang="en-US" dirty="0" smtClean="0"/>
          </a:p>
          <a:p>
            <a:r>
              <a:rPr lang="en-US" dirty="0" smtClean="0"/>
              <a:t>The Department of Crown-Indigenous Relations and Northern Affairs;</a:t>
            </a:r>
          </a:p>
          <a:p>
            <a:r>
              <a:rPr lang="en-US" dirty="0" smtClean="0"/>
              <a:t>The Nunavut Agreement;</a:t>
            </a:r>
          </a:p>
          <a:p>
            <a:r>
              <a:rPr lang="en-US" dirty="0" smtClean="0"/>
              <a:t>The Nunavut Land Claims Agreement Act;</a:t>
            </a:r>
          </a:p>
          <a:p>
            <a:r>
              <a:rPr lang="en-US" dirty="0" smtClean="0"/>
              <a:t>The Nunavut Waters and Nunavut Surface Rights Tribunal Act and Regulations;</a:t>
            </a:r>
          </a:p>
          <a:p>
            <a:r>
              <a:rPr lang="en-US" dirty="0" smtClean="0"/>
              <a:t>The Nunavut Planning and Project Assessment Act;</a:t>
            </a:r>
          </a:p>
          <a:p>
            <a:r>
              <a:rPr lang="en-US" dirty="0" smtClean="0"/>
              <a:t>The Territorial Lands Act and Regulations; and</a:t>
            </a:r>
          </a:p>
          <a:p>
            <a:r>
              <a:rPr lang="en-US" dirty="0" smtClean="0"/>
              <a:t>The Arctic Waters Pollution Prevention Act.</a:t>
            </a:r>
          </a:p>
          <a:p>
            <a:endParaRPr lang="en-US" dirty="0" smtClean="0"/>
          </a:p>
          <a:p>
            <a:r>
              <a:rPr lang="en-US" dirty="0" smtClean="0"/>
              <a:t>The department also administers and enforces regulatory authorizations that pertain to Nunavut’s Crown land and freshwater resources. CIRNAC participates in water licence processes administered by the Nunavut Water Board along with other interested parties, providing technical advice and expertise for the Board’s consideration.</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3</a:t>
            </a:fld>
            <a:endParaRPr lang="en-CA"/>
          </a:p>
        </p:txBody>
      </p:sp>
    </p:spTree>
    <p:extLst>
      <p:ext uri="{BB962C8B-B14F-4D97-AF65-F5344CB8AC3E}">
        <p14:creationId xmlns:p14="http://schemas.microsoft.com/office/powerpoint/2010/main" val="2038495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4</a:t>
            </a:fld>
            <a:endParaRPr lang="en-CA"/>
          </a:p>
        </p:txBody>
      </p:sp>
    </p:spTree>
    <p:extLst>
      <p:ext uri="{BB962C8B-B14F-4D97-AF65-F5344CB8AC3E}">
        <p14:creationId xmlns:p14="http://schemas.microsoft.com/office/powerpoint/2010/main" val="3565777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5</a:t>
            </a:fld>
            <a:endParaRPr lang="en-CA"/>
          </a:p>
        </p:txBody>
      </p:sp>
    </p:spTree>
    <p:extLst>
      <p:ext uri="{BB962C8B-B14F-4D97-AF65-F5344CB8AC3E}">
        <p14:creationId xmlns:p14="http://schemas.microsoft.com/office/powerpoint/2010/main" val="813563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6</a:t>
            </a:fld>
            <a:endParaRPr lang="en-CA"/>
          </a:p>
        </p:txBody>
      </p:sp>
    </p:spTree>
    <p:extLst>
      <p:ext uri="{BB962C8B-B14F-4D97-AF65-F5344CB8AC3E}">
        <p14:creationId xmlns:p14="http://schemas.microsoft.com/office/powerpoint/2010/main" val="214440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a:p>
        </p:txBody>
      </p:sp>
    </p:spTree>
    <p:extLst>
      <p:ext uri="{BB962C8B-B14F-4D97-AF65-F5344CB8AC3E}">
        <p14:creationId xmlns:p14="http://schemas.microsoft.com/office/powerpoint/2010/main" val="435096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9</a:t>
            </a:fld>
            <a:endParaRPr lang="en-CA"/>
          </a:p>
        </p:txBody>
      </p:sp>
    </p:spTree>
    <p:extLst>
      <p:ext uri="{BB962C8B-B14F-4D97-AF65-F5344CB8AC3E}">
        <p14:creationId xmlns:p14="http://schemas.microsoft.com/office/powerpoint/2010/main" val="2401646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40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10</a:t>
            </a:fld>
            <a:endParaRPr lang="en-CA"/>
          </a:p>
        </p:txBody>
      </p:sp>
    </p:spTree>
    <p:extLst>
      <p:ext uri="{BB962C8B-B14F-4D97-AF65-F5344CB8AC3E}">
        <p14:creationId xmlns:p14="http://schemas.microsoft.com/office/powerpoint/2010/main" val="36469781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reative\media$\GRAPHICS 2018\Corporate Branding - Templates\CIRNAC\PNG\CIRNA-RCAANC-Cover-8x1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0"/>
            <a:ext cx="9153525" cy="68651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48412" y="209931"/>
            <a:ext cx="3866388" cy="247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7625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7E18F2-A75B-4836-B936-4E44D9535B76}"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37099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7E18F2-A75B-4836-B936-4E44D9535B76}" type="datetimeFigureOut">
              <a:rPr lang="en-US" smtClean="0"/>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3698242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7E18F2-A75B-4836-B936-4E44D9535B76}" type="datetimeFigureOut">
              <a:rPr lang="en-US" smtClean="0"/>
              <a:t>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1302388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7E18F2-A75B-4836-B936-4E44D9535B76}" type="datetimeFigureOut">
              <a:rPr lang="en-US" smtClean="0"/>
              <a:t>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1395686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E18F2-A75B-4836-B936-4E44D9535B76}" type="datetimeFigureOut">
              <a:rPr lang="en-US" smtClean="0"/>
              <a:t>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749496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7E18F2-A75B-4836-B936-4E44D9535B76}" type="datetimeFigureOut">
              <a:rPr lang="en-US" smtClean="0"/>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1756635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7E18F2-A75B-4836-B936-4E44D9535B76}" type="datetimeFigureOut">
              <a:rPr lang="en-US" smtClean="0"/>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1057304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7E18F2-A75B-4836-B936-4E44D9535B76}"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943724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7E18F2-A75B-4836-B936-4E44D9535B76}"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4035479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32709307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8300" y="1308100"/>
            <a:ext cx="3822700" cy="49403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407408" y="1308101"/>
            <a:ext cx="3822192" cy="494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14588101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40750592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10828326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85800"/>
            <a:ext cx="4730750" cy="5562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9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22338994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18076350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7E18F2-A75B-4836-B936-4E44D9535B76}"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279839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7E18F2-A75B-4836-B936-4E44D9535B76}"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3135986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3" descr="\\creative\media$\GRAPHICS 2018\Corporate Branding - Templates\CIRNAC\PNG\FIP-CIRNA.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3350" y="138745"/>
            <a:ext cx="3014472" cy="192786"/>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381000" y="838200"/>
            <a:ext cx="784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smtClean="0"/>
              <a:t>Insert section title</a:t>
            </a:r>
          </a:p>
        </p:txBody>
      </p:sp>
      <p:sp>
        <p:nvSpPr>
          <p:cNvPr id="1027" name="Rectangle 3"/>
          <p:cNvSpPr>
            <a:spLocks noGrp="1" noChangeArrowheads="1"/>
          </p:cNvSpPr>
          <p:nvPr>
            <p:ph type="body" idx="1"/>
          </p:nvPr>
        </p:nvSpPr>
        <p:spPr bwMode="auto">
          <a:xfrm>
            <a:off x="368300" y="1308100"/>
            <a:ext cx="7861300"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smtClean="0"/>
              <a:t>Click to edit master text styles</a:t>
            </a:r>
          </a:p>
          <a:p>
            <a:pPr lvl="1"/>
            <a:r>
              <a:rPr lang="en-CA" altLang="en-GB" dirty="0" smtClean="0"/>
              <a:t>Second level</a:t>
            </a:r>
          </a:p>
          <a:p>
            <a:pPr lvl="2"/>
            <a:r>
              <a:rPr lang="en-CA" altLang="en-GB" dirty="0" smtClean="0"/>
              <a:t>Third level</a:t>
            </a:r>
          </a:p>
          <a:p>
            <a:pPr lvl="3"/>
            <a:r>
              <a:rPr lang="en-CA" altLang="en-GB" dirty="0" smtClean="0"/>
              <a:t>Fourth level</a:t>
            </a:r>
          </a:p>
        </p:txBody>
      </p:sp>
      <p:sp>
        <p:nvSpPr>
          <p:cNvPr id="12"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a:defRPr/>
            </a:pPr>
            <a:fld id="{E00B6E52-F07A-44C8-B7AE-D6EEC3D50429}" type="slidenum">
              <a:rPr lang="en-CA" smtClean="0"/>
              <a:pPr>
                <a:defRPr/>
              </a:pPr>
              <a:t>‹#›</a:t>
            </a:fld>
            <a:endParaRPr lang="en-CA" dirty="0"/>
          </a:p>
        </p:txBody>
      </p:sp>
      <p:pic>
        <p:nvPicPr>
          <p:cNvPr id="2050" name="Picture 2" descr="\\creative\media$\GRAPHICS 2018\Corporate Branding - Templates\CIRNAC\PNG\CIRNA-symbol.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4137" y="6172200"/>
            <a:ext cx="619125" cy="6191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4" r:id="rId1"/>
    <p:sldLayoutId id="2147483674" r:id="rId2"/>
    <p:sldLayoutId id="2147483676" r:id="rId3"/>
    <p:sldLayoutId id="2147483679" r:id="rId4"/>
    <p:sldLayoutId id="2147483685" r:id="rId5"/>
    <p:sldLayoutId id="2147483680" r:id="rId6"/>
    <p:sldLayoutId id="2147483681" r:id="rId7"/>
  </p:sldLayoutIdLst>
  <p:timing>
    <p:tnLst>
      <p:par>
        <p:cTn id="1" dur="indefinite" restart="never" nodeType="tmRoot"/>
      </p:par>
    </p:tnLst>
  </p:timing>
  <p:hf hdr="0" ftr="0" dt="0"/>
  <p:txStyles>
    <p:title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p:titleStyle>
    <p:bodyStyle>
      <a:lvl1pPr marL="190500" indent="-190500" algn="l" rtl="0" eaLnBrk="0" fontAlgn="base" hangingPunct="0">
        <a:spcBef>
          <a:spcPct val="0"/>
        </a:spcBef>
        <a:spcAft>
          <a:spcPct val="37000"/>
        </a:spcAft>
        <a:buChar char="•"/>
        <a:tabLst>
          <a:tab pos="5715000" algn="l"/>
        </a:tabLst>
        <a:defRPr>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16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4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2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2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E18F2-A75B-4836-B936-4E44D9535B76}" type="datetimeFigureOut">
              <a:rPr lang="en-US" smtClean="0"/>
              <a:t>1/10/2020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DABC79-298D-47EE-ADF8-742064065DD7}" type="slidenum">
              <a:rPr lang="en-US" smtClean="0"/>
              <a:t>‹#›</a:t>
            </a:fld>
            <a:endParaRPr lang="en-US"/>
          </a:p>
        </p:txBody>
      </p:sp>
    </p:spTree>
    <p:extLst>
      <p:ext uri="{BB962C8B-B14F-4D97-AF65-F5344CB8AC3E}">
        <p14:creationId xmlns:p14="http://schemas.microsoft.com/office/powerpoint/2010/main" val="167033839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550" y="2585641"/>
            <a:ext cx="4895850" cy="1691617"/>
          </a:xfrm>
          <a:prstGeom prst="rect">
            <a:avLst/>
          </a:prstGeom>
          <a:noFill/>
        </p:spPr>
        <p:txBody>
          <a:bodyPr wrap="square" rtlCol="0">
            <a:spAutoFit/>
          </a:bodyPr>
          <a:lstStyle/>
          <a:p>
            <a:pPr lvl="0" algn="ctr">
              <a:lnSpc>
                <a:spcPct val="107000"/>
              </a:lnSpc>
              <a:spcAft>
                <a:spcPct val="0"/>
              </a:spcAft>
            </a:pPr>
            <a:r>
              <a:rPr lang="en-CA" altLang="en-US" b="1" dirty="0">
                <a:solidFill>
                  <a:srgbClr val="FFFFFF"/>
                </a:solidFill>
                <a:latin typeface="Arial Black" panose="020B0A04020102020204" pitchFamily="34" charset="0"/>
                <a:cs typeface="Arial" panose="020B0604020202020204" pitchFamily="34" charset="0"/>
              </a:rPr>
              <a:t>Lupin Mine Inc.</a:t>
            </a:r>
          </a:p>
          <a:p>
            <a:pPr lvl="0" algn="ctr">
              <a:lnSpc>
                <a:spcPct val="107000"/>
              </a:lnSpc>
              <a:spcAft>
                <a:spcPct val="0"/>
              </a:spcAft>
            </a:pPr>
            <a:r>
              <a:rPr lang="en-CA" altLang="en-US" b="1" dirty="0">
                <a:solidFill>
                  <a:srgbClr val="FFFFFF"/>
                </a:solidFill>
                <a:latin typeface="Arial Black" panose="020B0A04020102020204" pitchFamily="34" charset="0"/>
                <a:cs typeface="Arial" panose="020B0604020202020204" pitchFamily="34" charset="0"/>
              </a:rPr>
              <a:t>Renewal/Amendment Application for Water Licence 2AM-LUP1520 for Lupin Mine Project</a:t>
            </a:r>
            <a:endParaRPr lang="en-CA" altLang="en-US" sz="1400" b="1" dirty="0">
              <a:solidFill>
                <a:srgbClr val="FFFFFF"/>
              </a:solidFill>
              <a:latin typeface="Arial Black" panose="020B0A04020102020204" pitchFamily="34" charset="0"/>
              <a:cs typeface="Arial" panose="020B0604020202020204" pitchFamily="34" charset="0"/>
            </a:endParaRPr>
          </a:p>
          <a:p>
            <a:pPr lvl="0" algn="ctr">
              <a:lnSpc>
                <a:spcPct val="107000"/>
              </a:lnSpc>
              <a:spcAft>
                <a:spcPct val="0"/>
              </a:spcAft>
            </a:pPr>
            <a:r>
              <a:rPr lang="en-US" altLang="en-US" sz="1400" dirty="0">
                <a:solidFill>
                  <a:srgbClr val="FFFFFF"/>
                </a:solidFill>
                <a:latin typeface="Arial" panose="020B0604020202020204" pitchFamily="34" charset="0"/>
                <a:cs typeface="Arial" panose="020B0604020202020204" pitchFamily="34" charset="0"/>
              </a:rPr>
              <a:t>Nunavut Water Board Public Hearing</a:t>
            </a:r>
            <a:endParaRPr lang="en-CA" altLang="en-US" sz="1400" dirty="0">
              <a:solidFill>
                <a:srgbClr val="FFFFFF"/>
              </a:solidFill>
              <a:latin typeface="Arial" panose="020B0604020202020204" pitchFamily="34" charset="0"/>
              <a:cs typeface="Arial" panose="020B0604020202020204" pitchFamily="34" charset="0"/>
            </a:endParaRPr>
          </a:p>
          <a:p>
            <a:pPr lvl="0" algn="ctr">
              <a:lnSpc>
                <a:spcPct val="107000"/>
              </a:lnSpc>
              <a:spcAft>
                <a:spcPct val="0"/>
              </a:spcAft>
            </a:pPr>
            <a:r>
              <a:rPr lang="en-CA" altLang="en-US" sz="1200" dirty="0">
                <a:solidFill>
                  <a:srgbClr val="FFFFFF"/>
                </a:solidFill>
                <a:latin typeface="Arial" panose="020B0604020202020204" pitchFamily="34" charset="0"/>
                <a:cs typeface="Arial" panose="020B0604020202020204" pitchFamily="34" charset="0"/>
              </a:rPr>
              <a:t>Kugluktuk, January 15-16, 2020</a:t>
            </a:r>
            <a:endParaRPr lang="en-CA" altLang="en-US" sz="1200" dirty="0">
              <a:solidFill>
                <a:srgbClr val="FFFFFF"/>
              </a:solidFill>
              <a:latin typeface="Arial" panose="020B0604020202020204" pitchFamily="34" charset="0"/>
              <a:cs typeface="Arial" panose="020B0604020202020204" pitchFamily="34" charset="0"/>
            </a:endParaRPr>
          </a:p>
        </p:txBody>
      </p:sp>
      <p:sp>
        <p:nvSpPr>
          <p:cNvPr id="5" name="TextBox 4"/>
          <p:cNvSpPr txBox="1"/>
          <p:nvPr/>
        </p:nvSpPr>
        <p:spPr>
          <a:xfrm>
            <a:off x="0" y="762000"/>
            <a:ext cx="5943600" cy="1823641"/>
          </a:xfrm>
          <a:prstGeom prst="rect">
            <a:avLst/>
          </a:prstGeom>
          <a:noFill/>
        </p:spPr>
        <p:txBody>
          <a:bodyPr wrap="square" rtlCol="0">
            <a:spAutoFit/>
          </a:bodyPr>
          <a:lstStyle/>
          <a:p>
            <a:pPr marL="0" indent="0" algn="ctr" rtl="0">
              <a:lnSpc>
                <a:spcPct val="107000"/>
              </a:lnSpc>
              <a:spcAft>
                <a:spcPct val="0"/>
              </a:spcAft>
              <a:buFontTx/>
              <a:buNone/>
            </a:pPr>
            <a:r>
              <a:rPr lang="x-none" sz="1600" b="1" dirty="0">
                <a:solidFill>
                  <a:prstClr val="black"/>
                </a:solidFill>
                <a:latin typeface="Arial Black" panose="020B0A04020102020204" pitchFamily="34" charset="0"/>
                <a:cs typeface="Arial" panose="020B0604020202020204" pitchFamily="34" charset="0"/>
              </a:rPr>
              <a:t>Lupin Mine Timiuyuq</a:t>
            </a:r>
            <a:endParaRPr lang="en-CA" altLang="en-US" sz="1600" b="1" dirty="0">
              <a:solidFill>
                <a:prstClr val="black"/>
              </a:solidFill>
              <a:latin typeface="Arial Black" panose="020B0A04020102020204" pitchFamily="34" charset="0"/>
              <a:cs typeface="Arial" panose="020B0604020202020204" pitchFamily="34" charset="0"/>
            </a:endParaRPr>
          </a:p>
          <a:p>
            <a:pPr marL="0" indent="0" algn="ctr" rtl="0">
              <a:lnSpc>
                <a:spcPct val="107000"/>
              </a:lnSpc>
              <a:spcAft>
                <a:spcPct val="0"/>
              </a:spcAft>
              <a:buFontTx/>
              <a:buNone/>
            </a:pPr>
            <a:r>
              <a:rPr lang="x-none" sz="1600" b="1" dirty="0">
                <a:solidFill>
                  <a:prstClr val="black"/>
                </a:solidFill>
                <a:latin typeface="Arial Black" panose="020B0A04020102020204" pitchFamily="34" charset="0"/>
                <a:cs typeface="Arial" panose="020B0604020202020204" pitchFamily="34" charset="0"/>
              </a:rPr>
              <a:t>Nutaaguqtiqniga Ihuaqhaqnigalu Tuukhiqtuut Immaqmik Aturiagani Laisiuyumik 2AM-LUP1520-mik Lupin-mi Uyaraktaqvikmi Havaami</a:t>
            </a:r>
            <a:endParaRPr lang="en-CA" altLang="en-US" sz="1200" b="1" dirty="0">
              <a:solidFill>
                <a:prstClr val="black"/>
              </a:solidFill>
              <a:latin typeface="Arial Black" panose="020B0A04020102020204" pitchFamily="34" charset="0"/>
              <a:cs typeface="Arial" panose="020B0604020202020204" pitchFamily="34" charset="0"/>
            </a:endParaRPr>
          </a:p>
          <a:p>
            <a:pPr marL="0" indent="0" algn="ctr" rtl="0">
              <a:lnSpc>
                <a:spcPct val="107000"/>
              </a:lnSpc>
              <a:spcAft>
                <a:spcPct val="0"/>
              </a:spcAft>
              <a:buFontTx/>
              <a:buNone/>
            </a:pPr>
            <a:r>
              <a:rPr lang="x-none" sz="1400" dirty="0">
                <a:solidFill>
                  <a:prstClr val="black"/>
                </a:solidFill>
                <a:latin typeface="Arial" panose="020B0604020202020204" pitchFamily="34" charset="0"/>
                <a:cs typeface="Arial" panose="020B0604020202020204" pitchFamily="34" charset="0"/>
              </a:rPr>
              <a:t>Nunavumi Immaliqiyit Katimayit Inuknik Naalaktitiviani</a:t>
            </a:r>
            <a:endParaRPr lang="en-CA" altLang="en-US" sz="1400" dirty="0">
              <a:solidFill>
                <a:prstClr val="black"/>
              </a:solidFill>
              <a:latin typeface="Arial" panose="020B0604020202020204" pitchFamily="34" charset="0"/>
              <a:cs typeface="Arial" panose="020B0604020202020204" pitchFamily="34" charset="0"/>
            </a:endParaRPr>
          </a:p>
          <a:p>
            <a:pPr marL="0" indent="0" algn="ctr" rtl="0">
              <a:lnSpc>
                <a:spcPct val="107000"/>
              </a:lnSpc>
              <a:spcAft>
                <a:spcPct val="0"/>
              </a:spcAft>
              <a:buFontTx/>
              <a:buNone/>
            </a:pPr>
            <a:r>
              <a:rPr lang="x-none" sz="1200" dirty="0">
                <a:solidFill>
                  <a:prstClr val="black"/>
                </a:solidFill>
                <a:latin typeface="Arial" panose="020B0604020202020204" pitchFamily="34" charset="0"/>
                <a:cs typeface="Arial" panose="020B0604020202020204" pitchFamily="34" charset="0"/>
              </a:rPr>
              <a:t>Kugluktuk, Ubluqtuhirvia 15-16, 2020</a:t>
            </a:r>
            <a:endParaRPr lang="en-CA" altLang="en-US" sz="1200" dirty="0">
              <a:solidFill>
                <a:prstClr val="black"/>
              </a:solidFill>
              <a:latin typeface="Arial" panose="020B0604020202020204" pitchFamily="34" charset="0"/>
              <a:cs typeface="Arial" panose="020B0604020202020204" pitchFamily="34" charset="0"/>
            </a:endParaRPr>
          </a:p>
          <a:p>
            <a:pPr rtl="0"/>
            <a:endParaRPr lang="en-CA" dirty="0"/>
          </a:p>
        </p:txBody>
      </p:sp>
    </p:spTree>
    <p:extLst>
      <p:ext uri="{BB962C8B-B14F-4D97-AF65-F5344CB8AC3E}">
        <p14:creationId xmlns:p14="http://schemas.microsoft.com/office/powerpoint/2010/main" val="1822735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671512"/>
            <a:ext cx="4038600" cy="609600"/>
          </a:xfrm>
        </p:spPr>
        <p:txBody>
          <a:bodyPr>
            <a:noAutofit/>
          </a:bodyPr>
          <a:lstStyle/>
          <a:p>
            <a:pPr algn="l"/>
            <a:r>
              <a:rPr lang="en-CA" altLang="en-US" sz="2800" b="1" dirty="0" smtClean="0">
                <a:latin typeface="Arial" panose="020B0604020202020204" pitchFamily="34" charset="0"/>
                <a:cs typeface="Arial" panose="020B0604020202020204" pitchFamily="34" charset="0"/>
              </a:rPr>
              <a:t>Closure and reclamation planning</a:t>
            </a:r>
            <a:endParaRPr lang="en-US" sz="2800"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381000" y="1828800"/>
            <a:ext cx="4114800" cy="4724401"/>
          </a:xfrm>
        </p:spPr>
        <p:txBody>
          <a:bodyPr>
            <a:normAutofit/>
          </a:bodyPr>
          <a:lstStyle/>
          <a:p>
            <a:pPr marL="266700" lvl="0" indent="-266700" eaLnBrk="1" hangingPunct="1">
              <a:spcAft>
                <a:spcPts val="0"/>
              </a:spcAft>
              <a:buFont typeface="+mj-lt"/>
              <a:buAutoNum type="romanUcPeriod" startAt="2"/>
              <a:defRPr/>
            </a:pPr>
            <a:r>
              <a:rPr lang="en-CA" altLang="en-US" sz="2000" b="1" dirty="0" smtClean="0">
                <a:latin typeface="Arial" panose="020B0604020202020204" pitchFamily="34" charset="0"/>
                <a:cs typeface="Arial" panose="020B0604020202020204" pitchFamily="34" charset="0"/>
              </a:rPr>
              <a:t>Geotechnical details of engineered structures</a:t>
            </a:r>
          </a:p>
          <a:p>
            <a:pPr marL="0" lvl="0" indent="0" algn="ctr" eaLnBrk="1" hangingPunct="1">
              <a:spcAft>
                <a:spcPts val="0"/>
              </a:spcAft>
              <a:buNone/>
              <a:defRPr/>
            </a:pPr>
            <a:r>
              <a:rPr lang="en-US" altLang="en-US" sz="2000" dirty="0" smtClean="0"/>
              <a:t>(Commitment #6)</a:t>
            </a:r>
          </a:p>
          <a:p>
            <a:pPr marL="0" lvl="0" indent="0" eaLnBrk="1" hangingPunct="1">
              <a:spcAft>
                <a:spcPts val="0"/>
              </a:spcAft>
              <a:buNone/>
              <a:defRPr/>
            </a:pPr>
            <a:endParaRPr lang="en-US" altLang="en-US" sz="2000" dirty="0" smtClean="0"/>
          </a:p>
          <a:p>
            <a:pPr marL="338138" indent="-338138">
              <a:lnSpc>
                <a:spcPct val="110000"/>
              </a:lnSpc>
              <a:spcAft>
                <a:spcPts val="600"/>
              </a:spcAft>
            </a:pPr>
            <a:r>
              <a:rPr lang="en-US" altLang="en-US" sz="2000" dirty="0" smtClean="0"/>
              <a:t>Geotechnical design is necessary to evaluate if proposed activities are adequate - long term erosional stability of dams is biggest concern</a:t>
            </a:r>
          </a:p>
        </p:txBody>
      </p:sp>
      <p:sp>
        <p:nvSpPr>
          <p:cNvPr id="7" name="Slide Number Placeholder 2"/>
          <p:cNvSpPr>
            <a:spLocks noGrp="1"/>
          </p:cNvSpPr>
          <p:nvPr>
            <p:ph type="sldNum" sz="quarter" idx="4"/>
          </p:nvPr>
        </p:nvSpPr>
        <p:spPr>
          <a:xfrm>
            <a:off x="6553200" y="6248400"/>
            <a:ext cx="2133600" cy="365125"/>
          </a:xfrm>
          <a:prstGeom prst="rect">
            <a:avLst/>
          </a:prstGeom>
        </p:spPr>
        <p:txBody>
          <a:bodyPr/>
          <a:lstStyle/>
          <a:p>
            <a:pPr algn="r">
              <a:defRPr/>
            </a:pPr>
            <a:fld id="{E00B6E52-F07A-44C8-B7AE-D6EEC3D50429}" type="slidenum">
              <a:rPr lang="en-CA" sz="1600" smtClean="0">
                <a:solidFill>
                  <a:prstClr val="black">
                    <a:tint val="75000"/>
                  </a:prstClr>
                </a:solidFill>
                <a:latin typeface="Arial" panose="020B0604020202020204" pitchFamily="34" charset="0"/>
                <a:cs typeface="Arial" panose="020B0604020202020204" pitchFamily="34" charset="0"/>
              </a:rPr>
              <a:pPr algn="r">
                <a:defRPr/>
              </a:pPr>
              <a:t>10</a:t>
            </a:fld>
            <a:endParaRPr lang="en-CA" sz="1600" dirty="0">
              <a:solidFill>
                <a:prstClr val="black">
                  <a:tint val="75000"/>
                </a:prstClr>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3000" y="762000"/>
            <a:ext cx="389521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3"/>
          <p:cNvSpPr txBox="1">
            <a:spLocks/>
          </p:cNvSpPr>
          <p:nvPr/>
        </p:nvSpPr>
        <p:spPr>
          <a:xfrm>
            <a:off x="4572000" y="152400"/>
            <a:ext cx="4276216"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dirty="0">
              <a:solidFill>
                <a:srgbClr val="000000"/>
              </a:solidFill>
              <a:latin typeface="Arial" panose="020B0604020202020204" pitchFamily="34" charset="0"/>
              <a:cs typeface="Arial" panose="020B0604020202020204" pitchFamily="34" charset="0"/>
            </a:endParaRPr>
          </a:p>
        </p:txBody>
      </p:sp>
      <p:sp>
        <p:nvSpPr>
          <p:cNvPr id="9" name="Content Placeholder 4">
            <a:extLst>
              <a:ext uri="{FF2B5EF4-FFF2-40B4-BE49-F238E27FC236}">
                <a16:creationId xmlns="" xmlns:a16="http://schemas.microsoft.com/office/drawing/2014/main" id="{C1F7A1A8-1E23-9446-8100-C03AD61ACC37}"/>
              </a:ext>
            </a:extLst>
          </p:cNvPr>
          <p:cNvSpPr>
            <a:spLocks noGrp="1"/>
          </p:cNvSpPr>
          <p:nvPr>
            <p:ph sz="half" idx="2"/>
          </p:nvPr>
        </p:nvSpPr>
        <p:spPr>
          <a:xfrm>
            <a:off x="4679156" y="1828800"/>
            <a:ext cx="4276216" cy="4940300"/>
          </a:xfrm>
        </p:spPr>
        <p:txBody>
          <a:bodyPr>
            <a:normAutofit/>
          </a:bodyPr>
          <a:lstStyle/>
          <a:p>
            <a:pPr marL="266700" lvl="0" indent="-266700" eaLnBrk="1" hangingPunct="1">
              <a:spcAft>
                <a:spcPts val="0"/>
              </a:spcAft>
              <a:buFont typeface="+mj-lt"/>
              <a:buAutoNum type="romanUcPeriod" startAt="2"/>
              <a:defRPr/>
            </a:pPr>
            <a:r>
              <a:rPr lang="x-none" sz="2000" b="1" dirty="0">
                <a:latin typeface="Arial" panose="020B0604020202020204" pitchFamily="34" charset="0"/>
                <a:cs typeface="Arial" panose="020B0604020202020204" pitchFamily="34" charset="0"/>
              </a:rPr>
              <a:t>Nunaliqijutit uqatiaqtauyut hanayakhanik qanuriniginik</a:t>
            </a:r>
          </a:p>
          <a:p>
            <a:pPr marL="0" lvl="0" indent="0" algn="ctr" eaLnBrk="1" hangingPunct="1">
              <a:spcAft>
                <a:spcPts val="0"/>
              </a:spcAft>
              <a:buNone/>
              <a:defRPr/>
            </a:pPr>
            <a:r>
              <a:rPr lang="x-none" sz="2000" dirty="0"/>
              <a:t>(Uqariiyaqhimayut #6)</a:t>
            </a:r>
          </a:p>
          <a:p>
            <a:pPr marL="0" lvl="0" indent="0" eaLnBrk="1" hangingPunct="1">
              <a:spcAft>
                <a:spcPts val="0"/>
              </a:spcAft>
              <a:buNone/>
              <a:defRPr/>
            </a:pPr>
            <a:endParaRPr lang="en-US" altLang="en-US" sz="2000" dirty="0"/>
          </a:p>
          <a:p>
            <a:pPr marL="338138" indent="-338138">
              <a:lnSpc>
                <a:spcPct val="110000"/>
              </a:lnSpc>
              <a:spcAft>
                <a:spcPts val="600"/>
              </a:spcAft>
            </a:pPr>
            <a:r>
              <a:rPr lang="x-none" sz="2000" dirty="0"/>
              <a:t>Nunaliqijutit qanuriniginik aturiaqaqtuq naunaiyariagani atulirumayauyut hulijuit naamakpata – hivunikhami hituagitaagani himiktuutit aginiqhaq ihumaluut</a:t>
            </a:r>
          </a:p>
          <a:p>
            <a:pPr marL="0" lvl="0" indent="0" eaLnBrk="1" hangingPunct="1">
              <a:spcAft>
                <a:spcPts val="1800"/>
              </a:spcAft>
              <a:buNone/>
              <a:defRPr/>
            </a:pPr>
            <a:endParaRPr lang="en-US" altLang="en-US" sz="2000" dirty="0"/>
          </a:p>
        </p:txBody>
      </p:sp>
      <p:sp>
        <p:nvSpPr>
          <p:cNvPr id="10" name="Title 3"/>
          <p:cNvSpPr txBox="1">
            <a:spLocks/>
          </p:cNvSpPr>
          <p:nvPr/>
        </p:nvSpPr>
        <p:spPr bwMode="auto">
          <a:xfrm>
            <a:off x="4679156" y="666750"/>
            <a:ext cx="435717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a:lstStyle>
          <a:p>
            <a:r>
              <a:rPr lang="x-none" sz="2800" kern="0" dirty="0" smtClean="0">
                <a:latin typeface="Arial" panose="020B0604020202020204" pitchFamily="34" charset="0"/>
                <a:cs typeface="Arial" panose="020B0604020202020204" pitchFamily="34" charset="0"/>
              </a:rPr>
              <a:t>Umiktiqnigagut Nunalu Utiqtiniganik Ilitquhianut parnaiyainiq</a:t>
            </a:r>
            <a:endParaRPr lang="en-US" sz="2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2772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20700"/>
            <a:ext cx="4038600" cy="609600"/>
          </a:xfrm>
        </p:spPr>
        <p:txBody>
          <a:bodyPr>
            <a:noAutofit/>
          </a:bodyPr>
          <a:lstStyle/>
          <a:p>
            <a:pPr algn="l"/>
            <a:r>
              <a:rPr lang="en-CA" altLang="en-US" sz="2800" b="1" dirty="0" smtClean="0">
                <a:latin typeface="Arial" panose="020B0604020202020204" pitchFamily="34" charset="0"/>
                <a:cs typeface="Arial" panose="020B0604020202020204" pitchFamily="34" charset="0"/>
              </a:rPr>
              <a:t>Reclamation security cost estimate</a:t>
            </a:r>
            <a:endParaRPr lang="en-US" sz="2800"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381000" y="2286000"/>
            <a:ext cx="4114800" cy="4724401"/>
          </a:xfrm>
        </p:spPr>
        <p:txBody>
          <a:bodyPr>
            <a:normAutofit/>
          </a:bodyPr>
          <a:lstStyle/>
          <a:p>
            <a:pPr marL="266700" lvl="0" indent="-266700" eaLnBrk="1" hangingPunct="1">
              <a:spcAft>
                <a:spcPts val="0"/>
              </a:spcAft>
              <a:buFont typeface="+mj-lt"/>
              <a:buAutoNum type="romanUcPeriod"/>
              <a:defRPr/>
            </a:pPr>
            <a:r>
              <a:rPr lang="en-CA" altLang="en-US" sz="2000" b="1" dirty="0" smtClean="0">
                <a:latin typeface="Arial" panose="020B0604020202020204" pitchFamily="34" charset="0"/>
                <a:cs typeface="Arial" panose="020B0604020202020204" pitchFamily="34" charset="0"/>
              </a:rPr>
              <a:t>Updated security estimate</a:t>
            </a:r>
          </a:p>
          <a:p>
            <a:pPr marL="0" lvl="0" indent="0" algn="ctr" eaLnBrk="1" hangingPunct="1">
              <a:spcAft>
                <a:spcPts val="0"/>
              </a:spcAft>
              <a:buNone/>
              <a:defRPr/>
            </a:pPr>
            <a:r>
              <a:rPr lang="en-US" altLang="en-US" sz="2000" dirty="0" smtClean="0"/>
              <a:t>(Commitment #2)</a:t>
            </a:r>
          </a:p>
          <a:p>
            <a:pPr marL="0" lvl="0" indent="0" eaLnBrk="1" hangingPunct="1">
              <a:spcAft>
                <a:spcPts val="0"/>
              </a:spcAft>
              <a:buNone/>
              <a:defRPr/>
            </a:pPr>
            <a:endParaRPr lang="en-US" altLang="en-US" sz="2000" dirty="0" smtClean="0"/>
          </a:p>
          <a:p>
            <a:pPr marL="338138" indent="-338138">
              <a:lnSpc>
                <a:spcPct val="110000"/>
              </a:lnSpc>
              <a:spcAft>
                <a:spcPts val="600"/>
              </a:spcAft>
            </a:pPr>
            <a:r>
              <a:rPr lang="en-US" altLang="en-US" sz="2000" dirty="0" smtClean="0"/>
              <a:t>Insufficient explanations have been provided for reducing costs</a:t>
            </a:r>
          </a:p>
          <a:p>
            <a:pPr marL="338138" indent="-338138">
              <a:lnSpc>
                <a:spcPct val="110000"/>
              </a:lnSpc>
              <a:spcAft>
                <a:spcPts val="600"/>
              </a:spcAft>
            </a:pPr>
            <a:r>
              <a:rPr lang="en-US" altLang="en-US" sz="2000" dirty="0" smtClean="0"/>
              <a:t>The department has not been able to create a new reclamation estimate with the limited information provided by LMI</a:t>
            </a:r>
            <a:endParaRPr lang="en-US" altLang="en-US" sz="2000" dirty="0"/>
          </a:p>
        </p:txBody>
      </p:sp>
      <p:sp>
        <p:nvSpPr>
          <p:cNvPr id="7" name="Slide Number Placeholder 2"/>
          <p:cNvSpPr>
            <a:spLocks noGrp="1"/>
          </p:cNvSpPr>
          <p:nvPr>
            <p:ph type="sldNum" sz="quarter" idx="4"/>
          </p:nvPr>
        </p:nvSpPr>
        <p:spPr>
          <a:xfrm>
            <a:off x="6553200" y="6248400"/>
            <a:ext cx="2133600" cy="365125"/>
          </a:xfrm>
          <a:prstGeom prst="rect">
            <a:avLst/>
          </a:prstGeom>
        </p:spPr>
        <p:txBody>
          <a:bodyPr/>
          <a:lstStyle/>
          <a:p>
            <a:pPr algn="r">
              <a:defRPr/>
            </a:pPr>
            <a:fld id="{E00B6E52-F07A-44C8-B7AE-D6EEC3D50429}" type="slidenum">
              <a:rPr lang="en-CA" sz="1600" smtClean="0">
                <a:solidFill>
                  <a:prstClr val="black">
                    <a:tint val="75000"/>
                  </a:prstClr>
                </a:solidFill>
                <a:latin typeface="Arial" panose="020B0604020202020204" pitchFamily="34" charset="0"/>
                <a:cs typeface="Arial" panose="020B0604020202020204" pitchFamily="34" charset="0"/>
              </a:rPr>
              <a:pPr algn="r">
                <a:defRPr/>
              </a:pPr>
              <a:t>11</a:t>
            </a:fld>
            <a:endParaRPr lang="en-CA" sz="1600" dirty="0">
              <a:solidFill>
                <a:prstClr val="black">
                  <a:tint val="75000"/>
                </a:prstClr>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3000" y="762000"/>
            <a:ext cx="389521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3"/>
          <p:cNvSpPr txBox="1">
            <a:spLocks/>
          </p:cNvSpPr>
          <p:nvPr/>
        </p:nvSpPr>
        <p:spPr>
          <a:xfrm>
            <a:off x="4572000" y="152400"/>
            <a:ext cx="4276216"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dirty="0">
              <a:solidFill>
                <a:srgbClr val="000000"/>
              </a:solidFill>
              <a:latin typeface="Arial" panose="020B0604020202020204" pitchFamily="34" charset="0"/>
              <a:cs typeface="Arial" panose="020B0604020202020204" pitchFamily="34" charset="0"/>
            </a:endParaRPr>
          </a:p>
        </p:txBody>
      </p:sp>
      <p:sp>
        <p:nvSpPr>
          <p:cNvPr id="9" name="Content Placeholder 4">
            <a:extLst>
              <a:ext uri="{FF2B5EF4-FFF2-40B4-BE49-F238E27FC236}">
                <a16:creationId xmlns="" xmlns:a16="http://schemas.microsoft.com/office/drawing/2014/main" id="{C1F7A1A8-1E23-9446-8100-C03AD61ACC37}"/>
              </a:ext>
            </a:extLst>
          </p:cNvPr>
          <p:cNvSpPr>
            <a:spLocks noGrp="1"/>
          </p:cNvSpPr>
          <p:nvPr>
            <p:ph sz="half" idx="2"/>
          </p:nvPr>
        </p:nvSpPr>
        <p:spPr>
          <a:xfrm>
            <a:off x="4762500" y="2286000"/>
            <a:ext cx="4276216" cy="4940300"/>
          </a:xfrm>
        </p:spPr>
        <p:txBody>
          <a:bodyPr>
            <a:normAutofit/>
          </a:bodyPr>
          <a:lstStyle/>
          <a:p>
            <a:pPr marL="266700" lvl="0" indent="-266700" eaLnBrk="1" hangingPunct="1">
              <a:spcAft>
                <a:spcPts val="0"/>
              </a:spcAft>
              <a:buFont typeface="+mj-lt"/>
              <a:buAutoNum type="romanUcPeriod"/>
              <a:defRPr/>
            </a:pPr>
            <a:r>
              <a:rPr lang="x-none" sz="2000" b="1" dirty="0">
                <a:latin typeface="Arial" panose="020B0604020202020204" pitchFamily="34" charset="0"/>
                <a:cs typeface="Arial" panose="020B0604020202020204" pitchFamily="34" charset="0"/>
              </a:rPr>
              <a:t>Nutaaguqtiqlugu ihumaluknaqniga nalautagauyuq</a:t>
            </a:r>
          </a:p>
          <a:p>
            <a:pPr marL="0" lvl="0" indent="0" algn="ctr" eaLnBrk="1" hangingPunct="1">
              <a:spcAft>
                <a:spcPts val="0"/>
              </a:spcAft>
              <a:buNone/>
              <a:defRPr/>
            </a:pPr>
            <a:r>
              <a:rPr lang="x-none" sz="2000" dirty="0"/>
              <a:t>(Uqariiyaqhimayut #2)</a:t>
            </a:r>
          </a:p>
          <a:p>
            <a:pPr marL="0" lvl="0" indent="0" eaLnBrk="1" hangingPunct="1">
              <a:spcAft>
                <a:spcPts val="0"/>
              </a:spcAft>
              <a:buNone/>
              <a:defRPr/>
            </a:pPr>
            <a:endParaRPr lang="en-US" altLang="en-US" sz="2000" dirty="0"/>
          </a:p>
          <a:p>
            <a:pPr marL="338138" indent="-338138">
              <a:lnSpc>
                <a:spcPct val="110000"/>
              </a:lnSpc>
              <a:spcAft>
                <a:spcPts val="600"/>
              </a:spcAft>
            </a:pPr>
            <a:r>
              <a:rPr lang="x-none" sz="2000" dirty="0"/>
              <a:t>Naamagitut uqatiarutit pipkagauyut akikhivaaliriagani akitunigit</a:t>
            </a:r>
          </a:p>
          <a:p>
            <a:pPr marL="338138" indent="-338138">
              <a:lnSpc>
                <a:spcPct val="110000"/>
              </a:lnSpc>
              <a:spcAft>
                <a:spcPts val="600"/>
              </a:spcAft>
            </a:pPr>
            <a:r>
              <a:rPr lang="x-none" sz="2000" dirty="0"/>
              <a:t>Havakviuyuq ayuqhaqmata hanayaagani nutaamik nunat utiqtitaagani ilitquhiinut nalautaarutimik ilakuinaunignik hivuniqhijutit pipkagauyut LMI-kunit</a:t>
            </a:r>
            <a:endParaRPr lang="en-US" altLang="en-US" sz="2000" dirty="0"/>
          </a:p>
          <a:p>
            <a:pPr marL="0" lvl="0" indent="0" eaLnBrk="1" hangingPunct="1">
              <a:spcAft>
                <a:spcPts val="1800"/>
              </a:spcAft>
              <a:buNone/>
              <a:defRPr/>
            </a:pPr>
            <a:endParaRPr lang="en-US" altLang="en-US" sz="2000" dirty="0"/>
          </a:p>
        </p:txBody>
      </p:sp>
      <p:sp>
        <p:nvSpPr>
          <p:cNvPr id="10" name="Title 3"/>
          <p:cNvSpPr txBox="1">
            <a:spLocks/>
          </p:cNvSpPr>
          <p:nvPr/>
        </p:nvSpPr>
        <p:spPr bwMode="auto">
          <a:xfrm>
            <a:off x="4767262" y="520700"/>
            <a:ext cx="43815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a:lstStyle>
          <a:p>
            <a:r>
              <a:rPr lang="x-none" dirty="0">
                <a:latin typeface="Arial" panose="020B0604020202020204" pitchFamily="34" charset="0"/>
                <a:cs typeface="Arial" panose="020B0604020202020204" pitchFamily="34" charset="0"/>
              </a:rPr>
              <a:t>Nunat utiqtitaagani ilitquhiinut ihumaaluknaitagani akiliriiqhimayuup akituniga nalautaaqtauyuq</a:t>
            </a:r>
            <a:endParaRPr lang="en-US"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7235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685800"/>
            <a:ext cx="4038600" cy="609600"/>
          </a:xfrm>
        </p:spPr>
        <p:txBody>
          <a:bodyPr>
            <a:noAutofit/>
          </a:bodyPr>
          <a:lstStyle/>
          <a:p>
            <a:pPr algn="l"/>
            <a:r>
              <a:rPr lang="en-CA" altLang="en-US" sz="2800" b="1" smtClean="0">
                <a:latin typeface="Arial" panose="020B0604020202020204" pitchFamily="34" charset="0"/>
                <a:cs typeface="Arial" panose="020B0604020202020204" pitchFamily="34" charset="0"/>
              </a:rPr>
              <a:t>Reclamation security cost estimate</a:t>
            </a:r>
            <a:endParaRPr lang="en-US" sz="2800"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381000" y="2438400"/>
            <a:ext cx="4114800" cy="4724401"/>
          </a:xfrm>
        </p:spPr>
        <p:txBody>
          <a:bodyPr>
            <a:normAutofit/>
          </a:bodyPr>
          <a:lstStyle/>
          <a:p>
            <a:pPr marL="266700" lvl="0" indent="-266700" eaLnBrk="1" hangingPunct="1">
              <a:spcAft>
                <a:spcPts val="0"/>
              </a:spcAft>
              <a:buFont typeface="+mj-lt"/>
              <a:buAutoNum type="romanUcPeriod" startAt="2"/>
              <a:defRPr/>
            </a:pPr>
            <a:r>
              <a:rPr lang="en-CA" altLang="en-US" sz="2000" b="1" dirty="0" smtClean="0">
                <a:latin typeface="Arial" panose="020B0604020202020204" pitchFamily="34" charset="0"/>
                <a:cs typeface="Arial" panose="020B0604020202020204" pitchFamily="34" charset="0"/>
              </a:rPr>
              <a:t>Framework for progressive release of security</a:t>
            </a:r>
          </a:p>
          <a:p>
            <a:pPr marL="0" lvl="0" indent="0" algn="ctr" eaLnBrk="1" hangingPunct="1">
              <a:spcAft>
                <a:spcPts val="0"/>
              </a:spcAft>
              <a:buNone/>
              <a:defRPr/>
            </a:pPr>
            <a:r>
              <a:rPr lang="en-US" altLang="en-US" sz="2000" dirty="0" smtClean="0"/>
              <a:t>(Commitment #9)</a:t>
            </a:r>
          </a:p>
          <a:p>
            <a:pPr marL="0" lvl="0" indent="0" eaLnBrk="1" hangingPunct="1">
              <a:spcAft>
                <a:spcPts val="0"/>
              </a:spcAft>
              <a:buNone/>
              <a:defRPr/>
            </a:pPr>
            <a:endParaRPr lang="en-US" altLang="en-US" sz="2000" dirty="0" smtClean="0"/>
          </a:p>
          <a:p>
            <a:pPr marL="338138" indent="-338138">
              <a:lnSpc>
                <a:spcPct val="110000"/>
              </a:lnSpc>
              <a:spcAft>
                <a:spcPts val="600"/>
              </a:spcAft>
            </a:pPr>
            <a:r>
              <a:rPr lang="en-US" altLang="en-US" sz="2000" dirty="0" smtClean="0"/>
              <a:t>The department and proponent have been working towards a joint proposal</a:t>
            </a:r>
            <a:endParaRPr lang="en-US" altLang="en-US" sz="2000" dirty="0"/>
          </a:p>
        </p:txBody>
      </p:sp>
      <p:sp>
        <p:nvSpPr>
          <p:cNvPr id="7" name="Slide Number Placeholder 2"/>
          <p:cNvSpPr>
            <a:spLocks noGrp="1"/>
          </p:cNvSpPr>
          <p:nvPr>
            <p:ph type="sldNum" sz="quarter" idx="4"/>
          </p:nvPr>
        </p:nvSpPr>
        <p:spPr>
          <a:xfrm>
            <a:off x="6553200" y="6248400"/>
            <a:ext cx="2133600" cy="365125"/>
          </a:xfrm>
          <a:prstGeom prst="rect">
            <a:avLst/>
          </a:prstGeom>
        </p:spPr>
        <p:txBody>
          <a:bodyPr/>
          <a:lstStyle/>
          <a:p>
            <a:pPr algn="r">
              <a:defRPr/>
            </a:pPr>
            <a:fld id="{E00B6E52-F07A-44C8-B7AE-D6EEC3D50429}" type="slidenum">
              <a:rPr lang="en-CA" sz="1600" smtClean="0">
                <a:solidFill>
                  <a:prstClr val="black">
                    <a:tint val="75000"/>
                  </a:prstClr>
                </a:solidFill>
                <a:latin typeface="Arial" panose="020B0604020202020204" pitchFamily="34" charset="0"/>
                <a:cs typeface="Arial" panose="020B0604020202020204" pitchFamily="34" charset="0"/>
              </a:rPr>
              <a:pPr algn="r">
                <a:defRPr/>
              </a:pPr>
              <a:t>12</a:t>
            </a:fld>
            <a:endParaRPr lang="en-CA" sz="1600" dirty="0">
              <a:solidFill>
                <a:prstClr val="black">
                  <a:tint val="75000"/>
                </a:prstClr>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3000" y="762000"/>
            <a:ext cx="389521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3"/>
          <p:cNvSpPr txBox="1">
            <a:spLocks/>
          </p:cNvSpPr>
          <p:nvPr/>
        </p:nvSpPr>
        <p:spPr>
          <a:xfrm>
            <a:off x="4572000" y="152400"/>
            <a:ext cx="4276216"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dirty="0">
              <a:solidFill>
                <a:srgbClr val="000000"/>
              </a:solidFill>
              <a:latin typeface="Arial" panose="020B0604020202020204" pitchFamily="34" charset="0"/>
              <a:cs typeface="Arial" panose="020B0604020202020204" pitchFamily="34" charset="0"/>
            </a:endParaRPr>
          </a:p>
        </p:txBody>
      </p:sp>
      <p:sp>
        <p:nvSpPr>
          <p:cNvPr id="9" name="Content Placeholder 4">
            <a:extLst>
              <a:ext uri="{FF2B5EF4-FFF2-40B4-BE49-F238E27FC236}">
                <a16:creationId xmlns="" xmlns:a16="http://schemas.microsoft.com/office/drawing/2014/main" id="{C1F7A1A8-1E23-9446-8100-C03AD61ACC37}"/>
              </a:ext>
            </a:extLst>
          </p:cNvPr>
          <p:cNvSpPr>
            <a:spLocks noGrp="1"/>
          </p:cNvSpPr>
          <p:nvPr>
            <p:ph sz="half" idx="2"/>
          </p:nvPr>
        </p:nvSpPr>
        <p:spPr>
          <a:xfrm>
            <a:off x="4762500" y="2438400"/>
            <a:ext cx="4276216" cy="4940300"/>
          </a:xfrm>
        </p:spPr>
        <p:txBody>
          <a:bodyPr>
            <a:normAutofit/>
          </a:bodyPr>
          <a:lstStyle/>
          <a:p>
            <a:pPr marL="266700" lvl="0" indent="-266700" eaLnBrk="1" hangingPunct="1">
              <a:spcAft>
                <a:spcPts val="0"/>
              </a:spcAft>
              <a:buFont typeface="+mj-lt"/>
              <a:buAutoNum type="romanUcPeriod" startAt="2"/>
              <a:defRPr/>
            </a:pPr>
            <a:r>
              <a:rPr lang="x-none" sz="2000" b="1" dirty="0">
                <a:latin typeface="Arial" panose="020B0604020202020204" pitchFamily="34" charset="0"/>
                <a:cs typeface="Arial" panose="020B0604020202020204" pitchFamily="34" charset="0"/>
              </a:rPr>
              <a:t>Qanurinikhaa hapkugauvalianiginik ihumaluknaipkutit akiligauyut</a:t>
            </a:r>
          </a:p>
          <a:p>
            <a:pPr marL="0" lvl="0" indent="0" algn="ctr" eaLnBrk="1" hangingPunct="1">
              <a:spcAft>
                <a:spcPts val="0"/>
              </a:spcAft>
              <a:buNone/>
              <a:defRPr/>
            </a:pPr>
            <a:r>
              <a:rPr lang="x-none" sz="2000" dirty="0"/>
              <a:t>(Uqariiyaqhimayut #9)</a:t>
            </a:r>
          </a:p>
          <a:p>
            <a:pPr marL="0" lvl="0" indent="0" eaLnBrk="1" hangingPunct="1">
              <a:spcAft>
                <a:spcPts val="0"/>
              </a:spcAft>
              <a:buNone/>
              <a:defRPr/>
            </a:pPr>
            <a:endParaRPr lang="en-US" altLang="en-US" sz="2000" dirty="0"/>
          </a:p>
          <a:p>
            <a:pPr marL="338138" indent="-338138">
              <a:lnSpc>
                <a:spcPct val="110000"/>
              </a:lnSpc>
              <a:spcAft>
                <a:spcPts val="600"/>
              </a:spcAft>
            </a:pPr>
            <a:r>
              <a:rPr lang="x-none" sz="2000" dirty="0"/>
              <a:t>Havakviuyuq havaaqarumayuqlu havaqatiriiktut ikayuqtiriiklutik atulirumayamiknik piyaagani</a:t>
            </a:r>
            <a:endParaRPr lang="en-US" altLang="en-US" sz="2000" dirty="0"/>
          </a:p>
          <a:p>
            <a:pPr marL="0" lvl="0" indent="0" eaLnBrk="1" hangingPunct="1">
              <a:spcAft>
                <a:spcPts val="1800"/>
              </a:spcAft>
              <a:buNone/>
              <a:defRPr/>
            </a:pPr>
            <a:endParaRPr lang="en-US" altLang="en-US" sz="2000" dirty="0"/>
          </a:p>
        </p:txBody>
      </p:sp>
      <p:sp>
        <p:nvSpPr>
          <p:cNvPr id="10" name="Title 3"/>
          <p:cNvSpPr txBox="1">
            <a:spLocks/>
          </p:cNvSpPr>
          <p:nvPr/>
        </p:nvSpPr>
        <p:spPr bwMode="auto">
          <a:xfrm>
            <a:off x="4762500" y="715963"/>
            <a:ext cx="427621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a:lstStyle>
          <a:p>
            <a:r>
              <a:rPr lang="x-none" kern="0" dirty="0" smtClean="0">
                <a:latin typeface="Arial" panose="020B0604020202020204" pitchFamily="34" charset="0"/>
                <a:cs typeface="Arial" panose="020B0604020202020204" pitchFamily="34" charset="0"/>
              </a:rPr>
              <a:t>Nunat utiqtitaagani ilitquhiinut ihumaaluknaitagani akiliriiqhimayuup akituniga nalautaaqtauyuq</a:t>
            </a:r>
            <a:endParaRPr lang="en-US"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3820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Outstanding Issues</a:t>
            </a:r>
            <a:endParaRPr lang="en-US" dirty="0"/>
          </a:p>
        </p:txBody>
      </p:sp>
      <p:sp>
        <p:nvSpPr>
          <p:cNvPr id="3" name="Content Placeholder 2"/>
          <p:cNvSpPr>
            <a:spLocks noGrp="1"/>
          </p:cNvSpPr>
          <p:nvPr>
            <p:ph sz="half" idx="1"/>
          </p:nvPr>
        </p:nvSpPr>
        <p:spPr/>
        <p:txBody>
          <a:bodyPr/>
          <a:lstStyle/>
          <a:p>
            <a:endParaRPr lang="en-CA" sz="1800" kern="1200" dirty="0">
              <a:solidFill>
                <a:schemeClr val="tx1"/>
              </a:solidFill>
              <a:latin typeface="Arial" charset="0"/>
            </a:endParaRPr>
          </a:p>
          <a:p>
            <a:pPr marL="342900" indent="-342900">
              <a:buAutoNum type="arabicPeriod"/>
            </a:pPr>
            <a:r>
              <a:rPr lang="en-US" sz="1800" dirty="0" smtClean="0"/>
              <a:t>Long term stability of cover and dams</a:t>
            </a:r>
          </a:p>
          <a:p>
            <a:pPr marL="342900" indent="-342900">
              <a:buAutoNum type="arabicPeriod"/>
            </a:pPr>
            <a:r>
              <a:rPr lang="en-US" sz="1800" dirty="0" smtClean="0"/>
              <a:t>Management of tailings exposed when water levels are lowered.</a:t>
            </a:r>
          </a:p>
          <a:p>
            <a:pPr marL="342900" indent="-342900">
              <a:buAutoNum type="arabicPeriod"/>
            </a:pPr>
            <a:r>
              <a:rPr lang="en-US" sz="1800" dirty="0" smtClean="0"/>
              <a:t>Insufficient information for security estimation</a:t>
            </a:r>
            <a:endParaRPr lang="en-US" sz="1800" dirty="0"/>
          </a:p>
        </p:txBody>
      </p:sp>
      <p:sp>
        <p:nvSpPr>
          <p:cNvPr id="4" name="Content Placeholder 3"/>
          <p:cNvSpPr>
            <a:spLocks noGrp="1"/>
          </p:cNvSpPr>
          <p:nvPr>
            <p:ph sz="half" idx="2"/>
          </p:nvPr>
        </p:nvSpPr>
        <p:spPr>
          <a:xfrm>
            <a:off x="4648200" y="1308101"/>
            <a:ext cx="3822192" cy="4940300"/>
          </a:xfrm>
        </p:spPr>
        <p:txBody>
          <a:bodyPr/>
          <a:lstStyle/>
          <a:p>
            <a:endParaRPr lang="en-CA" sz="1800" kern="1200" dirty="0">
              <a:solidFill>
                <a:schemeClr val="tx1"/>
              </a:solidFill>
              <a:latin typeface="Arial" charset="0"/>
            </a:endParaRPr>
          </a:p>
          <a:p>
            <a:pPr marL="342900" indent="-342900">
              <a:buAutoNum type="arabicPeriod"/>
            </a:pPr>
            <a:r>
              <a:rPr lang="x-none" sz="1800" dirty="0"/>
              <a:t>Hivunikhami naamainaqniga hauhijutit himiktuutilu</a:t>
            </a:r>
          </a:p>
          <a:p>
            <a:pPr marL="342900" indent="-342900">
              <a:buAutoNum type="arabicPeriod"/>
            </a:pPr>
            <a:r>
              <a:rPr lang="x-none" sz="1800" dirty="0"/>
              <a:t>Munarinigit ataguut takuukhauyut immaiqtiliqat iliuraivik.</a:t>
            </a:r>
          </a:p>
          <a:p>
            <a:pPr marL="342900" indent="-342900">
              <a:buAutoNum type="arabicPeriod"/>
            </a:pPr>
            <a:r>
              <a:rPr lang="x-none" sz="1800" dirty="0"/>
              <a:t>Naamagitut hivuniqhijutit ihumaluknairiagani akiliutit nalautaaqtauyut</a:t>
            </a:r>
            <a:endParaRPr lang="en-US" sz="1800" dirty="0"/>
          </a:p>
          <a:p>
            <a:endParaRPr lang="en-US" sz="1800" dirty="0"/>
          </a:p>
        </p:txBody>
      </p:sp>
      <p:sp>
        <p:nvSpPr>
          <p:cNvPr id="5" name="Slide Number Placeholder 4"/>
          <p:cNvSpPr>
            <a:spLocks noGrp="1"/>
          </p:cNvSpPr>
          <p:nvPr>
            <p:ph type="sldNum" sz="quarter" idx="4"/>
          </p:nvPr>
        </p:nvSpPr>
        <p:spPr/>
        <p:txBody>
          <a:bodyPr/>
          <a:lstStyle/>
          <a:p>
            <a:pPr>
              <a:defRPr/>
            </a:pPr>
            <a:fld id="{E00B6E52-F07A-44C8-B7AE-D6EEC3D50429}" type="slidenum">
              <a:rPr lang="en-CA" smtClean="0"/>
              <a:pPr>
                <a:defRPr/>
              </a:pPr>
              <a:t>13</a:t>
            </a:fld>
            <a:endParaRPr lang="en-CA" dirty="0"/>
          </a:p>
        </p:txBody>
      </p:sp>
      <p:sp>
        <p:nvSpPr>
          <p:cNvPr id="6" name="Title 1"/>
          <p:cNvSpPr txBox="1">
            <a:spLocks/>
          </p:cNvSpPr>
          <p:nvPr/>
        </p:nvSpPr>
        <p:spPr bwMode="auto">
          <a:xfrm>
            <a:off x="4648200" y="838200"/>
            <a:ext cx="784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bodyPr>
          <a:lst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a:lstStyle>
          <a:p>
            <a:r>
              <a:rPr lang="x-none" kern="0" smtClean="0"/>
              <a:t>Iniqhimagitut Ihumagiyauyut</a:t>
            </a:r>
            <a:endParaRPr lang="en-US" kern="0" dirty="0"/>
          </a:p>
        </p:txBody>
      </p:sp>
    </p:spTree>
    <p:extLst>
      <p:ext uri="{BB962C8B-B14F-4D97-AF65-F5344CB8AC3E}">
        <p14:creationId xmlns:p14="http://schemas.microsoft.com/office/powerpoint/2010/main" val="1020667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685800"/>
            <a:ext cx="4038600" cy="609600"/>
          </a:xfrm>
        </p:spPr>
        <p:txBody>
          <a:bodyPr>
            <a:noAutofit/>
          </a:bodyPr>
          <a:lstStyle/>
          <a:p>
            <a:pPr algn="l"/>
            <a:r>
              <a:rPr lang="en-CA" altLang="en-US" sz="2800" b="1" smtClean="0">
                <a:latin typeface="Arial" panose="020B0604020202020204" pitchFamily="34" charset="0"/>
                <a:cs typeface="Arial" panose="020B0604020202020204" pitchFamily="34" charset="0"/>
              </a:rPr>
              <a:t>Conclusion</a:t>
            </a:r>
            <a:endParaRPr lang="en-US" sz="2800"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381000" y="2286001"/>
            <a:ext cx="4114800" cy="1371599"/>
          </a:xfrm>
        </p:spPr>
        <p:txBody>
          <a:bodyPr>
            <a:normAutofit/>
          </a:bodyPr>
          <a:lstStyle/>
          <a:p>
            <a:pPr marL="0" lvl="0" indent="0" eaLnBrk="1" hangingPunct="1">
              <a:spcAft>
                <a:spcPts val="0"/>
              </a:spcAft>
              <a:buNone/>
              <a:defRPr/>
            </a:pPr>
            <a:r>
              <a:rPr lang="fr-CA" altLang="en-US" sz="2000" dirty="0">
                <a:latin typeface="Arial" panose="020B0604020202020204" pitchFamily="34" charset="0"/>
                <a:cs typeface="Arial" panose="020B0604020202020204" pitchFamily="34" charset="0"/>
              </a:rPr>
              <a:t>T</a:t>
            </a:r>
            <a:r>
              <a:rPr lang="fr-CA" altLang="en-US" sz="2000" dirty="0" smtClean="0">
                <a:latin typeface="Arial" panose="020B0604020202020204" pitchFamily="34" charset="0"/>
                <a:cs typeface="Arial" panose="020B0604020202020204" pitchFamily="34" charset="0"/>
              </a:rPr>
              <a:t>he </a:t>
            </a:r>
            <a:r>
              <a:rPr lang="fr-CA" altLang="en-US" sz="2000" dirty="0" err="1" smtClean="0">
                <a:latin typeface="Arial" panose="020B0604020202020204" pitchFamily="34" charset="0"/>
                <a:cs typeface="Arial" panose="020B0604020202020204" pitchFamily="34" charset="0"/>
              </a:rPr>
              <a:t>department</a:t>
            </a:r>
            <a:r>
              <a:rPr lang="fr-CA" altLang="en-US" sz="2000" dirty="0" smtClean="0">
                <a:latin typeface="Arial" panose="020B0604020202020204" pitchFamily="34" charset="0"/>
                <a:cs typeface="Arial" panose="020B0604020202020204" pitchFamily="34" charset="0"/>
              </a:rPr>
              <a:t> </a:t>
            </a:r>
            <a:r>
              <a:rPr lang="fr-CA" altLang="en-US" sz="2000" dirty="0" err="1" smtClean="0">
                <a:latin typeface="Arial" panose="020B0604020202020204" pitchFamily="34" charset="0"/>
                <a:cs typeface="Arial" panose="020B0604020202020204" pitchFamily="34" charset="0"/>
              </a:rPr>
              <a:t>will</a:t>
            </a:r>
            <a:r>
              <a:rPr lang="fr-CA" altLang="en-US" sz="2000" dirty="0" smtClean="0">
                <a:latin typeface="Arial" panose="020B0604020202020204" pitchFamily="34" charset="0"/>
                <a:cs typeface="Arial" panose="020B0604020202020204" pitchFamily="34" charset="0"/>
              </a:rPr>
              <a:t> support Lupin Mine </a:t>
            </a:r>
            <a:r>
              <a:rPr lang="fr-CA" altLang="en-US" sz="2000" dirty="0" err="1" smtClean="0">
                <a:latin typeface="Arial" panose="020B0604020202020204" pitchFamily="34" charset="0"/>
                <a:cs typeface="Arial" panose="020B0604020202020204" pitchFamily="34" charset="0"/>
              </a:rPr>
              <a:t>Inc</a:t>
            </a:r>
            <a:r>
              <a:rPr lang="fr-CA" altLang="en-US" sz="2000" dirty="0" smtClean="0">
                <a:latin typeface="Arial" panose="020B0604020202020204" pitchFamily="34" charset="0"/>
                <a:cs typeface="Arial" panose="020B0604020202020204" pitchFamily="34" charset="0"/>
              </a:rPr>
              <a:t>.’s </a:t>
            </a:r>
            <a:r>
              <a:rPr lang="fr-CA" altLang="en-US" sz="2000" dirty="0" err="1" smtClean="0">
                <a:latin typeface="Arial" panose="020B0604020202020204" pitchFamily="34" charset="0"/>
                <a:cs typeface="Arial" panose="020B0604020202020204" pitchFamily="34" charset="0"/>
              </a:rPr>
              <a:t>renewal</a:t>
            </a:r>
            <a:r>
              <a:rPr lang="fr-CA" altLang="en-US" sz="2000" dirty="0" smtClean="0">
                <a:latin typeface="Arial" panose="020B0604020202020204" pitchFamily="34" charset="0"/>
                <a:cs typeface="Arial" panose="020B0604020202020204" pitchFamily="34" charset="0"/>
              </a:rPr>
              <a:t>/</a:t>
            </a:r>
            <a:r>
              <a:rPr lang="fr-CA" altLang="en-US" sz="2000" dirty="0" err="1" smtClean="0">
                <a:latin typeface="Arial" panose="020B0604020202020204" pitchFamily="34" charset="0"/>
                <a:cs typeface="Arial" panose="020B0604020202020204" pitchFamily="34" charset="0"/>
              </a:rPr>
              <a:t>amendment</a:t>
            </a:r>
            <a:r>
              <a:rPr lang="fr-CA" altLang="en-US" sz="2000" dirty="0" smtClean="0">
                <a:latin typeface="Arial" panose="020B0604020202020204" pitchFamily="34" charset="0"/>
                <a:cs typeface="Arial" panose="020B0604020202020204" pitchFamily="34" charset="0"/>
              </a:rPr>
              <a:t> application </a:t>
            </a:r>
            <a:r>
              <a:rPr lang="fr-CA" altLang="en-US" sz="2000" dirty="0" err="1" smtClean="0">
                <a:latin typeface="Arial" panose="020B0604020202020204" pitchFamily="34" charset="0"/>
                <a:cs typeface="Arial" panose="020B0604020202020204" pitchFamily="34" charset="0"/>
              </a:rPr>
              <a:t>when</a:t>
            </a:r>
            <a:r>
              <a:rPr lang="fr-CA" altLang="en-US" sz="2000" dirty="0" smtClean="0">
                <a:latin typeface="Arial" panose="020B0604020202020204" pitchFamily="34" charset="0"/>
                <a:cs typeface="Arial" panose="020B0604020202020204" pitchFamily="34" charset="0"/>
              </a:rPr>
              <a:t> the </a:t>
            </a:r>
            <a:r>
              <a:rPr lang="fr-CA" altLang="en-US" sz="2000" dirty="0" err="1" smtClean="0">
                <a:latin typeface="Arial" panose="020B0604020202020204" pitchFamily="34" charset="0"/>
                <a:cs typeface="Arial" panose="020B0604020202020204" pitchFamily="34" charset="0"/>
              </a:rPr>
              <a:t>stated</a:t>
            </a:r>
            <a:r>
              <a:rPr lang="fr-CA" altLang="en-US" sz="2000" dirty="0" smtClean="0">
                <a:latin typeface="Arial" panose="020B0604020202020204" pitchFamily="34" charset="0"/>
                <a:cs typeface="Arial" panose="020B0604020202020204" pitchFamily="34" charset="0"/>
              </a:rPr>
              <a:t> </a:t>
            </a:r>
            <a:r>
              <a:rPr lang="fr-CA" altLang="en-US" sz="2000" dirty="0" err="1" smtClean="0">
                <a:latin typeface="Arial" panose="020B0604020202020204" pitchFamily="34" charset="0"/>
                <a:cs typeface="Arial" panose="020B0604020202020204" pitchFamily="34" charset="0"/>
              </a:rPr>
              <a:t>outstanding</a:t>
            </a:r>
            <a:r>
              <a:rPr lang="fr-CA" altLang="en-US" sz="2000" dirty="0" smtClean="0">
                <a:latin typeface="Arial" panose="020B0604020202020204" pitchFamily="34" charset="0"/>
                <a:cs typeface="Arial" panose="020B0604020202020204" pitchFamily="34" charset="0"/>
              </a:rPr>
              <a:t> issues are resolved.</a:t>
            </a:r>
            <a:endParaRPr lang="en-US" altLang="en-US" sz="2000" dirty="0"/>
          </a:p>
          <a:p>
            <a:pPr marL="0" indent="0">
              <a:lnSpc>
                <a:spcPct val="110000"/>
              </a:lnSpc>
              <a:spcAft>
                <a:spcPts val="600"/>
              </a:spcAft>
              <a:buNone/>
            </a:pPr>
            <a:endParaRPr lang="en-US" altLang="en-US" sz="2000" dirty="0"/>
          </a:p>
        </p:txBody>
      </p:sp>
      <p:sp>
        <p:nvSpPr>
          <p:cNvPr id="7" name="Slide Number Placeholder 2"/>
          <p:cNvSpPr>
            <a:spLocks noGrp="1"/>
          </p:cNvSpPr>
          <p:nvPr>
            <p:ph type="sldNum" sz="quarter" idx="4"/>
          </p:nvPr>
        </p:nvSpPr>
        <p:spPr>
          <a:xfrm>
            <a:off x="6553200" y="6248400"/>
            <a:ext cx="2133600" cy="365125"/>
          </a:xfrm>
          <a:prstGeom prst="rect">
            <a:avLst/>
          </a:prstGeom>
        </p:spPr>
        <p:txBody>
          <a:bodyPr/>
          <a:lstStyle/>
          <a:p>
            <a:pPr algn="r">
              <a:defRPr/>
            </a:pPr>
            <a:fld id="{E00B6E52-F07A-44C8-B7AE-D6EEC3D50429}" type="slidenum">
              <a:rPr lang="en-CA" sz="1600" smtClean="0">
                <a:solidFill>
                  <a:prstClr val="black">
                    <a:tint val="75000"/>
                  </a:prstClr>
                </a:solidFill>
                <a:latin typeface="Arial" panose="020B0604020202020204" pitchFamily="34" charset="0"/>
                <a:cs typeface="Arial" panose="020B0604020202020204" pitchFamily="34" charset="0"/>
              </a:rPr>
              <a:pPr algn="r">
                <a:defRPr/>
              </a:pPr>
              <a:t>14</a:t>
            </a:fld>
            <a:endParaRPr lang="en-CA" sz="1600" dirty="0">
              <a:solidFill>
                <a:prstClr val="black">
                  <a:tint val="75000"/>
                </a:prstClr>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3000" y="762000"/>
            <a:ext cx="389521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3"/>
          <p:cNvSpPr txBox="1">
            <a:spLocks/>
          </p:cNvSpPr>
          <p:nvPr/>
        </p:nvSpPr>
        <p:spPr>
          <a:xfrm>
            <a:off x="4572000" y="152400"/>
            <a:ext cx="4276216"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dirty="0">
              <a:solidFill>
                <a:srgbClr val="000000"/>
              </a:solidFill>
              <a:latin typeface="Arial" panose="020B0604020202020204" pitchFamily="34" charset="0"/>
              <a:cs typeface="Arial" panose="020B0604020202020204" pitchFamily="34" charset="0"/>
            </a:endParaRPr>
          </a:p>
        </p:txBody>
      </p:sp>
      <p:sp>
        <p:nvSpPr>
          <p:cNvPr id="9" name="Content Placeholder 4">
            <a:extLst>
              <a:ext uri="{FF2B5EF4-FFF2-40B4-BE49-F238E27FC236}">
                <a16:creationId xmlns="" xmlns:a16="http://schemas.microsoft.com/office/drawing/2014/main" id="{C1F7A1A8-1E23-9446-8100-C03AD61ACC37}"/>
              </a:ext>
            </a:extLst>
          </p:cNvPr>
          <p:cNvSpPr>
            <a:spLocks noGrp="1"/>
          </p:cNvSpPr>
          <p:nvPr>
            <p:ph sz="half" idx="2"/>
          </p:nvPr>
        </p:nvSpPr>
        <p:spPr>
          <a:xfrm>
            <a:off x="4867784" y="2260601"/>
            <a:ext cx="4276216" cy="4940300"/>
          </a:xfrm>
        </p:spPr>
        <p:txBody>
          <a:bodyPr>
            <a:normAutofit/>
          </a:bodyPr>
          <a:lstStyle/>
          <a:p>
            <a:pPr marL="0" lvl="0" indent="0" eaLnBrk="1" hangingPunct="1">
              <a:spcAft>
                <a:spcPts val="0"/>
              </a:spcAft>
              <a:buNone/>
              <a:defRPr/>
            </a:pPr>
            <a:r>
              <a:rPr lang="x-none" sz="2000" dirty="0">
                <a:latin typeface="Arial" panose="020B0604020202020204" pitchFamily="34" charset="0"/>
                <a:cs typeface="Arial" panose="020B0604020202020204" pitchFamily="34" charset="0"/>
              </a:rPr>
              <a:t>Havakviuyuq ikayuqtuqniakut Lupin Mine Timiuyumit nutaaguqtiniganik ihuahaqniganiklu tuukhiutimik ukua uqautauyut iniqhimagitut ihumagiyauyut ihuaqhikpata.</a:t>
            </a:r>
            <a:endParaRPr lang="en-US" altLang="en-US" sz="2000" dirty="0"/>
          </a:p>
          <a:p>
            <a:pPr marL="0" indent="0">
              <a:lnSpc>
                <a:spcPct val="110000"/>
              </a:lnSpc>
              <a:spcAft>
                <a:spcPts val="600"/>
              </a:spcAft>
              <a:buNone/>
            </a:pPr>
            <a:endParaRPr lang="en-US" altLang="en-US" sz="2000" dirty="0"/>
          </a:p>
          <a:p>
            <a:pPr marL="0" lvl="0" indent="0" eaLnBrk="1" hangingPunct="1">
              <a:spcAft>
                <a:spcPts val="1800"/>
              </a:spcAft>
              <a:buNone/>
              <a:defRPr/>
            </a:pPr>
            <a:endParaRPr lang="en-US" altLang="en-US" sz="2000" dirty="0"/>
          </a:p>
        </p:txBody>
      </p:sp>
      <p:sp>
        <p:nvSpPr>
          <p:cNvPr id="10" name="Title 3"/>
          <p:cNvSpPr txBox="1">
            <a:spLocks/>
          </p:cNvSpPr>
          <p:nvPr/>
        </p:nvSpPr>
        <p:spPr bwMode="auto">
          <a:xfrm>
            <a:off x="4867784" y="681037"/>
            <a:ext cx="403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a:lstStyle>
          <a:p>
            <a:r>
              <a:rPr lang="x-none" sz="2800" kern="0" smtClean="0">
                <a:latin typeface="Arial" panose="020B0604020202020204" pitchFamily="34" charset="0"/>
                <a:cs typeface="Arial" panose="020B0604020202020204" pitchFamily="34" charset="0"/>
              </a:rPr>
              <a:t>Iniqtirutit</a:t>
            </a:r>
            <a:endParaRPr lang="en-US" sz="2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1575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294967295"/>
          </p:nvPr>
        </p:nvSpPr>
        <p:spPr>
          <a:xfrm>
            <a:off x="8077200" y="6400800"/>
            <a:ext cx="762000" cy="304800"/>
          </a:xfrm>
          <a:prstGeom prst="rect">
            <a:avLst/>
          </a:prstGeom>
        </p:spPr>
        <p:txBody>
          <a:bodyPr/>
          <a:lstStyle/>
          <a:p>
            <a:pPr>
              <a:defRPr/>
            </a:pPr>
            <a:fld id="{E00B6E52-F07A-44C8-B7AE-D6EEC3D50429}" type="slidenum">
              <a:rPr lang="en-CA" smtClean="0"/>
              <a:pPr>
                <a:defRPr/>
              </a:pPr>
              <a:t>15</a:t>
            </a:fld>
            <a:endParaRPr lang="en-CA" dirty="0"/>
          </a:p>
        </p:txBody>
      </p:sp>
      <p:pic>
        <p:nvPicPr>
          <p:cNvPr id="6146" name="Picture 2" descr="C:\Users\parsonsi\Desktop\Lupin pics 2018\20180705_1248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bwMode="auto">
          <a:xfrm>
            <a:off x="152400" y="228599"/>
            <a:ext cx="5105400" cy="320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90500" indent="-190500" algn="l" rtl="0" eaLnBrk="0" fontAlgn="base" hangingPunct="0">
              <a:spcBef>
                <a:spcPct val="0"/>
              </a:spcBef>
              <a:spcAft>
                <a:spcPct val="37000"/>
              </a:spcAft>
              <a:buChar char="•"/>
              <a:tabLst>
                <a:tab pos="5715000" algn="l"/>
              </a:tabLst>
              <a:defRPr>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16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4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2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2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9pPr>
          </a:lstStyle>
          <a:p>
            <a:pPr algn="ctr" eaLnBrk="1" hangingPunct="1">
              <a:lnSpc>
                <a:spcPct val="100000"/>
              </a:lnSpc>
              <a:buNone/>
            </a:pPr>
            <a:r>
              <a:rPr lang="en-US" altLang="en-US" sz="4000" b="1" kern="0" dirty="0" err="1">
                <a:solidFill>
                  <a:srgbClr val="000066"/>
                </a:solidFill>
                <a:latin typeface="Arial Black" panose="020B0A04020102020204" pitchFamily="34" charset="0"/>
              </a:rPr>
              <a:t>Koana</a:t>
            </a:r>
            <a:endParaRPr lang="en-US" altLang="en-US" sz="4000" b="1" kern="0" dirty="0">
              <a:solidFill>
                <a:srgbClr val="000066"/>
              </a:solidFill>
              <a:latin typeface="Arial Black" panose="020B0A04020102020204" pitchFamily="34" charset="0"/>
            </a:endParaRPr>
          </a:p>
          <a:p>
            <a:pPr lvl="0" algn="ctr" eaLnBrk="1" hangingPunct="1">
              <a:lnSpc>
                <a:spcPct val="100000"/>
              </a:lnSpc>
              <a:buNone/>
            </a:pPr>
            <a:r>
              <a:rPr lang="iu-Cans-CA" altLang="en-US" sz="4000" b="1" kern="0" dirty="0" smtClean="0">
                <a:solidFill>
                  <a:srgbClr val="000066"/>
                </a:solidFill>
                <a:latin typeface="Pigiarniq Light" panose="02000303020000020004" pitchFamily="2" charset="0"/>
              </a:rPr>
              <a:t>ᖁᔭᓐᓇᒦᒃ</a:t>
            </a:r>
            <a:endParaRPr kumimoji="0" lang="en-US" altLang="en-US" sz="4000" b="1" i="0" u="none" strike="noStrike" kern="0" cap="none" spc="0" normalizeH="0" baseline="0" noProof="0" dirty="0" smtClean="0">
              <a:ln>
                <a:noFill/>
              </a:ln>
              <a:solidFill>
                <a:srgbClr val="000066"/>
              </a:solidFill>
              <a:effectLst/>
              <a:uLnTx/>
              <a:uFillTx/>
              <a:latin typeface="Pigiarniq Light" panose="02000303020000020004" pitchFamily="2" charset="0"/>
            </a:endParaRPr>
          </a:p>
          <a:p>
            <a:pPr marL="190500" marR="0" lvl="0" indent="-190500" algn="ctr" defTabSz="914400" rtl="0" eaLnBrk="1" fontAlgn="base" latinLnBrk="0" hangingPunct="1">
              <a:lnSpc>
                <a:spcPct val="100000"/>
              </a:lnSpc>
              <a:spcBef>
                <a:spcPct val="0"/>
              </a:spcBef>
              <a:spcAft>
                <a:spcPct val="37000"/>
              </a:spcAft>
              <a:buClrTx/>
              <a:buSzTx/>
              <a:buFontTx/>
              <a:buNone/>
              <a:tabLst>
                <a:tab pos="5715000" algn="l"/>
              </a:tabLst>
              <a:defRPr/>
            </a:pPr>
            <a:r>
              <a:rPr kumimoji="0" lang="en-US" altLang="en-US" sz="4000" b="1" i="0" u="none" strike="noStrike" kern="0" cap="none" spc="0" normalizeH="0" baseline="0" noProof="0" dirty="0" smtClean="0">
                <a:ln>
                  <a:noFill/>
                </a:ln>
                <a:solidFill>
                  <a:srgbClr val="000066"/>
                </a:solidFill>
                <a:effectLst/>
                <a:uLnTx/>
                <a:uFillTx/>
                <a:latin typeface="Arial Black" panose="020B0A04020102020204" pitchFamily="34" charset="0"/>
              </a:rPr>
              <a:t>Thank you</a:t>
            </a:r>
          </a:p>
          <a:p>
            <a:pPr marL="190500" marR="0" lvl="0" indent="-190500" algn="ctr" defTabSz="914400" rtl="0" eaLnBrk="1" fontAlgn="base" latinLnBrk="0" hangingPunct="1">
              <a:lnSpc>
                <a:spcPct val="100000"/>
              </a:lnSpc>
              <a:spcBef>
                <a:spcPct val="0"/>
              </a:spcBef>
              <a:spcAft>
                <a:spcPct val="37000"/>
              </a:spcAft>
              <a:buClrTx/>
              <a:buSzTx/>
              <a:buFontTx/>
              <a:buNone/>
              <a:tabLst>
                <a:tab pos="5715000" algn="l"/>
              </a:tabLst>
              <a:defRPr/>
            </a:pPr>
            <a:r>
              <a:rPr kumimoji="0" lang="en-US" altLang="en-US" sz="4000" b="1" i="0" u="none" strike="noStrike" kern="0" cap="none" spc="0" normalizeH="0" baseline="0" noProof="0" dirty="0" smtClean="0">
                <a:ln>
                  <a:noFill/>
                </a:ln>
                <a:solidFill>
                  <a:srgbClr val="000066"/>
                </a:solidFill>
                <a:effectLst/>
                <a:uLnTx/>
                <a:uFillTx/>
                <a:latin typeface="Arial Black" panose="020B0A04020102020204" pitchFamily="34" charset="0"/>
              </a:rPr>
              <a:t>Merci</a:t>
            </a:r>
          </a:p>
          <a:p>
            <a:pPr marL="190500" marR="0" lvl="0" indent="-190500" algn="l" defTabSz="914400" rtl="0" eaLnBrk="0" fontAlgn="base" latinLnBrk="0" hangingPunct="0">
              <a:lnSpc>
                <a:spcPct val="100000"/>
              </a:lnSpc>
              <a:spcBef>
                <a:spcPct val="0"/>
              </a:spcBef>
              <a:spcAft>
                <a:spcPct val="37000"/>
              </a:spcAft>
              <a:buClrTx/>
              <a:buSzTx/>
              <a:buFontTx/>
              <a:buChar char="•"/>
              <a:tabLst>
                <a:tab pos="5715000" algn="l"/>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3330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685800"/>
            <a:ext cx="3645406" cy="304800"/>
          </a:xfrm>
        </p:spPr>
        <p:txBody>
          <a:bodyPr>
            <a:noAutofit/>
          </a:bodyPr>
          <a:lstStyle/>
          <a:p>
            <a:pPr algn="l"/>
            <a:r>
              <a:rPr lang="en-US" sz="2800" b="1" dirty="0">
                <a:latin typeface="Arial" panose="020B0604020202020204" pitchFamily="34" charset="0"/>
                <a:cs typeface="Arial" panose="020B0604020202020204" pitchFamily="34" charset="0"/>
              </a:rPr>
              <a:t>Outline</a:t>
            </a:r>
          </a:p>
        </p:txBody>
      </p:sp>
      <p:sp>
        <p:nvSpPr>
          <p:cNvPr id="5" name="Content Placeholder 4"/>
          <p:cNvSpPr>
            <a:spLocks noGrp="1"/>
          </p:cNvSpPr>
          <p:nvPr>
            <p:ph sz="half" idx="1"/>
          </p:nvPr>
        </p:nvSpPr>
        <p:spPr>
          <a:xfrm>
            <a:off x="457200" y="1371600"/>
            <a:ext cx="3670300" cy="4572000"/>
          </a:xfrm>
        </p:spPr>
        <p:txBody>
          <a:bodyPr>
            <a:normAutofit/>
          </a:bodyPr>
          <a:lstStyle/>
          <a:p>
            <a:pPr>
              <a:spcAft>
                <a:spcPts val="1200"/>
              </a:spcAft>
            </a:pPr>
            <a:r>
              <a:rPr lang="en-US" altLang="en-US" sz="2000" dirty="0"/>
              <a:t> Role and </a:t>
            </a:r>
            <a:r>
              <a:rPr lang="en-US" altLang="en-US" sz="2000" dirty="0" smtClean="0"/>
              <a:t>responsibilities</a:t>
            </a:r>
            <a:endParaRPr lang="en-US" altLang="en-US" sz="2000" dirty="0"/>
          </a:p>
          <a:p>
            <a:pPr>
              <a:spcAft>
                <a:spcPts val="1200"/>
              </a:spcAft>
            </a:pPr>
            <a:r>
              <a:rPr lang="en-US" altLang="en-US" sz="2000" dirty="0"/>
              <a:t> Contributions </a:t>
            </a:r>
            <a:r>
              <a:rPr lang="en-US" altLang="en-US" sz="2000" dirty="0" smtClean="0"/>
              <a:t>to review</a:t>
            </a:r>
            <a:endParaRPr lang="en-US" altLang="en-US" sz="2000" dirty="0"/>
          </a:p>
          <a:p>
            <a:pPr>
              <a:spcAft>
                <a:spcPts val="1200"/>
              </a:spcAft>
            </a:pPr>
            <a:r>
              <a:rPr lang="en-US" altLang="en-US" sz="2000" dirty="0"/>
              <a:t> Technical </a:t>
            </a:r>
            <a:r>
              <a:rPr lang="en-US" altLang="en-US" sz="2000" dirty="0" smtClean="0"/>
              <a:t>review </a:t>
            </a:r>
            <a:r>
              <a:rPr lang="en-US" altLang="en-US" sz="2000" dirty="0"/>
              <a:t>c</a:t>
            </a:r>
            <a:r>
              <a:rPr lang="en-US" altLang="en-US" sz="2000" dirty="0" smtClean="0"/>
              <a:t>omments</a:t>
            </a:r>
            <a:endParaRPr lang="en-US" altLang="en-US" sz="2000" dirty="0"/>
          </a:p>
          <a:p>
            <a:pPr lvl="1">
              <a:spcAft>
                <a:spcPts val="1200"/>
              </a:spcAft>
              <a:buFont typeface="Wingdings" panose="05000000000000000000" pitchFamily="2" charset="2"/>
              <a:buChar char="§"/>
            </a:pPr>
            <a:r>
              <a:rPr lang="en-US" altLang="en-US" sz="1800" dirty="0" smtClean="0"/>
              <a:t>Tailings and waste rock</a:t>
            </a:r>
          </a:p>
          <a:p>
            <a:pPr lvl="1">
              <a:spcAft>
                <a:spcPts val="1200"/>
              </a:spcAft>
              <a:buFont typeface="Wingdings" panose="05000000000000000000" pitchFamily="2" charset="2"/>
              <a:buChar char="§"/>
            </a:pPr>
            <a:r>
              <a:rPr lang="en-US" altLang="en-US" sz="1800" dirty="0" smtClean="0"/>
              <a:t>Closure and reclamation planning</a:t>
            </a:r>
          </a:p>
          <a:p>
            <a:pPr lvl="1">
              <a:spcAft>
                <a:spcPts val="1200"/>
              </a:spcAft>
              <a:buFont typeface="Wingdings" panose="05000000000000000000" pitchFamily="2" charset="2"/>
              <a:buChar char="§"/>
            </a:pPr>
            <a:r>
              <a:rPr lang="en-US" altLang="en-US" sz="1800" dirty="0" smtClean="0"/>
              <a:t>Reclamation security cost estimate</a:t>
            </a:r>
          </a:p>
          <a:p>
            <a:pPr>
              <a:spcAft>
                <a:spcPts val="1200"/>
              </a:spcAft>
              <a:buFont typeface="Arial" panose="020B0604020202020204" pitchFamily="34" charset="0"/>
              <a:buChar char="•"/>
            </a:pPr>
            <a:r>
              <a:rPr lang="en-US" altLang="en-US" sz="2000" dirty="0" smtClean="0"/>
              <a:t> </a:t>
            </a:r>
            <a:r>
              <a:rPr lang="en-US" altLang="en-US" sz="2000" dirty="0"/>
              <a:t>Conclusion</a:t>
            </a:r>
          </a:p>
        </p:txBody>
      </p:sp>
      <p:sp>
        <p:nvSpPr>
          <p:cNvPr id="6" name="Content Placeholder 5"/>
          <p:cNvSpPr>
            <a:spLocks noGrp="1"/>
          </p:cNvSpPr>
          <p:nvPr>
            <p:ph sz="half" idx="2"/>
          </p:nvPr>
        </p:nvSpPr>
        <p:spPr>
          <a:xfrm>
            <a:off x="4730497" y="1400175"/>
            <a:ext cx="4200017" cy="5845175"/>
          </a:xfrm>
        </p:spPr>
        <p:txBody>
          <a:bodyPr>
            <a:noAutofit/>
          </a:bodyPr>
          <a:lstStyle/>
          <a:p>
            <a:pPr>
              <a:spcAft>
                <a:spcPts val="1200"/>
              </a:spcAft>
            </a:pPr>
            <a:r>
              <a:rPr lang="x-none" sz="2000" dirty="0"/>
              <a:t> Havaangit Munariyanginniklu</a:t>
            </a:r>
            <a:endParaRPr lang="en-US" altLang="en-US" sz="2000" dirty="0"/>
          </a:p>
          <a:p>
            <a:pPr>
              <a:spcAft>
                <a:spcPts val="1200"/>
              </a:spcAft>
            </a:pPr>
            <a:r>
              <a:rPr lang="x-none" sz="2000" dirty="0"/>
              <a:t> Ilagiarutit ihivriuriagani</a:t>
            </a:r>
            <a:endParaRPr lang="en-US" altLang="en-US" sz="2000" dirty="0"/>
          </a:p>
          <a:p>
            <a:pPr>
              <a:spcAft>
                <a:spcPts val="1200"/>
              </a:spcAft>
            </a:pPr>
            <a:r>
              <a:rPr lang="x-none" sz="2000" dirty="0"/>
              <a:t> Nutauniqhanik ihivriuqnigani uqauhiuyut</a:t>
            </a:r>
            <a:endParaRPr lang="en-US" altLang="en-US" sz="2000" dirty="0"/>
          </a:p>
          <a:p>
            <a:pPr lvl="1">
              <a:spcAft>
                <a:spcPts val="1200"/>
              </a:spcAft>
              <a:buFont typeface="Wingdings" panose="05000000000000000000" pitchFamily="2" charset="2"/>
              <a:buChar char="§"/>
            </a:pPr>
            <a:r>
              <a:rPr lang="x-none" sz="1800" dirty="0"/>
              <a:t>Ataguut iqaguulu uyaqaat</a:t>
            </a:r>
          </a:p>
          <a:p>
            <a:pPr lvl="1">
              <a:spcAft>
                <a:spcPts val="1200"/>
              </a:spcAft>
              <a:buFont typeface="Wingdings" panose="05000000000000000000" pitchFamily="2" charset="2"/>
              <a:buChar char="§"/>
            </a:pPr>
            <a:r>
              <a:rPr lang="x-none" sz="1800" dirty="0"/>
              <a:t>Umiktiqnigagut Nunalu Utiqtiniganik Ilitquhianut parnaiyainiq</a:t>
            </a:r>
          </a:p>
          <a:p>
            <a:pPr lvl="1">
              <a:spcAft>
                <a:spcPts val="1200"/>
              </a:spcAft>
              <a:buFont typeface="Wingdings" panose="05000000000000000000" pitchFamily="2" charset="2"/>
              <a:buChar char="§"/>
            </a:pPr>
            <a:r>
              <a:rPr lang="x-none" sz="1800" dirty="0"/>
              <a:t>Nunat utiqtitaagani ilitquhiinut ihumaaluknaitagani akiliriiqhimayuup akituniga nalautaaqtauyuq</a:t>
            </a:r>
          </a:p>
          <a:p>
            <a:pPr>
              <a:spcAft>
                <a:spcPts val="1200"/>
              </a:spcAft>
              <a:buFont typeface="Arial" panose="020B0604020202020204" pitchFamily="34" charset="0"/>
              <a:buChar char="•"/>
            </a:pPr>
            <a:r>
              <a:rPr lang="x-none" sz="2000" dirty="0"/>
              <a:t> Iniqtirutit</a:t>
            </a:r>
          </a:p>
          <a:p>
            <a:pPr marL="231775" lvl="0" indent="-231775"/>
            <a:endParaRPr lang="en-US" sz="2000" dirty="0"/>
          </a:p>
        </p:txBody>
      </p:sp>
      <p:sp>
        <p:nvSpPr>
          <p:cNvPr id="3" name="Slide Number Placeholder 2"/>
          <p:cNvSpPr>
            <a:spLocks noGrp="1"/>
          </p:cNvSpPr>
          <p:nvPr>
            <p:ph type="sldNum" sz="quarter" idx="4"/>
          </p:nvPr>
        </p:nvSpPr>
        <p:spPr>
          <a:xfrm>
            <a:off x="6553200" y="6248400"/>
            <a:ext cx="2133600" cy="365125"/>
          </a:xfrm>
          <a:prstGeom prst="rect">
            <a:avLst/>
          </a:prstGeom>
        </p:spPr>
        <p:txBody>
          <a:bodyPr/>
          <a:lstStyle/>
          <a:p>
            <a:pPr algn="r">
              <a:defRPr/>
            </a:pPr>
            <a:fld id="{E00B6E52-F07A-44C8-B7AE-D6EEC3D50429}" type="slidenum">
              <a:rPr lang="en-CA" sz="1600" smtClean="0">
                <a:solidFill>
                  <a:prstClr val="black">
                    <a:tint val="75000"/>
                  </a:prstClr>
                </a:solidFill>
                <a:latin typeface="Arial" panose="020B0604020202020204" pitchFamily="34" charset="0"/>
                <a:cs typeface="Arial" panose="020B0604020202020204" pitchFamily="34" charset="0"/>
              </a:rPr>
              <a:pPr algn="r">
                <a:defRPr/>
              </a:pPr>
              <a:t>2</a:t>
            </a:fld>
            <a:endParaRPr lang="en-CA" sz="1600" dirty="0">
              <a:solidFill>
                <a:prstClr val="black">
                  <a:tint val="75000"/>
                </a:prstClr>
              </a:solidFill>
              <a:latin typeface="Arial" panose="020B0604020202020204" pitchFamily="34" charset="0"/>
              <a:cs typeface="Arial" panose="020B0604020202020204" pitchFamily="34" charset="0"/>
            </a:endParaRPr>
          </a:p>
        </p:txBody>
      </p:sp>
      <p:sp>
        <p:nvSpPr>
          <p:cNvPr id="7" name="Title 3"/>
          <p:cNvSpPr txBox="1">
            <a:spLocks/>
          </p:cNvSpPr>
          <p:nvPr/>
        </p:nvSpPr>
        <p:spPr>
          <a:xfrm>
            <a:off x="4597399" y="381000"/>
            <a:ext cx="4038600" cy="304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dirty="0">
              <a:solidFill>
                <a:srgbClr val="000000"/>
              </a:solidFill>
              <a:latin typeface="Arial" panose="020B0604020202020204" pitchFamily="34" charset="0"/>
              <a:cs typeface="Arial" panose="020B0604020202020204" pitchFamily="34" charset="0"/>
            </a:endParaRPr>
          </a:p>
        </p:txBody>
      </p:sp>
      <p:sp>
        <p:nvSpPr>
          <p:cNvPr id="8" name="Title 3"/>
          <p:cNvSpPr txBox="1">
            <a:spLocks/>
          </p:cNvSpPr>
          <p:nvPr/>
        </p:nvSpPr>
        <p:spPr bwMode="auto">
          <a:xfrm>
            <a:off x="4730497" y="685800"/>
            <a:ext cx="364540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a:lstStyle>
          <a:p>
            <a:r>
              <a:rPr lang="x-none" sz="2800" kern="0" smtClean="0">
                <a:latin typeface="Arial" panose="020B0604020202020204" pitchFamily="34" charset="0"/>
                <a:cs typeface="Arial" panose="020B0604020202020204" pitchFamily="34" charset="0"/>
              </a:rPr>
              <a:t>Qanuriniga</a:t>
            </a:r>
            <a:endParaRPr lang="x-none" sz="2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7807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7141" y="838200"/>
            <a:ext cx="4038600" cy="304800"/>
          </a:xfrm>
        </p:spPr>
        <p:txBody>
          <a:bodyPr>
            <a:noAutofit/>
          </a:bodyPr>
          <a:lstStyle/>
          <a:p>
            <a:pPr algn="l"/>
            <a:r>
              <a:rPr lang="en-CA" altLang="en-US" sz="2800" b="1" dirty="0">
                <a:latin typeface="Arial" panose="020B0604020202020204" pitchFamily="34" charset="0"/>
                <a:cs typeface="Arial" panose="020B0604020202020204" pitchFamily="34" charset="0"/>
              </a:rPr>
              <a:t>Roles and responsibilities</a:t>
            </a:r>
            <a:endParaRPr lang="en-US" sz="2800"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368300" y="1689099"/>
            <a:ext cx="3822700" cy="4940301"/>
          </a:xfrm>
        </p:spPr>
        <p:txBody>
          <a:bodyPr>
            <a:normAutofit fontScale="92500" lnSpcReduction="20000"/>
          </a:bodyPr>
          <a:lstStyle/>
          <a:p>
            <a:pPr marL="0" lvl="0" indent="0" eaLnBrk="1" hangingPunct="1">
              <a:buNone/>
              <a:defRPr/>
            </a:pPr>
            <a:r>
              <a:rPr lang="en-CA" sz="1800" dirty="0">
                <a:latin typeface="Arial" panose="020B0604020202020204" pitchFamily="34" charset="0"/>
                <a:cs typeface="Arial" panose="020B0604020202020204" pitchFamily="34" charset="0"/>
              </a:rPr>
              <a:t>Crown-Indigenous Relations and Northern Affairs Canada’s (CIRNAC) responsibilities, mandate, and obligations are in alignment with the following:</a:t>
            </a:r>
          </a:p>
          <a:p>
            <a:pPr marL="512763" lvl="0" indent="-277813" eaLnBrk="1" hangingPunct="1">
              <a:defRPr/>
            </a:pPr>
            <a:r>
              <a:rPr lang="en-CA" sz="1800" i="1" dirty="0">
                <a:latin typeface="Arial" panose="020B0604020202020204" pitchFamily="34" charset="0"/>
                <a:cs typeface="Arial" panose="020B0604020202020204" pitchFamily="34" charset="0"/>
              </a:rPr>
              <a:t>Department of </a:t>
            </a:r>
            <a:r>
              <a:rPr lang="en-CA" sz="1800" i="1" dirty="0" smtClean="0">
                <a:latin typeface="Arial" panose="020B0604020202020204" pitchFamily="34" charset="0"/>
                <a:cs typeface="Arial" panose="020B0604020202020204" pitchFamily="34" charset="0"/>
              </a:rPr>
              <a:t>Crown-Indigenous Relations and Northern </a:t>
            </a:r>
            <a:r>
              <a:rPr lang="en-CA" sz="1800" i="1" dirty="0">
                <a:latin typeface="Arial" panose="020B0604020202020204" pitchFamily="34" charset="0"/>
                <a:cs typeface="Arial" panose="020B0604020202020204" pitchFamily="34" charset="0"/>
              </a:rPr>
              <a:t>Affairs </a:t>
            </a:r>
            <a:r>
              <a:rPr lang="en-CA" sz="1800" i="1" dirty="0" smtClean="0">
                <a:latin typeface="Arial" panose="020B0604020202020204" pitchFamily="34" charset="0"/>
                <a:cs typeface="Arial" panose="020B0604020202020204" pitchFamily="34" charset="0"/>
              </a:rPr>
              <a:t>Act</a:t>
            </a:r>
            <a:endParaRPr lang="en-CA" sz="1800" dirty="0">
              <a:latin typeface="Arial" panose="020B0604020202020204" pitchFamily="34" charset="0"/>
              <a:cs typeface="Arial" panose="020B0604020202020204" pitchFamily="34" charset="0"/>
            </a:endParaRPr>
          </a:p>
          <a:p>
            <a:pPr marL="512763" lvl="0" indent="-277813" eaLnBrk="1" hangingPunct="1">
              <a:defRPr/>
            </a:pPr>
            <a:r>
              <a:rPr lang="en-CA" sz="1800" dirty="0">
                <a:latin typeface="Arial" panose="020B0604020202020204" pitchFamily="34" charset="0"/>
                <a:cs typeface="Arial" panose="020B0604020202020204" pitchFamily="34" charset="0"/>
              </a:rPr>
              <a:t>Nunavut Agreement</a:t>
            </a:r>
          </a:p>
          <a:p>
            <a:pPr marL="512763" lvl="0" indent="-277813" eaLnBrk="1" hangingPunct="1">
              <a:defRPr/>
            </a:pPr>
            <a:r>
              <a:rPr lang="en-CA" sz="1800" i="1" dirty="0">
                <a:latin typeface="Arial" panose="020B0604020202020204" pitchFamily="34" charset="0"/>
                <a:cs typeface="Arial" panose="020B0604020202020204" pitchFamily="34" charset="0"/>
              </a:rPr>
              <a:t>Nunavut Land Claims Agreement Act</a:t>
            </a:r>
          </a:p>
          <a:p>
            <a:pPr marL="512763" lvl="0" indent="-277813" eaLnBrk="1" hangingPunct="1">
              <a:defRPr/>
            </a:pPr>
            <a:r>
              <a:rPr lang="en-CA" sz="1800" i="1" dirty="0">
                <a:latin typeface="Arial" panose="020B0604020202020204" pitchFamily="34" charset="0"/>
                <a:cs typeface="Arial" panose="020B0604020202020204" pitchFamily="34" charset="0"/>
              </a:rPr>
              <a:t>Nunavut Waters and Nunavut Surface Rights Tribunal Act</a:t>
            </a:r>
            <a:r>
              <a:rPr lang="en-CA" sz="1800" dirty="0">
                <a:latin typeface="Arial" panose="020B0604020202020204" pitchFamily="34" charset="0"/>
                <a:cs typeface="Arial" panose="020B0604020202020204" pitchFamily="34" charset="0"/>
              </a:rPr>
              <a:t> and the associated regulations</a:t>
            </a:r>
          </a:p>
          <a:p>
            <a:pPr marL="512763" lvl="0" indent="-277813" eaLnBrk="1" hangingPunct="1">
              <a:defRPr/>
            </a:pPr>
            <a:r>
              <a:rPr lang="en-CA" sz="1800" i="1" dirty="0">
                <a:latin typeface="Arial" panose="020B0604020202020204" pitchFamily="34" charset="0"/>
                <a:cs typeface="Arial" panose="020B0604020202020204" pitchFamily="34" charset="0"/>
              </a:rPr>
              <a:t>Nunavut Planning and Project Assessment Act</a:t>
            </a:r>
          </a:p>
          <a:p>
            <a:pPr marL="512763" lvl="0" indent="-277813" eaLnBrk="1" hangingPunct="1">
              <a:defRPr/>
            </a:pPr>
            <a:r>
              <a:rPr lang="en-CA" sz="1800" i="1" dirty="0">
                <a:latin typeface="Arial" panose="020B0604020202020204" pitchFamily="34" charset="0"/>
                <a:cs typeface="Arial" panose="020B0604020202020204" pitchFamily="34" charset="0"/>
              </a:rPr>
              <a:t>Territorial Lands Act</a:t>
            </a:r>
            <a:r>
              <a:rPr lang="en-CA" sz="1800" dirty="0">
                <a:latin typeface="Arial" panose="020B0604020202020204" pitchFamily="34" charset="0"/>
                <a:cs typeface="Arial" panose="020B0604020202020204" pitchFamily="34" charset="0"/>
              </a:rPr>
              <a:t> and the associated regulations</a:t>
            </a:r>
          </a:p>
          <a:p>
            <a:pPr marL="512763" lvl="0" indent="-277813" eaLnBrk="1" hangingPunct="1">
              <a:defRPr/>
            </a:pPr>
            <a:r>
              <a:rPr lang="en-CA" sz="1800" i="1" dirty="0">
                <a:latin typeface="Arial" panose="020B0604020202020204" pitchFamily="34" charset="0"/>
                <a:cs typeface="Arial" panose="020B0604020202020204" pitchFamily="34" charset="0"/>
              </a:rPr>
              <a:t>Arctic Waters Pollution Prevention Act</a:t>
            </a:r>
          </a:p>
          <a:p>
            <a:pPr marL="0" indent="0">
              <a:buNone/>
            </a:pPr>
            <a:endParaRPr lang="en-US" dirty="0"/>
          </a:p>
        </p:txBody>
      </p:sp>
      <p:sp>
        <p:nvSpPr>
          <p:cNvPr id="6" name="Content Placeholder 5"/>
          <p:cNvSpPr>
            <a:spLocks noGrp="1"/>
          </p:cNvSpPr>
          <p:nvPr>
            <p:ph sz="half" idx="2"/>
          </p:nvPr>
        </p:nvSpPr>
        <p:spPr>
          <a:xfrm>
            <a:off x="4495800" y="1612900"/>
            <a:ext cx="4495800" cy="4940300"/>
          </a:xfrm>
        </p:spPr>
        <p:txBody>
          <a:bodyPr>
            <a:noAutofit/>
          </a:bodyPr>
          <a:lstStyle/>
          <a:p>
            <a:pPr marL="0" lvl="0" indent="0" eaLnBrk="1" hangingPunct="1">
              <a:buNone/>
              <a:defRPr/>
            </a:pPr>
            <a:r>
              <a:rPr lang="x-none" sz="1500" dirty="0">
                <a:latin typeface="Arial" panose="020B0604020202020204" pitchFamily="34" charset="0"/>
                <a:cs typeface="Arial" panose="020B0604020202020204" pitchFamily="34" charset="0"/>
              </a:rPr>
              <a:t>Kuin Nunaqaqaqtut Havaqatiriiknigit Ukiuqtaqtumilu Havauhiuyut Kanatami (CIRNAC) havaagit, havaakhitaunigit, aturiaqaqtailu nalaumanignik ukunuga:</a:t>
            </a:r>
          </a:p>
          <a:p>
            <a:pPr marL="512763" lvl="0" indent="-277813" eaLnBrk="1" hangingPunct="1">
              <a:defRPr/>
            </a:pPr>
            <a:r>
              <a:rPr lang="x-none" sz="1500" i="1" dirty="0">
                <a:latin typeface="Arial" panose="020B0604020202020204" pitchFamily="34" charset="0"/>
                <a:cs typeface="Arial" panose="020B0604020202020204" pitchFamily="34" charset="0"/>
              </a:rPr>
              <a:t>Havakviuyuq Kuin Nunaqaqaqtulu Havaqariiknigit Ukiuqtaqtumilu Maligaqyuaq</a:t>
            </a:r>
            <a:endParaRPr lang="en-CA" sz="1500" dirty="0">
              <a:latin typeface="Arial" panose="020B0604020202020204" pitchFamily="34" charset="0"/>
              <a:cs typeface="Arial" panose="020B0604020202020204" pitchFamily="34" charset="0"/>
            </a:endParaRPr>
          </a:p>
          <a:p>
            <a:pPr marL="512763" lvl="0" indent="-277813" eaLnBrk="1" hangingPunct="1">
              <a:defRPr/>
            </a:pPr>
            <a:r>
              <a:rPr lang="x-none" sz="1500" dirty="0">
                <a:latin typeface="Arial" panose="020B0604020202020204" pitchFamily="34" charset="0"/>
                <a:cs typeface="Arial" panose="020B0604020202020204" pitchFamily="34" charset="0"/>
              </a:rPr>
              <a:t>Nunavumi Agiqatiriigut</a:t>
            </a:r>
          </a:p>
          <a:p>
            <a:pPr marL="512763" lvl="0" indent="-277813" eaLnBrk="1" hangingPunct="1">
              <a:defRPr/>
            </a:pPr>
            <a:r>
              <a:rPr lang="x-none" sz="1500" i="1" dirty="0">
                <a:latin typeface="Arial" panose="020B0604020202020204" pitchFamily="34" charset="0"/>
                <a:cs typeface="Arial" panose="020B0604020202020204" pitchFamily="34" charset="0"/>
              </a:rPr>
              <a:t>Nunavumi Nunataaqnikut Agiqatiriigut Maligaqyuaq</a:t>
            </a:r>
          </a:p>
          <a:p>
            <a:pPr marL="512763" lvl="0" indent="-277813" eaLnBrk="1" hangingPunct="1">
              <a:defRPr/>
            </a:pPr>
            <a:r>
              <a:rPr lang="x-none" sz="1500" i="1" dirty="0">
                <a:latin typeface="Arial" panose="020B0604020202020204" pitchFamily="34" charset="0"/>
                <a:cs typeface="Arial" panose="020B0604020202020204" pitchFamily="34" charset="0"/>
              </a:rPr>
              <a:t>Nunavumi Immaliqiyit Nunavumilu Qaaginik Ihumaqhuutinik Naalaktitiyit Maligaqyuaq </a:t>
            </a:r>
            <a:r>
              <a:rPr lang="x-none" sz="1500" dirty="0">
                <a:latin typeface="Arial" panose="020B0604020202020204" pitchFamily="34" charset="0"/>
                <a:cs typeface="Arial" panose="020B0604020202020204" pitchFamily="34" charset="0"/>
              </a:rPr>
              <a:t>ilagiyailu maliruat</a:t>
            </a:r>
          </a:p>
          <a:p>
            <a:pPr marL="512763" lvl="0" indent="-277813" eaLnBrk="1" hangingPunct="1">
              <a:defRPr/>
            </a:pPr>
            <a:r>
              <a:rPr lang="x-none" sz="1500" i="1" dirty="0">
                <a:latin typeface="Arial" panose="020B0604020202020204" pitchFamily="34" charset="0"/>
                <a:cs typeface="Arial" panose="020B0604020202020204" pitchFamily="34" charset="0"/>
              </a:rPr>
              <a:t>Nunavumi Upalugaiyaqniqmik Havaaniklu Ilituqtaut Maligaqyuaq</a:t>
            </a:r>
          </a:p>
          <a:p>
            <a:pPr marL="512763" lvl="0" indent="-277813" eaLnBrk="1" hangingPunct="1">
              <a:defRPr/>
            </a:pPr>
            <a:r>
              <a:rPr lang="x-none" sz="1500" i="1" dirty="0">
                <a:latin typeface="Arial" panose="020B0604020202020204" pitchFamily="34" charset="0"/>
                <a:cs typeface="Arial" panose="020B0604020202020204" pitchFamily="34" charset="0"/>
              </a:rPr>
              <a:t>Ukiuqtaqtumi Nunaliqinikut Maligaqyuaq </a:t>
            </a:r>
            <a:r>
              <a:rPr lang="x-none" sz="1500" dirty="0">
                <a:latin typeface="Arial" panose="020B0604020202020204" pitchFamily="34" charset="0"/>
                <a:cs typeface="Arial" panose="020B0604020202020204" pitchFamily="34" charset="0"/>
              </a:rPr>
              <a:t>ilagiyailu maliruat</a:t>
            </a:r>
          </a:p>
          <a:p>
            <a:pPr marL="512763" lvl="0" indent="-277813" eaLnBrk="1" hangingPunct="1">
              <a:defRPr/>
            </a:pPr>
            <a:r>
              <a:rPr lang="x-none" sz="1500" i="1" dirty="0">
                <a:latin typeface="Arial" panose="020B0604020202020204" pitchFamily="34" charset="0"/>
                <a:cs typeface="Arial" panose="020B0604020202020204" pitchFamily="34" charset="0"/>
              </a:rPr>
              <a:t>Ukiuqtaqtumi Immavaluit Halumaigitaagani Maligaqyuaq</a:t>
            </a:r>
          </a:p>
          <a:p>
            <a:pPr marL="0" indent="0">
              <a:buNone/>
            </a:pPr>
            <a:endParaRPr lang="en-US" sz="1500" dirty="0"/>
          </a:p>
          <a:p>
            <a:pPr marL="0" lvl="0" indent="0" eaLnBrk="1" hangingPunct="1">
              <a:buNone/>
              <a:defRPr/>
            </a:pPr>
            <a:endParaRPr lang="fr-CA" sz="1500" i="1" dirty="0">
              <a:latin typeface="Arial" panose="020B0604020202020204" pitchFamily="34" charset="0"/>
              <a:cs typeface="Arial" panose="020B0604020202020204" pitchFamily="34" charset="0"/>
            </a:endParaRPr>
          </a:p>
        </p:txBody>
      </p:sp>
      <p:sp>
        <p:nvSpPr>
          <p:cNvPr id="7" name="Slide Number Placeholder 2"/>
          <p:cNvSpPr>
            <a:spLocks noGrp="1"/>
          </p:cNvSpPr>
          <p:nvPr>
            <p:ph type="sldNum" sz="quarter" idx="4"/>
          </p:nvPr>
        </p:nvSpPr>
        <p:spPr>
          <a:xfrm>
            <a:off x="6553200" y="6248400"/>
            <a:ext cx="2133600" cy="365125"/>
          </a:xfrm>
          <a:prstGeom prst="rect">
            <a:avLst/>
          </a:prstGeom>
        </p:spPr>
        <p:txBody>
          <a:bodyPr/>
          <a:lstStyle/>
          <a:p>
            <a:pPr algn="r">
              <a:defRPr/>
            </a:pPr>
            <a:fld id="{E00B6E52-F07A-44C8-B7AE-D6EEC3D50429}" type="slidenum">
              <a:rPr lang="en-CA" sz="1600" smtClean="0">
                <a:solidFill>
                  <a:prstClr val="black">
                    <a:tint val="75000"/>
                  </a:prstClr>
                </a:solidFill>
                <a:latin typeface="Arial" panose="020B0604020202020204" pitchFamily="34" charset="0"/>
                <a:cs typeface="Arial" panose="020B0604020202020204" pitchFamily="34" charset="0"/>
              </a:rPr>
              <a:pPr algn="r">
                <a:defRPr/>
              </a:pPr>
              <a:t>3</a:t>
            </a:fld>
            <a:endParaRPr lang="en-CA" sz="1600" dirty="0">
              <a:solidFill>
                <a:prstClr val="black">
                  <a:tint val="75000"/>
                </a:prstClr>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12208" y="838200"/>
            <a:ext cx="389521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3"/>
          <p:cNvSpPr txBox="1">
            <a:spLocks/>
          </p:cNvSpPr>
          <p:nvPr/>
        </p:nvSpPr>
        <p:spPr>
          <a:xfrm>
            <a:off x="4648200" y="838200"/>
            <a:ext cx="4038600" cy="304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dirty="0">
              <a:solidFill>
                <a:srgbClr val="000000"/>
              </a:solidFill>
              <a:latin typeface="Arial" panose="020B0604020202020204" pitchFamily="34" charset="0"/>
              <a:cs typeface="Arial" panose="020B0604020202020204" pitchFamily="34" charset="0"/>
            </a:endParaRPr>
          </a:p>
        </p:txBody>
      </p:sp>
      <p:sp>
        <p:nvSpPr>
          <p:cNvPr id="9" name="Title 3"/>
          <p:cNvSpPr txBox="1">
            <a:spLocks/>
          </p:cNvSpPr>
          <p:nvPr/>
        </p:nvSpPr>
        <p:spPr bwMode="auto">
          <a:xfrm>
            <a:off x="4495800" y="842962"/>
            <a:ext cx="403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a:lstStyle>
          <a:p>
            <a:r>
              <a:rPr lang="x-none" sz="2800" kern="0" smtClean="0">
                <a:latin typeface="Arial" panose="020B0604020202020204" pitchFamily="34" charset="0"/>
                <a:cs typeface="Arial" panose="020B0604020202020204" pitchFamily="34" charset="0"/>
              </a:rPr>
              <a:t>Havaangit Munariyanginniklu</a:t>
            </a:r>
            <a:endParaRPr lang="en-US" sz="2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5788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685800"/>
            <a:ext cx="4038600" cy="609600"/>
          </a:xfrm>
        </p:spPr>
        <p:txBody>
          <a:bodyPr>
            <a:noAutofit/>
          </a:bodyPr>
          <a:lstStyle/>
          <a:p>
            <a:pPr algn="l"/>
            <a:r>
              <a:rPr lang="en-CA" altLang="en-US" sz="2800" b="1" dirty="0">
                <a:latin typeface="Arial" panose="020B0604020202020204" pitchFamily="34" charset="0"/>
                <a:cs typeface="Arial" panose="020B0604020202020204" pitchFamily="34" charset="0"/>
              </a:rPr>
              <a:t>Contributions to </a:t>
            </a:r>
            <a:r>
              <a:rPr lang="en-CA" altLang="en-US" sz="2800" b="1" dirty="0" smtClean="0">
                <a:latin typeface="Arial" panose="020B0604020202020204" pitchFamily="34" charset="0"/>
                <a:cs typeface="Arial" panose="020B0604020202020204" pitchFamily="34" charset="0"/>
              </a:rPr>
              <a:t>review</a:t>
            </a:r>
            <a:endParaRPr lang="en-US" sz="2800"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381000" y="1371600"/>
            <a:ext cx="4114800" cy="4724401"/>
          </a:xfrm>
        </p:spPr>
        <p:txBody>
          <a:bodyPr>
            <a:normAutofit fontScale="85000" lnSpcReduction="10000"/>
          </a:bodyPr>
          <a:lstStyle/>
          <a:p>
            <a:pPr marL="0" lvl="0" indent="0" eaLnBrk="1" hangingPunct="1">
              <a:spcAft>
                <a:spcPts val="0"/>
              </a:spcAft>
              <a:buNone/>
              <a:defRPr/>
            </a:pPr>
            <a:r>
              <a:rPr lang="en-CA" altLang="en-US" sz="2000" dirty="0" smtClean="0">
                <a:latin typeface="Arial" panose="020B0604020202020204" pitchFamily="34" charset="0"/>
                <a:cs typeface="Arial" panose="020B0604020202020204" pitchFamily="34" charset="0"/>
              </a:rPr>
              <a:t>The department made </a:t>
            </a:r>
            <a:r>
              <a:rPr lang="en-CA" altLang="en-US" sz="2000" dirty="0">
                <a:latin typeface="Arial" panose="020B0604020202020204" pitchFamily="34" charset="0"/>
                <a:cs typeface="Arial" panose="020B0604020202020204" pitchFamily="34" charset="0"/>
              </a:rPr>
              <a:t>the following submissions to the Nunavut Water Board regarding </a:t>
            </a:r>
            <a:r>
              <a:rPr lang="en-US" altLang="en-US" sz="2000" dirty="0"/>
              <a:t>application to amend </a:t>
            </a:r>
            <a:r>
              <a:rPr lang="en-US" altLang="en-US" sz="2000" dirty="0" smtClean="0"/>
              <a:t>and renew water </a:t>
            </a:r>
            <a:r>
              <a:rPr lang="en-US" altLang="en-US" sz="2000" dirty="0"/>
              <a:t>l</a:t>
            </a:r>
            <a:r>
              <a:rPr lang="en-US" altLang="en-US" sz="2000" dirty="0" smtClean="0"/>
              <a:t>icence 2AM-LUP1520 </a:t>
            </a:r>
            <a:r>
              <a:rPr lang="en-US" altLang="en-US" sz="2000" dirty="0"/>
              <a:t>by </a:t>
            </a:r>
            <a:r>
              <a:rPr lang="en-US" altLang="en-US" sz="2000" dirty="0" smtClean="0"/>
              <a:t>Lupin Mines Inc. </a:t>
            </a:r>
            <a:r>
              <a:rPr lang="en-CA" altLang="en-US" sz="2000" dirty="0" smtClean="0">
                <a:latin typeface="Arial" panose="020B0604020202020204" pitchFamily="34" charset="0"/>
                <a:cs typeface="Arial" panose="020B0604020202020204" pitchFamily="34" charset="0"/>
              </a:rPr>
              <a:t>:</a:t>
            </a:r>
            <a:endParaRPr lang="en-CA" altLang="en-US" sz="2000" dirty="0">
              <a:latin typeface="Arial" panose="020B0604020202020204" pitchFamily="34" charset="0"/>
              <a:cs typeface="Arial" panose="020B0604020202020204" pitchFamily="34" charset="0"/>
            </a:endParaRPr>
          </a:p>
          <a:p>
            <a:pPr marL="338138" indent="-338138">
              <a:lnSpc>
                <a:spcPct val="110000"/>
              </a:lnSpc>
              <a:spcAft>
                <a:spcPts val="600"/>
              </a:spcAft>
            </a:pPr>
            <a:r>
              <a:rPr lang="en-US" altLang="en-US" sz="2000" dirty="0"/>
              <a:t>Information </a:t>
            </a:r>
            <a:r>
              <a:rPr lang="en-US" altLang="en-US" sz="2000" dirty="0" smtClean="0"/>
              <a:t>requests</a:t>
            </a:r>
            <a:r>
              <a:rPr lang="en-US" altLang="en-US" sz="2000" dirty="0"/>
              <a:t>: March </a:t>
            </a:r>
            <a:r>
              <a:rPr lang="en-US" altLang="en-US" sz="2000" dirty="0" smtClean="0"/>
              <a:t>4, </a:t>
            </a:r>
            <a:r>
              <a:rPr lang="en-US" altLang="en-US" sz="2000" dirty="0"/>
              <a:t>2019</a:t>
            </a:r>
          </a:p>
          <a:p>
            <a:pPr marL="338138" indent="-338138">
              <a:lnSpc>
                <a:spcPct val="110000"/>
              </a:lnSpc>
              <a:spcAft>
                <a:spcPts val="600"/>
              </a:spcAft>
            </a:pPr>
            <a:r>
              <a:rPr lang="en-US" altLang="en-US" sz="2000" dirty="0"/>
              <a:t>Technical </a:t>
            </a:r>
            <a:r>
              <a:rPr lang="en-US" altLang="en-US" sz="2000" dirty="0" smtClean="0"/>
              <a:t>review: April 30, 2019</a:t>
            </a:r>
          </a:p>
          <a:p>
            <a:pPr marL="338138" indent="-338138">
              <a:lnSpc>
                <a:spcPct val="110000"/>
              </a:lnSpc>
              <a:spcAft>
                <a:spcPts val="600"/>
              </a:spcAft>
            </a:pPr>
            <a:r>
              <a:rPr lang="en-US" altLang="en-US" sz="2000" dirty="0" smtClean="0"/>
              <a:t>Attendance and presentation at </a:t>
            </a:r>
            <a:r>
              <a:rPr lang="en-US" altLang="en-US" sz="2000" dirty="0"/>
              <a:t>the Technical Meeting / Pre-Hearing Conference: June 6-7, </a:t>
            </a:r>
            <a:r>
              <a:rPr lang="en-US" altLang="en-US" sz="2000" dirty="0" smtClean="0"/>
              <a:t>2019</a:t>
            </a:r>
            <a:endParaRPr lang="en-US" altLang="en-US" sz="2000" dirty="0"/>
          </a:p>
          <a:p>
            <a:pPr marL="338138" indent="-338138">
              <a:lnSpc>
                <a:spcPct val="110000"/>
              </a:lnSpc>
              <a:spcAft>
                <a:spcPts val="600"/>
              </a:spcAft>
            </a:pPr>
            <a:r>
              <a:rPr lang="en-US" altLang="en-US" sz="2000" dirty="0" smtClean="0"/>
              <a:t>Review of submissions for commitments: December 6, 2019</a:t>
            </a:r>
            <a:endParaRPr lang="en-US" altLang="en-US" sz="2000" dirty="0"/>
          </a:p>
          <a:p>
            <a:pPr marL="338138" indent="-338138">
              <a:lnSpc>
                <a:spcPct val="110000"/>
              </a:lnSpc>
              <a:spcAft>
                <a:spcPts val="600"/>
              </a:spcAft>
            </a:pPr>
            <a:r>
              <a:rPr lang="en-US" altLang="en-US" sz="2000" dirty="0"/>
              <a:t>Final </a:t>
            </a:r>
            <a:r>
              <a:rPr lang="en-US" altLang="en-US" sz="2000" dirty="0" smtClean="0"/>
              <a:t>submission</a:t>
            </a:r>
            <a:r>
              <a:rPr lang="en-US" altLang="en-US" sz="2000" dirty="0"/>
              <a:t>: </a:t>
            </a:r>
            <a:r>
              <a:rPr lang="en-US" altLang="en-US" sz="2000" dirty="0" smtClean="0"/>
              <a:t>December 18, 2019</a:t>
            </a:r>
          </a:p>
          <a:p>
            <a:pPr marL="0" indent="0">
              <a:lnSpc>
                <a:spcPct val="110000"/>
              </a:lnSpc>
              <a:spcAft>
                <a:spcPts val="600"/>
              </a:spcAft>
              <a:buNone/>
            </a:pPr>
            <a:endParaRPr lang="en-US" altLang="en-US" sz="2000" dirty="0"/>
          </a:p>
        </p:txBody>
      </p:sp>
      <p:sp>
        <p:nvSpPr>
          <p:cNvPr id="7" name="Slide Number Placeholder 2"/>
          <p:cNvSpPr>
            <a:spLocks noGrp="1"/>
          </p:cNvSpPr>
          <p:nvPr>
            <p:ph type="sldNum" sz="quarter" idx="4"/>
          </p:nvPr>
        </p:nvSpPr>
        <p:spPr>
          <a:xfrm>
            <a:off x="6553200" y="6248400"/>
            <a:ext cx="2133600" cy="365125"/>
          </a:xfrm>
          <a:prstGeom prst="rect">
            <a:avLst/>
          </a:prstGeom>
        </p:spPr>
        <p:txBody>
          <a:bodyPr/>
          <a:lstStyle/>
          <a:p>
            <a:pPr algn="r">
              <a:defRPr/>
            </a:pPr>
            <a:fld id="{E00B6E52-F07A-44C8-B7AE-D6EEC3D50429}" type="slidenum">
              <a:rPr lang="en-CA" sz="1600" smtClean="0">
                <a:solidFill>
                  <a:prstClr val="black">
                    <a:tint val="75000"/>
                  </a:prstClr>
                </a:solidFill>
                <a:latin typeface="Arial" panose="020B0604020202020204" pitchFamily="34" charset="0"/>
                <a:cs typeface="Arial" panose="020B0604020202020204" pitchFamily="34" charset="0"/>
              </a:rPr>
              <a:pPr algn="r">
                <a:defRPr/>
              </a:pPr>
              <a:t>4</a:t>
            </a:fld>
            <a:endParaRPr lang="en-CA" sz="1600" dirty="0">
              <a:solidFill>
                <a:prstClr val="black">
                  <a:tint val="75000"/>
                </a:prstClr>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3000" y="762000"/>
            <a:ext cx="389521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3"/>
          <p:cNvSpPr txBox="1">
            <a:spLocks/>
          </p:cNvSpPr>
          <p:nvPr/>
        </p:nvSpPr>
        <p:spPr>
          <a:xfrm>
            <a:off x="4572000" y="152400"/>
            <a:ext cx="4276216"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dirty="0">
              <a:solidFill>
                <a:srgbClr val="000000"/>
              </a:solidFill>
              <a:latin typeface="Arial" panose="020B0604020202020204" pitchFamily="34" charset="0"/>
              <a:cs typeface="Arial" panose="020B0604020202020204" pitchFamily="34" charset="0"/>
            </a:endParaRPr>
          </a:p>
        </p:txBody>
      </p:sp>
      <p:sp>
        <p:nvSpPr>
          <p:cNvPr id="9" name="Content Placeholder 4">
            <a:extLst>
              <a:ext uri="{FF2B5EF4-FFF2-40B4-BE49-F238E27FC236}">
                <a16:creationId xmlns="" xmlns:a16="http://schemas.microsoft.com/office/drawing/2014/main" id="{C1F7A1A8-1E23-9446-8100-C03AD61ACC37}"/>
              </a:ext>
            </a:extLst>
          </p:cNvPr>
          <p:cNvSpPr>
            <a:spLocks noGrp="1"/>
          </p:cNvSpPr>
          <p:nvPr>
            <p:ph sz="half" idx="2"/>
          </p:nvPr>
        </p:nvSpPr>
        <p:spPr>
          <a:xfrm>
            <a:off x="4657470" y="1376362"/>
            <a:ext cx="4276216" cy="4940300"/>
          </a:xfrm>
        </p:spPr>
        <p:txBody>
          <a:bodyPr>
            <a:normAutofit fontScale="85000" lnSpcReduction="10000"/>
          </a:bodyPr>
          <a:lstStyle/>
          <a:p>
            <a:pPr marL="0" lvl="0" indent="0" eaLnBrk="1" hangingPunct="1">
              <a:spcAft>
                <a:spcPts val="0"/>
              </a:spcAft>
              <a:buNone/>
              <a:defRPr/>
            </a:pPr>
            <a:r>
              <a:rPr lang="x-none" sz="2000" dirty="0">
                <a:latin typeface="Arial" panose="020B0604020202020204" pitchFamily="34" charset="0"/>
                <a:cs typeface="Arial" panose="020B0604020202020204" pitchFamily="34" charset="0"/>
              </a:rPr>
              <a:t>Havakviuyuq ukuniga tunihihimayuq Nunavumi Immaliqiyit Katimayiinut pijutauyunik </a:t>
            </a:r>
            <a:r>
              <a:rPr lang="x-none" sz="2000" dirty="0"/>
              <a:t>tuukhiqtuut ihuaqhairagani nutaaguqtiqlugulu immaqmik aturiagani laisiuyuq 2AM-LUP1520 Lupin-mi Uyarakhiuqtit Timiuyumit </a:t>
            </a:r>
            <a:r>
              <a:rPr lang="x-none" sz="2000" dirty="0">
                <a:latin typeface="Arial" panose="020B0604020202020204" pitchFamily="34" charset="0"/>
                <a:cs typeface="Arial" panose="020B0604020202020204" pitchFamily="34" charset="0"/>
              </a:rPr>
              <a:t>:</a:t>
            </a:r>
            <a:endParaRPr lang="en-CA" altLang="en-US" sz="2000" dirty="0">
              <a:latin typeface="Arial" panose="020B0604020202020204" pitchFamily="34" charset="0"/>
              <a:cs typeface="Arial" panose="020B0604020202020204" pitchFamily="34" charset="0"/>
            </a:endParaRPr>
          </a:p>
          <a:p>
            <a:pPr marL="338138" indent="-338138">
              <a:lnSpc>
                <a:spcPct val="110000"/>
              </a:lnSpc>
              <a:spcAft>
                <a:spcPts val="600"/>
              </a:spcAft>
            </a:pPr>
            <a:r>
              <a:rPr lang="x-none" sz="2000" dirty="0"/>
              <a:t>Hivuniqhijutit tuukhigauyut: Qiqailruq 4, 2019</a:t>
            </a:r>
          </a:p>
          <a:p>
            <a:pPr marL="338138" indent="-338138">
              <a:lnSpc>
                <a:spcPct val="110000"/>
              </a:lnSpc>
              <a:spcAft>
                <a:spcPts val="600"/>
              </a:spcAft>
            </a:pPr>
            <a:r>
              <a:rPr lang="x-none" sz="2000" dirty="0"/>
              <a:t>Nutauniqhanik ihivriuqniq: Qittiqqautijuq 30, 2019</a:t>
            </a:r>
          </a:p>
          <a:p>
            <a:pPr marL="338138" indent="-338138">
              <a:lnSpc>
                <a:spcPct val="110000"/>
              </a:lnSpc>
              <a:spcAft>
                <a:spcPts val="600"/>
              </a:spcAft>
            </a:pPr>
            <a:r>
              <a:rPr lang="x-none" sz="2000" dirty="0"/>
              <a:t>Ilauyut katimaqatauyulu Nunauniqhanik Katimaniqmi Hivuaniluniit Naalaktitiyut Katimaqyuaqnigani: Imaruqtirvia 6-7, 2019</a:t>
            </a:r>
            <a:endParaRPr lang="en-US" altLang="en-US" sz="2000" dirty="0"/>
          </a:p>
          <a:p>
            <a:pPr marL="338138" indent="-338138">
              <a:lnSpc>
                <a:spcPct val="110000"/>
              </a:lnSpc>
              <a:spcAft>
                <a:spcPts val="600"/>
              </a:spcAft>
            </a:pPr>
            <a:r>
              <a:rPr lang="x-none" sz="2000" dirty="0"/>
              <a:t>Ihivriuqnigit tuniyauyut kiujutit tuhariagani: Ubluiqtirvia 6, 2019</a:t>
            </a:r>
            <a:endParaRPr lang="en-US" altLang="en-US" sz="2000" dirty="0"/>
          </a:p>
          <a:p>
            <a:pPr marL="338138" indent="-338138">
              <a:lnSpc>
                <a:spcPct val="110000"/>
              </a:lnSpc>
              <a:spcAft>
                <a:spcPts val="600"/>
              </a:spcAft>
            </a:pPr>
            <a:r>
              <a:rPr lang="x-none" sz="2000" dirty="0"/>
              <a:t>Kiguliq tunihijut: Ubluiqtirvia 18, 2019</a:t>
            </a:r>
          </a:p>
          <a:p>
            <a:pPr marL="0" indent="0">
              <a:lnSpc>
                <a:spcPct val="110000"/>
              </a:lnSpc>
              <a:spcAft>
                <a:spcPts val="600"/>
              </a:spcAft>
              <a:buNone/>
            </a:pPr>
            <a:endParaRPr lang="en-US" altLang="en-US" sz="2000" dirty="0"/>
          </a:p>
          <a:p>
            <a:pPr marL="0" lvl="0" indent="0" eaLnBrk="1" hangingPunct="1">
              <a:spcAft>
                <a:spcPts val="1800"/>
              </a:spcAft>
              <a:buNone/>
              <a:defRPr/>
            </a:pPr>
            <a:endParaRPr lang="en-US" altLang="en-US" sz="2000" dirty="0"/>
          </a:p>
        </p:txBody>
      </p:sp>
      <p:sp>
        <p:nvSpPr>
          <p:cNvPr id="10" name="Title 3"/>
          <p:cNvSpPr txBox="1">
            <a:spLocks/>
          </p:cNvSpPr>
          <p:nvPr/>
        </p:nvSpPr>
        <p:spPr bwMode="auto">
          <a:xfrm>
            <a:off x="4657470" y="685800"/>
            <a:ext cx="403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a:lstStyle>
          <a:p>
            <a:r>
              <a:rPr lang="x-none" sz="2800" kern="0" dirty="0" smtClean="0">
                <a:latin typeface="Arial" panose="020B0604020202020204" pitchFamily="34" charset="0"/>
                <a:cs typeface="Arial" panose="020B0604020202020204" pitchFamily="34" charset="0"/>
              </a:rPr>
              <a:t>Ilagiarutit ihivriuriagani</a:t>
            </a:r>
            <a:endParaRPr lang="en-US" sz="2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1660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685800"/>
            <a:ext cx="4038600" cy="609600"/>
          </a:xfrm>
        </p:spPr>
        <p:txBody>
          <a:bodyPr>
            <a:noAutofit/>
          </a:bodyPr>
          <a:lstStyle/>
          <a:p>
            <a:pPr algn="l"/>
            <a:r>
              <a:rPr lang="en-CA" altLang="en-US" sz="2800" b="1" smtClean="0">
                <a:latin typeface="Arial" panose="020B0604020202020204" pitchFamily="34" charset="0"/>
                <a:cs typeface="Arial" panose="020B0604020202020204" pitchFamily="34" charset="0"/>
              </a:rPr>
              <a:t>Lupin Mine Site</a:t>
            </a:r>
            <a:endParaRPr lang="en-US" sz="2800"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381000" y="1371600"/>
            <a:ext cx="4114800" cy="4724401"/>
          </a:xfrm>
        </p:spPr>
        <p:txBody>
          <a:bodyPr>
            <a:normAutofit/>
          </a:bodyPr>
          <a:lstStyle/>
          <a:p>
            <a:pPr marL="338138" indent="-338138">
              <a:lnSpc>
                <a:spcPct val="110000"/>
              </a:lnSpc>
              <a:spcAft>
                <a:spcPts val="600"/>
              </a:spcAft>
            </a:pPr>
            <a:r>
              <a:rPr lang="en-US" altLang="en-US" sz="2000" smtClean="0"/>
              <a:t>Operated as a gold mine beginning in 1982</a:t>
            </a:r>
          </a:p>
          <a:p>
            <a:pPr marL="338138" indent="-338138">
              <a:lnSpc>
                <a:spcPct val="110000"/>
              </a:lnSpc>
              <a:spcAft>
                <a:spcPts val="600"/>
              </a:spcAft>
            </a:pPr>
            <a:r>
              <a:rPr lang="en-US" altLang="en-US" sz="2000" smtClean="0"/>
              <a:t>Site was in care and maintenance since 2005</a:t>
            </a:r>
          </a:p>
          <a:p>
            <a:pPr marL="338138" indent="-338138">
              <a:lnSpc>
                <a:spcPct val="110000"/>
              </a:lnSpc>
              <a:spcAft>
                <a:spcPts val="600"/>
              </a:spcAft>
            </a:pPr>
            <a:r>
              <a:rPr lang="en-US" altLang="en-US" sz="2000" smtClean="0"/>
              <a:t>Site currently under closure</a:t>
            </a:r>
            <a:endParaRPr lang="en-US" altLang="en-US" sz="2000" dirty="0"/>
          </a:p>
        </p:txBody>
      </p:sp>
      <p:sp>
        <p:nvSpPr>
          <p:cNvPr id="7" name="Slide Number Placeholder 2"/>
          <p:cNvSpPr>
            <a:spLocks noGrp="1"/>
          </p:cNvSpPr>
          <p:nvPr>
            <p:ph type="sldNum" sz="quarter" idx="4"/>
          </p:nvPr>
        </p:nvSpPr>
        <p:spPr>
          <a:xfrm>
            <a:off x="6553200" y="6248400"/>
            <a:ext cx="2133600" cy="365125"/>
          </a:xfrm>
          <a:prstGeom prst="rect">
            <a:avLst/>
          </a:prstGeom>
        </p:spPr>
        <p:txBody>
          <a:bodyPr/>
          <a:lstStyle/>
          <a:p>
            <a:pPr algn="r">
              <a:defRPr/>
            </a:pPr>
            <a:fld id="{E00B6E52-F07A-44C8-B7AE-D6EEC3D50429}" type="slidenum">
              <a:rPr lang="en-CA" sz="1600" smtClean="0">
                <a:solidFill>
                  <a:prstClr val="black">
                    <a:tint val="75000"/>
                  </a:prstClr>
                </a:solidFill>
                <a:latin typeface="Arial" panose="020B0604020202020204" pitchFamily="34" charset="0"/>
                <a:cs typeface="Arial" panose="020B0604020202020204" pitchFamily="34" charset="0"/>
              </a:rPr>
              <a:pPr algn="r">
                <a:defRPr/>
              </a:pPr>
              <a:t>5</a:t>
            </a:fld>
            <a:endParaRPr lang="en-CA" sz="1600" dirty="0">
              <a:solidFill>
                <a:prstClr val="black">
                  <a:tint val="75000"/>
                </a:prstClr>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3000" y="762000"/>
            <a:ext cx="389521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3"/>
          <p:cNvSpPr txBox="1">
            <a:spLocks/>
          </p:cNvSpPr>
          <p:nvPr/>
        </p:nvSpPr>
        <p:spPr>
          <a:xfrm>
            <a:off x="4572000" y="152400"/>
            <a:ext cx="4276216"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dirty="0">
              <a:solidFill>
                <a:srgbClr val="000000"/>
              </a:solidFill>
              <a:latin typeface="Arial" panose="020B0604020202020204" pitchFamily="34" charset="0"/>
              <a:cs typeface="Arial" panose="020B0604020202020204" pitchFamily="34" charset="0"/>
            </a:endParaRPr>
          </a:p>
        </p:txBody>
      </p:sp>
      <p:sp>
        <p:nvSpPr>
          <p:cNvPr id="9" name="Content Placeholder 4">
            <a:extLst>
              <a:ext uri="{FF2B5EF4-FFF2-40B4-BE49-F238E27FC236}">
                <a16:creationId xmlns="" xmlns:a16="http://schemas.microsoft.com/office/drawing/2014/main" id="{C1F7A1A8-1E23-9446-8100-C03AD61ACC37}"/>
              </a:ext>
            </a:extLst>
          </p:cNvPr>
          <p:cNvSpPr>
            <a:spLocks noGrp="1"/>
          </p:cNvSpPr>
          <p:nvPr>
            <p:ph sz="half" idx="2"/>
          </p:nvPr>
        </p:nvSpPr>
        <p:spPr>
          <a:xfrm>
            <a:off x="4572000" y="1460500"/>
            <a:ext cx="4276216" cy="4940300"/>
          </a:xfrm>
        </p:spPr>
        <p:txBody>
          <a:bodyPr>
            <a:normAutofit/>
          </a:bodyPr>
          <a:lstStyle/>
          <a:p>
            <a:pPr marL="338138" indent="-338138">
              <a:lnSpc>
                <a:spcPct val="110000"/>
              </a:lnSpc>
              <a:spcAft>
                <a:spcPts val="600"/>
              </a:spcAft>
            </a:pPr>
            <a:r>
              <a:rPr lang="x-none" sz="1800" dirty="0"/>
              <a:t>Atuqtauyuq kuulmik uyaraktaqviuvluni atuliqhuni 1982-mi</a:t>
            </a:r>
          </a:p>
          <a:p>
            <a:pPr marL="338138" indent="-338138">
              <a:lnSpc>
                <a:spcPct val="110000"/>
              </a:lnSpc>
              <a:spcAft>
                <a:spcPts val="600"/>
              </a:spcAft>
            </a:pPr>
            <a:r>
              <a:rPr lang="x-none" sz="1800" dirty="0"/>
              <a:t>Igluqpaqaqvik munariyauyuq ihuaqhaqtauvluinilu 2005-mit</a:t>
            </a:r>
          </a:p>
          <a:p>
            <a:pPr marL="338138" indent="-338138">
              <a:lnSpc>
                <a:spcPct val="110000"/>
              </a:lnSpc>
              <a:spcAft>
                <a:spcPts val="600"/>
              </a:spcAft>
            </a:pPr>
            <a:r>
              <a:rPr lang="x-none" sz="1800" dirty="0"/>
              <a:t>Igluqpaqaqvik taja umikhimayuq</a:t>
            </a:r>
            <a:endParaRPr lang="en-US" altLang="en-US" sz="1800" dirty="0"/>
          </a:p>
          <a:p>
            <a:pPr marL="0" lvl="0" indent="0" eaLnBrk="1" hangingPunct="1">
              <a:spcAft>
                <a:spcPts val="1800"/>
              </a:spcAft>
              <a:buNone/>
              <a:defRPr/>
            </a:pPr>
            <a:endParaRPr lang="en-US" altLang="en-US" sz="1800" dirty="0"/>
          </a:p>
        </p:txBody>
      </p:sp>
      <p:pic>
        <p:nvPicPr>
          <p:cNvPr id="10" name="Picture 2" descr="C:\Users\parsonsi\Desktop\Lupin pics 2018\20180705_09114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417" b="23611"/>
          <a:stretch/>
        </p:blipFill>
        <p:spPr bwMode="auto">
          <a:xfrm>
            <a:off x="0" y="3362324"/>
            <a:ext cx="9144000" cy="349567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3"/>
          <p:cNvSpPr txBox="1">
            <a:spLocks/>
          </p:cNvSpPr>
          <p:nvPr/>
        </p:nvSpPr>
        <p:spPr bwMode="auto">
          <a:xfrm>
            <a:off x="4600574" y="685800"/>
            <a:ext cx="4114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a:lstStyle>
          <a:p>
            <a:r>
              <a:rPr lang="x-none" sz="2800" kern="0" smtClean="0">
                <a:latin typeface="Arial" panose="020B0604020202020204" pitchFamily="34" charset="0"/>
                <a:cs typeface="Arial" panose="020B0604020202020204" pitchFamily="34" charset="0"/>
              </a:rPr>
              <a:t>Lupin Mine Igluqpaqaqvik</a:t>
            </a:r>
            <a:endParaRPr lang="en-US" sz="2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4708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685800"/>
            <a:ext cx="4038600" cy="609600"/>
          </a:xfrm>
        </p:spPr>
        <p:txBody>
          <a:bodyPr>
            <a:noAutofit/>
          </a:bodyPr>
          <a:lstStyle/>
          <a:p>
            <a:pPr algn="l"/>
            <a:r>
              <a:rPr lang="en-CA" altLang="en-US" sz="2800" b="1" smtClean="0">
                <a:latin typeface="Arial" panose="020B0604020202020204" pitchFamily="34" charset="0"/>
                <a:cs typeface="Arial" panose="020B0604020202020204" pitchFamily="34" charset="0"/>
              </a:rPr>
              <a:t>Tailings and waste rock</a:t>
            </a:r>
            <a:endParaRPr lang="en-US" sz="2800"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381000" y="1560512"/>
            <a:ext cx="4114800" cy="4724401"/>
          </a:xfrm>
        </p:spPr>
        <p:txBody>
          <a:bodyPr>
            <a:normAutofit fontScale="92500" lnSpcReduction="10000"/>
          </a:bodyPr>
          <a:lstStyle/>
          <a:p>
            <a:pPr marL="266700" lvl="0" indent="-266700" eaLnBrk="1" hangingPunct="1">
              <a:spcAft>
                <a:spcPts val="0"/>
              </a:spcAft>
              <a:buFont typeface="+mj-lt"/>
              <a:buAutoNum type="romanUcPeriod"/>
              <a:defRPr/>
            </a:pPr>
            <a:r>
              <a:rPr lang="en-CA" altLang="en-US" sz="2000" b="1" dirty="0" smtClean="0">
                <a:latin typeface="Arial" panose="020B0604020202020204" pitchFamily="34" charset="0"/>
                <a:cs typeface="Arial" panose="020B0604020202020204" pitchFamily="34" charset="0"/>
              </a:rPr>
              <a:t>Potential contamination from waste rock used across as construction material</a:t>
            </a:r>
          </a:p>
          <a:p>
            <a:pPr marL="0" lvl="0" indent="0" algn="ctr" eaLnBrk="1" hangingPunct="1">
              <a:spcAft>
                <a:spcPts val="0"/>
              </a:spcAft>
              <a:buNone/>
              <a:defRPr/>
            </a:pPr>
            <a:r>
              <a:rPr lang="en-US" altLang="en-US" sz="2000" dirty="0" smtClean="0"/>
              <a:t>(Commitments #3 &amp; #4)</a:t>
            </a:r>
          </a:p>
          <a:p>
            <a:pPr marL="0" lvl="0" indent="0" eaLnBrk="1" hangingPunct="1">
              <a:spcAft>
                <a:spcPts val="0"/>
              </a:spcAft>
              <a:buNone/>
              <a:defRPr/>
            </a:pPr>
            <a:endParaRPr lang="en-US" altLang="en-US" sz="2000" dirty="0" smtClean="0"/>
          </a:p>
          <a:p>
            <a:pPr marL="338138" indent="-338138">
              <a:lnSpc>
                <a:spcPct val="110000"/>
              </a:lnSpc>
              <a:spcAft>
                <a:spcPts val="600"/>
              </a:spcAft>
            </a:pPr>
            <a:r>
              <a:rPr lang="en-US" altLang="en-US" sz="2000" dirty="0" smtClean="0"/>
              <a:t>Historical construction data should be reviewed to estimate how much waste rock has been used for infrastructures such as the dams</a:t>
            </a:r>
          </a:p>
          <a:p>
            <a:pPr marL="338138" indent="-338138">
              <a:lnSpc>
                <a:spcPct val="110000"/>
              </a:lnSpc>
              <a:spcAft>
                <a:spcPts val="600"/>
              </a:spcAft>
            </a:pPr>
            <a:r>
              <a:rPr lang="en-US" altLang="en-US" sz="2000" dirty="0" smtClean="0"/>
              <a:t>Once volume of waste rock is known, we can assess if it is necessary to do geochemical modelling and pathway analysis for potential waste rock acid rock drainage</a:t>
            </a:r>
            <a:endParaRPr lang="en-US" altLang="en-US" sz="2000" dirty="0"/>
          </a:p>
        </p:txBody>
      </p:sp>
      <p:sp>
        <p:nvSpPr>
          <p:cNvPr id="7" name="Slide Number Placeholder 2"/>
          <p:cNvSpPr>
            <a:spLocks noGrp="1"/>
          </p:cNvSpPr>
          <p:nvPr>
            <p:ph type="sldNum" sz="quarter" idx="4"/>
          </p:nvPr>
        </p:nvSpPr>
        <p:spPr>
          <a:xfrm>
            <a:off x="6553200" y="6248400"/>
            <a:ext cx="2133600" cy="365125"/>
          </a:xfrm>
          <a:prstGeom prst="rect">
            <a:avLst/>
          </a:prstGeom>
        </p:spPr>
        <p:txBody>
          <a:bodyPr/>
          <a:lstStyle/>
          <a:p>
            <a:pPr algn="r">
              <a:defRPr/>
            </a:pPr>
            <a:fld id="{E00B6E52-F07A-44C8-B7AE-D6EEC3D50429}" type="slidenum">
              <a:rPr lang="en-CA" sz="1600" smtClean="0">
                <a:solidFill>
                  <a:prstClr val="black">
                    <a:tint val="75000"/>
                  </a:prstClr>
                </a:solidFill>
                <a:latin typeface="Arial" panose="020B0604020202020204" pitchFamily="34" charset="0"/>
                <a:cs typeface="Arial" panose="020B0604020202020204" pitchFamily="34" charset="0"/>
              </a:rPr>
              <a:pPr algn="r">
                <a:defRPr/>
              </a:pPr>
              <a:t>6</a:t>
            </a:fld>
            <a:endParaRPr lang="en-CA" sz="1600" dirty="0">
              <a:solidFill>
                <a:prstClr val="black">
                  <a:tint val="75000"/>
                </a:prstClr>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3000" y="762000"/>
            <a:ext cx="389521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3"/>
          <p:cNvSpPr txBox="1">
            <a:spLocks/>
          </p:cNvSpPr>
          <p:nvPr/>
        </p:nvSpPr>
        <p:spPr>
          <a:xfrm>
            <a:off x="4572000" y="152400"/>
            <a:ext cx="4276216"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dirty="0">
              <a:solidFill>
                <a:srgbClr val="000000"/>
              </a:solidFill>
              <a:latin typeface="Arial" panose="020B0604020202020204" pitchFamily="34" charset="0"/>
              <a:cs typeface="Arial" panose="020B0604020202020204" pitchFamily="34" charset="0"/>
            </a:endParaRPr>
          </a:p>
        </p:txBody>
      </p:sp>
      <p:sp>
        <p:nvSpPr>
          <p:cNvPr id="9" name="Content Placeholder 4">
            <a:extLst>
              <a:ext uri="{FF2B5EF4-FFF2-40B4-BE49-F238E27FC236}">
                <a16:creationId xmlns="" xmlns:a16="http://schemas.microsoft.com/office/drawing/2014/main" id="{C1F7A1A8-1E23-9446-8100-C03AD61ACC37}"/>
              </a:ext>
            </a:extLst>
          </p:cNvPr>
          <p:cNvSpPr>
            <a:spLocks noGrp="1"/>
          </p:cNvSpPr>
          <p:nvPr>
            <p:ph sz="half" idx="2"/>
          </p:nvPr>
        </p:nvSpPr>
        <p:spPr>
          <a:xfrm>
            <a:off x="4709605" y="1560512"/>
            <a:ext cx="4276216" cy="5029200"/>
          </a:xfrm>
        </p:spPr>
        <p:txBody>
          <a:bodyPr>
            <a:normAutofit fontScale="92500" lnSpcReduction="10000"/>
          </a:bodyPr>
          <a:lstStyle/>
          <a:p>
            <a:pPr marL="266700" lvl="0" indent="-266700" eaLnBrk="1" hangingPunct="1">
              <a:spcAft>
                <a:spcPts val="0"/>
              </a:spcAft>
              <a:buFont typeface="+mj-lt"/>
              <a:buAutoNum type="romanUcPeriod"/>
              <a:defRPr/>
            </a:pPr>
            <a:r>
              <a:rPr lang="x-none" sz="2000" b="1" dirty="0">
                <a:latin typeface="Arial" panose="020B0604020202020204" pitchFamily="34" charset="0"/>
                <a:cs typeface="Arial" panose="020B0604020202020204" pitchFamily="34" charset="0"/>
              </a:rPr>
              <a:t>Halumailruqalaaqtuq iqagunit uyaqanit atuqtauyut humiliqaa hanavikni ihuaqutauvlutik</a:t>
            </a:r>
          </a:p>
          <a:p>
            <a:pPr marL="0" lvl="0" indent="0" algn="ctr" eaLnBrk="1" hangingPunct="1">
              <a:spcAft>
                <a:spcPts val="0"/>
              </a:spcAft>
              <a:buNone/>
              <a:defRPr/>
            </a:pPr>
            <a:r>
              <a:rPr lang="x-none" sz="2000" dirty="0"/>
              <a:t>(Uqariiyaqhimayut #3 &amp; #4)</a:t>
            </a:r>
          </a:p>
          <a:p>
            <a:pPr marL="0" lvl="0" indent="0" eaLnBrk="1" hangingPunct="1">
              <a:spcAft>
                <a:spcPts val="0"/>
              </a:spcAft>
              <a:buNone/>
              <a:defRPr/>
            </a:pPr>
            <a:endParaRPr lang="en-US" altLang="en-US" sz="2000" dirty="0"/>
          </a:p>
          <a:p>
            <a:pPr marL="338138" indent="-338138">
              <a:lnSpc>
                <a:spcPct val="110000"/>
              </a:lnSpc>
              <a:spcAft>
                <a:spcPts val="600"/>
              </a:spcAft>
            </a:pPr>
            <a:r>
              <a:rPr lang="x-none" sz="2000" dirty="0"/>
              <a:t>Taimanit hananiganik naunaipkutit ihivriuqtakhaugaluit nalautariagani qanuraaluk iqaguut uyaqat atuqtaunignik hanayauyunik ajikutainik himiktuutit</a:t>
            </a:r>
          </a:p>
          <a:p>
            <a:pPr marL="338138" indent="-338138">
              <a:lnSpc>
                <a:spcPct val="110000"/>
              </a:lnSpc>
              <a:spcAft>
                <a:spcPts val="600"/>
              </a:spcAft>
            </a:pPr>
            <a:r>
              <a:rPr lang="x-none" sz="2000" dirty="0"/>
              <a:t>Qanuraaluk iqatuut uyaqat naunaiqat, ilituqhalaaqtagut aturiaqaqmagaa nunami halumailruvaluit qanuriniginik aulavigiyainiklu ilituqhautit iqagunit uyaqanit halumailruq uyaqanit kutikniginik</a:t>
            </a:r>
            <a:endParaRPr lang="en-US" altLang="en-US" sz="2000" dirty="0"/>
          </a:p>
          <a:p>
            <a:pPr marL="0" lvl="0" indent="0" eaLnBrk="1" hangingPunct="1">
              <a:spcAft>
                <a:spcPts val="1800"/>
              </a:spcAft>
              <a:buNone/>
              <a:defRPr/>
            </a:pPr>
            <a:endParaRPr lang="en-US" altLang="en-US" sz="2000" dirty="0"/>
          </a:p>
        </p:txBody>
      </p:sp>
      <p:sp>
        <p:nvSpPr>
          <p:cNvPr id="10" name="Title 3"/>
          <p:cNvSpPr txBox="1">
            <a:spLocks/>
          </p:cNvSpPr>
          <p:nvPr/>
        </p:nvSpPr>
        <p:spPr bwMode="auto">
          <a:xfrm>
            <a:off x="4690809" y="685800"/>
            <a:ext cx="415740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a:lstStyle>
          <a:p>
            <a:r>
              <a:rPr lang="x-none" sz="2800" kern="0" dirty="0" smtClean="0">
                <a:latin typeface="Arial" panose="020B0604020202020204" pitchFamily="34" charset="0"/>
                <a:cs typeface="Arial" panose="020B0604020202020204" pitchFamily="34" charset="0"/>
              </a:rPr>
              <a:t>Ataguut iqaguulu uyaqaat</a:t>
            </a:r>
            <a:endParaRPr lang="en-US" sz="2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675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685800"/>
            <a:ext cx="4038600" cy="609600"/>
          </a:xfrm>
        </p:spPr>
        <p:txBody>
          <a:bodyPr>
            <a:noAutofit/>
          </a:bodyPr>
          <a:lstStyle/>
          <a:p>
            <a:pPr algn="l"/>
            <a:r>
              <a:rPr lang="en-CA" altLang="en-US" sz="2800" b="1" smtClean="0">
                <a:latin typeface="Arial" panose="020B0604020202020204" pitchFamily="34" charset="0"/>
                <a:cs typeface="Arial" panose="020B0604020202020204" pitchFamily="34" charset="0"/>
              </a:rPr>
              <a:t>Tailings and waste rock</a:t>
            </a:r>
            <a:endParaRPr lang="en-US" sz="2800"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381000" y="1460500"/>
            <a:ext cx="4114800" cy="4724401"/>
          </a:xfrm>
        </p:spPr>
        <p:txBody>
          <a:bodyPr>
            <a:normAutofit/>
          </a:bodyPr>
          <a:lstStyle/>
          <a:p>
            <a:pPr marL="266700" lvl="0" indent="-266700" eaLnBrk="1" hangingPunct="1">
              <a:spcAft>
                <a:spcPts val="0"/>
              </a:spcAft>
              <a:buFont typeface="+mj-lt"/>
              <a:buAutoNum type="romanUcPeriod" startAt="2"/>
              <a:defRPr/>
            </a:pPr>
            <a:r>
              <a:rPr lang="en-CA" altLang="en-US" sz="2000" b="1" dirty="0" smtClean="0">
                <a:latin typeface="Arial" panose="020B0604020202020204" pitchFamily="34" charset="0"/>
                <a:cs typeface="Arial" panose="020B0604020202020204" pitchFamily="34" charset="0"/>
              </a:rPr>
              <a:t>Waste rock storage “dome” design &amp; seepage</a:t>
            </a:r>
          </a:p>
          <a:p>
            <a:pPr marL="0" lvl="0" indent="0" algn="ctr" eaLnBrk="1" hangingPunct="1">
              <a:spcAft>
                <a:spcPts val="0"/>
              </a:spcAft>
              <a:buNone/>
              <a:defRPr/>
            </a:pPr>
            <a:r>
              <a:rPr lang="en-US" altLang="en-US" sz="2000" dirty="0" smtClean="0"/>
              <a:t>(Commitments #5 &amp; #7)</a:t>
            </a:r>
          </a:p>
          <a:p>
            <a:pPr marL="0" lvl="0" indent="0" eaLnBrk="1" hangingPunct="1">
              <a:spcAft>
                <a:spcPts val="0"/>
              </a:spcAft>
              <a:buNone/>
              <a:defRPr/>
            </a:pPr>
            <a:endParaRPr lang="en-US" altLang="en-US" sz="2000" dirty="0" smtClean="0"/>
          </a:p>
          <a:p>
            <a:pPr marL="338138" indent="-338138">
              <a:lnSpc>
                <a:spcPct val="110000"/>
              </a:lnSpc>
              <a:spcAft>
                <a:spcPts val="600"/>
              </a:spcAft>
            </a:pPr>
            <a:r>
              <a:rPr lang="en-US" altLang="en-US" sz="2000" dirty="0" smtClean="0"/>
              <a:t>Design details needed for newly proposed storage of waste rock</a:t>
            </a:r>
          </a:p>
          <a:p>
            <a:pPr marL="338138" indent="-338138">
              <a:lnSpc>
                <a:spcPct val="110000"/>
              </a:lnSpc>
              <a:spcAft>
                <a:spcPts val="600"/>
              </a:spcAft>
            </a:pPr>
            <a:r>
              <a:rPr lang="en-US" altLang="en-US" sz="2000" dirty="0" smtClean="0"/>
              <a:t>Satisfied with proposal to collect seepage samples and update model</a:t>
            </a:r>
            <a:endParaRPr lang="en-US" altLang="en-US" sz="2000" dirty="0"/>
          </a:p>
        </p:txBody>
      </p:sp>
      <p:sp>
        <p:nvSpPr>
          <p:cNvPr id="7" name="Slide Number Placeholder 2"/>
          <p:cNvSpPr>
            <a:spLocks noGrp="1"/>
          </p:cNvSpPr>
          <p:nvPr>
            <p:ph type="sldNum" sz="quarter" idx="4"/>
          </p:nvPr>
        </p:nvSpPr>
        <p:spPr>
          <a:xfrm>
            <a:off x="6553200" y="6248400"/>
            <a:ext cx="2133600" cy="365125"/>
          </a:xfrm>
          <a:prstGeom prst="rect">
            <a:avLst/>
          </a:prstGeom>
        </p:spPr>
        <p:txBody>
          <a:bodyPr/>
          <a:lstStyle/>
          <a:p>
            <a:pPr algn="r">
              <a:defRPr/>
            </a:pPr>
            <a:fld id="{E00B6E52-F07A-44C8-B7AE-D6EEC3D50429}" type="slidenum">
              <a:rPr lang="en-CA" sz="1600" smtClean="0">
                <a:solidFill>
                  <a:prstClr val="black">
                    <a:tint val="75000"/>
                  </a:prstClr>
                </a:solidFill>
                <a:latin typeface="Arial" panose="020B0604020202020204" pitchFamily="34" charset="0"/>
                <a:cs typeface="Arial" panose="020B0604020202020204" pitchFamily="34" charset="0"/>
              </a:rPr>
              <a:pPr algn="r">
                <a:defRPr/>
              </a:pPr>
              <a:t>7</a:t>
            </a:fld>
            <a:endParaRPr lang="en-CA" sz="1600" dirty="0">
              <a:solidFill>
                <a:prstClr val="black">
                  <a:tint val="75000"/>
                </a:prstClr>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53000" y="762000"/>
            <a:ext cx="389521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3"/>
          <p:cNvSpPr txBox="1">
            <a:spLocks/>
          </p:cNvSpPr>
          <p:nvPr/>
        </p:nvSpPr>
        <p:spPr>
          <a:xfrm>
            <a:off x="4572000" y="152400"/>
            <a:ext cx="4276216"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dirty="0">
              <a:solidFill>
                <a:srgbClr val="000000"/>
              </a:solidFill>
              <a:latin typeface="Arial" panose="020B0604020202020204" pitchFamily="34" charset="0"/>
              <a:cs typeface="Arial" panose="020B0604020202020204" pitchFamily="34" charset="0"/>
            </a:endParaRPr>
          </a:p>
        </p:txBody>
      </p:sp>
      <p:sp>
        <p:nvSpPr>
          <p:cNvPr id="9" name="Content Placeholder 4">
            <a:extLst>
              <a:ext uri="{FF2B5EF4-FFF2-40B4-BE49-F238E27FC236}">
                <a16:creationId xmlns="" xmlns:a16="http://schemas.microsoft.com/office/drawing/2014/main" id="{C1F7A1A8-1E23-9446-8100-C03AD61ACC37}"/>
              </a:ext>
            </a:extLst>
          </p:cNvPr>
          <p:cNvSpPr>
            <a:spLocks noGrp="1"/>
          </p:cNvSpPr>
          <p:nvPr>
            <p:ph sz="half" idx="2"/>
          </p:nvPr>
        </p:nvSpPr>
        <p:spPr>
          <a:xfrm>
            <a:off x="4705858" y="1460500"/>
            <a:ext cx="4276216" cy="4940300"/>
          </a:xfrm>
        </p:spPr>
        <p:txBody>
          <a:bodyPr>
            <a:normAutofit/>
          </a:bodyPr>
          <a:lstStyle/>
          <a:p>
            <a:pPr marL="266700" lvl="0" indent="-266700" eaLnBrk="1" hangingPunct="1">
              <a:spcAft>
                <a:spcPts val="0"/>
              </a:spcAft>
              <a:buFont typeface="+mj-lt"/>
              <a:buAutoNum type="romanUcPeriod" startAt="2"/>
              <a:defRPr/>
            </a:pPr>
            <a:r>
              <a:rPr lang="x-none" sz="2000" b="1" dirty="0">
                <a:latin typeface="Arial" panose="020B0604020202020204" pitchFamily="34" charset="0"/>
                <a:cs typeface="Arial" panose="020B0604020202020204" pitchFamily="34" charset="0"/>
              </a:rPr>
              <a:t>Iqagunik uyaqanik tuutquqtiqvik”kigikninua” qanuriniga kuukviunigalu</a:t>
            </a:r>
          </a:p>
          <a:p>
            <a:pPr marL="0" lvl="0" indent="0" algn="ctr" eaLnBrk="1" hangingPunct="1">
              <a:spcAft>
                <a:spcPts val="0"/>
              </a:spcAft>
              <a:buNone/>
              <a:defRPr/>
            </a:pPr>
            <a:r>
              <a:rPr lang="x-none" sz="2000" dirty="0"/>
              <a:t>(Uqariiyaqhimayut #5 &amp; #7)</a:t>
            </a:r>
          </a:p>
          <a:p>
            <a:pPr marL="0" lvl="0" indent="0" eaLnBrk="1" hangingPunct="1">
              <a:spcAft>
                <a:spcPts val="0"/>
              </a:spcAft>
              <a:buNone/>
              <a:defRPr/>
            </a:pPr>
            <a:endParaRPr lang="en-US" altLang="en-US" sz="2000" dirty="0"/>
          </a:p>
          <a:p>
            <a:pPr marL="338138" indent="-338138">
              <a:lnSpc>
                <a:spcPct val="110000"/>
              </a:lnSpc>
              <a:spcAft>
                <a:spcPts val="600"/>
              </a:spcAft>
            </a:pPr>
            <a:r>
              <a:rPr lang="x-none" sz="2000" dirty="0"/>
              <a:t>Qanuriniganik hunaunigit ihariagiyauyut nutaanuami aturumayauyuq tuukquqtirivikhamik iqagunik uyaqanik</a:t>
            </a:r>
          </a:p>
          <a:p>
            <a:pPr marL="338138" indent="-338138">
              <a:lnSpc>
                <a:spcPct val="110000"/>
              </a:lnSpc>
              <a:spcAft>
                <a:spcPts val="600"/>
              </a:spcAft>
            </a:pPr>
            <a:r>
              <a:rPr lang="x-none" sz="2000" dirty="0"/>
              <a:t>Naamaktuq atulirumayauyuq katitiriagani kuukniginit naunaiyagakhat nutaaguqtiqlugulu atuqtuq</a:t>
            </a:r>
            <a:endParaRPr lang="en-US" altLang="en-US" sz="2000" dirty="0"/>
          </a:p>
          <a:p>
            <a:pPr marL="0" lvl="0" indent="0" eaLnBrk="1" hangingPunct="1">
              <a:spcAft>
                <a:spcPts val="1800"/>
              </a:spcAft>
              <a:buNone/>
              <a:defRPr/>
            </a:pPr>
            <a:endParaRPr lang="en-US" altLang="en-US" sz="2000" dirty="0"/>
          </a:p>
        </p:txBody>
      </p:sp>
      <p:sp>
        <p:nvSpPr>
          <p:cNvPr id="10" name="Title 3"/>
          <p:cNvSpPr txBox="1">
            <a:spLocks/>
          </p:cNvSpPr>
          <p:nvPr/>
        </p:nvSpPr>
        <p:spPr bwMode="auto">
          <a:xfrm>
            <a:off x="4705858" y="685800"/>
            <a:ext cx="403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a:lstStyle>
          <a:p>
            <a:r>
              <a:rPr lang="x-none" sz="2800" kern="0" dirty="0" smtClean="0">
                <a:latin typeface="Arial" panose="020B0604020202020204" pitchFamily="34" charset="0"/>
                <a:cs typeface="Arial" panose="020B0604020202020204" pitchFamily="34" charset="0"/>
              </a:rPr>
              <a:t>Ataguut iqaguulu uyaqaat</a:t>
            </a:r>
            <a:endParaRPr lang="en-US" sz="2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8335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0" y="0"/>
            <a:ext cx="9144000" cy="6858000"/>
          </a:xfrm>
          <a:prstGeom prst="rect">
            <a:avLst/>
          </a:prstGeom>
          <a:blipFill dpi="0" rotWithShape="1">
            <a:blip r:embed="rId3">
              <a:alphaModFix amt="50000"/>
            </a:blip>
            <a:srcRect/>
            <a:stretch>
              <a:fillRect/>
            </a:stretch>
          </a:blip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CA" sz="1800" b="0" i="0" u="none" strike="noStrike" cap="none" normalizeH="0" baseline="0" smtClean="0">
              <a:ln>
                <a:noFill/>
              </a:ln>
              <a:solidFill>
                <a:schemeClr val="tx1"/>
              </a:solidFill>
              <a:effectLst/>
              <a:latin typeface="Verdana" pitchFamily="34" charset="0"/>
            </a:endParaRPr>
          </a:p>
        </p:txBody>
      </p:sp>
      <p:sp>
        <p:nvSpPr>
          <p:cNvPr id="4" name="Title 3"/>
          <p:cNvSpPr>
            <a:spLocks noGrp="1"/>
          </p:cNvSpPr>
          <p:nvPr>
            <p:ph type="title"/>
          </p:nvPr>
        </p:nvSpPr>
        <p:spPr>
          <a:xfrm>
            <a:off x="381000" y="685800"/>
            <a:ext cx="4038600" cy="609600"/>
          </a:xfrm>
        </p:spPr>
        <p:txBody>
          <a:bodyPr>
            <a:noAutofit/>
          </a:bodyPr>
          <a:lstStyle/>
          <a:p>
            <a:pPr algn="l"/>
            <a:r>
              <a:rPr lang="en-CA" altLang="en-US" sz="2800" b="1" smtClean="0">
                <a:latin typeface="Arial" panose="020B0604020202020204" pitchFamily="34" charset="0"/>
                <a:cs typeface="Arial" panose="020B0604020202020204" pitchFamily="34" charset="0"/>
              </a:rPr>
              <a:t>Tailings and waste rock</a:t>
            </a:r>
            <a:endParaRPr lang="en-US" sz="2800"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381000" y="1371600"/>
            <a:ext cx="4114800" cy="4724401"/>
          </a:xfrm>
        </p:spPr>
        <p:txBody>
          <a:bodyPr>
            <a:normAutofit/>
          </a:bodyPr>
          <a:lstStyle/>
          <a:p>
            <a:pPr marL="266700" lvl="0" indent="-266700" eaLnBrk="1" hangingPunct="1">
              <a:spcAft>
                <a:spcPts val="0"/>
              </a:spcAft>
              <a:buFont typeface="+mj-lt"/>
              <a:buAutoNum type="romanUcPeriod" startAt="3"/>
              <a:defRPr/>
            </a:pPr>
            <a:r>
              <a:rPr lang="en-CA" altLang="en-US" sz="2000" b="1" smtClean="0">
                <a:latin typeface="Arial" panose="020B0604020202020204" pitchFamily="34" charset="0"/>
                <a:cs typeface="Arial" panose="020B0604020202020204" pitchFamily="34" charset="0"/>
              </a:rPr>
              <a:t>Exposed tailings</a:t>
            </a:r>
          </a:p>
          <a:p>
            <a:pPr marL="0" lvl="0" indent="0" algn="ctr" eaLnBrk="1" hangingPunct="1">
              <a:spcAft>
                <a:spcPts val="0"/>
              </a:spcAft>
              <a:buNone/>
              <a:defRPr/>
            </a:pPr>
            <a:r>
              <a:rPr lang="en-US" altLang="en-US" sz="2000" smtClean="0"/>
              <a:t>(Commitment #8)</a:t>
            </a:r>
          </a:p>
          <a:p>
            <a:pPr marL="0" lvl="0" indent="0" eaLnBrk="1" hangingPunct="1">
              <a:spcAft>
                <a:spcPts val="0"/>
              </a:spcAft>
              <a:buNone/>
              <a:defRPr/>
            </a:pPr>
            <a:endParaRPr lang="en-US" altLang="en-US" sz="2000" smtClean="0"/>
          </a:p>
          <a:p>
            <a:pPr marL="338138" indent="-338138">
              <a:lnSpc>
                <a:spcPct val="110000"/>
              </a:lnSpc>
              <a:spcAft>
                <a:spcPts val="600"/>
              </a:spcAft>
            </a:pPr>
            <a:r>
              <a:rPr lang="en-US" altLang="en-US" sz="2000" smtClean="0"/>
              <a:t>Tailings will be exposed when water level is lowered in tailings management area – these need to be moved to contained cells</a:t>
            </a:r>
          </a:p>
          <a:p>
            <a:pPr marL="338138" indent="-338138">
              <a:lnSpc>
                <a:spcPct val="110000"/>
              </a:lnSpc>
              <a:spcAft>
                <a:spcPts val="600"/>
              </a:spcAft>
            </a:pPr>
            <a:r>
              <a:rPr lang="en-US" altLang="en-US" sz="2000" smtClean="0"/>
              <a:t>Information provided is not a satisfactory decision management matrix</a:t>
            </a:r>
            <a:endParaRPr lang="en-US" altLang="en-US" sz="2000"/>
          </a:p>
        </p:txBody>
      </p:sp>
      <p:sp>
        <p:nvSpPr>
          <p:cNvPr id="7" name="Slide Number Placeholder 2"/>
          <p:cNvSpPr>
            <a:spLocks noGrp="1"/>
          </p:cNvSpPr>
          <p:nvPr>
            <p:ph type="sldNum" sz="quarter" idx="4"/>
          </p:nvPr>
        </p:nvSpPr>
        <p:spPr>
          <a:xfrm>
            <a:off x="6553200" y="6248400"/>
            <a:ext cx="2133600" cy="365125"/>
          </a:xfrm>
          <a:prstGeom prst="rect">
            <a:avLst/>
          </a:prstGeom>
        </p:spPr>
        <p:txBody>
          <a:bodyPr/>
          <a:lstStyle/>
          <a:p>
            <a:pPr algn="r">
              <a:defRPr/>
            </a:pPr>
            <a:fld id="{E00B6E52-F07A-44C8-B7AE-D6EEC3D50429}" type="slidenum">
              <a:rPr lang="en-CA" sz="1600" smtClean="0">
                <a:solidFill>
                  <a:prstClr val="black">
                    <a:tint val="75000"/>
                  </a:prstClr>
                </a:solidFill>
                <a:latin typeface="Arial" panose="020B0604020202020204" pitchFamily="34" charset="0"/>
                <a:cs typeface="Arial" panose="020B0604020202020204" pitchFamily="34" charset="0"/>
              </a:rPr>
              <a:pPr algn="r">
                <a:defRPr/>
              </a:pPr>
              <a:t>8</a:t>
            </a:fld>
            <a:endParaRPr lang="en-CA" sz="1600" dirty="0">
              <a:solidFill>
                <a:prstClr val="black">
                  <a:tint val="75000"/>
                </a:prstClr>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53000" y="762000"/>
            <a:ext cx="389521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3"/>
          <p:cNvSpPr txBox="1">
            <a:spLocks/>
          </p:cNvSpPr>
          <p:nvPr/>
        </p:nvSpPr>
        <p:spPr>
          <a:xfrm>
            <a:off x="4572000" y="152400"/>
            <a:ext cx="4276216"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dirty="0">
              <a:solidFill>
                <a:srgbClr val="000000"/>
              </a:solidFill>
              <a:latin typeface="Arial" panose="020B0604020202020204" pitchFamily="34" charset="0"/>
              <a:cs typeface="Arial" panose="020B0604020202020204" pitchFamily="34" charset="0"/>
            </a:endParaRPr>
          </a:p>
        </p:txBody>
      </p:sp>
      <p:sp>
        <p:nvSpPr>
          <p:cNvPr id="9" name="Content Placeholder 4">
            <a:extLst>
              <a:ext uri="{FF2B5EF4-FFF2-40B4-BE49-F238E27FC236}">
                <a16:creationId xmlns="" xmlns:a16="http://schemas.microsoft.com/office/drawing/2014/main" id="{C1F7A1A8-1E23-9446-8100-C03AD61ACC37}"/>
              </a:ext>
            </a:extLst>
          </p:cNvPr>
          <p:cNvSpPr>
            <a:spLocks noGrp="1"/>
          </p:cNvSpPr>
          <p:nvPr>
            <p:ph sz="half" idx="2"/>
          </p:nvPr>
        </p:nvSpPr>
        <p:spPr>
          <a:xfrm>
            <a:off x="4762500" y="1460500"/>
            <a:ext cx="4276216" cy="4940300"/>
          </a:xfrm>
        </p:spPr>
        <p:txBody>
          <a:bodyPr>
            <a:normAutofit/>
          </a:bodyPr>
          <a:lstStyle/>
          <a:p>
            <a:pPr marL="266700" lvl="0" indent="-266700" eaLnBrk="1" hangingPunct="1">
              <a:spcAft>
                <a:spcPts val="0"/>
              </a:spcAft>
              <a:buFont typeface="+mj-lt"/>
              <a:buAutoNum type="romanUcPeriod" startAt="3"/>
              <a:defRPr/>
            </a:pPr>
            <a:r>
              <a:rPr lang="x-none" sz="2000" b="1" dirty="0">
                <a:latin typeface="Arial" panose="020B0604020202020204" pitchFamily="34" charset="0"/>
                <a:cs typeface="Arial" panose="020B0604020202020204" pitchFamily="34" charset="0"/>
              </a:rPr>
              <a:t>Takuukhauyut ataguut</a:t>
            </a:r>
          </a:p>
          <a:p>
            <a:pPr marL="0" lvl="0" indent="0" algn="ctr" eaLnBrk="1" hangingPunct="1">
              <a:spcAft>
                <a:spcPts val="0"/>
              </a:spcAft>
              <a:buNone/>
              <a:defRPr/>
            </a:pPr>
            <a:r>
              <a:rPr lang="x-none" sz="2000" dirty="0"/>
              <a:t>(Uqariiyaqhimayut #8)</a:t>
            </a:r>
          </a:p>
          <a:p>
            <a:pPr marL="0" lvl="0" indent="0" eaLnBrk="1" hangingPunct="1">
              <a:spcAft>
                <a:spcPts val="0"/>
              </a:spcAft>
              <a:buNone/>
              <a:defRPr/>
            </a:pPr>
            <a:endParaRPr lang="en-US" altLang="en-US" sz="2000" dirty="0"/>
          </a:p>
          <a:p>
            <a:pPr marL="338138" indent="-338138">
              <a:lnSpc>
                <a:spcPct val="110000"/>
              </a:lnSpc>
              <a:spcAft>
                <a:spcPts val="600"/>
              </a:spcAft>
            </a:pPr>
            <a:r>
              <a:rPr lang="x-none" sz="2000" dirty="0"/>
              <a:t>Ataguut takuukhauliqniaqtut immaiqtiliqat ataguuqvik munariyauyuq nuna – ukua nuutariaqaqtut hiamayaktailijutini atuniituni</a:t>
            </a:r>
          </a:p>
          <a:p>
            <a:pPr marL="338138" indent="-338138">
              <a:lnSpc>
                <a:spcPct val="110000"/>
              </a:lnSpc>
              <a:spcAft>
                <a:spcPts val="600"/>
              </a:spcAft>
            </a:pPr>
            <a:r>
              <a:rPr lang="x-none" sz="2000" dirty="0"/>
              <a:t>Hivuniqhijutit pipkagauyut naamagituq ihumaliurut munarinigagut uyaraktaqniqmi</a:t>
            </a:r>
            <a:endParaRPr lang="en-US" altLang="en-US" sz="2000" dirty="0"/>
          </a:p>
          <a:p>
            <a:pPr marL="0" lvl="0" indent="0" eaLnBrk="1" hangingPunct="1">
              <a:spcAft>
                <a:spcPts val="1800"/>
              </a:spcAft>
              <a:buNone/>
              <a:defRPr/>
            </a:pPr>
            <a:endParaRPr lang="en-US" altLang="en-US" sz="2000" dirty="0"/>
          </a:p>
        </p:txBody>
      </p:sp>
      <p:sp>
        <p:nvSpPr>
          <p:cNvPr id="10" name="Title 3"/>
          <p:cNvSpPr txBox="1">
            <a:spLocks/>
          </p:cNvSpPr>
          <p:nvPr/>
        </p:nvSpPr>
        <p:spPr bwMode="auto">
          <a:xfrm>
            <a:off x="4804854" y="728662"/>
            <a:ext cx="403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a:lstStyle>
          <a:p>
            <a:r>
              <a:rPr lang="x-none" sz="2800" kern="0" dirty="0" smtClean="0">
                <a:latin typeface="Arial" panose="020B0604020202020204" pitchFamily="34" charset="0"/>
                <a:cs typeface="Arial" panose="020B0604020202020204" pitchFamily="34" charset="0"/>
              </a:rPr>
              <a:t>Ataguut iqaguulu uyaqaat</a:t>
            </a:r>
            <a:endParaRPr lang="en-US" sz="2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1712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685800"/>
            <a:ext cx="4038600" cy="609600"/>
          </a:xfrm>
        </p:spPr>
        <p:txBody>
          <a:bodyPr>
            <a:noAutofit/>
          </a:bodyPr>
          <a:lstStyle/>
          <a:p>
            <a:pPr algn="l"/>
            <a:r>
              <a:rPr lang="en-CA" altLang="en-US" sz="2800" b="1" dirty="0" smtClean="0">
                <a:latin typeface="Arial" panose="020B0604020202020204" pitchFamily="34" charset="0"/>
                <a:cs typeface="Arial" panose="020B0604020202020204" pitchFamily="34" charset="0"/>
              </a:rPr>
              <a:t>Closure and reclamation planning</a:t>
            </a:r>
            <a:endParaRPr lang="en-US" sz="2800"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400050" y="1785937"/>
            <a:ext cx="4114800" cy="4724401"/>
          </a:xfrm>
        </p:spPr>
        <p:txBody>
          <a:bodyPr>
            <a:normAutofit/>
          </a:bodyPr>
          <a:lstStyle/>
          <a:p>
            <a:pPr marL="266700" lvl="0" indent="-266700" eaLnBrk="1" hangingPunct="1">
              <a:spcAft>
                <a:spcPts val="0"/>
              </a:spcAft>
              <a:buFont typeface="+mj-lt"/>
              <a:buAutoNum type="romanUcPeriod"/>
              <a:defRPr/>
            </a:pPr>
            <a:r>
              <a:rPr lang="en-CA" altLang="en-US" sz="2000" b="1" dirty="0" smtClean="0">
                <a:latin typeface="Arial" panose="020B0604020202020204" pitchFamily="34" charset="0"/>
                <a:cs typeface="Arial" panose="020B0604020202020204" pitchFamily="34" charset="0"/>
              </a:rPr>
              <a:t>Human health ecological risk assessment</a:t>
            </a:r>
          </a:p>
          <a:p>
            <a:pPr marL="0" lvl="0" indent="0" algn="ctr" eaLnBrk="1" hangingPunct="1">
              <a:spcAft>
                <a:spcPts val="0"/>
              </a:spcAft>
              <a:buNone/>
              <a:defRPr/>
            </a:pPr>
            <a:r>
              <a:rPr lang="en-US" altLang="en-US" sz="2000" dirty="0" smtClean="0"/>
              <a:t>(Commitment #1)</a:t>
            </a:r>
          </a:p>
          <a:p>
            <a:pPr marL="0" lvl="0" indent="0" eaLnBrk="1" hangingPunct="1">
              <a:spcAft>
                <a:spcPts val="0"/>
              </a:spcAft>
              <a:buNone/>
              <a:defRPr/>
            </a:pPr>
            <a:endParaRPr lang="en-US" altLang="en-US" sz="2000" dirty="0" smtClean="0"/>
          </a:p>
          <a:p>
            <a:pPr marL="338138" indent="-338138">
              <a:lnSpc>
                <a:spcPct val="110000"/>
              </a:lnSpc>
              <a:spcAft>
                <a:spcPts val="600"/>
              </a:spcAft>
            </a:pPr>
            <a:r>
              <a:rPr lang="en-US" altLang="en-US" sz="2000" dirty="0" smtClean="0"/>
              <a:t>Human health ecological risk assessment provided does not cover tailings containment area</a:t>
            </a:r>
          </a:p>
          <a:p>
            <a:pPr marL="338138" indent="-338138">
              <a:lnSpc>
                <a:spcPct val="110000"/>
              </a:lnSpc>
              <a:spcAft>
                <a:spcPts val="600"/>
              </a:spcAft>
            </a:pPr>
            <a:r>
              <a:rPr lang="en-US" altLang="en-US" sz="2000" dirty="0" smtClean="0"/>
              <a:t>Results indicate monitoring plan needs to be updated</a:t>
            </a:r>
            <a:endParaRPr lang="en-US" altLang="en-US" sz="2000" dirty="0"/>
          </a:p>
        </p:txBody>
      </p:sp>
      <p:sp>
        <p:nvSpPr>
          <p:cNvPr id="7" name="Slide Number Placeholder 2"/>
          <p:cNvSpPr>
            <a:spLocks noGrp="1"/>
          </p:cNvSpPr>
          <p:nvPr>
            <p:ph type="sldNum" sz="quarter" idx="4"/>
          </p:nvPr>
        </p:nvSpPr>
        <p:spPr>
          <a:xfrm>
            <a:off x="6553200" y="6248400"/>
            <a:ext cx="2133600" cy="365125"/>
          </a:xfrm>
          <a:prstGeom prst="rect">
            <a:avLst/>
          </a:prstGeom>
        </p:spPr>
        <p:txBody>
          <a:bodyPr/>
          <a:lstStyle/>
          <a:p>
            <a:pPr algn="r">
              <a:defRPr/>
            </a:pPr>
            <a:fld id="{E00B6E52-F07A-44C8-B7AE-D6EEC3D50429}" type="slidenum">
              <a:rPr lang="en-CA" sz="1600" smtClean="0">
                <a:solidFill>
                  <a:prstClr val="black">
                    <a:tint val="75000"/>
                  </a:prstClr>
                </a:solidFill>
                <a:latin typeface="Arial" panose="020B0604020202020204" pitchFamily="34" charset="0"/>
                <a:cs typeface="Arial" panose="020B0604020202020204" pitchFamily="34" charset="0"/>
              </a:rPr>
              <a:pPr algn="r">
                <a:defRPr/>
              </a:pPr>
              <a:t>9</a:t>
            </a:fld>
            <a:endParaRPr lang="en-CA" sz="1600" dirty="0">
              <a:solidFill>
                <a:prstClr val="black">
                  <a:tint val="75000"/>
                </a:prstClr>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3000" y="762000"/>
            <a:ext cx="389521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3"/>
          <p:cNvSpPr txBox="1">
            <a:spLocks/>
          </p:cNvSpPr>
          <p:nvPr/>
        </p:nvSpPr>
        <p:spPr>
          <a:xfrm>
            <a:off x="4572000" y="152400"/>
            <a:ext cx="4276216"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dirty="0">
              <a:solidFill>
                <a:srgbClr val="000000"/>
              </a:solidFill>
              <a:latin typeface="Arial" panose="020B0604020202020204" pitchFamily="34" charset="0"/>
              <a:cs typeface="Arial" panose="020B0604020202020204" pitchFamily="34" charset="0"/>
            </a:endParaRPr>
          </a:p>
        </p:txBody>
      </p:sp>
      <p:sp>
        <p:nvSpPr>
          <p:cNvPr id="9" name="Content Placeholder 4">
            <a:extLst>
              <a:ext uri="{FF2B5EF4-FFF2-40B4-BE49-F238E27FC236}">
                <a16:creationId xmlns="" xmlns:a16="http://schemas.microsoft.com/office/drawing/2014/main" id="{C1F7A1A8-1E23-9446-8100-C03AD61ACC37}"/>
              </a:ext>
            </a:extLst>
          </p:cNvPr>
          <p:cNvSpPr>
            <a:spLocks noGrp="1"/>
          </p:cNvSpPr>
          <p:nvPr>
            <p:ph sz="half" idx="2"/>
          </p:nvPr>
        </p:nvSpPr>
        <p:spPr>
          <a:xfrm>
            <a:off x="4701096" y="1785937"/>
            <a:ext cx="4276216" cy="4940300"/>
          </a:xfrm>
        </p:spPr>
        <p:txBody>
          <a:bodyPr>
            <a:normAutofit/>
          </a:bodyPr>
          <a:lstStyle/>
          <a:p>
            <a:pPr marL="266700" lvl="0" indent="-266700" eaLnBrk="1" hangingPunct="1">
              <a:spcAft>
                <a:spcPts val="0"/>
              </a:spcAft>
              <a:buFont typeface="+mj-lt"/>
              <a:buAutoNum type="romanUcPeriod"/>
              <a:defRPr/>
            </a:pPr>
            <a:r>
              <a:rPr lang="x-none" sz="2000" b="1" dirty="0">
                <a:latin typeface="Arial" panose="020B0604020202020204" pitchFamily="34" charset="0"/>
                <a:cs typeface="Arial" panose="020B0604020202020204" pitchFamily="34" charset="0"/>
              </a:rPr>
              <a:t>Inuit Aaniaginigit Nunamiklu Ihumaaluknaqniganik Ilituqhaut</a:t>
            </a:r>
          </a:p>
          <a:p>
            <a:pPr marL="0" lvl="0" indent="0" algn="ctr" eaLnBrk="1" hangingPunct="1">
              <a:spcAft>
                <a:spcPts val="0"/>
              </a:spcAft>
              <a:buNone/>
              <a:defRPr/>
            </a:pPr>
            <a:r>
              <a:rPr lang="x-none" sz="2000" dirty="0"/>
              <a:t>(Uqariiyaqhimayut #1)</a:t>
            </a:r>
          </a:p>
          <a:p>
            <a:pPr marL="0" lvl="0" indent="0" eaLnBrk="1" hangingPunct="1">
              <a:spcAft>
                <a:spcPts val="0"/>
              </a:spcAft>
              <a:buNone/>
              <a:defRPr/>
            </a:pPr>
            <a:endParaRPr lang="en-US" altLang="en-US" sz="2000" dirty="0"/>
          </a:p>
          <a:p>
            <a:pPr marL="338138" indent="-338138">
              <a:lnSpc>
                <a:spcPct val="110000"/>
              </a:lnSpc>
              <a:spcAft>
                <a:spcPts val="600"/>
              </a:spcAft>
            </a:pPr>
            <a:r>
              <a:rPr lang="x-none" sz="2000" dirty="0"/>
              <a:t>Inuit aaniaginiga nunamit ihumaluknaqniganik ilituqhaut pipkagauyuq uqauhiqaginmat ataguunik hiamayaktailivikmik nunamik</a:t>
            </a:r>
          </a:p>
          <a:p>
            <a:pPr marL="338138" indent="-338138">
              <a:lnSpc>
                <a:spcPct val="110000"/>
              </a:lnSpc>
              <a:spcAft>
                <a:spcPts val="600"/>
              </a:spcAft>
            </a:pPr>
            <a:r>
              <a:rPr lang="x-none" sz="2000" dirty="0"/>
              <a:t>Qanurinigit naunairutiyut amirinigagut upalugaiyaut nutaaguqtiqtauyariaqaqtuq</a:t>
            </a:r>
            <a:endParaRPr lang="en-US" altLang="en-US" sz="2000" dirty="0"/>
          </a:p>
          <a:p>
            <a:pPr marL="0" lvl="0" indent="0" eaLnBrk="1" hangingPunct="1">
              <a:spcAft>
                <a:spcPts val="1800"/>
              </a:spcAft>
              <a:buNone/>
              <a:defRPr/>
            </a:pPr>
            <a:endParaRPr lang="en-US" altLang="en-US" sz="2000" dirty="0"/>
          </a:p>
        </p:txBody>
      </p:sp>
      <p:sp>
        <p:nvSpPr>
          <p:cNvPr id="10" name="Title 3"/>
          <p:cNvSpPr txBox="1">
            <a:spLocks/>
          </p:cNvSpPr>
          <p:nvPr/>
        </p:nvSpPr>
        <p:spPr bwMode="auto">
          <a:xfrm>
            <a:off x="4715383" y="685800"/>
            <a:ext cx="44767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a:lstStyle>
          <a:p>
            <a:r>
              <a:rPr lang="x-none" sz="2800" kern="0" dirty="0" smtClean="0">
                <a:latin typeface="Arial" panose="020B0604020202020204" pitchFamily="34" charset="0"/>
                <a:cs typeface="Arial" panose="020B0604020202020204" pitchFamily="34" charset="0"/>
              </a:rPr>
              <a:t>Umiktiqnigagut Nunalu Utiqtiniganik Ilitquhianut parnaiyainiq</a:t>
            </a:r>
            <a:endParaRPr lang="en-US" sz="2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24447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9661250|-6926519|-3161487|-10379576|-10856873|INAC / AANC&quot;,&quot;Id&quot;:&quot;5e0f9a51464630bf60ce56c8&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Standard_white">
  <a:themeElements>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fontScheme name="Standard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Standard_white</Template>
  <TotalTime>25938</TotalTime>
  <Words>1147</Words>
  <Application>Microsoft Office PowerPoint</Application>
  <PresentationFormat>On-screen Show (4:3)</PresentationFormat>
  <Paragraphs>201</Paragraphs>
  <Slides>15</Slides>
  <Notes>14</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Standard_white</vt:lpstr>
      <vt:lpstr>Custom Design</vt:lpstr>
      <vt:lpstr>PowerPoint Presentation</vt:lpstr>
      <vt:lpstr>Outline</vt:lpstr>
      <vt:lpstr>Roles and responsibilities</vt:lpstr>
      <vt:lpstr>Contributions to review</vt:lpstr>
      <vt:lpstr>Lupin Mine Site</vt:lpstr>
      <vt:lpstr>Tailings and waste rock</vt:lpstr>
      <vt:lpstr>Tailings and waste rock</vt:lpstr>
      <vt:lpstr>Tailings and waste rock</vt:lpstr>
      <vt:lpstr>Closure and reclamation planning</vt:lpstr>
      <vt:lpstr>Closure and reclamation planning</vt:lpstr>
      <vt:lpstr>Reclamation security cost estimate</vt:lpstr>
      <vt:lpstr>Reclamation security cost estimate</vt:lpstr>
      <vt:lpstr>Outstanding Issues</vt:lpstr>
      <vt:lpstr>Conclusion</vt:lpstr>
      <vt:lpstr>PowerPoint Presentation</vt:lpstr>
    </vt:vector>
  </TitlesOfParts>
  <Manager>Ray Luoma</Manager>
  <Company>Deloitte.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Alain Giroux</dc:creator>
  <cp:lastModifiedBy>Godwin Okonkwo</cp:lastModifiedBy>
  <cp:revision>636</cp:revision>
  <cp:lastPrinted>2019-12-23T19:08:56Z</cp:lastPrinted>
  <dcterms:created xsi:type="dcterms:W3CDTF">2007-03-13T16:30:24Z</dcterms:created>
  <dcterms:modified xsi:type="dcterms:W3CDTF">2020-01-10T22:21:03Z</dcterms:modified>
</cp:coreProperties>
</file>