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2" r:id="rId2"/>
  </p:sldMasterIdLst>
  <p:notesMasterIdLst>
    <p:notesMasterId r:id="rId22"/>
  </p:notesMasterIdLst>
  <p:handoutMasterIdLst>
    <p:handoutMasterId r:id="rId23"/>
  </p:handoutMasterIdLst>
  <p:sldIdLst>
    <p:sldId id="374" r:id="rId3"/>
    <p:sldId id="375" r:id="rId4"/>
    <p:sldId id="376" r:id="rId5"/>
    <p:sldId id="377" r:id="rId6"/>
    <p:sldId id="392" r:id="rId7"/>
    <p:sldId id="378" r:id="rId8"/>
    <p:sldId id="379" r:id="rId9"/>
    <p:sldId id="380" r:id="rId10"/>
    <p:sldId id="381" r:id="rId11"/>
    <p:sldId id="382" r:id="rId12"/>
    <p:sldId id="383" r:id="rId13"/>
    <p:sldId id="384" r:id="rId14"/>
    <p:sldId id="385" r:id="rId15"/>
    <p:sldId id="386" r:id="rId16"/>
    <p:sldId id="387" r:id="rId17"/>
    <p:sldId id="388" r:id="rId18"/>
    <p:sldId id="389" r:id="rId19"/>
    <p:sldId id="390" r:id="rId20"/>
    <p:sldId id="391" r:id="rId2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5" autoAdjust="0"/>
    <p:restoredTop sz="79279" autoAdjust="0"/>
  </p:normalViewPr>
  <p:slideViewPr>
    <p:cSldViewPr>
      <p:cViewPr>
        <p:scale>
          <a:sx n="40" d="100"/>
          <a:sy n="40" d="100"/>
        </p:scale>
        <p:origin x="-13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264F72E-3A81-4FD6-9A31-DC887BCEF3A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94B51CB-CC30-4015-9287-36FD96AFE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72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D22B7C5-D22B-4331-BE36-9D21F66EA5A5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AF7D911-6881-41F2-8A52-0C3E817CB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94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95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36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15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63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69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26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83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01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00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24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5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57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29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60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5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7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47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30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2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6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923E9-15EE-435E-A91E-A268F3D6016D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398233" cy="13716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05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36ECA-41F8-4C04-803D-AF3B50A2AAB3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53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mailto:robin.ikkutisluk@nunavutwaterboard.org" TargetMode="External"/><Relationship Id="rId3" Type="http://schemas.openxmlformats.org/officeDocument/2006/relationships/hyperlink" Target="mailto:dts@nunavutwaterboard.org" TargetMode="External"/><Relationship Id="rId7" Type="http://schemas.openxmlformats.org/officeDocument/2006/relationships/hyperlink" Target="mailto:sonia.aredes@nunavutwaterboard.org" TargetMode="External"/><Relationship Id="rId2" Type="http://schemas.openxmlformats.org/officeDocument/2006/relationships/hyperlink" Target="mailto:damien.cote@nunavutwaterboard.or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k.kharatyan@nunavutwaterboard.org" TargetMode="External"/><Relationship Id="rId5" Type="http://schemas.openxmlformats.org/officeDocument/2006/relationships/hyperlink" Target="mailto:interpreter@nunavutwaterboard.org" TargetMode="External"/><Relationship Id="rId4" Type="http://schemas.openxmlformats.org/officeDocument/2006/relationships/hyperlink" Target="mailto:licensing@nunavutwaterboard.or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ftp://nunavutwaterboard.org/" TargetMode="External"/><Relationship Id="rId2" Type="http://schemas.openxmlformats.org/officeDocument/2006/relationships/hyperlink" Target="http://www.nunavutwaterboard.org/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52400" y="1676400"/>
            <a:ext cx="8991600" cy="35052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Community Presentation</a:t>
            </a: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Water Licence 2AM-MEA0815</a:t>
            </a: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</a:t>
            </a:r>
          </a:p>
          <a:p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Agnico-Eagle Mines Ltd. (AEM)</a:t>
            </a:r>
          </a:p>
          <a:p>
            <a:r>
              <a:rPr lang="en-US" sz="3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Meadowbank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Gold Project</a:t>
            </a:r>
          </a:p>
          <a:p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048000" y="6492875"/>
            <a:ext cx="39624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Community Session – October 16, 2013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99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04800" y="0"/>
            <a:ext cx="7081517" cy="102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NWB Type “A” Water Licensing Process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706517" y="1143000"/>
            <a:ext cx="6278081" cy="10618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NWB 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receives application and confirms classification of undertaking and type of 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licence (new/renewal/amendment) 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as type A.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6745757" y="2204864"/>
            <a:ext cx="0" cy="641866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3466085" y="2905488"/>
            <a:ext cx="3520094" cy="72008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conducts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concordance review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706516" y="2677562"/>
            <a:ext cx="2057401" cy="1302089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If required, applicant provides additional information. </a:t>
            </a: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3467351" y="4381811"/>
            <a:ext cx="3559316" cy="77538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issues notice of application (minimum 30 days).</a:t>
            </a: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flipH="1">
            <a:off x="4320485" y="3140968"/>
            <a:ext cx="556315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4321255" y="3423244"/>
            <a:ext cx="555545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>
            <a:off x="6745757" y="3658718"/>
            <a:ext cx="0" cy="641866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6745757" y="5255873"/>
            <a:ext cx="0" cy="641866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85801" y="762000"/>
            <a:ext cx="6324599" cy="5109673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143001" y="2286000"/>
            <a:ext cx="2895149" cy="674723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NWB holds </a:t>
            </a:r>
            <a:r>
              <a:rPr lang="en-CA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TM </a:t>
            </a:r>
            <a:r>
              <a:rPr lang="en-CA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CA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PHC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143001" y="4495800"/>
            <a:ext cx="2892380" cy="949006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NWB issues notice of 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Public Hearing 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(minimum 60 days).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4628203" y="1344463"/>
            <a:ext cx="2153598" cy="1322537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If required, applicant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provides additional information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4628203" y="3653507"/>
            <a:ext cx="2153598" cy="129949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If directed in PHC decision, applicant provides additional information.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2590801" y="1828800"/>
            <a:ext cx="0" cy="45838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2590801" y="2971800"/>
            <a:ext cx="7041" cy="470487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V="1">
            <a:off x="762001" y="2590800"/>
            <a:ext cx="310317" cy="10661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2743201" y="4191000"/>
            <a:ext cx="1818976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143001" y="3429000"/>
            <a:ext cx="2892380" cy="62494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NWB Issues PHC Decision</a:t>
            </a:r>
            <a:endParaRPr lang="en-US" sz="20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2597842" y="5486400"/>
            <a:ext cx="0" cy="3810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>
            <a:off x="4114801" y="1676400"/>
            <a:ext cx="415789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4191001" y="1447800"/>
            <a:ext cx="394469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 flipH="1" flipV="1">
            <a:off x="2743201" y="4343400"/>
            <a:ext cx="1786598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>
            <a:off x="2590801" y="838200"/>
            <a:ext cx="0" cy="30578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1143001" y="1143000"/>
            <a:ext cx="2908184" cy="667749"/>
          </a:xfrm>
          <a:prstGeom prst="rect">
            <a:avLst/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dirty="0">
                <a:latin typeface="Times New Roman" pitchFamily="18" charset="0"/>
                <a:cs typeface="Times New Roman" pitchFamily="18" charset="0"/>
              </a:rPr>
              <a:t>Parties submit written </a:t>
            </a:r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representations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307341" y="-76200"/>
            <a:ext cx="7081517" cy="873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NWB Type “A” Water Licensing Process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7200" y="-76201"/>
            <a:ext cx="7081517" cy="873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NWB Type “A” Water Licensing Process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44272" y="838200"/>
            <a:ext cx="6780212" cy="5029200"/>
            <a:chOff x="2135188" y="1041868"/>
            <a:chExt cx="6679213" cy="5029200"/>
          </a:xfrm>
        </p:grpSpPr>
        <p:sp>
          <p:nvSpPr>
            <p:cNvPr id="13" name="Text Box 2"/>
            <p:cNvSpPr txBox="1">
              <a:spLocks noChangeArrowheads="1"/>
            </p:cNvSpPr>
            <p:nvPr/>
          </p:nvSpPr>
          <p:spPr bwMode="auto">
            <a:xfrm>
              <a:off x="3094418" y="1041868"/>
              <a:ext cx="4680520" cy="39604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exchange written interventions.</a:t>
              </a:r>
            </a:p>
          </p:txBody>
        </p:sp>
        <p:sp>
          <p:nvSpPr>
            <p:cNvPr id="14" name="Text Box 3"/>
            <p:cNvSpPr txBox="1">
              <a:spLocks noChangeArrowheads="1"/>
            </p:cNvSpPr>
            <p:nvPr/>
          </p:nvSpPr>
          <p:spPr bwMode="auto">
            <a:xfrm>
              <a:off x="3114388" y="1685129"/>
              <a:ext cx="4648989" cy="375719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prepare for public hearing.</a:t>
              </a:r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2135188" y="4516588"/>
              <a:ext cx="1446212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the issuance of licence.</a:t>
              </a: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3635896" y="4506542"/>
              <a:ext cx="1469504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of </a:t>
              </a:r>
              <a:r>
                <a:rPr lang="en-US" sz="2000" dirty="0" smtClean="0">
                  <a:latin typeface="Times New Roman" pitchFamily="18" charset="0"/>
                  <a:cs typeface="Times New Roman" pitchFamily="18" charset="0"/>
                </a:rPr>
                <a:t>the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issuance of licence.</a:t>
              </a:r>
            </a:p>
          </p:txBody>
        </p:sp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5715000" y="4486253"/>
              <a:ext cx="1511032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NWB decision.</a:t>
              </a:r>
            </a:p>
          </p:txBody>
        </p: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7380312" y="4466808"/>
              <a:ext cx="1434089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of NWB decision.</a:t>
              </a:r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>
              <a:off x="2884273" y="4010869"/>
              <a:ext cx="7534" cy="475384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6787648" y="2696023"/>
              <a:ext cx="0" cy="305516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>
              <a:off x="5296592" y="1422868"/>
              <a:ext cx="0" cy="234637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3810000" y="2677562"/>
              <a:ext cx="0" cy="305516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3443847" y="2314837"/>
              <a:ext cx="3759610" cy="38118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holds Public 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earing.</a:t>
              </a:r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4302972" y="4035465"/>
              <a:ext cx="7534" cy="45078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>
              <a:off x="6487389" y="4005521"/>
              <a:ext cx="7534" cy="45078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dirty="0" smtClean="0"/>
                <a:t>  </a:t>
              </a:r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8056218" y="4003835"/>
              <a:ext cx="7534" cy="45078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5715000" y="2996952"/>
              <a:ext cx="3099401" cy="103380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not to approve of application with reasons to Minister.</a:t>
              </a:r>
            </a:p>
          </p:txBody>
        </p:sp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2135188" y="2996952"/>
              <a:ext cx="2970212" cy="1044595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to approve of application to Minister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</a:p>
          </p:txBody>
        </p:sp>
        <p:sp>
          <p:nvSpPr>
            <p:cNvPr id="29" name="Line 5"/>
            <p:cNvSpPr>
              <a:spLocks noChangeShapeType="1"/>
            </p:cNvSpPr>
            <p:nvPr/>
          </p:nvSpPr>
          <p:spPr bwMode="auto">
            <a:xfrm>
              <a:off x="5296592" y="2080200"/>
              <a:ext cx="0" cy="234637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3285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0"/>
            <a:ext cx="7081517" cy="7620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 Steps in the NWB Process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304800" y="838200"/>
            <a:ext cx="7162800" cy="5410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Meeting (TM) was held earlier today and the Pre-Hearing Conference (PHC) will be held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tomorrow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600"/>
              </a:spcBef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main objectives of the Technical Meeting and Pre-hearing Conference is to help the Board determine whether all substantive issues have been or are being addressed prior to any Board decision to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schedule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Public Hearing </a:t>
            </a: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TM-PHC, the NWB will issue a PHC report, which will include a decision on if and when a Public Hearing for the Application will be scheduled </a:t>
            </a: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the  Public Hearing, should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amendment be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issued,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amendment and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will be submitted to the Minister of  AANDC for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38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7081517" cy="8382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Tonight’s Community Meeting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304800" y="1317625"/>
            <a:ext cx="7010400" cy="40925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the opportunity for community members to meet face-to-face with other stakeholders as well as provide feedback on the application that is before the Board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600"/>
              </a:spcBef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Listen and note the concerns and views that community members may have with respect to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AEM’s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and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 relevant questions that community members may have</a:t>
            </a: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provide consultation opportunity and information, as well as invite participation in the formal Public Hearing process when scheduled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36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81000" y="152400"/>
            <a:ext cx="708151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Tomorrow’s Pre-Hearing Conference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457200" y="1371600"/>
            <a:ext cx="7162800" cy="45100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 meeting with the Applicant and intervening parties, including, AANDC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KivIA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interested community members, to discuss various matters in preparation for a potential future Public Hearing for the Application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including:</a:t>
            </a: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will participate in the hearing</a:t>
            </a: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 to be addressed during the Hearing</a:t>
            </a: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Schedules and timelines for participation</a:t>
            </a: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Exchange of information prior to the Hearing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44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4800" y="0"/>
            <a:ext cx="708151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can the Community Participate?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7200" y="1219200"/>
            <a:ext cx="6400800" cy="3505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Attend this community session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Attend tomorrow’s Pre-Hearing Conference</a:t>
            </a: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the NWB</a:t>
            </a: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Visit the NWB’s ftp and web-site</a:t>
            </a: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Attendance at the Final Public Hearing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46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28600" y="76200"/>
            <a:ext cx="708151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NWB Staff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7200" y="914400"/>
            <a:ext cx="7010400" cy="5029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fr-FR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fr-FR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Damien </a:t>
            </a:r>
            <a:r>
              <a:rPr lang="fr-FR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Côté, </a:t>
            </a:r>
            <a:r>
              <a:rPr lang="fr-FR" alt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Executive</a:t>
            </a:r>
            <a:r>
              <a:rPr lang="fr-FR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Director</a:t>
            </a:r>
            <a:r>
              <a:rPr lang="fr-FR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fr-FR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Email: </a:t>
            </a:r>
            <a:r>
              <a:rPr lang="fr-FR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damien.cote@nunavutwaterboard.org</a:t>
            </a:r>
            <a:r>
              <a:rPr lang="fr-FR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David Hohnstein, Director of Technical Services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Email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dts@nunavutwaterboard.org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Phyllis Beaulieu, Manager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Licensing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Email: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licensing@nunavutwaterboard.org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 Kogvik, Interpreter and Board Secretary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Email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interpreter@nunavutwaterboard.org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Karén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Kharatyan, Technical Advisor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Email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k.kharatyan@nunavutwaterboard.org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Sonia Aredes, Technical Advisor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Email: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sonia.aredes@nunavutwaterboard.org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Robin </a:t>
            </a:r>
            <a:r>
              <a:rPr lang="en-US" alt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Ikkutisluk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Licensing Administrator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Email: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robin.ikkutisluk@nunavutwaterboard.org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20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0"/>
            <a:ext cx="7086600" cy="1170215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Information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265237"/>
            <a:ext cx="6553200" cy="4602163"/>
          </a:xfrm>
        </p:spPr>
        <p:txBody>
          <a:bodyPr>
            <a:noAutofit/>
          </a:bodyPr>
          <a:lstStyle/>
          <a:p>
            <a:pPr lvl="2" algn="l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Nunavut Water Board</a:t>
            </a:r>
          </a:p>
          <a:p>
            <a:pPr lvl="2" algn="l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P.O. Box 119</a:t>
            </a:r>
          </a:p>
          <a:p>
            <a:pPr lvl="2" algn="l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Gjoa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Haven, NU</a:t>
            </a:r>
          </a:p>
          <a:p>
            <a:pPr lvl="2" algn="l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X0B 1J0</a:t>
            </a:r>
          </a:p>
          <a:p>
            <a:pPr lvl="2" algn="l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Tel:  (867) 360-6338</a:t>
            </a:r>
          </a:p>
          <a:p>
            <a:pPr lvl="2" algn="l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Fax:  (867) 360-6369</a:t>
            </a:r>
          </a:p>
          <a:p>
            <a:pPr lvl="2" algn="l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Site: 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www.nunavutwaterboard.org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FTP Site: 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ftp://nunavutwaterboard.org/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8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66800"/>
            <a:ext cx="5943600" cy="416215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>Questions?</a:t>
            </a:r>
            <a:b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>Comments?</a:t>
            </a:r>
            <a:b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10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3058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Nunavut Water Board (NWB)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304800" y="1371600"/>
            <a:ext cx="6837042" cy="421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Established pursuant to Article 13 of the Nunavut Land Claims Agreement (NLCA) as an Institution of Public Government (IPG). </a:t>
            </a:r>
          </a:p>
          <a:p>
            <a:pPr algn="just">
              <a:lnSpc>
                <a:spcPct val="90000"/>
              </a:lnSpc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NWB has the responsibilities and powers over the regulation, use and management of water in Nunavut.</a:t>
            </a:r>
          </a:p>
          <a:p>
            <a:pPr algn="just">
              <a:lnSpc>
                <a:spcPct val="90000"/>
              </a:lnSpc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is to provide a means for the conservation and utilization of waters in Nunavut, except in a national park, in a manner that will provide the optimum benefit from those waters for the residents of Nunavut in particular and Canadians in general.</a:t>
            </a:r>
          </a:p>
          <a:p>
            <a:pPr algn="just">
              <a:lnSpc>
                <a:spcPct val="90000"/>
              </a:lnSpc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54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0525"/>
            <a:ext cx="7086600" cy="51974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Licence Issuance:  June 9, 2008 </a:t>
            </a:r>
          </a:p>
          <a:p>
            <a:pPr>
              <a:spcBef>
                <a:spcPts val="0"/>
              </a:spcBef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Date Licence Expiry:  May 31, 2015</a:t>
            </a:r>
          </a:p>
          <a:p>
            <a:pPr>
              <a:spcBef>
                <a:spcPts val="0"/>
              </a:spcBef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use not to be Exceeded:  700,000 m</a:t>
            </a:r>
            <a:r>
              <a:rPr 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annually</a:t>
            </a:r>
          </a:p>
          <a:p>
            <a:pPr>
              <a:spcBef>
                <a:spcPts val="0"/>
              </a:spcBef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use for Mining &amp; Milling:  Third Portage Lake</a:t>
            </a:r>
          </a:p>
          <a:p>
            <a:pPr lvl="1">
              <a:spcBef>
                <a:spcPts val="0"/>
              </a:spcBef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Emulsion Plant:  Unnamed Lake</a:t>
            </a:r>
          </a:p>
          <a:p>
            <a:pPr marL="1090613" indent="0">
              <a:spcBef>
                <a:spcPts val="0"/>
              </a:spcBef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and operation of mine site facilities: bulk fuel storage, mill, shops, offices, laboratory, warehouse, camp and explosive mixing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of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Dams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onds, Waste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ock Storage Facilities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ailing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Storage Facility</a:t>
            </a:r>
          </a:p>
          <a:p>
            <a:pPr>
              <a:spcBef>
                <a:spcPts val="0"/>
              </a:spcBef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788"/>
            <a:ext cx="7696200" cy="1676399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Agnico-Eagle Mines Ltd. (AEM) Type “A” 2AM-MEA0815 Water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Licence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Meadowbank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Gold Project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05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00383" y="1512859"/>
            <a:ext cx="689101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Dewatering of Second Portage Lake arm for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 mining of Portage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Deposit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Dewatering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Third Portage Lake arm for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 mining of Goose Island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Deposit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Dewatering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Vault Lake for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 mining of Vault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Deposit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52400" y="212143"/>
            <a:ext cx="7092462" cy="1398815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AEM Type “A” 2AM-MEA0815 Water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Licence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Meadowbank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Gold Project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88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00383" y="1512859"/>
            <a:ext cx="689101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&amp;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isposal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Wastes associated with:  Sewage Treatment Plant, Landfill, Landfarm, Incinerator and other wastes</a:t>
            </a:r>
          </a:p>
          <a:p>
            <a:pPr>
              <a:spcBef>
                <a:spcPts val="0"/>
              </a:spcBef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Re-watering of Portage, Goose Island and Vault open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 following pit developments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Progressive Reclamation &amp; Abandonment planning of site facilities and infrastructures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52400" y="212143"/>
            <a:ext cx="7092462" cy="1398815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AEM Type “A” 2AM-MEA0815 Water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Licence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Meadowbank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Gold Project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4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6705600" cy="46482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April 26, 2013 </a:t>
            </a:r>
            <a:r>
              <a:rPr lang="en-US" alt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NWB received a Type “A” water </a:t>
            </a:r>
            <a:r>
              <a:rPr lang="en-US" altLang="en-US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licence</a:t>
            </a:r>
            <a:r>
              <a:rPr lang="en-US" alt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amendment application </a:t>
            </a:r>
            <a:r>
              <a:rPr lang="en-US" alt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(Application) </a:t>
            </a:r>
            <a:r>
              <a:rPr lang="en-US" alt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Type “A” 2AM-MEA0815 water licence for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in freshwater use: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1,870,000 m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2013</a:t>
            </a:r>
          </a:p>
          <a:p>
            <a:pPr lvl="1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1,150,000 m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 year from 2014 to 2018</a:t>
            </a:r>
          </a:p>
          <a:p>
            <a:pPr algn="just">
              <a:buNone/>
            </a:pPr>
            <a:endParaRPr lang="en-US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Reasons for Increase of water withdrawal</a:t>
            </a:r>
          </a:p>
          <a:p>
            <a:pPr lvl="1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Insufficient reclaimed water estimated due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reduction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forecasted total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precipitation, increased production from 8,500 t/day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11,200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t/day, and unexpected infiltration rather than runoff from the waste rock storage area </a:t>
            </a:r>
          </a:p>
          <a:p>
            <a:pPr lvl="1"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February 2013 technical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 with reclaim barge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 result of accidental shifting and intake of excess solids also due to a lack of water in the reclaim pond. </a:t>
            </a:r>
          </a:p>
          <a:p>
            <a:pPr lvl="1" algn="just">
              <a:buFont typeface="Wingdings" panose="05000000000000000000" pitchFamily="2" charset="2"/>
              <a:buChar char="§"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04800" y="-46038"/>
            <a:ext cx="7081518" cy="134143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 before the Board</a:t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“A” 2AM-MEA0815 Water Licence</a:t>
            </a:r>
          </a:p>
        </p:txBody>
      </p:sp>
    </p:spTree>
    <p:extLst>
      <p:ext uri="{BB962C8B-B14F-4D97-AF65-F5344CB8AC3E}">
        <p14:creationId xmlns:p14="http://schemas.microsoft.com/office/powerpoint/2010/main" val="273377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6200" y="228600"/>
            <a:ext cx="7620000" cy="139881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Procedural History of Type “A” 2AM-MEA0815 Water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Licence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Amendment Application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81000" y="1484313"/>
            <a:ext cx="7005638" cy="47101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July 15, 2013	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NWB acknowledged receipt of the Application asking parties to review the scope and completeness of information provided and submit their  comments to the NWB by August 6, 2013  </a:t>
            </a:r>
          </a:p>
          <a:p>
            <a:pPr marL="2176463" indent="-2176463" defTabSz="239713">
              <a:lnSpc>
                <a:spcPct val="80000"/>
              </a:lnSpc>
              <a:buFontTx/>
              <a:buNone/>
            </a:pP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August 6, 2013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NWB received comments from Aboriginal Affairs and Northern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evelopment Canada (AANDC) and Environment Canada (EC)</a:t>
            </a:r>
          </a:p>
          <a:p>
            <a:pPr defTabSz="239713">
              <a:lnSpc>
                <a:spcPct val="80000"/>
              </a:lnSpc>
            </a:pP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August 29, 2013 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NWB determined that the Application could proceed to the next steps in the 	NWB’s regulatory process and invited 	parties to complete a full technical assessment of the Application</a:t>
            </a:r>
          </a:p>
        </p:txBody>
      </p:sp>
    </p:spTree>
    <p:extLst>
      <p:ext uri="{BB962C8B-B14F-4D97-AF65-F5344CB8AC3E}">
        <p14:creationId xmlns:p14="http://schemas.microsoft.com/office/powerpoint/2010/main" val="166341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 noGrp="1"/>
          </p:cNvSpPr>
          <p:nvPr>
            <p:ph type="ctrTitle"/>
          </p:nvPr>
        </p:nvSpPr>
        <p:spPr>
          <a:xfrm>
            <a:off x="152400" y="0"/>
            <a:ext cx="78486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Procedural History of Type “A” 2AM-MEA0815 Water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Licence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Amendment Application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304800" y="1523999"/>
            <a:ext cx="7162800" cy="49688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</a:pPr>
            <a:r>
              <a:rPr lang="en-US" alt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August 29, 2013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NWB asked parties to make written representations to the NWB by September 29, 2013</a:t>
            </a:r>
          </a:p>
          <a:p>
            <a:pPr defTabSz="239713">
              <a:lnSpc>
                <a:spcPct val="80000"/>
              </a:lnSpc>
            </a:pPr>
            <a:endParaRPr lang="en-US" alt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 of October 14</a:t>
            </a:r>
            <a:r>
              <a:rPr lang="en-US" altLang="en-US" sz="19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2013 </a:t>
            </a:r>
            <a:endParaRPr lang="en-US" alt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239713">
              <a:lnSpc>
                <a:spcPct val="80000"/>
              </a:lnSpc>
            </a:pPr>
            <a:r>
              <a:rPr lang="en-US" alt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Previously set to hold a 	Technical Meeting and Pre-Hearing Conference 	(TM/PHC) in Baker Lake </a:t>
            </a:r>
          </a:p>
          <a:p>
            <a:pPr lvl="1" defTabSz="239713">
              <a:lnSpc>
                <a:spcPct val="80000"/>
              </a:lnSpc>
            </a:pPr>
            <a:endParaRPr lang="en-US" alt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29, 2013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NWB received comments from AANDC and EC</a:t>
            </a:r>
          </a:p>
          <a:p>
            <a:pPr defTabSz="239713">
              <a:lnSpc>
                <a:spcPct val="80000"/>
              </a:lnSpc>
            </a:pPr>
            <a:endParaRPr lang="en-US" alt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October 1, 2013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NWB confirmed the dates for TM/PHC as October 16, 17 in Baker Lake</a:t>
            </a:r>
            <a:endParaRPr lang="en-US" alt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239713">
              <a:lnSpc>
                <a:spcPct val="80000"/>
              </a:lnSpc>
            </a:pPr>
            <a:r>
              <a:rPr lang="en-US" alt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Parties were asked to confirm their attendance at 	the TM/PHC by October 10, 2013.</a:t>
            </a:r>
          </a:p>
          <a:p>
            <a:pPr defTabSz="239713">
              <a:lnSpc>
                <a:spcPct val="80000"/>
              </a:lnSpc>
            </a:pPr>
            <a:endParaRPr lang="en-US" alt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October 10, 2013  </a:t>
            </a:r>
          </a:p>
          <a:p>
            <a:pPr lvl="1" defTabSz="239713">
              <a:lnSpc>
                <a:spcPct val="80000"/>
              </a:lnSpc>
            </a:pPr>
            <a:r>
              <a:rPr lang="en-US" alt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AANDC confirmed their attendance; Kivalliq Inuit Association (</a:t>
            </a:r>
            <a:r>
              <a:rPr lang="en-US" altLang="en-US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Kiv.IA</a:t>
            </a:r>
            <a:r>
              <a:rPr lang="en-US" alt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informed about their possible attendance</a:t>
            </a: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r>
              <a:rPr lang="en-US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endParaRPr lang="en-US" alt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endParaRPr lang="en-US" alt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9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0"/>
          <p:cNvSpPr txBox="1">
            <a:spLocks/>
          </p:cNvSpPr>
          <p:nvPr/>
        </p:nvSpPr>
        <p:spPr>
          <a:xfrm>
            <a:off x="3048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Community Session – October 16, 2013</a:t>
            </a:r>
            <a:endParaRPr lang="en-US" dirty="0"/>
          </a:p>
        </p:txBody>
      </p:sp>
      <p:sp>
        <p:nvSpPr>
          <p:cNvPr id="13" name="Title 1"/>
          <p:cNvSpPr txBox="1">
            <a:spLocks noGrp="1"/>
          </p:cNvSpPr>
          <p:nvPr>
            <p:ph type="ctrTitle"/>
          </p:nvPr>
        </p:nvSpPr>
        <p:spPr>
          <a:xfrm>
            <a:off x="76200" y="1"/>
            <a:ext cx="76962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Procedural History of Type “A” 2AM-MEA0815 Water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Licence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Amendment Application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304800" y="1981200"/>
            <a:ext cx="6400800" cy="3886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October 16, 2013 NWB held the Technical Meeting</a:t>
            </a:r>
          </a:p>
          <a:p>
            <a:pPr marL="0" indent="0" algn="just" defTabSz="239713">
              <a:lnSpc>
                <a:spcPct val="80000"/>
              </a:lnSpc>
              <a:buNone/>
            </a:pPr>
            <a:endParaRPr lang="en-US" altLang="en-US" sz="2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</a:pPr>
            <a:r>
              <a:rPr lang="en-US" alt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16, 2013 NWB is holding this Community Meeting</a:t>
            </a:r>
            <a:endParaRPr lang="en-US" altLang="en-US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buNone/>
            </a:pPr>
            <a:endParaRPr lang="en-US" alt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October 17, 2013 NWB will be holding the Pre-Hearing Conference tomorrow morning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24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47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5317</TotalTime>
  <Words>1207</Words>
  <Application>Microsoft Office PowerPoint</Application>
  <PresentationFormat>On-screen Show (4:3)</PresentationFormat>
  <Paragraphs>195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Custom Design</vt:lpstr>
      <vt:lpstr>1_Custom Design</vt:lpstr>
      <vt:lpstr>PowerPoint Presentation</vt:lpstr>
      <vt:lpstr>Introduction to Nunavut Water Board (NWB)</vt:lpstr>
      <vt:lpstr>Agnico-Eagle Mines Ltd. (AEM) Type “A” 2AM-MEA0815 Water Licence Meadowbank Gold Project</vt:lpstr>
      <vt:lpstr>AEM Type “A” 2AM-MEA0815 Water Licence Meadowbank Gold Project</vt:lpstr>
      <vt:lpstr>AEM Type “A” 2AM-MEA0815 Water Licence Meadowbank Gold Project</vt:lpstr>
      <vt:lpstr>Amendment Application before the Board Type “A” 2AM-MEA0815 Water Licence</vt:lpstr>
      <vt:lpstr>PowerPoint Presentation</vt:lpstr>
      <vt:lpstr>Procedural History of Type “A” 2AM-MEA0815 Water Licence Amendment Application</vt:lpstr>
      <vt:lpstr>Procedural History of Type “A” 2AM-MEA0815 Water Licence Amendment Application</vt:lpstr>
      <vt:lpstr>PowerPoint Presentation</vt:lpstr>
      <vt:lpstr>PowerPoint Presentation</vt:lpstr>
      <vt:lpstr>PowerPoint Presentation</vt:lpstr>
      <vt:lpstr>Next Steps in the NWB Process </vt:lpstr>
      <vt:lpstr>Objectives of Tonight’s Community Meeting</vt:lpstr>
      <vt:lpstr>PowerPoint Presentation</vt:lpstr>
      <vt:lpstr>PowerPoint Presentation</vt:lpstr>
      <vt:lpstr>PowerPoint Presentation</vt:lpstr>
      <vt:lpstr>Contact Information</vt:lpstr>
      <vt:lpstr>Questions? Comments?  Thank You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 Cote</dc:creator>
  <cp:lastModifiedBy>Licence Administrator Assistant</cp:lastModifiedBy>
  <cp:revision>158</cp:revision>
  <cp:lastPrinted>2013-06-21T04:11:48Z</cp:lastPrinted>
  <dcterms:created xsi:type="dcterms:W3CDTF">2013-02-20T03:28:26Z</dcterms:created>
  <dcterms:modified xsi:type="dcterms:W3CDTF">2013-10-15T15:30:22Z</dcterms:modified>
</cp:coreProperties>
</file>