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04"/>
    <a:srgbClr val="1002C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9B17B97-2EDC-42B4-9B04-70C626393218}" type="datetimeFigureOut">
              <a:rPr lang="en-US" smtClean="0"/>
              <a:t>10/11/2013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0E07A37-2969-408D-AAAA-3EED5E4AC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DCE7-19ED-45B2-AB96-E90705C1A6FD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2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A6C9-A0B0-4E36-9779-6DFD599CA4A4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8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C9BB-CFCC-4BCC-A66D-217AC60098D3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8E67-FE0C-4481-A78E-581390402658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51E6-A735-4728-B14A-722004441739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3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A98F-F4CE-4547-A502-34A57B8339B9}" type="datetime1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7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5A8E-3A14-4749-92B8-8D396D8CFC94}" type="datetime1">
              <a:rPr lang="en-US" smtClean="0"/>
              <a:t>10/11/2013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0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5A55-0D4B-469F-B18A-A8FCF0E047A9}" type="datetime1">
              <a:rPr lang="en-US" smtClean="0"/>
              <a:t>10/11/2013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BE4D-3B49-4C3C-A28C-7608A78DE4AC}" type="datetime1">
              <a:rPr lang="en-US" smtClean="0"/>
              <a:t>10/11/2013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9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5F90-B6D5-49CD-91B0-962344E35EC9}" type="datetime1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1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EFF6-FCDB-43AC-8DEB-3075859AA720}" type="datetime1">
              <a:rPr lang="en-US" smtClean="0"/>
              <a:t>10/11/2013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6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E0E35-02B4-4A65-8642-6114DC5F1E83}" type="datetime1">
              <a:rPr lang="en-US" smtClean="0"/>
              <a:t>10/11/2013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8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863"/>
            <a:ext cx="6629400" cy="1470025"/>
          </a:xfrm>
          <a:solidFill>
            <a:srgbClr val="1002CA"/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 (NWB)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1600200"/>
            <a:ext cx="6400800" cy="3505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 Presentation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Water Licence 2AM-MEA0815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</a:p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</a:t>
            </a:r>
          </a:p>
          <a:p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102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3962400" cy="365125"/>
          </a:xfrm>
        </p:spPr>
        <p:txBody>
          <a:bodyPr/>
          <a:lstStyle/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209800" y="762000"/>
            <a:ext cx="6324599" cy="510967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667000" y="2286000"/>
            <a:ext cx="2895149" cy="67472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NWB holds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TM </a:t>
            </a:r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PHC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2667000" y="4495800"/>
            <a:ext cx="2892380" cy="949006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NWB issues notice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Public Hearing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(minimum 60 days).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152202" y="1344463"/>
            <a:ext cx="2153598" cy="1322537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provides additional information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152202" y="3653507"/>
            <a:ext cx="2153598" cy="129949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If directed in PHC decision, applicant provides additional information.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4114800" y="1828800"/>
            <a:ext cx="0" cy="45838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4114800" y="2971800"/>
            <a:ext cx="7041" cy="4704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2286000" y="2590800"/>
            <a:ext cx="310317" cy="10661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4267200" y="4191000"/>
            <a:ext cx="1818976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667000" y="3429000"/>
            <a:ext cx="2892380" cy="62494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Issues PHC Decision</a:t>
            </a:r>
            <a:endParaRPr lang="en-US" sz="20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4121841" y="5486400"/>
            <a:ext cx="0" cy="3810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5638800" y="1676400"/>
            <a:ext cx="41578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5715000" y="1447800"/>
            <a:ext cx="39446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4267200" y="4343400"/>
            <a:ext cx="1786598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4114800" y="838200"/>
            <a:ext cx="0" cy="30578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2667000" y="1143000"/>
            <a:ext cx="2908184" cy="667749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Parties submit written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representations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2062483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793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3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35188" y="838200"/>
            <a:ext cx="6780212" cy="5029200"/>
            <a:chOff x="2135188" y="1041868"/>
            <a:chExt cx="6679213" cy="5029200"/>
          </a:xfrm>
        </p:grpSpPr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3094418" y="1041868"/>
              <a:ext cx="4680520" cy="39604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 written interventions.</a:t>
              </a:r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3114388" y="1685129"/>
              <a:ext cx="4648989" cy="375719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hearing.</a:t>
              </a: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135188" y="4516588"/>
              <a:ext cx="144621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the issuance of licence.</a:t>
              </a: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635896" y="4506542"/>
              <a:ext cx="1469504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issuance of licence.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715000" y="4486253"/>
              <a:ext cx="151103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decision.</a:t>
              </a: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7380312" y="4466808"/>
              <a:ext cx="1434089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decision.</a:t>
              </a: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2884273" y="4010869"/>
              <a:ext cx="7534" cy="475384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6787648" y="2696023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5296592" y="1422868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810000" y="2677562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3443847" y="2314837"/>
              <a:ext cx="3759610" cy="38118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earing.</a:t>
              </a: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302972" y="403546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6487389" y="4005521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8056218" y="400383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5715000" y="2996952"/>
              <a:ext cx="3099401" cy="103380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not to approve of application with reasons to Minister.</a:t>
              </a: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2135188" y="2996952"/>
              <a:ext cx="2970212" cy="104459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to Minister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>
              <a:off x="5296592" y="2080200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1578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2482" y="0"/>
            <a:ext cx="7081517" cy="762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Steps in the NWB Process 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062483" y="838200"/>
            <a:ext cx="6400800" cy="541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Meeting (TM) was held earlier today and the Pre-Hearing Conference (PHC) will be held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main objectives of the Technical Meeting and Pre-hearing Conference is to help the Board determine whether all substantive issues have been or are being addressed prior to any Board decision to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Public Hearing </a:t>
            </a: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TM-PHC, the NWB will issue a PHC report, which will include a decision on if and when a Public Hearing for the Application will be scheduled </a:t>
            </a: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 Public Hearing, should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amendment be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issued,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amendment and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 will be submitted to the Minister of  AANDC for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152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2482" y="0"/>
            <a:ext cx="7081517" cy="8382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Tonight’s Community Meeting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86000" y="1317625"/>
            <a:ext cx="6400800" cy="40925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the opportunity for community members to meet face-to-face with other stakeholders as well as provide feedback on the application that is before the Board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Listen and note the concerns and views that community members may have with respect to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AEM’s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and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 relevant questions that community members may have</a:t>
            </a: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provide consultation opportunity and information, as well as invite participation in the formal Public Hearing process when scheduled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188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62482" y="1524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Tomorrow’s Pre-Hearing Conference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09800" y="1357313"/>
            <a:ext cx="6400800" cy="45100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 meeting with the Applicant and intervening parties, including, AANDC</a:t>
            </a: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KivIA</a:t>
            </a: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interested community members, to discuss various matters in preparation for a potential future Public Hearing for the Application including</a:t>
            </a: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will participate in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to be addressed during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Schedules and timelines for participation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 of information prior to the Hearing</a:t>
            </a: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55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2" y="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the Community Participate?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209800" y="1219200"/>
            <a:ext cx="6400800" cy="3505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 this community session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 tomorrow’s Pre-Hearing Conference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the NWB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 the NWB’s ftp and web-site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 at the Final Public Hearing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366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981200" y="762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Staff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286000" y="914400"/>
            <a:ext cx="6400800" cy="5029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Damien A. Côté, Exécutive </a:t>
            </a:r>
            <a:r>
              <a:rPr lang="fr-FR" alt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fr-FR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fr-FR" alt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damien.cote@nunavutwaterboard.org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Hohnstein, Director of Technical Services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dts@nunavutwaterboard.org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Phyllis Beaulieu, Licensing Manger</a:t>
            </a: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licensing@nunavutwaterboard.org</a:t>
            </a:r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 Kogvik, Interpreter and Board Secretary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interpreter@nunavutwaterboard.org</a:t>
            </a:r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Karén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Kharatyan,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k.kharatyan@nunavutwaterboard.org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 Aredes,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sonia.aredes@nunavutwaterboard.org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Robin </a:t>
            </a:r>
            <a:r>
              <a:rPr lang="en-US" alt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Ikkutisluk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Licensing Administrator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robin.ikkutisluk@nunavutwaterboard.org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77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0"/>
            <a:ext cx="7086600" cy="117021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1265237"/>
            <a:ext cx="6553200" cy="46021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P.O. Box 119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Gjoa Haven. NU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X0B 1J0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Tel:  (867) 360-6338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Fax:  (867) 360-6369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Site: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www.nunavutwaterboard.org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Ftp. Site: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http://nunavutwaterboard.org/ftp/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661308"/>
            <a:ext cx="5943600" cy="416215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b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>
                <a:solidFill>
                  <a:srgbClr val="FFFF00"/>
                </a:solidFill>
              </a:rPr>
              <a:t>Thank You</a:t>
            </a:r>
            <a:endParaRPr lang="en-US" sz="40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25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2482" y="274638"/>
            <a:ext cx="6929117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the Nunavut Water Board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(NWB)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062483" y="1676400"/>
            <a:ext cx="6837042" cy="421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pursuant to Article 13 of the Nunavut Land Claims Agreement (NLCA) as an Institution of Public Government (IPG). 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has the responsibilities and powers over the regulation, use and management of water in Nunavut.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 is to provide a means for the conservation and utilization of waters in Nunavut, except in a national park, in a manner that will provide the optimum benefit from those waters for the residents of Nunavut in particular and Canadians in general.</a:t>
            </a:r>
          </a:p>
          <a:p>
            <a:pPr algn="just">
              <a:lnSpc>
                <a:spcPct val="90000"/>
              </a:lnSpc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60525"/>
            <a:ext cx="6934200" cy="51974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Issuance:  June 9, 2008 </a:t>
            </a: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Expiry:  May 31, 2015</a:t>
            </a: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use not to be Exceeded:  700,000 m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annually</a:t>
            </a: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use for Mining &amp; Milling:  Third Portage Lake</a:t>
            </a:r>
          </a:p>
          <a:p>
            <a:pPr marL="1433513"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Emulsion Plant:  Unnamed Lake</a:t>
            </a:r>
          </a:p>
          <a:p>
            <a:pPr marL="1090613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and operation of mine site facilities: bulk fuel storage, mill, shops, offices, laboratory, warehouse, camp and explosive mixing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of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Dikes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Dams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onds, Waste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ock Storage Facilities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Facility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3" y="5943600"/>
              <a:ext cx="905257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-76200"/>
            <a:ext cx="7092462" cy="16763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7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57400" y="1600200"/>
            <a:ext cx="651001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of Second Portage Lake arm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Portage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Third Portage Lake arm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Goose Island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Vault Lake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Vault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&amp;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isposal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 associated with:  Sewage Treatment Plant, Landfill, Landfarm, Incinerator and other wastes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Re-watering of Portage, Goose Island and Vault 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following pit developments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Progressive Reclamation &amp; Abandonment planning of site facilities and infrastructures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051538" y="-27215"/>
            <a:ext cx="7092462" cy="139881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AEM Type “A” 2AM-MEA0815 Water Licence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447800"/>
            <a:ext cx="6705600" cy="4648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26, 2013 </a:t>
            </a:r>
            <a:r>
              <a:rPr lang="en-US" alt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a Type “A” water </a:t>
            </a:r>
            <a:r>
              <a:rPr lang="en-US" alt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licence 			amendment application </a:t>
            </a:r>
            <a:r>
              <a:rPr lang="en-US" alt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(Application) </a:t>
            </a:r>
            <a:r>
              <a:rPr lang="en-US" alt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			Type </a:t>
            </a:r>
            <a:r>
              <a:rPr lang="en-US" alt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“A” </a:t>
            </a:r>
            <a:r>
              <a:rPr lang="en-US" alt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2AM-MEA0815 water licence for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freshwater use </a:t>
            </a:r>
          </a:p>
          <a:p>
            <a:pPr algn="just">
              <a:buNone/>
            </a:pP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1,870,000 m3 in 2013</a:t>
            </a:r>
          </a:p>
          <a:p>
            <a:pPr algn="just">
              <a:buNone/>
            </a:pP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1,150,000 m3 per year from 2014 to 2018</a:t>
            </a:r>
          </a:p>
          <a:p>
            <a:pPr algn="just">
              <a:buNone/>
            </a:pPr>
            <a:endParaRPr lang="en-US" sz="2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Reasons for Increase of water withdrawal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reclaimed water estimated due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 reduction in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forecasted total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precipitation, increased production from 8,500 t/day to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11,200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t/day, and unexpected infiltration rather than runoff from the waste rock storage area </a:t>
            </a:r>
            <a:endParaRPr lang="en-US" sz="3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en-US" sz="2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2013 technical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 with reclaim barge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accidental shifting and intake of excess solids also due to a lack of water in the reclaim pond.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62483" y="-46038"/>
            <a:ext cx="7081518" cy="1341438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 before the Board</a:t>
            </a:r>
            <a:b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</a:t>
            </a:r>
          </a:p>
        </p:txBody>
      </p:sp>
    </p:spTree>
    <p:extLst>
      <p:ext uri="{BB962C8B-B14F-4D97-AF65-F5344CB8AC3E}">
        <p14:creationId xmlns:p14="http://schemas.microsoft.com/office/powerpoint/2010/main" val="22707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2" y="-27215"/>
            <a:ext cx="7081517" cy="139881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094950" y="1484313"/>
            <a:ext cx="7005638" cy="47101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15, 2013	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NWB acknowledged receipt of the 											Application asking parties to review the 									scope and completeness of information 									provided and submit their  comments 										to the 	NWB by August 6, 2013  </a:t>
            </a:r>
          </a:p>
          <a:p>
            <a:pPr marL="2176463" indent="-2176463" defTabSz="239713">
              <a:lnSpc>
                <a:spcPct val="80000"/>
              </a:lnSpc>
              <a:buFontTx/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6, 2013	NWB received comments from 													Aboriginal Affairs and Northern 												Development Canada (AANDC) and 										Environment Canada (EC)</a:t>
            </a:r>
          </a:p>
          <a:p>
            <a:pPr defTabSz="239713">
              <a:lnSpc>
                <a:spcPct val="80000"/>
              </a:lnSpc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 NWB determined that the Application 									could proceed to the next steps in the 										NWB’s regulatory process and invited 									parties to complete a full technical 											assessment of the Application</a:t>
            </a:r>
          </a:p>
        </p:txBody>
      </p:sp>
    </p:spTree>
    <p:extLst>
      <p:ext uri="{BB962C8B-B14F-4D97-AF65-F5344CB8AC3E}">
        <p14:creationId xmlns:p14="http://schemas.microsoft.com/office/powerpoint/2010/main" val="1839101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057400" y="0"/>
            <a:ext cx="70866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09800" y="1523999"/>
            <a:ext cx="6248400" cy="49688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	NWB asked parties to make 									written representations to the 											NWB by September 29, 2013</a:t>
            </a:r>
          </a:p>
          <a:p>
            <a:pPr algn="just" defTabSz="239713">
              <a:lnSpc>
                <a:spcPct val="80000"/>
              </a:lnSpc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The week of October 14</a:t>
            </a:r>
            <a:r>
              <a:rPr lang="en-US" altLang="en-US" sz="1900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 was set to hold a 	Technical </a:t>
            </a:r>
            <a:r>
              <a:rPr lang="en-US" altLang="en-US" sz="1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eeting 	and </a:t>
            </a:r>
            <a:r>
              <a:rPr lang="en-US" altLang="en-US" sz="1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re-Hearing Conference 	(TM/PHC) in Baker Lake </a:t>
            </a: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29, 2013	 NWB received comments 								from AANDC and EC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1, 2013  NWB confirmed the dates for 								TM/PHC as October 16, 17 in Baker 									Lake</a:t>
            </a: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1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Parties were asked to confirm their attendance at 	the 				TM/PHC by October 10, 2013.</a:t>
            </a: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10, 2013  AANDC confirmed their attendance; Kivalliq Inuit Association (</a:t>
            </a:r>
            <a:r>
              <a:rPr lang="en-US" altLang="en-US" sz="19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Kiv.IA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informed about their possible attendance</a:t>
            </a: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1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172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062482" y="1"/>
            <a:ext cx="7081517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133600" y="1981200"/>
            <a:ext cx="6400800" cy="3886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held the Technical Meeting</a:t>
            </a:r>
          </a:p>
          <a:p>
            <a:pPr algn="just" defTabSz="239713">
              <a:lnSpc>
                <a:spcPct val="80000"/>
              </a:lnSpc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</a:pPr>
            <a:r>
              <a:rPr lang="en-US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is holding this Community Meeting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17, 2013 NWB will be holding the Pre-Hearing Conference tomorrow morning</a:t>
            </a: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88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62483" y="0"/>
            <a:ext cx="7081517" cy="102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209799" y="1143000"/>
            <a:ext cx="6278081" cy="10618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licence (new/renewal/amendment)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as type 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745757" y="2204864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4969367" y="2905488"/>
            <a:ext cx="3520094" cy="72008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209798" y="2677562"/>
            <a:ext cx="2057401" cy="1302089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 provides additional information. 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4970633" y="4381811"/>
            <a:ext cx="3559316" cy="77538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(minimum 30 days).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>
            <a:off x="4320485" y="3140968"/>
            <a:ext cx="55631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4321255" y="3423244"/>
            <a:ext cx="55554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6745757" y="3658718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6745757" y="5255873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1034</Words>
  <Application>Microsoft Office PowerPoint</Application>
  <PresentationFormat>On-screen Show (4:3)</PresentationFormat>
  <Paragraphs>191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Nunavut Water Board (NWB)</vt:lpstr>
      <vt:lpstr>Introduction to the Nunavut Water Board  (NWB)</vt:lpstr>
      <vt:lpstr>Agnico-Eagle Mines Ltd. (AEM)  Type “A” 2AM-MEA0815 Water Licence  Meadowbank Gold Project</vt:lpstr>
      <vt:lpstr>AEM Type “A” 2AM-MEA0815 Water Licence  Meadowbank Gold Project</vt:lpstr>
      <vt:lpstr>Amendment Application before the Board Type “A” 2AM-MEA0815 Water Licence</vt:lpstr>
      <vt:lpstr>PowerPoint Presentation</vt:lpstr>
      <vt:lpstr>Procedural History of Type “A” 2AM-MEA0815 Water Licence  Amendment Application</vt:lpstr>
      <vt:lpstr>Procedural History of Type “A” 2AM-MEA0815 Water Licence  Amendment Application</vt:lpstr>
      <vt:lpstr>PowerPoint Presentation</vt:lpstr>
      <vt:lpstr>PowerPoint Presentation</vt:lpstr>
      <vt:lpstr>PowerPoint Presentation</vt:lpstr>
      <vt:lpstr>Next Steps in the NWB Process </vt:lpstr>
      <vt:lpstr>Objectives of Tonight’s Community Meeting</vt:lpstr>
      <vt:lpstr>PowerPoint Presentation</vt:lpstr>
      <vt:lpstr>PowerPoint Presentation</vt:lpstr>
      <vt:lpstr>PowerPoint Presentation</vt:lpstr>
      <vt:lpstr>Contact Information</vt:lpstr>
      <vt:lpstr>Questions? Comments?  Thank You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Kharatyan</dc:creator>
  <cp:lastModifiedBy>licensing</cp:lastModifiedBy>
  <cp:revision>38</cp:revision>
  <cp:lastPrinted>2013-10-11T21:49:12Z</cp:lastPrinted>
  <dcterms:created xsi:type="dcterms:W3CDTF">2013-09-30T20:56:29Z</dcterms:created>
  <dcterms:modified xsi:type="dcterms:W3CDTF">2013-10-11T21:49:50Z</dcterms:modified>
</cp:coreProperties>
</file>