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04"/>
    <a:srgbClr val="1002C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7" d="100"/>
          <a:sy n="47" d="100"/>
        </p:scale>
        <p:origin x="-1140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B17B97-2EDC-42B4-9B04-70C626393218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E07A37-2969-408D-AAAA-3EED5E4AC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910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2DCE7-19ED-45B2-AB96-E90705C1A6FD}" type="datetime1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October 16, 2013                                 Community Session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F717-D4E6-4270-9159-8EBEDC927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129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AA6C9-A0B0-4E36-9779-6DFD599CA4A4}" type="datetime1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October 16, 2013                                 Community Session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F717-D4E6-4270-9159-8EBEDC927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388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4C9BB-CFCC-4BCC-A66D-217AC60098D3}" type="datetime1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October 16, 2013                                 Community Session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F717-D4E6-4270-9159-8EBEDC927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981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18E67-FE0C-4481-A78E-581390402658}" type="datetime1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October 16, 2013                                 Community Session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F717-D4E6-4270-9159-8EBEDC927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76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E51E6-A735-4728-B14A-722004441739}" type="datetime1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October 16, 2013                                 Community Session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F717-D4E6-4270-9159-8EBEDC927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233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8A98F-F4CE-4547-A502-34A57B8339B9}" type="datetime1">
              <a:rPr lang="en-US" smtClean="0"/>
              <a:t>10/15/2013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October 16, 2013                                 Community Session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F717-D4E6-4270-9159-8EBEDC927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278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B5A8E-3A14-4749-92B8-8D396D8CFC94}" type="datetime1">
              <a:rPr lang="en-US" smtClean="0"/>
              <a:t>10/15/2013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October 16, 2013                                 Community Session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F717-D4E6-4270-9159-8EBEDC927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107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A5A55-0D4B-469F-B18A-A8FCF0E047A9}" type="datetime1">
              <a:rPr lang="en-US" smtClean="0"/>
              <a:t>10/15/2013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October 16, 2013                                 Community Session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F717-D4E6-4270-9159-8EBEDC927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96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8BE4D-3B49-4C3C-A28C-7608A78DE4AC}" type="datetime1">
              <a:rPr lang="en-US" smtClean="0"/>
              <a:t>10/15/2013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October 16, 2013                                 Community Session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F717-D4E6-4270-9159-8EBEDC927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294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C5F90-B6D5-49CD-91B0-962344E35EC9}" type="datetime1">
              <a:rPr lang="en-US" smtClean="0"/>
              <a:t>10/15/2013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October 16, 2013                                 Community Session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F717-D4E6-4270-9159-8EBEDC927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718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EFF6-FCDB-43AC-8DEB-3075859AA720}" type="datetime1">
              <a:rPr lang="en-US" smtClean="0"/>
              <a:t>10/15/2013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October 16, 2013                                 Community Session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F717-D4E6-4270-9159-8EBEDC927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067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02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9E0E35-02B4-4A65-8642-6114DC5F1E83}" type="datetime1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October 16, 2013                                 Community Session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6F717-D4E6-4270-9159-8EBEDC927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987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5863"/>
            <a:ext cx="6629400" cy="1470025"/>
          </a:xfrm>
          <a:solidFill>
            <a:srgbClr val="1002CA"/>
          </a:solidFill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Nunavut Water Board (NWB)</a:t>
            </a:r>
            <a:endParaRPr lang="en-US" sz="36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1600200"/>
            <a:ext cx="6400800" cy="350520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Community Presentation</a:t>
            </a:r>
          </a:p>
          <a:p>
            <a:r>
              <a:rPr lang="en-US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 “A” Water Licence 2AM-MEA0815</a:t>
            </a:r>
          </a:p>
          <a:p>
            <a:r>
              <a:rPr lang="en-US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Amendment Application</a:t>
            </a:r>
          </a:p>
          <a:p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</a:p>
          <a:p>
            <a:r>
              <a:rPr lang="en-US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Agnico-Eagle Mines Ltd. (AEM)</a:t>
            </a:r>
          </a:p>
          <a:p>
            <a:r>
              <a:rPr lang="en-US" sz="28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Meadowbank</a:t>
            </a:r>
            <a:r>
              <a:rPr lang="en-US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Gold Project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0" y="1"/>
            <a:ext cx="9144000" cy="6857999"/>
            <a:chOff x="0" y="1"/>
            <a:chExt cx="9144000" cy="6857999"/>
          </a:xfrm>
        </p:grpSpPr>
        <p:pic>
          <p:nvPicPr>
            <p:cNvPr id="1026" name="Picture 2" descr="C:\Users\tech2\Desktop\logo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8744" y="5943600"/>
              <a:ext cx="905256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7" name="Picture 3" descr="C:\Users\tech2\Desktop\Flag_of_Nunavut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"/>
              <a:ext cx="2057399" cy="13226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2" descr="C:\Users\tech2\Desktop\NWB Mine Training -  Meadowbank Mine\Meadowbank Gold Presentation\Meadowbank Covered Ore Storage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295400"/>
              <a:ext cx="2062482" cy="1325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9" name="Picture 5" descr="V:\USERS\CENTRAL FILING\5 Human Resources\2 Staff Training\Photo Library\Baker Lake 2012\DSC01365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590800"/>
              <a:ext cx="2057400" cy="1569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V:\USERS\CENTRAL FILING\5 Human Resources\2 Staff Training\Photo Library\Baker Lake 2012\DSC01342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160520"/>
              <a:ext cx="2057400" cy="13258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" descr="D:\Meadowbank video clips\Construction Photos\Bay Goose Dyke construction August 24 2010.jp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486400"/>
              <a:ext cx="2057400" cy="1371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5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3048000" y="6492875"/>
            <a:ext cx="3962400" cy="365125"/>
          </a:xfrm>
        </p:spPr>
        <p:txBody>
          <a:bodyPr/>
          <a:lstStyle/>
          <a:p>
            <a:r>
              <a:rPr lang="en-US" dirty="0" smtClean="0"/>
              <a:t> Community Session – October 16,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33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1"/>
            <a:ext cx="9144000" cy="6857999"/>
            <a:chOff x="0" y="1"/>
            <a:chExt cx="9144000" cy="6857999"/>
          </a:xfrm>
        </p:grpSpPr>
        <p:pic>
          <p:nvPicPr>
            <p:cNvPr id="4" name="Picture 2" descr="C:\Users\tech2\Desktop\logo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8744" y="5943600"/>
              <a:ext cx="905256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3" descr="C:\Users\tech2\Desktop\Flag_of_Nunavut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"/>
              <a:ext cx="2057399" cy="13226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2" descr="C:\Users\tech2\Desktop\NWB Mine Training -  Meadowbank Mine\Meadowbank Gold Presentation\Meadowbank Covered Ore Storage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295400"/>
              <a:ext cx="2062482" cy="1325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V:\USERS\CENTRAL FILING\5 Human Resources\2 Staff Training\Photo Library\Baker Lake 2012\DSC01365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590800"/>
              <a:ext cx="2057400" cy="1569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6" descr="V:\USERS\CENTRAL FILING\5 Human Resources\2 Staff Training\Photo Library\Baker Lake 2012\DSC01342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160520"/>
              <a:ext cx="2057400" cy="13258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2" descr="D:\Meadowbank video clips\Construction Photos\Bay Goose Dyke construction August 24 2010.jp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486400"/>
              <a:ext cx="2057400" cy="1371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Footer Placeholder 10"/>
          <p:cNvSpPr txBox="1">
            <a:spLocks/>
          </p:cNvSpPr>
          <p:nvPr/>
        </p:nvSpPr>
        <p:spPr>
          <a:xfrm>
            <a:off x="3048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Community Session – October 16, 2013</a:t>
            </a:r>
            <a:endParaRPr lang="en-US" dirty="0"/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2209800" y="762000"/>
            <a:ext cx="6324599" cy="5109673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2667000" y="2286000"/>
            <a:ext cx="2895149" cy="674723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NWB holds </a:t>
            </a:r>
            <a:r>
              <a:rPr lang="en-CA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TM </a:t>
            </a:r>
            <a:r>
              <a:rPr lang="en-CA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CA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PHC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2667000" y="4495800"/>
            <a:ext cx="2892380" cy="949006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2000" dirty="0">
                <a:latin typeface="Times New Roman" pitchFamily="18" charset="0"/>
                <a:cs typeface="Times New Roman" pitchFamily="18" charset="0"/>
              </a:rPr>
              <a:t>NWB issues notice of </a:t>
            </a:r>
            <a:r>
              <a:rPr lang="en-CA" sz="2000" dirty="0" smtClean="0">
                <a:latin typeface="Times New Roman" pitchFamily="18" charset="0"/>
                <a:cs typeface="Times New Roman" pitchFamily="18" charset="0"/>
              </a:rPr>
              <a:t>Public Hearing </a:t>
            </a:r>
            <a:r>
              <a:rPr lang="en-CA" sz="2000" dirty="0">
                <a:latin typeface="Times New Roman" pitchFamily="18" charset="0"/>
                <a:cs typeface="Times New Roman" pitchFamily="18" charset="0"/>
              </a:rPr>
              <a:t>(minimum 60 days).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6152202" y="1344463"/>
            <a:ext cx="2153598" cy="1322537"/>
          </a:xfrm>
          <a:prstGeom prst="rect">
            <a:avLst/>
          </a:prstGeom>
          <a:solidFill>
            <a:srgbClr val="FF99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If required, applicant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provides additional information</a:t>
            </a:r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6152202" y="3653507"/>
            <a:ext cx="2153598" cy="1299493"/>
          </a:xfrm>
          <a:prstGeom prst="rect">
            <a:avLst/>
          </a:prstGeom>
          <a:solidFill>
            <a:srgbClr val="FF99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en-CA" sz="2000" dirty="0">
                <a:latin typeface="Times New Roman" pitchFamily="18" charset="0"/>
                <a:cs typeface="Times New Roman" pitchFamily="18" charset="0"/>
              </a:rPr>
              <a:t>If directed in PHC decision, applicant provides additional information.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Line 5"/>
          <p:cNvSpPr>
            <a:spLocks noChangeShapeType="1"/>
          </p:cNvSpPr>
          <p:nvPr/>
        </p:nvSpPr>
        <p:spPr bwMode="auto">
          <a:xfrm>
            <a:off x="4114800" y="1828800"/>
            <a:ext cx="0" cy="45838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5"/>
          <p:cNvSpPr>
            <a:spLocks noChangeShapeType="1"/>
          </p:cNvSpPr>
          <p:nvPr/>
        </p:nvSpPr>
        <p:spPr bwMode="auto">
          <a:xfrm>
            <a:off x="4114800" y="2971800"/>
            <a:ext cx="7041" cy="470487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5"/>
          <p:cNvSpPr>
            <a:spLocks noChangeShapeType="1"/>
          </p:cNvSpPr>
          <p:nvPr/>
        </p:nvSpPr>
        <p:spPr bwMode="auto">
          <a:xfrm flipV="1">
            <a:off x="2286000" y="2590800"/>
            <a:ext cx="310317" cy="10661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5"/>
          <p:cNvSpPr>
            <a:spLocks noChangeShapeType="1"/>
          </p:cNvSpPr>
          <p:nvPr/>
        </p:nvSpPr>
        <p:spPr bwMode="auto">
          <a:xfrm>
            <a:off x="4267200" y="4191000"/>
            <a:ext cx="1818976" cy="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Text Box 4"/>
          <p:cNvSpPr txBox="1">
            <a:spLocks noChangeArrowheads="1"/>
          </p:cNvSpPr>
          <p:nvPr/>
        </p:nvSpPr>
        <p:spPr bwMode="auto">
          <a:xfrm>
            <a:off x="2667000" y="3429000"/>
            <a:ext cx="2892380" cy="624944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2000" dirty="0" smtClean="0">
                <a:latin typeface="Times New Roman" pitchFamily="18" charset="0"/>
                <a:cs typeface="Times New Roman" pitchFamily="18" charset="0"/>
              </a:rPr>
              <a:t>NWB Issues PHC Decision</a:t>
            </a:r>
            <a:endParaRPr lang="en-US" sz="2000" dirty="0"/>
          </a:p>
        </p:txBody>
      </p:sp>
      <p:sp>
        <p:nvSpPr>
          <p:cNvPr id="22" name="Line 5"/>
          <p:cNvSpPr>
            <a:spLocks noChangeShapeType="1"/>
          </p:cNvSpPr>
          <p:nvPr/>
        </p:nvSpPr>
        <p:spPr bwMode="auto">
          <a:xfrm>
            <a:off x="4121841" y="5486400"/>
            <a:ext cx="0" cy="38100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5"/>
          <p:cNvSpPr>
            <a:spLocks noChangeShapeType="1"/>
          </p:cNvSpPr>
          <p:nvPr/>
        </p:nvSpPr>
        <p:spPr bwMode="auto">
          <a:xfrm flipH="1">
            <a:off x="5638800" y="1676400"/>
            <a:ext cx="415789" cy="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5"/>
          <p:cNvSpPr>
            <a:spLocks noChangeShapeType="1"/>
          </p:cNvSpPr>
          <p:nvPr/>
        </p:nvSpPr>
        <p:spPr bwMode="auto">
          <a:xfrm>
            <a:off x="5715000" y="1447800"/>
            <a:ext cx="394469" cy="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5"/>
          <p:cNvSpPr>
            <a:spLocks noChangeShapeType="1"/>
          </p:cNvSpPr>
          <p:nvPr/>
        </p:nvSpPr>
        <p:spPr bwMode="auto">
          <a:xfrm flipH="1" flipV="1">
            <a:off x="4267200" y="4343400"/>
            <a:ext cx="1786598" cy="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5"/>
          <p:cNvSpPr>
            <a:spLocks noChangeShapeType="1"/>
          </p:cNvSpPr>
          <p:nvPr/>
        </p:nvSpPr>
        <p:spPr bwMode="auto">
          <a:xfrm>
            <a:off x="4114800" y="838200"/>
            <a:ext cx="0" cy="305783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 Box 3"/>
          <p:cNvSpPr txBox="1">
            <a:spLocks noChangeArrowheads="1"/>
          </p:cNvSpPr>
          <p:nvPr/>
        </p:nvSpPr>
        <p:spPr bwMode="auto">
          <a:xfrm>
            <a:off x="2667000" y="1143000"/>
            <a:ext cx="2908184" cy="667749"/>
          </a:xfrm>
          <a:prstGeom prst="rect">
            <a:avLst/>
          </a:prstGeom>
          <a:solidFill>
            <a:srgbClr val="CC99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en-CA" dirty="0">
                <a:latin typeface="Times New Roman" pitchFamily="18" charset="0"/>
                <a:cs typeface="Times New Roman" pitchFamily="18" charset="0"/>
              </a:rPr>
              <a:t>Parties submit written 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representations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itle 1"/>
          <p:cNvSpPr txBox="1">
            <a:spLocks/>
          </p:cNvSpPr>
          <p:nvPr/>
        </p:nvSpPr>
        <p:spPr>
          <a:xfrm>
            <a:off x="2062483" y="-76200"/>
            <a:ext cx="7081517" cy="873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NWB Type “A” Water Licensing Process</a:t>
            </a:r>
            <a:endParaRPr lang="en-US" sz="3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793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1"/>
            <a:ext cx="9144000" cy="6857999"/>
            <a:chOff x="0" y="1"/>
            <a:chExt cx="9144000" cy="6857999"/>
          </a:xfrm>
        </p:grpSpPr>
        <p:pic>
          <p:nvPicPr>
            <p:cNvPr id="4" name="Picture 2" descr="C:\Users\tech2\Desktop\logo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8744" y="5943600"/>
              <a:ext cx="905256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3" descr="C:\Users\tech2\Desktop\Flag_of_Nunavut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"/>
              <a:ext cx="2057399" cy="13226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2" descr="C:\Users\tech2\Desktop\NWB Mine Training -  Meadowbank Mine\Meadowbank Gold Presentation\Meadowbank Covered Ore Storage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295400"/>
              <a:ext cx="2062482" cy="1325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V:\USERS\CENTRAL FILING\5 Human Resources\2 Staff Training\Photo Library\Baker Lake 2012\DSC01365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590800"/>
              <a:ext cx="2057400" cy="1569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6" descr="V:\USERS\CENTRAL FILING\5 Human Resources\2 Staff Training\Photo Library\Baker Lake 2012\DSC01342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160520"/>
              <a:ext cx="2057400" cy="13258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2" descr="D:\Meadowbank video clips\Construction Photos\Bay Goose Dyke construction August 24 2010.jp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486400"/>
              <a:ext cx="2057400" cy="1371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Footer Placeholder 10"/>
          <p:cNvSpPr txBox="1">
            <a:spLocks/>
          </p:cNvSpPr>
          <p:nvPr/>
        </p:nvSpPr>
        <p:spPr>
          <a:xfrm>
            <a:off x="3048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Community Session – October 16, 2013</a:t>
            </a:r>
            <a:endParaRPr lang="en-US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2062483" y="-76200"/>
            <a:ext cx="7081517" cy="873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NWB Type “A” Water Licensing Process</a:t>
            </a:r>
            <a:endParaRPr lang="en-US" sz="2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2135188" y="838200"/>
            <a:ext cx="6780212" cy="5029200"/>
            <a:chOff x="2135188" y="1041868"/>
            <a:chExt cx="6679213" cy="5029200"/>
          </a:xfrm>
        </p:grpSpPr>
        <p:sp>
          <p:nvSpPr>
            <p:cNvPr id="13" name="Text Box 2"/>
            <p:cNvSpPr txBox="1">
              <a:spLocks noChangeArrowheads="1"/>
            </p:cNvSpPr>
            <p:nvPr/>
          </p:nvSpPr>
          <p:spPr bwMode="auto">
            <a:xfrm>
              <a:off x="3094418" y="1041868"/>
              <a:ext cx="4680520" cy="396043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Parties exchange written interventions.</a:t>
              </a:r>
            </a:p>
          </p:txBody>
        </p:sp>
        <p:sp>
          <p:nvSpPr>
            <p:cNvPr id="14" name="Text Box 3"/>
            <p:cNvSpPr txBox="1">
              <a:spLocks noChangeArrowheads="1"/>
            </p:cNvSpPr>
            <p:nvPr/>
          </p:nvSpPr>
          <p:spPr bwMode="auto">
            <a:xfrm>
              <a:off x="3114388" y="1685129"/>
              <a:ext cx="4648989" cy="375719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Parties prepare for public hearing.</a:t>
              </a:r>
            </a:p>
          </p:txBody>
        </p:sp>
        <p:sp>
          <p:nvSpPr>
            <p:cNvPr id="15" name="Rectangle 9"/>
            <p:cNvSpPr>
              <a:spLocks noChangeArrowheads="1"/>
            </p:cNvSpPr>
            <p:nvPr/>
          </p:nvSpPr>
          <p:spPr bwMode="auto">
            <a:xfrm>
              <a:off x="2135188" y="4516588"/>
              <a:ext cx="1446212" cy="1554480"/>
            </a:xfrm>
            <a:prstGeom prst="rect">
              <a:avLst/>
            </a:prstGeom>
            <a:solidFill>
              <a:srgbClr val="FF0000">
                <a:alpha val="7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Minister approves of the issuance of licence.</a:t>
              </a:r>
            </a:p>
          </p:txBody>
        </p:sp>
        <p:sp>
          <p:nvSpPr>
            <p:cNvPr id="16" name="Rectangle 10"/>
            <p:cNvSpPr>
              <a:spLocks noChangeArrowheads="1"/>
            </p:cNvSpPr>
            <p:nvPr/>
          </p:nvSpPr>
          <p:spPr bwMode="auto">
            <a:xfrm>
              <a:off x="3635896" y="4506542"/>
              <a:ext cx="1469504" cy="1554480"/>
            </a:xfrm>
            <a:prstGeom prst="rect">
              <a:avLst/>
            </a:prstGeom>
            <a:solidFill>
              <a:srgbClr val="FF0000">
                <a:alpha val="7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Minister does not approve of </a:t>
              </a:r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the 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issuance of licence.</a:t>
              </a:r>
            </a:p>
          </p:txBody>
        </p:sp>
        <p:sp>
          <p:nvSpPr>
            <p:cNvPr id="17" name="Rectangle 11"/>
            <p:cNvSpPr>
              <a:spLocks noChangeArrowheads="1"/>
            </p:cNvSpPr>
            <p:nvPr/>
          </p:nvSpPr>
          <p:spPr bwMode="auto">
            <a:xfrm>
              <a:off x="5715000" y="4486253"/>
              <a:ext cx="1511032" cy="1554480"/>
            </a:xfrm>
            <a:prstGeom prst="rect">
              <a:avLst/>
            </a:prstGeom>
            <a:solidFill>
              <a:srgbClr val="FF0000">
                <a:alpha val="7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Minister approves of NWB decision.</a:t>
              </a:r>
            </a:p>
          </p:txBody>
        </p:sp>
        <p:sp>
          <p:nvSpPr>
            <p:cNvPr id="18" name="Rectangle 12"/>
            <p:cNvSpPr>
              <a:spLocks noChangeArrowheads="1"/>
            </p:cNvSpPr>
            <p:nvPr/>
          </p:nvSpPr>
          <p:spPr bwMode="auto">
            <a:xfrm>
              <a:off x="7380312" y="4466808"/>
              <a:ext cx="1434089" cy="1554480"/>
            </a:xfrm>
            <a:prstGeom prst="rect">
              <a:avLst/>
            </a:prstGeom>
            <a:solidFill>
              <a:srgbClr val="FF0000">
                <a:alpha val="7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Minister does not approve of NWB decision.</a:t>
              </a:r>
            </a:p>
          </p:txBody>
        </p:sp>
        <p:sp>
          <p:nvSpPr>
            <p:cNvPr id="19" name="Line 5"/>
            <p:cNvSpPr>
              <a:spLocks noChangeShapeType="1"/>
            </p:cNvSpPr>
            <p:nvPr/>
          </p:nvSpPr>
          <p:spPr bwMode="auto">
            <a:xfrm>
              <a:off x="2884273" y="4010869"/>
              <a:ext cx="7534" cy="475384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5"/>
            <p:cNvSpPr>
              <a:spLocks noChangeShapeType="1"/>
            </p:cNvSpPr>
            <p:nvPr/>
          </p:nvSpPr>
          <p:spPr bwMode="auto">
            <a:xfrm>
              <a:off x="6787648" y="2696023"/>
              <a:ext cx="0" cy="305516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Line 5"/>
            <p:cNvSpPr>
              <a:spLocks noChangeShapeType="1"/>
            </p:cNvSpPr>
            <p:nvPr/>
          </p:nvSpPr>
          <p:spPr bwMode="auto">
            <a:xfrm>
              <a:off x="5296592" y="1422868"/>
              <a:ext cx="0" cy="234637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5"/>
            <p:cNvSpPr>
              <a:spLocks noChangeShapeType="1"/>
            </p:cNvSpPr>
            <p:nvPr/>
          </p:nvSpPr>
          <p:spPr bwMode="auto">
            <a:xfrm>
              <a:off x="3810000" y="2677562"/>
              <a:ext cx="0" cy="305516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Text Box 4"/>
            <p:cNvSpPr txBox="1">
              <a:spLocks noChangeArrowheads="1"/>
            </p:cNvSpPr>
            <p:nvPr/>
          </p:nvSpPr>
          <p:spPr bwMode="auto">
            <a:xfrm>
              <a:off x="3443847" y="2314837"/>
              <a:ext cx="3759610" cy="381186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NWB holds Public </a:t>
              </a: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earing.</a:t>
              </a:r>
            </a:p>
          </p:txBody>
        </p:sp>
        <p:sp>
          <p:nvSpPr>
            <p:cNvPr id="24" name="Line 5"/>
            <p:cNvSpPr>
              <a:spLocks noChangeShapeType="1"/>
            </p:cNvSpPr>
            <p:nvPr/>
          </p:nvSpPr>
          <p:spPr bwMode="auto">
            <a:xfrm>
              <a:off x="4302972" y="4035465"/>
              <a:ext cx="7534" cy="450788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Line 5"/>
            <p:cNvSpPr>
              <a:spLocks noChangeShapeType="1"/>
            </p:cNvSpPr>
            <p:nvPr/>
          </p:nvSpPr>
          <p:spPr bwMode="auto">
            <a:xfrm>
              <a:off x="6487389" y="4005521"/>
              <a:ext cx="7534" cy="450788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r>
                <a:rPr lang="en-US" dirty="0" smtClean="0"/>
                <a:t>  </a:t>
              </a:r>
              <a:endParaRPr lang="en-US" dirty="0"/>
            </a:p>
          </p:txBody>
        </p:sp>
        <p:sp>
          <p:nvSpPr>
            <p:cNvPr id="26" name="Line 5"/>
            <p:cNvSpPr>
              <a:spLocks noChangeShapeType="1"/>
            </p:cNvSpPr>
            <p:nvPr/>
          </p:nvSpPr>
          <p:spPr bwMode="auto">
            <a:xfrm>
              <a:off x="8056218" y="4003835"/>
              <a:ext cx="7534" cy="450788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Text Box 6"/>
            <p:cNvSpPr txBox="1">
              <a:spLocks noChangeArrowheads="1"/>
            </p:cNvSpPr>
            <p:nvPr/>
          </p:nvSpPr>
          <p:spPr bwMode="auto">
            <a:xfrm>
              <a:off x="5715000" y="2996952"/>
              <a:ext cx="3099401" cy="1033803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NWB issues decision not to approve of application with reasons to Minister.</a:t>
              </a:r>
            </a:p>
          </p:txBody>
        </p:sp>
        <p:sp>
          <p:nvSpPr>
            <p:cNvPr id="28" name="Text Box 5"/>
            <p:cNvSpPr txBox="1">
              <a:spLocks noChangeArrowheads="1"/>
            </p:cNvSpPr>
            <p:nvPr/>
          </p:nvSpPr>
          <p:spPr bwMode="auto">
            <a:xfrm>
              <a:off x="2135188" y="2996952"/>
              <a:ext cx="2970212" cy="1044595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NWB issues decision to approve of application to Minister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.</a:t>
              </a:r>
            </a:p>
          </p:txBody>
        </p:sp>
        <p:sp>
          <p:nvSpPr>
            <p:cNvPr id="29" name="Line 5"/>
            <p:cNvSpPr>
              <a:spLocks noChangeShapeType="1"/>
            </p:cNvSpPr>
            <p:nvPr/>
          </p:nvSpPr>
          <p:spPr bwMode="auto">
            <a:xfrm>
              <a:off x="5296592" y="2080200"/>
              <a:ext cx="0" cy="234637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9157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62482" y="0"/>
            <a:ext cx="7081517" cy="762000"/>
          </a:xfrm>
        </p:spPr>
        <p:txBody>
          <a:bodyPr>
            <a:normAutofit/>
          </a:bodyPr>
          <a:lstStyle/>
          <a:p>
            <a:r>
              <a:rPr lang="en-US" sz="3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Next Steps in the NWB Process </a:t>
            </a:r>
            <a:endParaRPr lang="en-US" sz="3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0" y="1"/>
            <a:ext cx="9144000" cy="6857999"/>
            <a:chOff x="0" y="1"/>
            <a:chExt cx="9144000" cy="6857999"/>
          </a:xfrm>
        </p:grpSpPr>
        <p:pic>
          <p:nvPicPr>
            <p:cNvPr id="6" name="Picture 2" descr="C:\Users\tech2\Desktop\logo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8744" y="5943600"/>
              <a:ext cx="905256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3" descr="C:\Users\tech2\Desktop\Flag_of_Nunavut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"/>
              <a:ext cx="2057399" cy="13226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C:\Users\tech2\Desktop\NWB Mine Training -  Meadowbank Mine\Meadowbank Gold Presentation\Meadowbank Covered Ore Storage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295400"/>
              <a:ext cx="2062482" cy="1325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5" descr="V:\USERS\CENTRAL FILING\5 Human Resources\2 Staff Training\Photo Library\Baker Lake 2012\DSC01365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590800"/>
              <a:ext cx="2057400" cy="1569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6" descr="V:\USERS\CENTRAL FILING\5 Human Resources\2 Staff Training\Photo Library\Baker Lake 2012\DSC01342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160520"/>
              <a:ext cx="2057400" cy="13258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 descr="D:\Meadowbank video clips\Construction Photos\Bay Goose Dyke construction August 24 2010.jp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486400"/>
              <a:ext cx="2057400" cy="1371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Footer Placeholder 10"/>
          <p:cNvSpPr txBox="1">
            <a:spLocks/>
          </p:cNvSpPr>
          <p:nvPr/>
        </p:nvSpPr>
        <p:spPr>
          <a:xfrm>
            <a:off x="3048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Community Session – October 16, 2013</a:t>
            </a:r>
            <a:endParaRPr lang="en-US" dirty="0"/>
          </a:p>
        </p:txBody>
      </p:sp>
      <p:sp>
        <p:nvSpPr>
          <p:cNvPr id="13" name="Rectangle 3"/>
          <p:cNvSpPr txBox="1">
            <a:spLocks noGrp="1" noChangeArrowheads="1"/>
          </p:cNvSpPr>
          <p:nvPr>
            <p:ph type="subTitle" idx="1"/>
          </p:nvPr>
        </p:nvSpPr>
        <p:spPr>
          <a:xfrm>
            <a:off x="2062483" y="838200"/>
            <a:ext cx="6400800" cy="54102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Technical Meeting (TM) was held earlier today and the Pre-Hearing Conference (PHC) will be held </a:t>
            </a:r>
            <a:r>
              <a:rPr lang="en-US" alt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tomorrow</a:t>
            </a: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endParaRPr lang="en-US" altLang="en-US" sz="2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600"/>
              </a:spcBef>
            </a:pPr>
            <a:r>
              <a:rPr lang="en-US" alt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 </a:t>
            </a:r>
            <a:r>
              <a:rPr lang="en-US" alt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main objectives of the Technical Meeting and Pre-hearing Conference is to help the Board determine whether all substantive issues have been or are being addressed prior to any Board decision to </a:t>
            </a:r>
            <a:r>
              <a:rPr lang="en-US" alt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schedule </a:t>
            </a:r>
            <a:r>
              <a:rPr lang="en-US" alt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Public Hearing </a:t>
            </a:r>
            <a:endParaRPr lang="en-US" altLang="en-US" sz="2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239713">
              <a:lnSpc>
                <a:spcPct val="80000"/>
              </a:lnSpc>
              <a:spcBef>
                <a:spcPts val="600"/>
              </a:spcBef>
              <a:buNone/>
            </a:pPr>
            <a:endParaRPr lang="en-US" altLang="en-US" sz="2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Following </a:t>
            </a:r>
            <a:r>
              <a:rPr lang="en-US" alt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TM-PHC, the NWB will issue a PHC report, which will include a decision on if and when a Public Hearing for the Application will be scheduled </a:t>
            </a:r>
            <a:endParaRPr lang="en-US" altLang="en-US" sz="2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endParaRPr lang="en-US" altLang="en-US" sz="2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239713">
              <a:lnSpc>
                <a:spcPct val="80000"/>
              </a:lnSpc>
            </a:pPr>
            <a:r>
              <a:rPr lang="en-US" alt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Following the  Public Hearing, should </a:t>
            </a:r>
            <a:r>
              <a:rPr lang="en-US" alt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amendment be </a:t>
            </a:r>
            <a:r>
              <a:rPr lang="en-US" alt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issued, </a:t>
            </a:r>
            <a:r>
              <a:rPr lang="en-US" alt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amendment and </a:t>
            </a:r>
            <a:r>
              <a:rPr lang="en-US" alt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decision will be submitted to the Minister of  AANDC for </a:t>
            </a:r>
            <a:r>
              <a:rPr lang="en-US" alt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approval</a:t>
            </a:r>
            <a:endParaRPr lang="en-US" altLang="en-US" sz="2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152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62482" y="0"/>
            <a:ext cx="7081517" cy="838200"/>
          </a:xfrm>
        </p:spPr>
        <p:txBody>
          <a:bodyPr>
            <a:normAutofit/>
          </a:bodyPr>
          <a:lstStyle/>
          <a:p>
            <a:r>
              <a:rPr lang="en-US" sz="3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Objectives of Tonight’s Community Meeting</a:t>
            </a:r>
            <a:endParaRPr lang="en-US" sz="3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0" y="1"/>
            <a:ext cx="9144000" cy="6857999"/>
            <a:chOff x="0" y="1"/>
            <a:chExt cx="9144000" cy="6857999"/>
          </a:xfrm>
        </p:grpSpPr>
        <p:pic>
          <p:nvPicPr>
            <p:cNvPr id="6" name="Picture 2" descr="C:\Users\tech2\Desktop\logo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8744" y="5943600"/>
              <a:ext cx="905256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3" descr="C:\Users\tech2\Desktop\Flag_of_Nunavut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"/>
              <a:ext cx="2057399" cy="13226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C:\Users\tech2\Desktop\NWB Mine Training -  Meadowbank Mine\Meadowbank Gold Presentation\Meadowbank Covered Ore Storage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295400"/>
              <a:ext cx="2062482" cy="1325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5" descr="V:\USERS\CENTRAL FILING\5 Human Resources\2 Staff Training\Photo Library\Baker Lake 2012\DSC01365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590800"/>
              <a:ext cx="2057400" cy="1569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6" descr="V:\USERS\CENTRAL FILING\5 Human Resources\2 Staff Training\Photo Library\Baker Lake 2012\DSC01342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160520"/>
              <a:ext cx="2057400" cy="13258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 descr="D:\Meadowbank video clips\Construction Photos\Bay Goose Dyke construction August 24 2010.jp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486400"/>
              <a:ext cx="2057400" cy="1371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Footer Placeholder 10"/>
          <p:cNvSpPr txBox="1">
            <a:spLocks/>
          </p:cNvSpPr>
          <p:nvPr/>
        </p:nvSpPr>
        <p:spPr>
          <a:xfrm>
            <a:off x="3048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Community Session – October 16, 2013</a:t>
            </a:r>
            <a:endParaRPr lang="en-US" dirty="0"/>
          </a:p>
        </p:txBody>
      </p:sp>
      <p:sp>
        <p:nvSpPr>
          <p:cNvPr id="13" name="Rectangle 3"/>
          <p:cNvSpPr txBox="1">
            <a:spLocks noGrp="1" noChangeArrowheads="1"/>
          </p:cNvSpPr>
          <p:nvPr>
            <p:ph type="subTitle" idx="1"/>
          </p:nvPr>
        </p:nvSpPr>
        <p:spPr>
          <a:xfrm>
            <a:off x="2286000" y="1317625"/>
            <a:ext cx="6400800" cy="4092575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Provide the opportunity for community members to meet face-to-face with other stakeholders as well as provide feedback on the application that is before the Board</a:t>
            </a: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endParaRPr lang="en-US" altLang="en-US" sz="2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600"/>
              </a:spcBef>
            </a:pPr>
            <a:r>
              <a:rPr lang="en-US" alt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Listen and note the concerns and views that community members may have with respect to </a:t>
            </a:r>
            <a:r>
              <a:rPr lang="en-US" alt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AEM’s </a:t>
            </a:r>
            <a:r>
              <a:rPr lang="en-US" alt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Application and </a:t>
            </a:r>
            <a:r>
              <a:rPr lang="en-US" alt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alt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answer relevant questions that community members may have</a:t>
            </a:r>
          </a:p>
          <a:p>
            <a:pPr marL="0" indent="0" algn="just" defTabSz="239713">
              <a:lnSpc>
                <a:spcPct val="80000"/>
              </a:lnSpc>
              <a:spcBef>
                <a:spcPts val="600"/>
              </a:spcBef>
              <a:buNone/>
            </a:pPr>
            <a:endParaRPr lang="en-US" altLang="en-US" sz="2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provide consultation opportunity and information, as well as invite participation in the formal Public Hearing process when scheduled</a:t>
            </a: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endParaRPr lang="en-US" altLang="en-US" sz="2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9188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1"/>
            <a:ext cx="9144000" cy="6857999"/>
            <a:chOff x="0" y="1"/>
            <a:chExt cx="9144000" cy="6857999"/>
          </a:xfrm>
        </p:grpSpPr>
        <p:pic>
          <p:nvPicPr>
            <p:cNvPr id="6" name="Picture 2" descr="C:\Users\tech2\Desktop\logo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8744" y="5943600"/>
              <a:ext cx="905256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3" descr="C:\Users\tech2\Desktop\Flag_of_Nunavut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"/>
              <a:ext cx="2057399" cy="13226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C:\Users\tech2\Desktop\NWB Mine Training -  Meadowbank Mine\Meadowbank Gold Presentation\Meadowbank Covered Ore Storage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295400"/>
              <a:ext cx="2062482" cy="1325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5" descr="V:\USERS\CENTRAL FILING\5 Human Resources\2 Staff Training\Photo Library\Baker Lake 2012\DSC01365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590800"/>
              <a:ext cx="2057400" cy="1569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6" descr="V:\USERS\CENTRAL FILING\5 Human Resources\2 Staff Training\Photo Library\Baker Lake 2012\DSC01342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160520"/>
              <a:ext cx="2057400" cy="13258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 descr="D:\Meadowbank video clips\Construction Photos\Bay Goose Dyke construction August 24 2010.jp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486400"/>
              <a:ext cx="2057400" cy="1371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Footer Placeholder 10"/>
          <p:cNvSpPr txBox="1">
            <a:spLocks/>
          </p:cNvSpPr>
          <p:nvPr/>
        </p:nvSpPr>
        <p:spPr>
          <a:xfrm>
            <a:off x="3048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Community Session – October 16, 2013</a:t>
            </a:r>
            <a:endParaRPr lang="en-US" dirty="0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062482" y="152400"/>
            <a:ext cx="7081517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Objectives of Tomorrow’s Pre-Hearing Conference</a:t>
            </a:r>
            <a:endParaRPr lang="en-US" sz="3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3"/>
          <p:cNvSpPr txBox="1">
            <a:spLocks noGrp="1" noChangeArrowheads="1"/>
          </p:cNvSpPr>
          <p:nvPr>
            <p:ph type="subTitle" idx="1"/>
          </p:nvPr>
        </p:nvSpPr>
        <p:spPr>
          <a:xfrm>
            <a:off x="2209800" y="1357313"/>
            <a:ext cx="6400800" cy="451008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Formal meeting with the Applicant and intervening parties, including, AANDC</a:t>
            </a:r>
            <a:r>
              <a:rPr lang="en-US" alt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2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KivIA</a:t>
            </a:r>
            <a:r>
              <a:rPr lang="en-US" alt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interested community members, to discuss various matters in preparation for a potential future Public Hearing for the Application </a:t>
            </a:r>
            <a:r>
              <a:rPr lang="en-US" alt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including:</a:t>
            </a:r>
          </a:p>
          <a:p>
            <a:pPr lvl="1" algn="just" defTabSz="239713">
              <a:lnSpc>
                <a:spcPct val="80000"/>
              </a:lnSpc>
              <a:spcBef>
                <a:spcPts val="0"/>
              </a:spcBef>
            </a:pPr>
            <a:endParaRPr lang="en-US" altLang="en-US" sz="2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 will participate in the hearing</a:t>
            </a:r>
          </a:p>
          <a:p>
            <a:pPr lvl="1" algn="just" defTabSz="239713">
              <a:lnSpc>
                <a:spcPct val="80000"/>
              </a:lnSpc>
              <a:spcBef>
                <a:spcPts val="0"/>
              </a:spcBef>
            </a:pPr>
            <a:endParaRPr lang="en-US" altLang="en-US" sz="2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Issues to be addressed during the Hearing</a:t>
            </a:r>
          </a:p>
          <a:p>
            <a:pPr lvl="1" algn="just" defTabSz="239713">
              <a:lnSpc>
                <a:spcPct val="80000"/>
              </a:lnSpc>
              <a:spcBef>
                <a:spcPts val="0"/>
              </a:spcBef>
            </a:pPr>
            <a:endParaRPr lang="en-US" altLang="en-US" sz="2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Schedules and timelines for participation</a:t>
            </a:r>
          </a:p>
          <a:p>
            <a:pPr lvl="1" algn="just" defTabSz="239713">
              <a:lnSpc>
                <a:spcPct val="80000"/>
              </a:lnSpc>
              <a:spcBef>
                <a:spcPts val="0"/>
              </a:spcBef>
            </a:pPr>
            <a:endParaRPr lang="en-US" altLang="en-US" sz="2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Exchange of information prior to the Hearing</a:t>
            </a:r>
            <a:endParaRPr lang="en-US" altLang="en-US" sz="2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endParaRPr lang="en-US" altLang="en-US" sz="24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239713">
              <a:lnSpc>
                <a:spcPct val="80000"/>
              </a:lnSpc>
              <a:spcBef>
                <a:spcPts val="600"/>
              </a:spcBef>
              <a:buNone/>
            </a:pPr>
            <a:endParaRPr lang="en-US" altLang="en-US" sz="24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2955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1"/>
            <a:ext cx="9144000" cy="6857999"/>
            <a:chOff x="0" y="1"/>
            <a:chExt cx="9144000" cy="6857999"/>
          </a:xfrm>
        </p:grpSpPr>
        <p:pic>
          <p:nvPicPr>
            <p:cNvPr id="4" name="Picture 2" descr="C:\Users\tech2\Desktop\logo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8744" y="5943600"/>
              <a:ext cx="905256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3" descr="C:\Users\tech2\Desktop\Flag_of_Nunavut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"/>
              <a:ext cx="2057399" cy="13226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2" descr="C:\Users\tech2\Desktop\NWB Mine Training -  Meadowbank Mine\Meadowbank Gold Presentation\Meadowbank Covered Ore Storage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295400"/>
              <a:ext cx="2062482" cy="1325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V:\USERS\CENTRAL FILING\5 Human Resources\2 Staff Training\Photo Library\Baker Lake 2012\DSC01365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590800"/>
              <a:ext cx="2057400" cy="1569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6" descr="V:\USERS\CENTRAL FILING\5 Human Resources\2 Staff Training\Photo Library\Baker Lake 2012\DSC01342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160520"/>
              <a:ext cx="2057400" cy="13258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2" descr="D:\Meadowbank video clips\Construction Photos\Bay Goose Dyke construction August 24 2010.jp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486400"/>
              <a:ext cx="2057400" cy="1371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Footer Placeholder 10"/>
          <p:cNvSpPr txBox="1">
            <a:spLocks/>
          </p:cNvSpPr>
          <p:nvPr/>
        </p:nvSpPr>
        <p:spPr>
          <a:xfrm>
            <a:off x="3048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Community Session – October 16, 2013</a:t>
            </a:r>
            <a:endParaRPr lang="en-US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2062482" y="0"/>
            <a:ext cx="7081517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can the Community Participate?</a:t>
            </a:r>
            <a:endParaRPr lang="en-US" sz="36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2209800" y="1219200"/>
            <a:ext cx="6400800" cy="35052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Attend this community session </a:t>
            </a: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endParaRPr lang="en-US" altLang="en-US" sz="2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Attend tomorrow’s Pre-Hearing Conference</a:t>
            </a: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endParaRPr lang="en-US" altLang="en-US" sz="2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Contact the NWB</a:t>
            </a: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endParaRPr lang="en-US" altLang="en-US" sz="2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Visit the NWB’s ftp and web-site</a:t>
            </a: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endParaRPr lang="en-US" altLang="en-US" sz="2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Attendance at the Final Public Hearing </a:t>
            </a: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altLang="en-US" sz="24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altLang="en-US" sz="24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239713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endParaRPr lang="en-US" altLang="en-US" sz="24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3366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1"/>
            <a:ext cx="9144000" cy="6857999"/>
            <a:chOff x="0" y="1"/>
            <a:chExt cx="9144000" cy="6857999"/>
          </a:xfrm>
        </p:grpSpPr>
        <p:pic>
          <p:nvPicPr>
            <p:cNvPr id="4" name="Picture 2" descr="C:\Users\tech2\Desktop\logo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8744" y="5943600"/>
              <a:ext cx="905256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3" descr="C:\Users\tech2\Desktop\Flag_of_Nunavut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"/>
              <a:ext cx="2057399" cy="13226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2" descr="C:\Users\tech2\Desktop\NWB Mine Training -  Meadowbank Mine\Meadowbank Gold Presentation\Meadowbank Covered Ore Storage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295400"/>
              <a:ext cx="2062482" cy="1325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V:\USERS\CENTRAL FILING\5 Human Resources\2 Staff Training\Photo Library\Baker Lake 2012\DSC01365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590800"/>
              <a:ext cx="2057400" cy="1569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6" descr="V:\USERS\CENTRAL FILING\5 Human Resources\2 Staff Training\Photo Library\Baker Lake 2012\DSC01342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160520"/>
              <a:ext cx="2057400" cy="13258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2" descr="D:\Meadowbank video clips\Construction Photos\Bay Goose Dyke construction August 24 2010.jp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486400"/>
              <a:ext cx="2057400" cy="1371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Footer Placeholder 10"/>
          <p:cNvSpPr txBox="1">
            <a:spLocks/>
          </p:cNvSpPr>
          <p:nvPr/>
        </p:nvSpPr>
        <p:spPr>
          <a:xfrm>
            <a:off x="3048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Community Session – October 16, 2013</a:t>
            </a:r>
            <a:endParaRPr lang="en-US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1981200" y="76200"/>
            <a:ext cx="7081517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NWB Staff</a:t>
            </a: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2286000" y="914400"/>
            <a:ext cx="6400800" cy="50292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fr-FR" altLang="en-US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Damien A. Côté, </a:t>
            </a:r>
            <a:r>
              <a:rPr lang="fr-FR" altLang="en-US" sz="20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Executive</a:t>
            </a:r>
            <a:r>
              <a:rPr lang="fr-FR" altLang="en-US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20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Director</a:t>
            </a:r>
            <a:r>
              <a:rPr lang="fr-FR" altLang="en-US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r>
              <a:rPr lang="fr-FR" altLang="en-US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fr-FR" altLang="en-US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Email: </a:t>
            </a:r>
            <a:r>
              <a:rPr lang="fr-FR" altLang="en-US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damien.cote@nunavutwaterboard.org</a:t>
            </a: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endParaRPr lang="en-US" altLang="en-US" sz="2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David Hohnstein, Director of Technical Services</a:t>
            </a: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r>
              <a:rPr lang="en-US" altLang="en-US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Email</a:t>
            </a:r>
            <a:r>
              <a:rPr lang="en-US" altLang="en-US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dts@nunavutwaterboard.org</a:t>
            </a: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endParaRPr lang="en-US" altLang="en-US" sz="20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Phyllis Beaulieu, Manager </a:t>
            </a:r>
            <a:r>
              <a:rPr lang="en-US" altLang="en-US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Licensing </a:t>
            </a: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r>
              <a:rPr lang="en-US" alt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altLang="en-US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Email: </a:t>
            </a:r>
            <a:r>
              <a:rPr lang="en-US" alt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licensing@nunavutwaterboard.org</a:t>
            </a:r>
            <a:endParaRPr lang="en-US" altLang="en-US" sz="2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endParaRPr lang="en-US" altLang="en-US" sz="2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 Kogvik, Interpreter and Board Secretary</a:t>
            </a: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r>
              <a:rPr lang="en-US" altLang="en-US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Email</a:t>
            </a:r>
            <a:r>
              <a:rPr lang="en-US" altLang="en-US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interpreter@nunavutwaterboard.org</a:t>
            </a:r>
            <a:endParaRPr lang="en-US" altLang="en-US" sz="2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endParaRPr lang="en-US" altLang="en-US" sz="2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0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Karén</a:t>
            </a:r>
            <a:r>
              <a:rPr lang="en-US" altLang="en-US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Kharatyan, Technical Advisor</a:t>
            </a: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r>
              <a:rPr lang="en-US" altLang="en-US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Email</a:t>
            </a:r>
            <a:r>
              <a:rPr lang="en-US" altLang="en-US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k.kharatyan@nunavutwaterboard.org</a:t>
            </a: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endParaRPr lang="en-US" altLang="en-US" sz="2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Sonia Aredes, Technical Advisor</a:t>
            </a: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r>
              <a:rPr lang="en-US" altLang="en-US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Email: </a:t>
            </a:r>
            <a:r>
              <a:rPr lang="en-US" alt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sonia.aredes@nunavutwaterboard.org</a:t>
            </a: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endParaRPr lang="en-US" alt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Robin </a:t>
            </a:r>
            <a:r>
              <a:rPr lang="en-US" altLang="en-US" sz="20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Ikkutisluk</a:t>
            </a:r>
            <a:r>
              <a:rPr lang="en-US" altLang="en-US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Licensing Administrator</a:t>
            </a: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r>
              <a:rPr lang="en-US" altLang="en-US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Email: </a:t>
            </a:r>
            <a:r>
              <a:rPr lang="en-US" alt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robin.ikkutisluk@nunavutwaterboard.org</a:t>
            </a: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endParaRPr lang="en-US" altLang="en-US" sz="2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endParaRPr lang="en-US" altLang="en-US" sz="2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endParaRPr lang="en-US" alt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endParaRPr lang="en-US" altLang="en-US" sz="2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endParaRPr lang="en-US" alt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endParaRPr lang="en-US" altLang="en-US" sz="2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endParaRPr lang="en-US" altLang="en-US" sz="20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altLang="en-US" sz="20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altLang="en-US" sz="20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239713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endParaRPr lang="en-US" altLang="en-US" sz="20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9677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0"/>
            <a:ext cx="7086600" cy="1170215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Contact Information</a:t>
            </a: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1265237"/>
            <a:ext cx="6553200" cy="4602163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Nunavut Water Board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P.O. Box 119</a:t>
            </a:r>
          </a:p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Gjoa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Haven, NU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X0B 1J0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Tel:  (867) 360-6338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Fax:  (867) 360-6369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Web Site:  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www.nunavutwaterboard.org 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FTP Site:  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ftp://nunavutwaterboard.org/</a:t>
            </a:r>
          </a:p>
          <a:p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0" y="1"/>
            <a:ext cx="9144000" cy="6857999"/>
            <a:chOff x="0" y="1"/>
            <a:chExt cx="9144000" cy="6857999"/>
          </a:xfrm>
        </p:grpSpPr>
        <p:pic>
          <p:nvPicPr>
            <p:cNvPr id="6" name="Picture 2" descr="C:\Users\tech2\Desktop\logo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8744" y="5943600"/>
              <a:ext cx="905256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3" descr="C:\Users\tech2\Desktop\Flag_of_Nunavut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"/>
              <a:ext cx="2057399" cy="13226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C:\Users\tech2\Desktop\NWB Mine Training -  Meadowbank Mine\Meadowbank Gold Presentation\Meadowbank Covered Ore Storage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295400"/>
              <a:ext cx="2062482" cy="1325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5" descr="V:\USERS\CENTRAL FILING\5 Human Resources\2 Staff Training\Photo Library\Baker Lake 2012\DSC01365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590800"/>
              <a:ext cx="2057400" cy="1569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6" descr="V:\USERS\CENTRAL FILING\5 Human Resources\2 Staff Training\Photo Library\Baker Lake 2012\DSC01342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160520"/>
              <a:ext cx="2057400" cy="13258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 descr="D:\Meadowbank video clips\Construction Photos\Bay Goose Dyke construction August 24 2010.jp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486400"/>
              <a:ext cx="2057400" cy="1371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Footer Placeholder 10"/>
          <p:cNvSpPr txBox="1">
            <a:spLocks/>
          </p:cNvSpPr>
          <p:nvPr/>
        </p:nvSpPr>
        <p:spPr>
          <a:xfrm>
            <a:off x="3048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Community Session – October 16,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6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4600" y="661308"/>
            <a:ext cx="5943600" cy="4162151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Questions?</a:t>
            </a:r>
            <a:b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Comments?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4000" dirty="0" smtClean="0">
                <a:solidFill>
                  <a:srgbClr val="FFFF00"/>
                </a:solidFill>
              </a:rPr>
              <a:t>Thank You</a:t>
            </a:r>
            <a:endParaRPr lang="en-US" sz="4000" dirty="0">
              <a:solidFill>
                <a:srgbClr val="FFFF00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0" y="1"/>
            <a:ext cx="9144000" cy="6857999"/>
            <a:chOff x="0" y="1"/>
            <a:chExt cx="9144000" cy="6857999"/>
          </a:xfrm>
        </p:grpSpPr>
        <p:pic>
          <p:nvPicPr>
            <p:cNvPr id="6" name="Picture 2" descr="C:\Users\tech2\Desktop\logo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8744" y="5943600"/>
              <a:ext cx="905256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3" descr="C:\Users\tech2\Desktop\Flag_of_Nunavut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"/>
              <a:ext cx="2057399" cy="13226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C:\Users\tech2\Desktop\NWB Mine Training -  Meadowbank Mine\Meadowbank Gold Presentation\Meadowbank Covered Ore Storage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295400"/>
              <a:ext cx="2062482" cy="1325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5" descr="V:\USERS\CENTRAL FILING\5 Human Resources\2 Staff Training\Photo Library\Baker Lake 2012\DSC01365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590800"/>
              <a:ext cx="2057400" cy="1569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6" descr="V:\USERS\CENTRAL FILING\5 Human Resources\2 Staff Training\Photo Library\Baker Lake 2012\DSC01342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160520"/>
              <a:ext cx="2057400" cy="13258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 descr="D:\Meadowbank video clips\Construction Photos\Bay Goose Dyke construction August 24 2010.jp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486400"/>
              <a:ext cx="2057400" cy="1371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02256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1"/>
            <a:ext cx="9144000" cy="6857999"/>
            <a:chOff x="0" y="1"/>
            <a:chExt cx="9144000" cy="6857999"/>
          </a:xfrm>
        </p:grpSpPr>
        <p:pic>
          <p:nvPicPr>
            <p:cNvPr id="5" name="Picture 2" descr="C:\Users\tech2\Desktop\logo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8744" y="5943600"/>
              <a:ext cx="905256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3" descr="C:\Users\tech2\Desktop\Flag_of_Nunavut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"/>
              <a:ext cx="2057399" cy="13226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2" descr="C:\Users\tech2\Desktop\NWB Mine Training -  Meadowbank Mine\Meadowbank Gold Presentation\Meadowbank Covered Ore Storage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295400"/>
              <a:ext cx="2062482" cy="1325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5" descr="V:\USERS\CENTRAL FILING\5 Human Resources\2 Staff Training\Photo Library\Baker Lake 2012\DSC01365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590800"/>
              <a:ext cx="2057400" cy="1569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6" descr="V:\USERS\CENTRAL FILING\5 Human Resources\2 Staff Training\Photo Library\Baker Lake 2012\DSC01342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160520"/>
              <a:ext cx="2057400" cy="13258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2" descr="D:\Meadowbank video clips\Construction Photos\Bay Goose Dyke construction August 24 2010.jp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486400"/>
              <a:ext cx="2057400" cy="1371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2482" y="274638"/>
            <a:ext cx="6929117" cy="1143000"/>
          </a:xfrm>
        </p:spPr>
        <p:txBody>
          <a:bodyPr>
            <a:normAutofit/>
          </a:bodyPr>
          <a:lstStyle/>
          <a:p>
            <a:r>
              <a:rPr lang="en-US" sz="3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to the Nunavut Water Board </a:t>
            </a:r>
            <a:br>
              <a:rPr lang="en-US" sz="3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(NWB)</a:t>
            </a:r>
            <a:endParaRPr lang="en-US" sz="3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2062483" y="1676400"/>
            <a:ext cx="6837042" cy="4210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en-US" altLang="en-US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Established pursuant to Article 13 of the Nunavut Land Claims Agreement (NLCA) as an Institution of Public Government (IPG). </a:t>
            </a:r>
          </a:p>
          <a:p>
            <a:pPr algn="just">
              <a:lnSpc>
                <a:spcPct val="90000"/>
              </a:lnSpc>
            </a:pPr>
            <a:endParaRPr lang="en-US" altLang="en-US" sz="20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altLang="en-US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NWB has the responsibilities and powers over the regulation, use and management of water in Nunavut.</a:t>
            </a:r>
          </a:p>
          <a:p>
            <a:pPr algn="just">
              <a:lnSpc>
                <a:spcPct val="90000"/>
              </a:lnSpc>
            </a:pPr>
            <a:endParaRPr lang="en-US" altLang="en-US" sz="20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altLang="en-US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Objective is to provide a means for the conservation and utilization of waters in Nunavut, except in a national park, in a manner that will provide the optimum benefit from those waters for the residents of Nunavut in particular and Canadians in general.</a:t>
            </a:r>
          </a:p>
          <a:p>
            <a:pPr algn="just">
              <a:lnSpc>
                <a:spcPct val="90000"/>
              </a:lnSpc>
            </a:pPr>
            <a:endParaRPr lang="en-US" altLang="en-US" sz="2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Footer Placeholder 10"/>
          <p:cNvSpPr txBox="1">
            <a:spLocks/>
          </p:cNvSpPr>
          <p:nvPr/>
        </p:nvSpPr>
        <p:spPr>
          <a:xfrm>
            <a:off x="3048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Community Session – October 16,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292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660525"/>
            <a:ext cx="6934200" cy="5197475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Date Licence Issuance:  June 9, 2008 </a:t>
            </a:r>
          </a:p>
          <a:p>
            <a:pPr>
              <a:spcBef>
                <a:spcPts val="0"/>
              </a:spcBef>
            </a:pPr>
            <a:r>
              <a:rPr 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Date Licence Expiry:  May 31, 2015</a:t>
            </a:r>
          </a:p>
          <a:p>
            <a:pPr>
              <a:spcBef>
                <a:spcPts val="0"/>
              </a:spcBef>
            </a:pPr>
            <a:endParaRPr lang="en-US" sz="2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Water use not to be Exceeded:  700,000 m</a:t>
            </a:r>
            <a:r>
              <a:rPr lang="en-US" sz="2200" baseline="30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annually</a:t>
            </a:r>
          </a:p>
          <a:p>
            <a:pPr>
              <a:spcBef>
                <a:spcPts val="0"/>
              </a:spcBef>
            </a:pPr>
            <a:endParaRPr lang="en-US" sz="2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Water use for Mining &amp; Milling:  Third Portage Lake</a:t>
            </a:r>
          </a:p>
          <a:p>
            <a:pPr lvl="1">
              <a:spcBef>
                <a:spcPts val="0"/>
              </a:spcBef>
            </a:pPr>
            <a:r>
              <a:rPr lang="en-US" sz="1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Emulsion Plant:  Unnamed Lake</a:t>
            </a:r>
          </a:p>
          <a:p>
            <a:pPr marL="1090613" indent="0">
              <a:spcBef>
                <a:spcPts val="0"/>
              </a:spcBef>
              <a:buNone/>
            </a:pPr>
            <a:endParaRPr lang="en-US" sz="2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Construction and operation of mine site facilities: bulk fuel storage, mill, shops, offices, laboratory, warehouse, camp and explosive mixing</a:t>
            </a:r>
          </a:p>
          <a:p>
            <a:pPr marL="0" indent="0">
              <a:spcBef>
                <a:spcPts val="0"/>
              </a:spcBef>
              <a:buNone/>
            </a:pPr>
            <a:endParaRPr lang="en-US" sz="2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Construction of </a:t>
            </a:r>
            <a:r>
              <a:rPr 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Dikes</a:t>
            </a:r>
            <a:r>
              <a:rPr 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Dams</a:t>
            </a:r>
            <a:r>
              <a:rPr 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</a:t>
            </a:r>
            <a:r>
              <a:rPr 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onds, Waste </a:t>
            </a:r>
            <a:r>
              <a:rPr 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ock Storage Facilities </a:t>
            </a:r>
            <a:r>
              <a:rPr 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ailing </a:t>
            </a:r>
            <a:r>
              <a:rPr 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Storage Facility</a:t>
            </a:r>
          </a:p>
          <a:p>
            <a:pPr>
              <a:spcBef>
                <a:spcPts val="0"/>
              </a:spcBef>
            </a:pPr>
            <a:endParaRPr lang="en-US" sz="2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0" y="1"/>
            <a:ext cx="9144000" cy="6857999"/>
            <a:chOff x="0" y="1"/>
            <a:chExt cx="9144000" cy="6857999"/>
          </a:xfrm>
        </p:grpSpPr>
        <p:pic>
          <p:nvPicPr>
            <p:cNvPr id="5" name="Picture 2" descr="C:\Users\tech2\Desktop\logo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8743" y="5943600"/>
              <a:ext cx="905257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3" descr="C:\Users\tech2\Desktop\Flag_of_Nunavut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"/>
              <a:ext cx="2057399" cy="13226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2" descr="C:\Users\tech2\Desktop\NWB Mine Training -  Meadowbank Mine\Meadowbank Gold Presentation\Meadowbank Covered Ore Storage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295400"/>
              <a:ext cx="2062482" cy="1325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5" descr="V:\USERS\CENTRAL FILING\5 Human Resources\2 Staff Training\Photo Library\Baker Lake 2012\DSC01365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590800"/>
              <a:ext cx="2057400" cy="1569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6" descr="V:\USERS\CENTRAL FILING\5 Human Resources\2 Staff Training\Photo Library\Baker Lake 2012\DSC01342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160520"/>
              <a:ext cx="2057400" cy="13258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2" descr="D:\Meadowbank video clips\Construction Photos\Bay Goose Dyke construction August 24 2010.jp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486400"/>
              <a:ext cx="2057400" cy="1371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-76200"/>
            <a:ext cx="7092462" cy="1676399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Agnico-Eagle Mines Ltd. (AEM) </a:t>
            </a:r>
            <a:br>
              <a:rPr lang="en-US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 “A” 2AM-MEA0815 Water Licence </a:t>
            </a:r>
            <a:br>
              <a:rPr lang="en-US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Meadowbank</a:t>
            </a:r>
            <a:r>
              <a:rPr lang="en-US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Gold Project</a:t>
            </a:r>
            <a:endParaRPr lang="en-US" sz="2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Footer Placeholder 10"/>
          <p:cNvSpPr txBox="1">
            <a:spLocks/>
          </p:cNvSpPr>
          <p:nvPr/>
        </p:nvSpPr>
        <p:spPr>
          <a:xfrm>
            <a:off x="3048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Community Session – October 16,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97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1"/>
            <a:ext cx="9144000" cy="6857999"/>
            <a:chOff x="0" y="1"/>
            <a:chExt cx="9144000" cy="6857999"/>
          </a:xfrm>
        </p:grpSpPr>
        <p:pic>
          <p:nvPicPr>
            <p:cNvPr id="5" name="Picture 2" descr="C:\Users\tech2\Desktop\logo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8744" y="5943600"/>
              <a:ext cx="905256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3" descr="C:\Users\tech2\Desktop\Flag_of_Nunavut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"/>
              <a:ext cx="2057399" cy="13226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2" descr="C:\Users\tech2\Desktop\NWB Mine Training -  Meadowbank Mine\Meadowbank Gold Presentation\Meadowbank Covered Ore Storage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295400"/>
              <a:ext cx="2062482" cy="1325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5" descr="V:\USERS\CENTRAL FILING\5 Human Resources\2 Staff Training\Photo Library\Baker Lake 2012\DSC01365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590800"/>
              <a:ext cx="2057400" cy="1569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6" descr="V:\USERS\CENTRAL FILING\5 Human Resources\2 Staff Training\Photo Library\Baker Lake 2012\DSC01342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160520"/>
              <a:ext cx="2057400" cy="13258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2" descr="D:\Meadowbank video clips\Construction Photos\Bay Goose Dyke construction August 24 2010.jp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486400"/>
              <a:ext cx="2057400" cy="1371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Footer Placeholder 10"/>
          <p:cNvSpPr txBox="1">
            <a:spLocks/>
          </p:cNvSpPr>
          <p:nvPr/>
        </p:nvSpPr>
        <p:spPr>
          <a:xfrm>
            <a:off x="3048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Community Session – October 16, 2013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057400" y="1600200"/>
            <a:ext cx="6510017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Dewatering of Second Portage Lake arm for </a:t>
            </a:r>
            <a:r>
              <a:rPr 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open </a:t>
            </a:r>
            <a:r>
              <a:rPr 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pit mining of Portage </a:t>
            </a:r>
            <a:r>
              <a:rPr 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Deposit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Dewatering </a:t>
            </a:r>
            <a:r>
              <a:rPr 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Third Portage Lake arm for </a:t>
            </a:r>
            <a:r>
              <a:rPr 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open </a:t>
            </a:r>
            <a:r>
              <a:rPr 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pit mining of Goose Island </a:t>
            </a:r>
            <a:r>
              <a:rPr 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Deposit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Dewatering </a:t>
            </a:r>
            <a:r>
              <a:rPr 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Vault Lake for </a:t>
            </a:r>
            <a:r>
              <a:rPr 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open </a:t>
            </a:r>
            <a:r>
              <a:rPr 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pit mining of Vault </a:t>
            </a:r>
            <a:r>
              <a:rPr 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Deposit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Management &amp; </a:t>
            </a:r>
            <a:r>
              <a:rPr 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isposal </a:t>
            </a:r>
            <a:r>
              <a:rPr 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Wastes associated with:  Sewage Treatment Plant, Landfill, Landfarm, Incinerator and other wastes</a:t>
            </a:r>
          </a:p>
          <a:p>
            <a:pPr>
              <a:spcBef>
                <a:spcPts val="0"/>
              </a:spcBef>
            </a:pPr>
            <a:endParaRPr lang="en-US" sz="2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Re-watering of Portage, Goose Island and Vault open </a:t>
            </a:r>
            <a:r>
              <a:rPr 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its following pit developments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Progressive Reclamation &amp; Abandonment planning of site facilities and infrastructures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2051538" y="-27215"/>
            <a:ext cx="7092462" cy="1398815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AEM Type “A” 2AM-MEA0815 Water Licence </a:t>
            </a:r>
            <a:br>
              <a:rPr lang="en-US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Meadowbank</a:t>
            </a:r>
            <a:r>
              <a:rPr lang="en-US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Gold Project</a:t>
            </a:r>
            <a:endParaRPr lang="en-US" sz="2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7694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1447800"/>
            <a:ext cx="6705600" cy="4648200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n-US" sz="35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April 26, 2013 </a:t>
            </a:r>
            <a:r>
              <a:rPr lang="en-US" altLang="en-US" sz="35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NWB received a Type “A” water </a:t>
            </a:r>
            <a:r>
              <a:rPr lang="en-US" altLang="en-US" sz="35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licence</a:t>
            </a:r>
            <a:r>
              <a:rPr lang="en-US" altLang="en-US" sz="35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amendment application </a:t>
            </a:r>
            <a:r>
              <a:rPr lang="en-US" altLang="en-US" sz="35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(Application) </a:t>
            </a:r>
            <a:r>
              <a:rPr lang="en-US" altLang="en-US" sz="35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Type “A” 2AM-MEA0815 water licence for </a:t>
            </a:r>
            <a:r>
              <a:rPr lang="en-US" sz="35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Increase in freshwater use:</a:t>
            </a:r>
            <a:endParaRPr lang="en-US" sz="35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1,870,000 m</a:t>
            </a:r>
            <a:r>
              <a:rPr lang="en-US" baseline="30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2013</a:t>
            </a:r>
          </a:p>
          <a:p>
            <a:pPr lvl="1" algn="just"/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1,150,000 m</a:t>
            </a:r>
            <a:r>
              <a:rPr lang="en-US" baseline="30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 year from 2014 to 2018</a:t>
            </a:r>
          </a:p>
          <a:p>
            <a:pPr algn="just">
              <a:buNone/>
            </a:pPr>
            <a:endParaRPr lang="en-US" sz="29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5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Reasons for Increase of water withdrawal</a:t>
            </a:r>
          </a:p>
          <a:p>
            <a:pPr lvl="1" algn="just"/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Insufficient reclaimed water estimated due 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a reduction in </a:t>
            </a:r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forecasted total 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precipitation, increased production from 8,500 t/day to </a:t>
            </a:r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11,200 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t/day, and unexpected infiltration rather than runoff from the waste rock storage area </a:t>
            </a:r>
          </a:p>
          <a:p>
            <a:pPr lvl="1" algn="just"/>
            <a:r>
              <a:rPr lang="en-US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February 2013 technical 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issue with reclaim barge </a:t>
            </a:r>
            <a:r>
              <a:rPr lang="en-US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a result of accidental shifting and intake of excess solids also due to a lack of water in the reclaim pond. </a:t>
            </a:r>
          </a:p>
          <a:p>
            <a:pPr lvl="1" algn="just">
              <a:buFont typeface="Wingdings" panose="05000000000000000000" pitchFamily="2" charset="2"/>
              <a:buChar char="§"/>
            </a:pPr>
            <a:endParaRPr lang="en-US" sz="1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endParaRPr lang="en-US" sz="2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0" y="1"/>
            <a:ext cx="9144000" cy="6857999"/>
            <a:chOff x="0" y="1"/>
            <a:chExt cx="9144000" cy="6857999"/>
          </a:xfrm>
        </p:grpSpPr>
        <p:pic>
          <p:nvPicPr>
            <p:cNvPr id="5" name="Picture 2" descr="C:\Users\tech2\Desktop\logo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8744" y="5943600"/>
              <a:ext cx="905256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3" descr="C:\Users\tech2\Desktop\Flag_of_Nunavut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"/>
              <a:ext cx="2057399" cy="13226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2" descr="C:\Users\tech2\Desktop\NWB Mine Training -  Meadowbank Mine\Meadowbank Gold Presentation\Meadowbank Covered Ore Storage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295400"/>
              <a:ext cx="2062482" cy="1325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5" descr="V:\USERS\CENTRAL FILING\5 Human Resources\2 Staff Training\Photo Library\Baker Lake 2012\DSC01365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590800"/>
              <a:ext cx="2057400" cy="1569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6" descr="V:\USERS\CENTRAL FILING\5 Human Resources\2 Staff Training\Photo Library\Baker Lake 2012\DSC01342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160520"/>
              <a:ext cx="2057400" cy="13258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2" descr="D:\Meadowbank video clips\Construction Photos\Bay Goose Dyke construction August 24 2010.jp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486400"/>
              <a:ext cx="2057400" cy="1371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Footer Placeholder 10"/>
          <p:cNvSpPr txBox="1">
            <a:spLocks/>
          </p:cNvSpPr>
          <p:nvPr/>
        </p:nvSpPr>
        <p:spPr>
          <a:xfrm>
            <a:off x="3048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Community Session – October 16, 2013</a:t>
            </a:r>
            <a:endParaRPr 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062483" y="-46038"/>
            <a:ext cx="7081518" cy="1341438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Amendment Application before the Board</a:t>
            </a:r>
            <a:br>
              <a:rPr lang="en-US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 “A” 2AM-MEA0815 Water Licence</a:t>
            </a:r>
          </a:p>
        </p:txBody>
      </p:sp>
    </p:spTree>
    <p:extLst>
      <p:ext uri="{BB962C8B-B14F-4D97-AF65-F5344CB8AC3E}">
        <p14:creationId xmlns:p14="http://schemas.microsoft.com/office/powerpoint/2010/main" val="2270721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1"/>
            <a:ext cx="9144000" cy="6857999"/>
            <a:chOff x="0" y="1"/>
            <a:chExt cx="9144000" cy="6857999"/>
          </a:xfrm>
        </p:grpSpPr>
        <p:pic>
          <p:nvPicPr>
            <p:cNvPr id="4" name="Picture 2" descr="C:\Users\tech2\Desktop\logo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8744" y="5943600"/>
              <a:ext cx="905256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3" descr="C:\Users\tech2\Desktop\Flag_of_Nunavut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"/>
              <a:ext cx="2057399" cy="13226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2" descr="C:\Users\tech2\Desktop\NWB Mine Training -  Meadowbank Mine\Meadowbank Gold Presentation\Meadowbank Covered Ore Storage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295400"/>
              <a:ext cx="2062482" cy="1325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V:\USERS\CENTRAL FILING\5 Human Resources\2 Staff Training\Photo Library\Baker Lake 2012\DSC01365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590800"/>
              <a:ext cx="2057400" cy="1569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6" descr="V:\USERS\CENTRAL FILING\5 Human Resources\2 Staff Training\Photo Library\Baker Lake 2012\DSC01342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160520"/>
              <a:ext cx="2057400" cy="13258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2" descr="D:\Meadowbank video clips\Construction Photos\Bay Goose Dyke construction August 24 2010.jp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486400"/>
              <a:ext cx="2057400" cy="1371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Footer Placeholder 10"/>
          <p:cNvSpPr txBox="1">
            <a:spLocks/>
          </p:cNvSpPr>
          <p:nvPr/>
        </p:nvSpPr>
        <p:spPr>
          <a:xfrm>
            <a:off x="3048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Community Session – October 16, 2013</a:t>
            </a:r>
            <a:endParaRPr lang="en-US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2062482" y="-27215"/>
            <a:ext cx="7081517" cy="1398815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Procedural History of</a:t>
            </a:r>
          </a:p>
          <a:p>
            <a:r>
              <a:rPr lang="en-US" sz="3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 “A” 2AM-MEA0815 Water Licence </a:t>
            </a:r>
            <a:br>
              <a:rPr lang="en-US" sz="3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Amendment Application</a:t>
            </a:r>
            <a:endParaRPr lang="en-US" sz="3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2094950" y="1484313"/>
            <a:ext cx="7005638" cy="471011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239713">
              <a:lnSpc>
                <a:spcPct val="80000"/>
              </a:lnSpc>
            </a:pPr>
            <a:r>
              <a:rPr lang="en-US" alt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July 15, 2013	</a:t>
            </a:r>
            <a:r>
              <a:rPr lang="en-US" altLang="en-US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</a:p>
          <a:p>
            <a:pPr lvl="1" defTabSz="239713">
              <a:lnSpc>
                <a:spcPct val="80000"/>
              </a:lnSpc>
            </a:pPr>
            <a:r>
              <a:rPr lang="en-US" altLang="en-US" sz="1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NWB acknowledged receipt of the Application asking parties to review the scope and completeness of information provided and submit their  comments to the NWB by August 6, 2013  </a:t>
            </a:r>
          </a:p>
          <a:p>
            <a:pPr marL="2176463" indent="-2176463" defTabSz="239713">
              <a:lnSpc>
                <a:spcPct val="80000"/>
              </a:lnSpc>
              <a:buFontTx/>
              <a:buNone/>
            </a:pPr>
            <a:endParaRPr lang="en-US" altLang="en-US" sz="2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239713">
              <a:lnSpc>
                <a:spcPct val="80000"/>
              </a:lnSpc>
            </a:pPr>
            <a:r>
              <a:rPr lang="en-US" alt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August 6, 2013</a:t>
            </a:r>
          </a:p>
          <a:p>
            <a:pPr lvl="1" defTabSz="239713">
              <a:lnSpc>
                <a:spcPct val="80000"/>
              </a:lnSpc>
            </a:pPr>
            <a:r>
              <a:rPr lang="en-US" altLang="en-US" sz="1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NWB received comments from Aboriginal Affairs and Northern </a:t>
            </a:r>
            <a:r>
              <a:rPr lang="en-US" altLang="en-US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en-US" sz="1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evelopment Canada (AANDC) and Environment Canada (EC)</a:t>
            </a:r>
          </a:p>
          <a:p>
            <a:pPr defTabSz="239713">
              <a:lnSpc>
                <a:spcPct val="80000"/>
              </a:lnSpc>
            </a:pPr>
            <a:endParaRPr lang="en-US" altLang="en-US" sz="2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239713">
              <a:lnSpc>
                <a:spcPct val="80000"/>
              </a:lnSpc>
            </a:pPr>
            <a:r>
              <a:rPr lang="en-US" alt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August 29, 2013 </a:t>
            </a:r>
          </a:p>
          <a:p>
            <a:pPr lvl="1" defTabSz="239713">
              <a:lnSpc>
                <a:spcPct val="80000"/>
              </a:lnSpc>
            </a:pPr>
            <a:r>
              <a:rPr lang="en-US" altLang="en-US" sz="1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NWB determined that the Application could proceed to the next steps in the 	NWB’s regulatory process and invited 	parties to complete a full technical assessment of the Application</a:t>
            </a:r>
          </a:p>
        </p:txBody>
      </p:sp>
    </p:spTree>
    <p:extLst>
      <p:ext uri="{BB962C8B-B14F-4D97-AF65-F5344CB8AC3E}">
        <p14:creationId xmlns:p14="http://schemas.microsoft.com/office/powerpoint/2010/main" val="1839101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1"/>
            <a:ext cx="9144000" cy="6857999"/>
            <a:chOff x="0" y="1"/>
            <a:chExt cx="9144000" cy="6857999"/>
          </a:xfrm>
        </p:grpSpPr>
        <p:pic>
          <p:nvPicPr>
            <p:cNvPr id="6" name="Picture 2" descr="C:\Users\tech2\Desktop\logo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8744" y="5943600"/>
              <a:ext cx="905256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3" descr="C:\Users\tech2\Desktop\Flag_of_Nunavut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"/>
              <a:ext cx="2057399" cy="13226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C:\Users\tech2\Desktop\NWB Mine Training -  Meadowbank Mine\Meadowbank Gold Presentation\Meadowbank Covered Ore Storage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295400"/>
              <a:ext cx="2062482" cy="1325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5" descr="V:\USERS\CENTRAL FILING\5 Human Resources\2 Staff Training\Photo Library\Baker Lake 2012\DSC01365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590800"/>
              <a:ext cx="2057400" cy="1569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6" descr="V:\USERS\CENTRAL FILING\5 Human Resources\2 Staff Training\Photo Library\Baker Lake 2012\DSC01342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160520"/>
              <a:ext cx="2057400" cy="13258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 descr="D:\Meadowbank video clips\Construction Photos\Bay Goose Dyke construction August 24 2010.jp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486400"/>
              <a:ext cx="2057400" cy="1371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Footer Placeholder 10"/>
          <p:cNvSpPr txBox="1">
            <a:spLocks/>
          </p:cNvSpPr>
          <p:nvPr/>
        </p:nvSpPr>
        <p:spPr>
          <a:xfrm>
            <a:off x="3048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Community Session – October 16, 2013</a:t>
            </a:r>
            <a:endParaRPr lang="en-US" dirty="0"/>
          </a:p>
        </p:txBody>
      </p:sp>
      <p:sp>
        <p:nvSpPr>
          <p:cNvPr id="13" name="Title 1"/>
          <p:cNvSpPr txBox="1">
            <a:spLocks noGrp="1"/>
          </p:cNvSpPr>
          <p:nvPr>
            <p:ph type="ctrTitle"/>
          </p:nvPr>
        </p:nvSpPr>
        <p:spPr>
          <a:xfrm>
            <a:off x="2057400" y="0"/>
            <a:ext cx="7086600" cy="1470025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Procedural History of</a:t>
            </a:r>
          </a:p>
          <a:p>
            <a:r>
              <a:rPr lang="en-US" sz="3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 “A” 2AM-MEA0815 Water Licence </a:t>
            </a:r>
            <a:br>
              <a:rPr lang="en-US" sz="3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Amendment Application</a:t>
            </a:r>
            <a:endParaRPr lang="en-US" sz="3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3"/>
          <p:cNvSpPr txBox="1">
            <a:spLocks noGrp="1" noChangeArrowheads="1"/>
          </p:cNvSpPr>
          <p:nvPr>
            <p:ph type="subTitle" idx="1"/>
          </p:nvPr>
        </p:nvSpPr>
        <p:spPr>
          <a:xfrm>
            <a:off x="2209800" y="1523999"/>
            <a:ext cx="6248400" cy="4968875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239713">
              <a:lnSpc>
                <a:spcPct val="80000"/>
              </a:lnSpc>
            </a:pPr>
            <a:r>
              <a:rPr lang="en-US" altLang="en-US" sz="19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August 29, 2013</a:t>
            </a:r>
          </a:p>
          <a:p>
            <a:pPr lvl="1" defTabSz="239713">
              <a:lnSpc>
                <a:spcPct val="80000"/>
              </a:lnSpc>
            </a:pPr>
            <a:r>
              <a:rPr lang="en-US" altLang="en-US" sz="15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NWB asked parties to make written representations to the NWB by September 29, 2013</a:t>
            </a:r>
          </a:p>
          <a:p>
            <a:pPr defTabSz="239713">
              <a:lnSpc>
                <a:spcPct val="80000"/>
              </a:lnSpc>
            </a:pPr>
            <a:endParaRPr lang="en-US" altLang="en-US" sz="19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239713">
              <a:lnSpc>
                <a:spcPct val="80000"/>
              </a:lnSpc>
            </a:pPr>
            <a:r>
              <a:rPr lang="en-US" altLang="en-US" sz="19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Week of October 14</a:t>
            </a:r>
            <a:r>
              <a:rPr lang="en-US" altLang="en-US" sz="1900" baseline="30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altLang="en-US" sz="19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2013 </a:t>
            </a:r>
            <a:endParaRPr lang="en-US" altLang="en-US" sz="19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defTabSz="239713">
              <a:lnSpc>
                <a:spcPct val="80000"/>
              </a:lnSpc>
            </a:pPr>
            <a:r>
              <a:rPr lang="en-US" altLang="en-US" sz="15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Previously set to hold a 	Technical Meeting and Pre-Hearing Conference 	(TM/PHC) in Baker Lake </a:t>
            </a:r>
          </a:p>
          <a:p>
            <a:pPr lvl="1" defTabSz="239713">
              <a:lnSpc>
                <a:spcPct val="80000"/>
              </a:lnSpc>
            </a:pPr>
            <a:endParaRPr lang="en-US" altLang="en-US" sz="19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239713">
              <a:lnSpc>
                <a:spcPct val="80000"/>
              </a:lnSpc>
            </a:pPr>
            <a:r>
              <a:rPr lang="en-US" altLang="en-US" sz="19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September 29, 2013</a:t>
            </a:r>
          </a:p>
          <a:p>
            <a:pPr lvl="1" defTabSz="239713">
              <a:lnSpc>
                <a:spcPct val="80000"/>
              </a:lnSpc>
            </a:pPr>
            <a:r>
              <a:rPr lang="en-US" altLang="en-US" sz="15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NWB received comments from AANDC and EC</a:t>
            </a:r>
          </a:p>
          <a:p>
            <a:pPr defTabSz="239713">
              <a:lnSpc>
                <a:spcPct val="80000"/>
              </a:lnSpc>
            </a:pPr>
            <a:endParaRPr lang="en-US" altLang="en-US" sz="19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239713">
              <a:lnSpc>
                <a:spcPct val="80000"/>
              </a:lnSpc>
            </a:pPr>
            <a:r>
              <a:rPr lang="en-US" altLang="en-US" sz="19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October 1, 2013</a:t>
            </a:r>
          </a:p>
          <a:p>
            <a:pPr lvl="1" defTabSz="239713">
              <a:lnSpc>
                <a:spcPct val="80000"/>
              </a:lnSpc>
            </a:pPr>
            <a:r>
              <a:rPr lang="en-US" altLang="en-US" sz="15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NWB confirmed the dates for TM/PHC as October 16, 17 in Baker Lake</a:t>
            </a:r>
            <a:endParaRPr lang="en-US" altLang="en-US" sz="15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defTabSz="239713">
              <a:lnSpc>
                <a:spcPct val="80000"/>
              </a:lnSpc>
            </a:pPr>
            <a:r>
              <a:rPr lang="en-US" altLang="en-US" sz="19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Parties were asked to confirm their attendance at 	the TM/PHC by October 10, 2013.</a:t>
            </a:r>
          </a:p>
          <a:p>
            <a:pPr defTabSz="239713">
              <a:lnSpc>
                <a:spcPct val="80000"/>
              </a:lnSpc>
            </a:pPr>
            <a:endParaRPr lang="en-US" altLang="en-US" sz="19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239713">
              <a:lnSpc>
                <a:spcPct val="80000"/>
              </a:lnSpc>
            </a:pPr>
            <a:r>
              <a:rPr lang="en-US" altLang="en-US" sz="19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October 10, 2013  </a:t>
            </a:r>
          </a:p>
          <a:p>
            <a:pPr lvl="1" defTabSz="239713">
              <a:lnSpc>
                <a:spcPct val="80000"/>
              </a:lnSpc>
            </a:pPr>
            <a:r>
              <a:rPr lang="en-US" altLang="en-US" sz="15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AANDC confirmed their attendance; Kivalliq Inuit Association (</a:t>
            </a:r>
            <a:r>
              <a:rPr lang="en-US" altLang="en-US" sz="15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Kiv.IA</a:t>
            </a:r>
            <a:r>
              <a:rPr lang="en-US" altLang="en-US" sz="15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informed about their possible attendance</a:t>
            </a:r>
          </a:p>
          <a:p>
            <a:pPr marL="0" indent="0" defTabSz="239713">
              <a:lnSpc>
                <a:spcPct val="80000"/>
              </a:lnSpc>
              <a:buNone/>
            </a:pPr>
            <a:endParaRPr lang="en-US" altLang="en-US" sz="19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defTabSz="239713">
              <a:lnSpc>
                <a:spcPct val="80000"/>
              </a:lnSpc>
              <a:buNone/>
            </a:pPr>
            <a:r>
              <a:rPr lang="en-US" altLang="en-US" sz="19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altLang="en-US" sz="19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defTabSz="239713">
              <a:lnSpc>
                <a:spcPct val="80000"/>
              </a:lnSpc>
              <a:buNone/>
            </a:pPr>
            <a:endParaRPr lang="en-US" altLang="en-US" sz="19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defTabSz="239713">
              <a:lnSpc>
                <a:spcPct val="80000"/>
              </a:lnSpc>
              <a:buNone/>
            </a:pPr>
            <a:endParaRPr lang="en-US" altLang="en-US" sz="19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239713">
              <a:lnSpc>
                <a:spcPct val="80000"/>
              </a:lnSpc>
            </a:pPr>
            <a:endParaRPr lang="en-US" altLang="en-US" sz="19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239713">
              <a:lnSpc>
                <a:spcPct val="80000"/>
              </a:lnSpc>
            </a:pPr>
            <a:endParaRPr lang="en-US" altLang="en-US" sz="19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217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1"/>
            <a:ext cx="9144000" cy="6857999"/>
            <a:chOff x="0" y="1"/>
            <a:chExt cx="9144000" cy="6857999"/>
          </a:xfrm>
        </p:grpSpPr>
        <p:pic>
          <p:nvPicPr>
            <p:cNvPr id="6" name="Picture 2" descr="C:\Users\tech2\Desktop\logo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8744" y="5943600"/>
              <a:ext cx="905256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3" descr="C:\Users\tech2\Desktop\Flag_of_Nunavut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"/>
              <a:ext cx="2057399" cy="13226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C:\Users\tech2\Desktop\NWB Mine Training -  Meadowbank Mine\Meadowbank Gold Presentation\Meadowbank Covered Ore Storage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295400"/>
              <a:ext cx="2062482" cy="1325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5" descr="V:\USERS\CENTRAL FILING\5 Human Resources\2 Staff Training\Photo Library\Baker Lake 2012\DSC01365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590800"/>
              <a:ext cx="2057400" cy="1569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6" descr="V:\USERS\CENTRAL FILING\5 Human Resources\2 Staff Training\Photo Library\Baker Lake 2012\DSC01342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160520"/>
              <a:ext cx="2057400" cy="13258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 descr="D:\Meadowbank video clips\Construction Photos\Bay Goose Dyke construction August 24 2010.jp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486400"/>
              <a:ext cx="2057400" cy="1371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Footer Placeholder 10"/>
          <p:cNvSpPr txBox="1">
            <a:spLocks/>
          </p:cNvSpPr>
          <p:nvPr/>
        </p:nvSpPr>
        <p:spPr>
          <a:xfrm>
            <a:off x="3048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Community Session – October 16, 2013</a:t>
            </a:r>
            <a:endParaRPr lang="en-US" dirty="0"/>
          </a:p>
        </p:txBody>
      </p:sp>
      <p:sp>
        <p:nvSpPr>
          <p:cNvPr id="13" name="Title 1"/>
          <p:cNvSpPr txBox="1">
            <a:spLocks noGrp="1"/>
          </p:cNvSpPr>
          <p:nvPr>
            <p:ph type="ctrTitle"/>
          </p:nvPr>
        </p:nvSpPr>
        <p:spPr>
          <a:xfrm>
            <a:off x="2062482" y="1"/>
            <a:ext cx="7081517" cy="1470025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Procedural History of</a:t>
            </a:r>
          </a:p>
          <a:p>
            <a:r>
              <a:rPr lang="en-US" sz="3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 “A” 2AM-MEA0815 Water Licence </a:t>
            </a:r>
            <a:br>
              <a:rPr lang="en-US" sz="3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Amendment Application</a:t>
            </a:r>
            <a:endParaRPr lang="en-US" sz="3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3"/>
          <p:cNvSpPr txBox="1">
            <a:spLocks noGrp="1" noChangeArrowheads="1"/>
          </p:cNvSpPr>
          <p:nvPr>
            <p:ph type="subTitle" idx="1"/>
          </p:nvPr>
        </p:nvSpPr>
        <p:spPr>
          <a:xfrm>
            <a:off x="2133600" y="1981200"/>
            <a:ext cx="6400800" cy="38862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239713">
              <a:lnSpc>
                <a:spcPct val="80000"/>
              </a:lnSpc>
            </a:pPr>
            <a:r>
              <a:rPr lang="en-US" alt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October 16, 2013 NWB held the Technical Meeting</a:t>
            </a:r>
          </a:p>
          <a:p>
            <a:pPr marL="0" indent="0" algn="just" defTabSz="239713">
              <a:lnSpc>
                <a:spcPct val="80000"/>
              </a:lnSpc>
              <a:buNone/>
            </a:pPr>
            <a:endParaRPr lang="en-US" altLang="en-US" sz="2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</a:pPr>
            <a:r>
              <a:rPr lang="en-US" altLang="en-US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October 16, 2013 NWB is holding this Community Meeting</a:t>
            </a:r>
            <a:endParaRPr lang="en-US" altLang="en-US" sz="2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239713">
              <a:lnSpc>
                <a:spcPct val="80000"/>
              </a:lnSpc>
              <a:buNone/>
            </a:pPr>
            <a:endParaRPr lang="en-US" altLang="en-US" sz="22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239713">
              <a:lnSpc>
                <a:spcPct val="80000"/>
              </a:lnSpc>
            </a:pPr>
            <a:r>
              <a:rPr lang="en-US" altLang="en-US" sz="2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October 17, 2013 NWB will be holding the Pre-Hearing Conference tomorrow morning</a:t>
            </a:r>
            <a:endParaRPr lang="en-US" altLang="en-US" sz="2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defTabSz="239713">
              <a:lnSpc>
                <a:spcPct val="80000"/>
              </a:lnSpc>
              <a:buNone/>
            </a:pPr>
            <a:r>
              <a:rPr lang="en-US" alt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altLang="en-US" sz="24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defTabSz="239713">
              <a:lnSpc>
                <a:spcPct val="80000"/>
              </a:lnSpc>
              <a:buNone/>
            </a:pPr>
            <a:endParaRPr lang="en-US" altLang="en-US" sz="24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defTabSz="239713">
              <a:lnSpc>
                <a:spcPct val="80000"/>
              </a:lnSpc>
              <a:buNone/>
            </a:pPr>
            <a:endParaRPr lang="en-US" altLang="en-US" sz="2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7088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1"/>
            <a:ext cx="9144000" cy="6857999"/>
            <a:chOff x="0" y="1"/>
            <a:chExt cx="9144000" cy="6857999"/>
          </a:xfrm>
        </p:grpSpPr>
        <p:pic>
          <p:nvPicPr>
            <p:cNvPr id="6" name="Picture 2" descr="C:\Users\tech2\Desktop\logo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8744" y="5943600"/>
              <a:ext cx="905256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3" descr="C:\Users\tech2\Desktop\Flag_of_Nunavut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"/>
              <a:ext cx="2057399" cy="13226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C:\Users\tech2\Desktop\NWB Mine Training -  Meadowbank Mine\Meadowbank Gold Presentation\Meadowbank Covered Ore Storage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295400"/>
              <a:ext cx="2062482" cy="1325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5" descr="V:\USERS\CENTRAL FILING\5 Human Resources\2 Staff Training\Photo Library\Baker Lake 2012\DSC01365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590800"/>
              <a:ext cx="2057400" cy="1569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6" descr="V:\USERS\CENTRAL FILING\5 Human Resources\2 Staff Training\Photo Library\Baker Lake 2012\DSC01342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160520"/>
              <a:ext cx="2057400" cy="13258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 descr="D:\Meadowbank video clips\Construction Photos\Bay Goose Dyke construction August 24 2010.jp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486400"/>
              <a:ext cx="2057400" cy="1371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Footer Placeholder 10"/>
          <p:cNvSpPr txBox="1">
            <a:spLocks/>
          </p:cNvSpPr>
          <p:nvPr/>
        </p:nvSpPr>
        <p:spPr>
          <a:xfrm>
            <a:off x="3048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Community Session – October 16, 2013</a:t>
            </a:r>
            <a:endParaRPr lang="en-US" dirty="0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062483" y="0"/>
            <a:ext cx="7081517" cy="102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NWB Type “A” Water Licensing Process</a:t>
            </a:r>
            <a:endParaRPr lang="en-US" sz="3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2209799" y="1143000"/>
            <a:ext cx="6278081" cy="1061864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2000" dirty="0" smtClean="0">
                <a:latin typeface="Times New Roman" pitchFamily="18" charset="0"/>
                <a:cs typeface="Times New Roman" pitchFamily="18" charset="0"/>
              </a:rPr>
              <a:t>NWB </a:t>
            </a:r>
            <a:r>
              <a:rPr lang="en-CA" sz="2000" dirty="0">
                <a:latin typeface="Times New Roman" pitchFamily="18" charset="0"/>
                <a:cs typeface="Times New Roman" pitchFamily="18" charset="0"/>
              </a:rPr>
              <a:t>receives application and confirms classification of undertaking and type of </a:t>
            </a:r>
            <a:r>
              <a:rPr lang="en-CA" sz="2000" dirty="0" smtClean="0">
                <a:latin typeface="Times New Roman" pitchFamily="18" charset="0"/>
                <a:cs typeface="Times New Roman" pitchFamily="18" charset="0"/>
              </a:rPr>
              <a:t>licence (new/renewal/amendment) </a:t>
            </a:r>
            <a:r>
              <a:rPr lang="en-CA" sz="2000" dirty="0">
                <a:latin typeface="Times New Roman" pitchFamily="18" charset="0"/>
                <a:cs typeface="Times New Roman" pitchFamily="18" charset="0"/>
              </a:rPr>
              <a:t>as type A.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Line 5"/>
          <p:cNvSpPr>
            <a:spLocks noChangeShapeType="1"/>
          </p:cNvSpPr>
          <p:nvPr/>
        </p:nvSpPr>
        <p:spPr bwMode="auto">
          <a:xfrm>
            <a:off x="6745757" y="2204864"/>
            <a:ext cx="0" cy="641866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Text Box 6"/>
          <p:cNvSpPr txBox="1">
            <a:spLocks noChangeArrowheads="1"/>
          </p:cNvSpPr>
          <p:nvPr/>
        </p:nvSpPr>
        <p:spPr bwMode="auto">
          <a:xfrm>
            <a:off x="4969367" y="2905488"/>
            <a:ext cx="3520094" cy="720080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NWB conducts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concordance review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2209798" y="2677562"/>
            <a:ext cx="2057401" cy="1302089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If required, applicant provides additional information. </a:t>
            </a:r>
          </a:p>
        </p:txBody>
      </p:sp>
      <p:sp>
        <p:nvSpPr>
          <p:cNvPr id="20" name="Text Box 8"/>
          <p:cNvSpPr txBox="1">
            <a:spLocks noChangeArrowheads="1"/>
          </p:cNvSpPr>
          <p:nvPr/>
        </p:nvSpPr>
        <p:spPr bwMode="auto">
          <a:xfrm>
            <a:off x="4970633" y="4381811"/>
            <a:ext cx="3559316" cy="775381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NWB issues notice of application (minimum 30 days).</a:t>
            </a:r>
          </a:p>
        </p:txBody>
      </p:sp>
      <p:sp>
        <p:nvSpPr>
          <p:cNvPr id="21" name="Line 5"/>
          <p:cNvSpPr>
            <a:spLocks noChangeShapeType="1"/>
          </p:cNvSpPr>
          <p:nvPr/>
        </p:nvSpPr>
        <p:spPr bwMode="auto">
          <a:xfrm flipH="1">
            <a:off x="4320485" y="3140968"/>
            <a:ext cx="556315" cy="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5"/>
          <p:cNvSpPr>
            <a:spLocks noChangeShapeType="1"/>
          </p:cNvSpPr>
          <p:nvPr/>
        </p:nvSpPr>
        <p:spPr bwMode="auto">
          <a:xfrm>
            <a:off x="4321255" y="3423244"/>
            <a:ext cx="555545" cy="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5"/>
          <p:cNvSpPr>
            <a:spLocks noChangeShapeType="1"/>
          </p:cNvSpPr>
          <p:nvPr/>
        </p:nvSpPr>
        <p:spPr bwMode="auto">
          <a:xfrm>
            <a:off x="6745757" y="3658718"/>
            <a:ext cx="0" cy="641866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5"/>
          <p:cNvSpPr>
            <a:spLocks noChangeShapeType="1"/>
          </p:cNvSpPr>
          <p:nvPr/>
        </p:nvSpPr>
        <p:spPr bwMode="auto">
          <a:xfrm>
            <a:off x="6745757" y="5255873"/>
            <a:ext cx="0" cy="641866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67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633</TotalTime>
  <Words>1173</Words>
  <Application>Microsoft Office PowerPoint</Application>
  <PresentationFormat>On-screen Show (4:3)</PresentationFormat>
  <Paragraphs>199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Nunavut Water Board (NWB)</vt:lpstr>
      <vt:lpstr>Introduction to the Nunavut Water Board  (NWB)</vt:lpstr>
      <vt:lpstr>Agnico-Eagle Mines Ltd. (AEM)  Type “A” 2AM-MEA0815 Water Licence  Meadowbank Gold Project</vt:lpstr>
      <vt:lpstr>AEM Type “A” 2AM-MEA0815 Water Licence  Meadowbank Gold Project</vt:lpstr>
      <vt:lpstr>Amendment Application before the Board Type “A” 2AM-MEA0815 Water Licence</vt:lpstr>
      <vt:lpstr>PowerPoint Presentation</vt:lpstr>
      <vt:lpstr>Procedural History of Type “A” 2AM-MEA0815 Water Licence  Amendment Application</vt:lpstr>
      <vt:lpstr>Procedural History of Type “A” 2AM-MEA0815 Water Licence  Amendment Application</vt:lpstr>
      <vt:lpstr>PowerPoint Presentation</vt:lpstr>
      <vt:lpstr>PowerPoint Presentation</vt:lpstr>
      <vt:lpstr>PowerPoint Presentation</vt:lpstr>
      <vt:lpstr>Next Steps in the NWB Process </vt:lpstr>
      <vt:lpstr>Objectives of Tonight’s Community Meeting</vt:lpstr>
      <vt:lpstr>PowerPoint Presentation</vt:lpstr>
      <vt:lpstr>PowerPoint Presentation</vt:lpstr>
      <vt:lpstr>PowerPoint Presentation</vt:lpstr>
      <vt:lpstr>Contact Information</vt:lpstr>
      <vt:lpstr>Questions? Comments?  Thank You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Karen Kharatyan</dc:creator>
  <cp:lastModifiedBy>Licence Administrator Assistant</cp:lastModifiedBy>
  <cp:revision>40</cp:revision>
  <dcterms:created xsi:type="dcterms:W3CDTF">2013-09-30T20:56:29Z</dcterms:created>
  <dcterms:modified xsi:type="dcterms:W3CDTF">2013-10-15T15:31:13Z</dcterms:modified>
</cp:coreProperties>
</file>