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319" r:id="rId3"/>
    <p:sldId id="298" r:id="rId4"/>
    <p:sldId id="292" r:id="rId5"/>
    <p:sldId id="258" r:id="rId6"/>
    <p:sldId id="259" r:id="rId7"/>
    <p:sldId id="282" r:id="rId8"/>
    <p:sldId id="278" r:id="rId9"/>
    <p:sldId id="280" r:id="rId10"/>
    <p:sldId id="283" r:id="rId11"/>
    <p:sldId id="301" r:id="rId12"/>
    <p:sldId id="302" r:id="rId13"/>
    <p:sldId id="303" r:id="rId14"/>
    <p:sldId id="304" r:id="rId15"/>
    <p:sldId id="305" r:id="rId16"/>
    <p:sldId id="306" r:id="rId17"/>
    <p:sldId id="307" r:id="rId18"/>
    <p:sldId id="308" r:id="rId19"/>
    <p:sldId id="314" r:id="rId20"/>
    <p:sldId id="309" r:id="rId21"/>
    <p:sldId id="310" r:id="rId22"/>
    <p:sldId id="311" r:id="rId23"/>
    <p:sldId id="31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647D"/>
    <a:srgbClr val="0070C0"/>
    <a:srgbClr val="FAFDD3"/>
    <a:srgbClr val="C9E7A7"/>
    <a:srgbClr val="E2F5FA"/>
    <a:srgbClr val="D5F0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525" autoAdjust="0"/>
    <p:restoredTop sz="92487" autoAdjust="0"/>
  </p:normalViewPr>
  <p:slideViewPr>
    <p:cSldViewPr>
      <p:cViewPr>
        <p:scale>
          <a:sx n="70" d="100"/>
          <a:sy n="70" d="100"/>
        </p:scale>
        <p:origin x="-193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69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C65EFF-95BB-415C-B0A4-A6367933A772}" type="datetimeFigureOut">
              <a:rPr lang="en-CA" smtClean="0"/>
              <a:t>14/01/2015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Mary River- Board Panel Update - November 2014</a:t>
            </a:r>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2D3000-3A5E-4A86-8F4B-BAC295742059}" type="slidenum">
              <a:rPr lang="en-CA" smtClean="0"/>
              <a:t>‹#›</a:t>
            </a:fld>
            <a:endParaRPr lang="en-CA"/>
          </a:p>
        </p:txBody>
      </p:sp>
    </p:spTree>
    <p:extLst>
      <p:ext uri="{BB962C8B-B14F-4D97-AF65-F5344CB8AC3E}">
        <p14:creationId xmlns:p14="http://schemas.microsoft.com/office/powerpoint/2010/main" val="254519590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AE28D9-46A8-4AB4-9189-1D060735CBBC}" type="datetimeFigureOut">
              <a:rPr lang="en-CA" smtClean="0"/>
              <a:t>14/01/2015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Mary River- Board Panel Update - November 2014</a:t>
            </a: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FFB53-840E-44D0-8DD2-A1BBDE0D75A3}" type="slidenum">
              <a:rPr lang="en-CA" smtClean="0"/>
              <a:t>‹#›</a:t>
            </a:fld>
            <a:endParaRPr lang="en-CA"/>
          </a:p>
        </p:txBody>
      </p:sp>
    </p:spTree>
    <p:extLst>
      <p:ext uri="{BB962C8B-B14F-4D97-AF65-F5344CB8AC3E}">
        <p14:creationId xmlns:p14="http://schemas.microsoft.com/office/powerpoint/2010/main" val="229631646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15FFB53-840E-44D0-8DD2-A1BBDE0D75A3}" type="slidenum">
              <a:rPr lang="en-CA" smtClean="0"/>
              <a:t>1</a:t>
            </a:fld>
            <a:endParaRPr lang="en-CA"/>
          </a:p>
        </p:txBody>
      </p:sp>
      <p:sp>
        <p:nvSpPr>
          <p:cNvPr id="5" name="Footer Placeholder 4"/>
          <p:cNvSpPr>
            <a:spLocks noGrp="1"/>
          </p:cNvSpPr>
          <p:nvPr>
            <p:ph type="ftr" sz="quarter" idx="11"/>
          </p:nvPr>
        </p:nvSpPr>
        <p:spPr/>
        <p:txBody>
          <a:bodyPr/>
          <a:lstStyle/>
          <a:p>
            <a:r>
              <a:rPr lang="en-US" smtClean="0"/>
              <a:t>Mary River- Board Panel Update - November 2014</a:t>
            </a:r>
            <a:endParaRPr lang="en-CA"/>
          </a:p>
        </p:txBody>
      </p:sp>
    </p:spTree>
    <p:extLst>
      <p:ext uri="{BB962C8B-B14F-4D97-AF65-F5344CB8AC3E}">
        <p14:creationId xmlns:p14="http://schemas.microsoft.com/office/powerpoint/2010/main" val="393806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a:t>
            </a:r>
            <a:r>
              <a:rPr lang="en-US" baseline="0" dirty="0" smtClean="0"/>
              <a:t> the current 2014 volume of </a:t>
            </a:r>
            <a:r>
              <a:rPr lang="en-US" baseline="0" dirty="0" err="1" smtClean="0"/>
              <a:t>nipissar</a:t>
            </a:r>
            <a:r>
              <a:rPr lang="en-US" baseline="0" dirty="0" smtClean="0"/>
              <a:t> lake? Latest survey 2009? The numbers for 2013 are questionable? A loss of 291,445m3? Compared to 44,000m3/</a:t>
            </a:r>
            <a:r>
              <a:rPr lang="en-US" baseline="0" dirty="0" err="1" smtClean="0"/>
              <a:t>yr</a:t>
            </a:r>
            <a:r>
              <a:rPr lang="en-US" baseline="0" dirty="0" smtClean="0"/>
              <a:t> 1995-2009? Nearly half the estimated volume.</a:t>
            </a:r>
            <a:endParaRPr lang="en-US" dirty="0"/>
          </a:p>
        </p:txBody>
      </p:sp>
      <p:sp>
        <p:nvSpPr>
          <p:cNvPr id="4" name="Footer Placeholder 3"/>
          <p:cNvSpPr>
            <a:spLocks noGrp="1"/>
          </p:cNvSpPr>
          <p:nvPr>
            <p:ph type="ftr" sz="quarter" idx="10"/>
          </p:nvPr>
        </p:nvSpPr>
        <p:spPr/>
        <p:txBody>
          <a:bodyPr/>
          <a:lstStyle/>
          <a:p>
            <a:r>
              <a:rPr lang="en-US" smtClean="0"/>
              <a:t>Mary River- Board Panel Update - November 2014</a:t>
            </a:r>
            <a:endParaRPr lang="en-CA"/>
          </a:p>
        </p:txBody>
      </p:sp>
      <p:sp>
        <p:nvSpPr>
          <p:cNvPr id="5" name="Slide Number Placeholder 4"/>
          <p:cNvSpPr>
            <a:spLocks noGrp="1"/>
          </p:cNvSpPr>
          <p:nvPr>
            <p:ph type="sldNum" sz="quarter" idx="11"/>
          </p:nvPr>
        </p:nvSpPr>
        <p:spPr/>
        <p:txBody>
          <a:bodyPr/>
          <a:lstStyle/>
          <a:p>
            <a:fld id="{915FFB53-840E-44D0-8DD2-A1BBDE0D75A3}" type="slidenum">
              <a:rPr lang="en-CA" smtClean="0"/>
              <a:t>7</a:t>
            </a:fld>
            <a:endParaRPr lang="en-CA"/>
          </a:p>
        </p:txBody>
      </p:sp>
    </p:spTree>
    <p:extLst>
      <p:ext uri="{BB962C8B-B14F-4D97-AF65-F5344CB8AC3E}">
        <p14:creationId xmlns:p14="http://schemas.microsoft.com/office/powerpoint/2010/main" val="1433088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Did the GN actually carry</a:t>
            </a:r>
            <a:r>
              <a:rPr lang="en-US" baseline="0" dirty="0" smtClean="0"/>
              <a:t> out pumping in the fall of 2014 following the PH?</a:t>
            </a:r>
            <a:endParaRPr lang="en-US" dirty="0"/>
          </a:p>
        </p:txBody>
      </p:sp>
      <p:sp>
        <p:nvSpPr>
          <p:cNvPr id="4" name="Footer Placeholder 3"/>
          <p:cNvSpPr>
            <a:spLocks noGrp="1"/>
          </p:cNvSpPr>
          <p:nvPr>
            <p:ph type="ftr" sz="quarter" idx="10"/>
          </p:nvPr>
        </p:nvSpPr>
        <p:spPr/>
        <p:txBody>
          <a:bodyPr/>
          <a:lstStyle/>
          <a:p>
            <a:r>
              <a:rPr lang="en-US" smtClean="0"/>
              <a:t>Mary River- Board Panel Update - November 2014</a:t>
            </a:r>
            <a:endParaRPr lang="en-CA"/>
          </a:p>
        </p:txBody>
      </p:sp>
      <p:sp>
        <p:nvSpPr>
          <p:cNvPr id="5" name="Slide Number Placeholder 4"/>
          <p:cNvSpPr>
            <a:spLocks noGrp="1"/>
          </p:cNvSpPr>
          <p:nvPr>
            <p:ph type="sldNum" sz="quarter" idx="11"/>
          </p:nvPr>
        </p:nvSpPr>
        <p:spPr/>
        <p:txBody>
          <a:bodyPr/>
          <a:lstStyle/>
          <a:p>
            <a:fld id="{915FFB53-840E-44D0-8DD2-A1BBDE0D75A3}" type="slidenum">
              <a:rPr lang="en-CA" smtClean="0"/>
              <a:t>16</a:t>
            </a:fld>
            <a:endParaRPr lang="en-CA"/>
          </a:p>
        </p:txBody>
      </p:sp>
    </p:spTree>
    <p:extLst>
      <p:ext uri="{BB962C8B-B14F-4D97-AF65-F5344CB8AC3E}">
        <p14:creationId xmlns:p14="http://schemas.microsoft.com/office/powerpoint/2010/main" val="689123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lvl1pPr>
              <a:defRPr/>
            </a:lvl1pPr>
          </a:lstStyle>
          <a:p>
            <a:fld id="{9353726C-6682-44F0-BFB8-A32CDEBC3F46}" type="datetime1">
              <a:rPr lang="en-CA" smtClean="0"/>
              <a:t>14/01/2015</a:t>
            </a:fld>
            <a:endParaRPr lang="en-CA" dirty="0"/>
          </a:p>
        </p:txBody>
      </p:sp>
      <p:sp>
        <p:nvSpPr>
          <p:cNvPr id="19" name="Footer Placeholder 18"/>
          <p:cNvSpPr>
            <a:spLocks noGrp="1"/>
          </p:cNvSpPr>
          <p:nvPr>
            <p:ph type="ftr" sz="quarter" idx="11"/>
          </p:nvPr>
        </p:nvSpPr>
        <p:spPr>
          <a:xfrm>
            <a:off x="2627784" y="6237312"/>
            <a:ext cx="4065240" cy="365125"/>
          </a:xfrm>
        </p:spPr>
        <p:txBody>
          <a:bodyPr/>
          <a:lstStyle/>
          <a:p>
            <a:r>
              <a:rPr lang="en-CA" smtClean="0"/>
              <a:t>Licence 2AM-MEA0815  Renewal Application  Technical Meeting/Prehearing Conference</a:t>
            </a:r>
            <a:endParaRPr lang="en-CA" dirty="0"/>
          </a:p>
        </p:txBody>
      </p:sp>
      <p:sp>
        <p:nvSpPr>
          <p:cNvPr id="27" name="Slide Number Placeholder 26"/>
          <p:cNvSpPr>
            <a:spLocks noGrp="1"/>
          </p:cNvSpPr>
          <p:nvPr>
            <p:ph type="sldNum" sz="quarter" idx="12"/>
          </p:nvPr>
        </p:nvSpPr>
        <p:spPr/>
        <p:txBody>
          <a:bodyPr/>
          <a:lstStyle/>
          <a:p>
            <a:fld id="{7743DBDE-EEB0-4B35-80BE-167CFC5089B8}"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BE0D5C-A379-4B7C-A48C-D60D26905627}" type="datetime1">
              <a:rPr lang="en-CA" smtClean="0"/>
              <a:t>14/01/2015</a:t>
            </a:fld>
            <a:endParaRPr lang="en-CA"/>
          </a:p>
        </p:txBody>
      </p:sp>
      <p:sp>
        <p:nvSpPr>
          <p:cNvPr id="5" name="Footer Placeholder 4"/>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E8CF25-ABD0-4EEC-B882-257C128006AE}" type="datetime1">
              <a:rPr lang="en-CA" smtClean="0"/>
              <a:t>14/01/2015</a:t>
            </a:fld>
            <a:endParaRPr lang="en-CA"/>
          </a:p>
        </p:txBody>
      </p:sp>
      <p:sp>
        <p:nvSpPr>
          <p:cNvPr id="5" name="Footer Placeholder 4"/>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4428" y="476672"/>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17045" y="1988840"/>
            <a:ext cx="8229600" cy="43891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2BA2B4-DED9-4EA4-BC2E-094C60A1A013}" type="datetime1">
              <a:rPr lang="en-CA" smtClean="0"/>
              <a:t>14/01/2015</a:t>
            </a:fld>
            <a:endParaRPr lang="en-CA"/>
          </a:p>
        </p:txBody>
      </p:sp>
      <p:sp>
        <p:nvSpPr>
          <p:cNvPr id="5" name="Footer Placeholder 4"/>
          <p:cNvSpPr>
            <a:spLocks noGrp="1"/>
          </p:cNvSpPr>
          <p:nvPr>
            <p:ph type="ftr" sz="quarter" idx="11"/>
          </p:nvPr>
        </p:nvSpPr>
        <p:spPr>
          <a:xfrm>
            <a:off x="2771800" y="6237312"/>
            <a:ext cx="3849216" cy="365125"/>
          </a:xfrm>
        </p:spPr>
        <p:txBody>
          <a:bodyPr/>
          <a:lstStyle/>
          <a:p>
            <a:r>
              <a:rPr lang="en-CA" smtClean="0"/>
              <a:t>Licence 2AM-MEA0815  Renewal Application  Technical Meeting/Prehearing Conference</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6304C65-13EB-4E7E-8586-18AAD49B8F8B}" type="datetime1">
              <a:rPr lang="en-CA" smtClean="0"/>
              <a:t>14/01/2015</a:t>
            </a:fld>
            <a:endParaRPr lang="en-CA"/>
          </a:p>
        </p:txBody>
      </p:sp>
      <p:sp>
        <p:nvSpPr>
          <p:cNvPr id="5" name="Footer Placeholder 4"/>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E7FC7E7-B2A5-4366-B979-5C27AF4DA0D0}" type="datetime1">
              <a:rPr lang="en-CA" smtClean="0"/>
              <a:t>14/01/2015</a:t>
            </a:fld>
            <a:endParaRPr lang="en-CA"/>
          </a:p>
        </p:txBody>
      </p:sp>
      <p:sp>
        <p:nvSpPr>
          <p:cNvPr id="6" name="Footer Placeholder 5"/>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7888FB8-9032-4A3C-BA3C-9C8D9202FCC5}" type="datetime1">
              <a:rPr lang="en-CA" smtClean="0"/>
              <a:t>14/01/2015</a:t>
            </a:fld>
            <a:endParaRPr lang="en-CA"/>
          </a:p>
        </p:txBody>
      </p:sp>
      <p:sp>
        <p:nvSpPr>
          <p:cNvPr id="8" name="Footer Placeholder 7"/>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9" name="Slide Number Placeholder 8"/>
          <p:cNvSpPr>
            <a:spLocks noGrp="1"/>
          </p:cNvSpPr>
          <p:nvPr>
            <p:ph type="sldNum" sz="quarter" idx="12"/>
          </p:nvPr>
        </p:nvSpPr>
        <p:spPr/>
        <p:txBody>
          <a:bodyPr/>
          <a:lstStyle/>
          <a:p>
            <a:fld id="{7743DBDE-EEB0-4B35-80BE-167CFC5089B8}" type="slidenum">
              <a:rPr lang="en-CA" smtClean="0"/>
              <a:t>‹#›</a:t>
            </a:fld>
            <a:endParaRPr lang="en-CA"/>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DDF6E9-BC8A-465C-9A9F-B9157CC1EA02}" type="datetime1">
              <a:rPr lang="en-CA" smtClean="0"/>
              <a:t>14/01/2015</a:t>
            </a:fld>
            <a:endParaRPr lang="en-CA"/>
          </a:p>
        </p:txBody>
      </p:sp>
      <p:sp>
        <p:nvSpPr>
          <p:cNvPr id="4" name="Footer Placeholder 3"/>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5" name="Slide Number Placeholder 4"/>
          <p:cNvSpPr>
            <a:spLocks noGrp="1"/>
          </p:cNvSpPr>
          <p:nvPr>
            <p:ph type="sldNum" sz="quarter" idx="12"/>
          </p:nvPr>
        </p:nvSpPr>
        <p:spPr/>
        <p:txBody>
          <a:bodyPr/>
          <a:lstStyle/>
          <a:p>
            <a:fld id="{7743DBDE-EEB0-4B35-80BE-167CFC5089B8}" type="slidenum">
              <a:rPr lang="en-CA" smtClean="0"/>
              <a:t>‹#›</a:t>
            </a:fld>
            <a:endParaRPr lang="en-CA"/>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7C0EA2-0CE2-43A2-9143-4D709D2BFD59}" type="datetime1">
              <a:rPr lang="en-CA" smtClean="0"/>
              <a:t>14/01/2015</a:t>
            </a:fld>
            <a:endParaRPr lang="en-CA"/>
          </a:p>
        </p:txBody>
      </p:sp>
      <p:sp>
        <p:nvSpPr>
          <p:cNvPr id="3" name="Footer Placeholder 2"/>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4" name="Slide Number Placeholder 3"/>
          <p:cNvSpPr>
            <a:spLocks noGrp="1"/>
          </p:cNvSpPr>
          <p:nvPr>
            <p:ph type="sldNum" sz="quarter" idx="12"/>
          </p:nvPr>
        </p:nvSpPr>
        <p:spPr/>
        <p:txBody>
          <a:bodyPr/>
          <a:lstStyle/>
          <a:p>
            <a:fld id="{7743DBDE-EEB0-4B35-80BE-167CFC5089B8}" type="slidenum">
              <a:rPr lang="en-CA" smtClean="0"/>
              <a:t>‹#›</a:t>
            </a:fld>
            <a:endParaRPr lang="en-CA"/>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5A74D5-180C-4667-8C8C-08744D527DD5}" type="datetime1">
              <a:rPr lang="en-CA" smtClean="0"/>
              <a:t>14/01/2015</a:t>
            </a:fld>
            <a:endParaRPr lang="en-CA"/>
          </a:p>
        </p:txBody>
      </p:sp>
      <p:sp>
        <p:nvSpPr>
          <p:cNvPr id="6" name="Footer Placeholder 5"/>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EA5F7B-8A0C-4B4A-988D-A2A607627BC0}" type="datetime1">
              <a:rPr lang="en-CA" smtClean="0"/>
              <a:t>14/01/2015</a:t>
            </a:fld>
            <a:endParaRPr lang="en-CA"/>
          </a:p>
        </p:txBody>
      </p:sp>
      <p:sp>
        <p:nvSpPr>
          <p:cNvPr id="6" name="Footer Placeholder 5"/>
          <p:cNvSpPr>
            <a:spLocks noGrp="1"/>
          </p:cNvSpPr>
          <p:nvPr>
            <p:ph type="ftr" sz="quarter" idx="11"/>
          </p:nvPr>
        </p:nvSpPr>
        <p:spPr/>
        <p:txBody>
          <a:bodyPr/>
          <a:lstStyle/>
          <a:p>
            <a:r>
              <a:rPr lang="en-CA" smtClean="0"/>
              <a:t>Licence 2AM-MEA0815  Renewal Application  Technical Meeting/Prehearing Conference</a:t>
            </a:r>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7743DBDE-EEB0-4B35-80BE-167CFC5089B8}" type="slidenum">
              <a:rPr lang="en-CA" smtClean="0"/>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2D4D669-3391-4D0B-9372-CD5043A76EBC}" type="datetime1">
              <a:rPr lang="en-CA" smtClean="0"/>
              <a:t>14/01/2015</a:t>
            </a:fld>
            <a:endParaRPr lang="en-CA"/>
          </a:p>
        </p:txBody>
      </p:sp>
      <p:sp>
        <p:nvSpPr>
          <p:cNvPr id="22" name="Footer Placeholder 21"/>
          <p:cNvSpPr>
            <a:spLocks noGrp="1"/>
          </p:cNvSpPr>
          <p:nvPr>
            <p:ph type="ftr" sz="quarter" idx="3"/>
          </p:nvPr>
        </p:nvSpPr>
        <p:spPr>
          <a:xfrm>
            <a:off x="2897224" y="6309320"/>
            <a:ext cx="3865525"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CA" smtClean="0"/>
              <a:t>Licence 2AM-MEA0815  Renewal Application  Technical Meeting/Prehearing Conference</a:t>
            </a:r>
            <a:endParaRPr lang="en-CA"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43DBDE-EEB0-4B35-80BE-167CFC5089B8}" type="slidenum">
              <a:rPr lang="en-CA" smtClean="0"/>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pic>
        <p:nvPicPr>
          <p:cNvPr id="14"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0863" y="0"/>
            <a:ext cx="806001" cy="7594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ben.kogvik@nwb-oen.ca" TargetMode="External"/><Relationship Id="rId2" Type="http://schemas.openxmlformats.org/officeDocument/2006/relationships/hyperlink" Target="mailto:david.hohnstein@nwb-oen.ca" TargetMode="External"/><Relationship Id="rId1" Type="http://schemas.openxmlformats.org/officeDocument/2006/relationships/slideLayout" Target="../slideLayouts/slideLayout2.xml"/><Relationship Id="rId5" Type="http://schemas.openxmlformats.org/officeDocument/2006/relationships/hyperlink" Target="mailto:karen.kharatyan@nwb-oen.ca" TargetMode="External"/><Relationship Id="rId4" Type="http://schemas.openxmlformats.org/officeDocument/2006/relationships/hyperlink" Target="mailto:phyllis.beaulieu@nwb-oen.ca"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43DBDE-EEB0-4B35-80BE-167CFC5089B8}" type="slidenum">
              <a:rPr lang="en-CA" smtClean="0"/>
              <a:t>1</a:t>
            </a:fld>
            <a:endParaRPr lang="en-CA" dirty="0"/>
          </a:p>
        </p:txBody>
      </p:sp>
      <p:sp>
        <p:nvSpPr>
          <p:cNvPr id="2" name="Footer Placeholder 1"/>
          <p:cNvSpPr>
            <a:spLocks noGrp="1"/>
          </p:cNvSpPr>
          <p:nvPr>
            <p:ph type="ftr" sz="quarter" idx="11"/>
          </p:nvPr>
        </p:nvSpPr>
        <p:spPr>
          <a:xfrm>
            <a:off x="2337738" y="6309320"/>
            <a:ext cx="4355286" cy="432048"/>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1206259253"/>
              </p:ext>
            </p:extLst>
          </p:nvPr>
        </p:nvGraphicFramePr>
        <p:xfrm>
          <a:off x="1115616" y="881216"/>
          <a:ext cx="6856381" cy="4648200"/>
        </p:xfrm>
        <a:graphic>
          <a:graphicData uri="http://schemas.openxmlformats.org/drawingml/2006/table">
            <a:tbl>
              <a:tblPr firstRow="1" bandRow="1">
                <a:tableStyleId>{5C22544A-7EE6-4342-B048-85BDC9FD1C3A}</a:tableStyleId>
              </a:tblPr>
              <a:tblGrid>
                <a:gridCol w="3784255"/>
                <a:gridCol w="3072126"/>
              </a:tblGrid>
              <a:tr h="4648200">
                <a:tc>
                  <a:txBody>
                    <a:bodyPr/>
                    <a:lstStyle/>
                    <a:p>
                      <a:pPr lvl="1" algn="ctr"/>
                      <a:endParaRPr lang="en-US" sz="2400" b="1" dirty="0" smtClean="0">
                        <a:solidFill>
                          <a:schemeClr val="tx1"/>
                        </a:solidFill>
                        <a:cs typeface="Times New Roman" pitchFamily="18" charset="0"/>
                      </a:endParaRPr>
                    </a:p>
                    <a:p>
                      <a:pPr lvl="1" algn="ctr"/>
                      <a:endParaRPr lang="en-US" sz="2400" b="1" dirty="0" smtClean="0">
                        <a:solidFill>
                          <a:schemeClr val="tx1"/>
                        </a:solidFill>
                        <a:cs typeface="Times New Roman" pitchFamily="18" charset="0"/>
                      </a:endParaRPr>
                    </a:p>
                    <a:p>
                      <a:pPr marL="0" lvl="1" indent="0" algn="ctr">
                        <a:tabLst/>
                      </a:pPr>
                      <a:r>
                        <a:rPr lang="en-US" sz="3000" b="1" baseline="0" dirty="0" smtClean="0">
                          <a:solidFill>
                            <a:schemeClr val="tx1"/>
                          </a:solidFill>
                          <a:latin typeface="Times New Roman" pitchFamily="18" charset="0"/>
                          <a:cs typeface="Times New Roman" pitchFamily="18" charset="0"/>
                        </a:rPr>
                        <a:t>NWB Community Session Presentation </a:t>
                      </a:r>
                    </a:p>
                    <a:p>
                      <a:pPr marL="0" lvl="1" indent="0" algn="ctr">
                        <a:tabLst/>
                      </a:pPr>
                      <a:endParaRPr lang="en-US" sz="2200" b="1" baseline="0" dirty="0" smtClean="0">
                        <a:solidFill>
                          <a:schemeClr val="tx1"/>
                        </a:solidFill>
                        <a:latin typeface="Times New Roman" pitchFamily="18" charset="0"/>
                        <a:cs typeface="Times New Roman" pitchFamily="18" charset="0"/>
                      </a:endParaRPr>
                    </a:p>
                    <a:p>
                      <a:pPr marL="0" lvl="1" indent="0" algn="ctr">
                        <a:tabLst/>
                      </a:pPr>
                      <a:r>
                        <a:rPr lang="en-US" sz="1800" b="1" dirty="0" smtClean="0">
                          <a:solidFill>
                            <a:schemeClr val="tx1"/>
                          </a:solidFill>
                          <a:latin typeface="Times New Roman" pitchFamily="18" charset="0"/>
                          <a:cs typeface="Times New Roman" pitchFamily="18" charset="0"/>
                        </a:rPr>
                        <a:t>for</a:t>
                      </a:r>
                    </a:p>
                    <a:p>
                      <a:pPr marL="0" lvl="1" indent="0" algn="ctr">
                        <a:tabLst/>
                      </a:pPr>
                      <a:endParaRPr lang="en-US" sz="1800" b="1" dirty="0" smtClean="0">
                        <a:solidFill>
                          <a:schemeClr val="tx1"/>
                        </a:solidFill>
                        <a:latin typeface="Times New Roman" pitchFamily="18" charset="0"/>
                        <a:cs typeface="Times New Roman" pitchFamily="18" charset="0"/>
                      </a:endParaRPr>
                    </a:p>
                    <a:p>
                      <a:pPr marL="0" lvl="1" indent="0" algn="ctr">
                        <a:tabLst/>
                      </a:pPr>
                      <a:r>
                        <a:rPr lang="en-US" sz="1800" b="1" dirty="0" smtClean="0">
                          <a:solidFill>
                            <a:schemeClr val="tx1"/>
                          </a:solidFill>
                          <a:latin typeface="Times New Roman" pitchFamily="18" charset="0"/>
                          <a:cs typeface="Times New Roman" pitchFamily="18" charset="0"/>
                        </a:rPr>
                        <a:t>Type “A” </a:t>
                      </a:r>
                      <a:r>
                        <a:rPr lang="en-CA" sz="1800" b="1" dirty="0" smtClean="0">
                          <a:solidFill>
                            <a:schemeClr val="tx1"/>
                          </a:solidFill>
                          <a:latin typeface="Times New Roman" pitchFamily="18" charset="0"/>
                          <a:cs typeface="Times New Roman" pitchFamily="18" charset="0"/>
                        </a:rPr>
                        <a:t>Licence  </a:t>
                      </a:r>
                      <a:r>
                        <a:rPr lang="en-US" sz="1800" b="1" dirty="0" smtClean="0">
                          <a:solidFill>
                            <a:schemeClr val="tx1"/>
                          </a:solidFill>
                          <a:latin typeface="Times New Roman" pitchFamily="18" charset="0"/>
                          <a:cs typeface="Times New Roman" pitchFamily="18" charset="0"/>
                        </a:rPr>
                        <a:t>2AM – MEA0815</a:t>
                      </a:r>
                      <a:endParaRPr lang="en-CA" sz="1800" b="1" dirty="0" smtClean="0">
                        <a:solidFill>
                          <a:schemeClr val="tx1"/>
                        </a:solidFill>
                        <a:latin typeface="Times New Roman" pitchFamily="18" charset="0"/>
                        <a:cs typeface="Times New Roman" pitchFamily="18" charset="0"/>
                      </a:endParaRPr>
                    </a:p>
                    <a:p>
                      <a:pPr marL="0" lvl="1" indent="0" algn="ctr">
                        <a:tabLst/>
                      </a:pPr>
                      <a:r>
                        <a:rPr lang="en-CA" sz="1800" b="1" dirty="0" smtClean="0">
                          <a:solidFill>
                            <a:schemeClr val="tx1"/>
                          </a:solidFill>
                          <a:latin typeface="Times New Roman" pitchFamily="18" charset="0"/>
                          <a:cs typeface="Times New Roman" pitchFamily="18" charset="0"/>
                        </a:rPr>
                        <a:t>Renewal Application</a:t>
                      </a:r>
                    </a:p>
                    <a:p>
                      <a:pPr marL="0" lvl="1" indent="0" algn="ctr">
                        <a:tabLst/>
                      </a:pPr>
                      <a:r>
                        <a:rPr lang="en-CA" sz="1800" b="1" dirty="0" err="1" smtClean="0">
                          <a:solidFill>
                            <a:schemeClr val="tx1"/>
                          </a:solidFill>
                          <a:latin typeface="Times New Roman" pitchFamily="18" charset="0"/>
                          <a:cs typeface="Times New Roman" pitchFamily="18" charset="0"/>
                        </a:rPr>
                        <a:t>Meadowbank</a:t>
                      </a:r>
                      <a:r>
                        <a:rPr lang="en-CA" sz="1800" b="1" dirty="0" smtClean="0">
                          <a:solidFill>
                            <a:schemeClr val="tx1"/>
                          </a:solidFill>
                          <a:latin typeface="Times New Roman" pitchFamily="18" charset="0"/>
                          <a:cs typeface="Times New Roman" pitchFamily="18" charset="0"/>
                        </a:rPr>
                        <a:t> Gold</a:t>
                      </a:r>
                      <a:r>
                        <a:rPr lang="en-CA" sz="1800" b="1" baseline="0" dirty="0" smtClean="0">
                          <a:solidFill>
                            <a:schemeClr val="tx1"/>
                          </a:solidFill>
                          <a:latin typeface="Times New Roman" pitchFamily="18" charset="0"/>
                          <a:cs typeface="Times New Roman" pitchFamily="18" charset="0"/>
                        </a:rPr>
                        <a:t> Project</a:t>
                      </a:r>
                      <a:endParaRPr lang="en-CA" sz="1800" b="1" dirty="0" smtClean="0">
                        <a:solidFill>
                          <a:schemeClr val="tx1"/>
                        </a:solidFill>
                        <a:latin typeface="Times New Roman" pitchFamily="18" charset="0"/>
                        <a:cs typeface="Times New Roman" pitchFamily="18" charset="0"/>
                      </a:endParaRPr>
                    </a:p>
                    <a:p>
                      <a:pPr lvl="1" algn="ctr"/>
                      <a:endParaRPr lang="en-CA" sz="1800" dirty="0" smtClean="0">
                        <a:solidFill>
                          <a:schemeClr val="tx1"/>
                        </a:solidFill>
                        <a:latin typeface="Times New Roman" pitchFamily="18" charset="0"/>
                        <a:cs typeface="Times New Roman" pitchFamily="18" charset="0"/>
                      </a:endParaRPr>
                    </a:p>
                    <a:p>
                      <a:pPr lvl="1" algn="ctr"/>
                      <a:endParaRPr lang="en-CA" sz="1800" dirty="0">
                        <a:latin typeface="Times New Roman" pitchFamily="18" charset="0"/>
                        <a:cs typeface="Times New Roman" pitchFamily="18" charset="0"/>
                      </a:endParaRPr>
                    </a:p>
                  </a:txBody>
                  <a:tcPr>
                    <a:noFill/>
                  </a:tcPr>
                </a:tc>
                <a:tc>
                  <a:txBody>
                    <a:bodyPr/>
                    <a:lstStyle/>
                    <a:p>
                      <a:pPr algn="ctr"/>
                      <a:endParaRPr lang="en-US" sz="2400" b="1" dirty="0" smtClean="0">
                        <a:solidFill>
                          <a:schemeClr val="tx1"/>
                        </a:solidFill>
                        <a:cs typeface="Times New Roman" pitchFamily="18" charset="0"/>
                      </a:endParaRPr>
                    </a:p>
                    <a:p>
                      <a:pPr algn="ctr"/>
                      <a:endParaRPr lang="en-US" sz="2400" b="1" dirty="0" smtClean="0">
                        <a:solidFill>
                          <a:schemeClr val="tx1"/>
                        </a:solidFill>
                        <a:cs typeface="Times New Roman" pitchFamily="18" charset="0"/>
                      </a:endParaRP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700" b="1" baseline="0" dirty="0" smtClean="0">
                          <a:solidFill>
                            <a:schemeClr val="tx1"/>
                          </a:solidFill>
                          <a:latin typeface="ProSyl" pitchFamily="34" charset="0"/>
                          <a:cs typeface="Times New Roman" pitchFamily="18" charset="0"/>
                        </a:rPr>
                        <a:t>kNK3u wmoEpf5 kNo1j5 </a:t>
                      </a:r>
                      <a:r>
                        <a:rPr lang="en-US" sz="2700" b="1" baseline="0" dirty="0" err="1" smtClean="0">
                          <a:solidFill>
                            <a:schemeClr val="tx1"/>
                          </a:solidFill>
                          <a:latin typeface="ProSyl" pitchFamily="34" charset="0"/>
                          <a:cs typeface="Times New Roman" pitchFamily="18" charset="0"/>
                        </a:rPr>
                        <a:t>si</a:t>
                      </a:r>
                      <a:r>
                        <a:rPr lang="en-US" sz="2700" b="1" baseline="0" dirty="0" smtClean="0">
                          <a:solidFill>
                            <a:schemeClr val="tx1"/>
                          </a:solidFill>
                          <a:latin typeface="ProSyl" pitchFamily="34" charset="0"/>
                          <a:cs typeface="Times New Roman" pitchFamily="18" charset="0"/>
                        </a:rPr>
                        <a:t>]vq5</a:t>
                      </a:r>
                      <a:r>
                        <a:rPr lang="en-US" sz="2700" b="1" baseline="0" dirty="0" smtClean="0">
                          <a:solidFill>
                            <a:srgbClr val="0000E1"/>
                          </a:solidFill>
                          <a:cs typeface="Times New Roman" pitchFamily="18" charset="0"/>
                        </a:rPr>
                        <a:t> </a:t>
                      </a:r>
                    </a:p>
                    <a:p>
                      <a:pPr algn="ctr"/>
                      <a:endParaRPr lang="en-US" sz="1400" b="1" baseline="0" dirty="0" smtClean="0">
                        <a:solidFill>
                          <a:schemeClr val="tx2"/>
                        </a:solidFill>
                        <a:cs typeface="Times New Roman" pitchFamily="18" charset="0"/>
                      </a:endParaRPr>
                    </a:p>
                    <a:p>
                      <a:pPr marL="0" lvl="1" indent="0" algn="ctr">
                        <a:tabLst/>
                      </a:pPr>
                      <a:r>
                        <a:rPr lang="en-US" sz="1600" b="1" dirty="0" smtClean="0">
                          <a:solidFill>
                            <a:schemeClr val="tx1"/>
                          </a:solidFill>
                          <a:latin typeface="ProSyl" pitchFamily="34" charset="0"/>
                          <a:cs typeface="Times New Roman" pitchFamily="18" charset="0"/>
                        </a:rPr>
                        <a:t>WJto4 </a:t>
                      </a:r>
                    </a:p>
                    <a:p>
                      <a:pPr algn="ctr"/>
                      <a:endParaRPr lang="en-US" sz="1400" b="1" dirty="0" smtClean="0">
                        <a:solidFill>
                          <a:schemeClr val="tx2"/>
                        </a:solidFill>
                        <a:cs typeface="Times New Roman" pitchFamily="18" charset="0"/>
                      </a:endParaRPr>
                    </a:p>
                    <a:p>
                      <a:pPr marL="0" lvl="1" indent="0" algn="ctr">
                        <a:tabLst/>
                      </a:pPr>
                      <a:r>
                        <a:rPr lang="en-US" sz="1800" b="1" dirty="0" smtClean="0">
                          <a:solidFill>
                            <a:schemeClr val="tx1"/>
                          </a:solidFill>
                          <a:latin typeface="ProSyl" panose="020B0500000000000000" pitchFamily="34" charset="0"/>
                          <a:cs typeface="Times New Roman" pitchFamily="18" charset="0"/>
                        </a:rPr>
                        <a:t>ckE5]</a:t>
                      </a:r>
                      <a:r>
                        <a:rPr lang="en-US" sz="1800" b="1" dirty="0" err="1" smtClean="0">
                          <a:solidFill>
                            <a:schemeClr val="tx1"/>
                          </a:solidFill>
                          <a:latin typeface="ProSyl" panose="020B0500000000000000" pitchFamily="34" charset="0"/>
                          <a:cs typeface="Times New Roman" pitchFamily="18" charset="0"/>
                        </a:rPr>
                        <a:t>giz</a:t>
                      </a:r>
                      <a:r>
                        <a:rPr lang="en-US" sz="1800" b="1" dirty="0" smtClean="0">
                          <a:solidFill>
                            <a:schemeClr val="tx1"/>
                          </a:solidFill>
                          <a:latin typeface="Times New Roman" pitchFamily="18" charset="0"/>
                          <a:cs typeface="Times New Roman" pitchFamily="18" charset="0"/>
                        </a:rPr>
                        <a:t> “A” </a:t>
                      </a:r>
                      <a:r>
                        <a:rPr lang="en-CA" sz="1800" b="1" dirty="0" smtClean="0">
                          <a:solidFill>
                            <a:schemeClr val="tx1"/>
                          </a:solidFill>
                          <a:latin typeface="ProSyl" panose="020B0500000000000000" pitchFamily="34" charset="0"/>
                          <a:cs typeface="Times New Roman" pitchFamily="18" charset="0"/>
                        </a:rPr>
                        <a:t>MwnsJ6</a:t>
                      </a:r>
                      <a:r>
                        <a:rPr lang="en-CA" sz="1800" b="1" dirty="0" smtClean="0">
                          <a:solidFill>
                            <a:schemeClr val="tx1"/>
                          </a:solidFill>
                          <a:latin typeface="Times New Roman" pitchFamily="18" charset="0"/>
                          <a:cs typeface="Times New Roman" pitchFamily="18" charset="0"/>
                        </a:rPr>
                        <a:t>  </a:t>
                      </a:r>
                      <a:r>
                        <a:rPr lang="en-US" sz="1800" b="1" dirty="0" smtClean="0">
                          <a:solidFill>
                            <a:schemeClr val="tx1"/>
                          </a:solidFill>
                          <a:latin typeface="Times New Roman" pitchFamily="18" charset="0"/>
                          <a:cs typeface="Times New Roman" pitchFamily="18" charset="0"/>
                        </a:rPr>
                        <a:t>2AM – MEA0815</a:t>
                      </a:r>
                      <a:endParaRPr lang="en-CA" sz="1800" b="1" dirty="0" smtClean="0">
                        <a:solidFill>
                          <a:schemeClr val="tx1"/>
                        </a:solidFill>
                        <a:latin typeface="Times New Roman" pitchFamily="18" charset="0"/>
                        <a:cs typeface="Times New Roman" pitchFamily="18" charset="0"/>
                      </a:endParaRPr>
                    </a:p>
                    <a:p>
                      <a:pPr marL="0" lvl="1" indent="0" algn="ctr">
                        <a:tabLst/>
                      </a:pPr>
                      <a:r>
                        <a:rPr lang="en-CA" sz="1800" b="1" dirty="0" smtClean="0">
                          <a:solidFill>
                            <a:schemeClr val="tx1"/>
                          </a:solidFill>
                          <a:latin typeface="ProSyl" panose="020B0500000000000000" pitchFamily="34" charset="0"/>
                          <a:cs typeface="Times New Roman" pitchFamily="18" charset="0"/>
                        </a:rPr>
                        <a:t>k]baDtj6 g4yCs5</a:t>
                      </a:r>
                    </a:p>
                    <a:p>
                      <a:pPr marL="0" lvl="1" indent="0" algn="ctr">
                        <a:tabLst/>
                      </a:pPr>
                      <a:r>
                        <a:rPr lang="en-CA" sz="1800" b="1" dirty="0" smtClean="0">
                          <a:solidFill>
                            <a:schemeClr val="tx1"/>
                          </a:solidFill>
                          <a:latin typeface="ProSyl" panose="020B0500000000000000" pitchFamily="34" charset="0"/>
                          <a:cs typeface="Times New Roman" pitchFamily="18" charset="0"/>
                        </a:rPr>
                        <a:t>xS6t]N3g6 ]Ao5 </a:t>
                      </a:r>
                      <a:r>
                        <a:rPr lang="en-CA" sz="1800" b="1" dirty="0" err="1" smtClean="0">
                          <a:solidFill>
                            <a:schemeClr val="tx1"/>
                          </a:solidFill>
                          <a:latin typeface="ProSyl" panose="020B0500000000000000" pitchFamily="34" charset="0"/>
                          <a:cs typeface="Times New Roman" pitchFamily="18" charset="0"/>
                        </a:rPr>
                        <a:t>WoExz</a:t>
                      </a:r>
                      <a:endParaRPr lang="en-CA" sz="1800" b="1" dirty="0" smtClean="0">
                        <a:solidFill>
                          <a:schemeClr val="tx1"/>
                        </a:solidFill>
                        <a:latin typeface="ProSyl" panose="020B0500000000000000" pitchFamily="34" charset="0"/>
                        <a:cs typeface="Times New Roman" pitchFamily="18" charset="0"/>
                      </a:endParaRPr>
                    </a:p>
                    <a:p>
                      <a:pPr algn="ctr"/>
                      <a:endParaRPr lang="en-CA" sz="1400" dirty="0" smtClean="0">
                        <a:solidFill>
                          <a:schemeClr val="tx2"/>
                        </a:solidFill>
                        <a:cs typeface="Times New Roman" pitchFamily="18" charset="0"/>
                      </a:endParaRPr>
                    </a:p>
                    <a:p>
                      <a:endParaRPr lang="en-CA" dirty="0"/>
                    </a:p>
                  </a:txBody>
                  <a:tcPr>
                    <a:noFill/>
                  </a:tcPr>
                </a:tc>
              </a:tr>
            </a:tbl>
          </a:graphicData>
        </a:graphic>
      </p:graphicFrame>
    </p:spTree>
    <p:extLst>
      <p:ext uri="{BB962C8B-B14F-4D97-AF65-F5344CB8AC3E}">
        <p14:creationId xmlns:p14="http://schemas.microsoft.com/office/powerpoint/2010/main" val="3627262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10</a:t>
            </a:fld>
            <a:endParaRPr lang="en-CA" dirty="0">
              <a:latin typeface="Times New Roman" pitchFamily="18" charset="0"/>
              <a:cs typeface="Times New Roman" pitchFamily="18" charset="0"/>
            </a:endParaRPr>
          </a:p>
        </p:txBody>
      </p:sp>
      <p:sp>
        <p:nvSpPr>
          <p:cNvPr id="3" name="Footer Placeholder 2"/>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771128632"/>
              </p:ext>
            </p:extLst>
          </p:nvPr>
        </p:nvGraphicFramePr>
        <p:xfrm>
          <a:off x="533400" y="1991071"/>
          <a:ext cx="8153400" cy="3886201"/>
        </p:xfrm>
        <a:graphic>
          <a:graphicData uri="http://schemas.openxmlformats.org/drawingml/2006/table">
            <a:tbl>
              <a:tblPr firstRow="1" bandRow="1">
                <a:tableStyleId>{5C22544A-7EE6-4342-B048-85BDC9FD1C3A}</a:tableStyleId>
              </a:tblPr>
              <a:tblGrid>
                <a:gridCol w="4065523"/>
                <a:gridCol w="4087877"/>
              </a:tblGrid>
              <a:tr h="3886201">
                <a:tc>
                  <a:txBody>
                    <a:bodyPr/>
                    <a:lstStyle/>
                    <a:p>
                      <a:pPr marL="342900" lvl="0" indent="-342900" algn="l">
                        <a:buFont typeface="Wingdings" panose="05000000000000000000" pitchFamily="2" charset="2"/>
                        <a:buChar char="Ø"/>
                      </a:pPr>
                      <a:endParaRPr lang="en-CA" sz="2200" b="0" dirty="0" smtClean="0">
                        <a:solidFill>
                          <a:schemeClr val="tx1"/>
                        </a:solidFill>
                      </a:endParaRPr>
                    </a:p>
                    <a:p>
                      <a:pPr marL="342900" lvl="0" indent="-342900" algn="l">
                        <a:buFont typeface="Wingdings" panose="05000000000000000000" pitchFamily="2" charset="2"/>
                        <a:buChar char="Ø"/>
                      </a:pPr>
                      <a:r>
                        <a:rPr lang="en-CA" sz="2200" b="0" dirty="0" smtClean="0">
                          <a:solidFill>
                            <a:schemeClr val="tx1"/>
                          </a:solidFill>
                          <a:latin typeface="Times New Roman" pitchFamily="18" charset="0"/>
                          <a:cs typeface="Times New Roman" pitchFamily="18" charset="0"/>
                        </a:rPr>
                        <a:t>Application before the Board is</a:t>
                      </a:r>
                      <a:r>
                        <a:rPr lang="en-CA" sz="2200" b="0" baseline="0" dirty="0" smtClean="0">
                          <a:solidFill>
                            <a:schemeClr val="tx1"/>
                          </a:solidFill>
                          <a:latin typeface="Times New Roman" pitchFamily="18" charset="0"/>
                          <a:cs typeface="Times New Roman" pitchFamily="18" charset="0"/>
                        </a:rPr>
                        <a:t> </a:t>
                      </a:r>
                      <a:r>
                        <a:rPr lang="en-CA" sz="2200" b="0" dirty="0" smtClean="0">
                          <a:solidFill>
                            <a:schemeClr val="tx1"/>
                          </a:solidFill>
                          <a:latin typeface="Times New Roman" pitchFamily="18" charset="0"/>
                          <a:cs typeface="Times New Roman" pitchFamily="18" charset="0"/>
                        </a:rPr>
                        <a:t>by </a:t>
                      </a:r>
                      <a:r>
                        <a:rPr lang="en-CA" sz="2200" b="0" dirty="0" err="1" smtClean="0">
                          <a:solidFill>
                            <a:schemeClr val="tx1"/>
                          </a:solidFill>
                          <a:latin typeface="Times New Roman" pitchFamily="18" charset="0"/>
                          <a:cs typeface="Times New Roman" pitchFamily="18" charset="0"/>
                        </a:rPr>
                        <a:t>Agnico</a:t>
                      </a:r>
                      <a:r>
                        <a:rPr lang="en-CA" sz="2200" b="0" baseline="0" dirty="0" smtClean="0">
                          <a:solidFill>
                            <a:schemeClr val="tx1"/>
                          </a:solidFill>
                          <a:latin typeface="Times New Roman" pitchFamily="18" charset="0"/>
                          <a:cs typeface="Times New Roman" pitchFamily="18" charset="0"/>
                        </a:rPr>
                        <a:t> </a:t>
                      </a:r>
                      <a:r>
                        <a:rPr lang="en-CA" sz="2200" b="0" dirty="0" smtClean="0">
                          <a:solidFill>
                            <a:schemeClr val="tx1"/>
                          </a:solidFill>
                          <a:latin typeface="Times New Roman" pitchFamily="18" charset="0"/>
                          <a:cs typeface="Times New Roman" pitchFamily="18" charset="0"/>
                        </a:rPr>
                        <a:t>Eagle</a:t>
                      </a:r>
                      <a:r>
                        <a:rPr lang="en-CA" sz="2200" b="0" baseline="0" dirty="0" smtClean="0">
                          <a:solidFill>
                            <a:schemeClr val="tx1"/>
                          </a:solidFill>
                          <a:latin typeface="Times New Roman" pitchFamily="18" charset="0"/>
                          <a:cs typeface="Times New Roman" pitchFamily="18" charset="0"/>
                        </a:rPr>
                        <a:t> Mines Limited – </a:t>
                      </a:r>
                      <a:r>
                        <a:rPr lang="en-CA" sz="2200" b="0" baseline="0" dirty="0" err="1" smtClean="0">
                          <a:solidFill>
                            <a:schemeClr val="tx1"/>
                          </a:solidFill>
                          <a:latin typeface="Times New Roman" pitchFamily="18" charset="0"/>
                          <a:cs typeface="Times New Roman" pitchFamily="18" charset="0"/>
                        </a:rPr>
                        <a:t>Meadowbank</a:t>
                      </a:r>
                      <a:r>
                        <a:rPr lang="en-CA" sz="2200" b="0" baseline="0" dirty="0" smtClean="0">
                          <a:solidFill>
                            <a:schemeClr val="tx1"/>
                          </a:solidFill>
                          <a:latin typeface="Times New Roman" pitchFamily="18" charset="0"/>
                          <a:cs typeface="Times New Roman" pitchFamily="18" charset="0"/>
                        </a:rPr>
                        <a:t> Division (AEM)</a:t>
                      </a:r>
                      <a:r>
                        <a:rPr lang="en-CA" sz="2200" b="0" dirty="0" smtClean="0">
                          <a:solidFill>
                            <a:schemeClr val="tx1"/>
                          </a:solidFill>
                          <a:latin typeface="Times New Roman" pitchFamily="18" charset="0"/>
                          <a:cs typeface="Times New Roman" pitchFamily="18" charset="0"/>
                        </a:rPr>
                        <a:t> for a ten (10) year renewal licence </a:t>
                      </a:r>
                    </a:p>
                    <a:p>
                      <a:pPr marL="342900" lvl="0" indent="-342900" algn="l">
                        <a:buFont typeface="Wingdings" panose="05000000000000000000" pitchFamily="2" charset="2"/>
                        <a:buChar char="Ø"/>
                      </a:pPr>
                      <a:endParaRPr lang="en-CA" sz="2200" b="0" dirty="0" smtClean="0">
                        <a:solidFill>
                          <a:schemeClr val="tx1"/>
                        </a:solidFill>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CA" sz="2200" b="0" kern="1200" dirty="0" smtClean="0">
                          <a:solidFill>
                            <a:schemeClr val="tx1"/>
                          </a:solidFill>
                          <a:effectLst/>
                          <a:latin typeface="Times New Roman" pitchFamily="18" charset="0"/>
                          <a:ea typeface="+mn-ea"/>
                          <a:cs typeface="Times New Roman" pitchFamily="18" charset="0"/>
                        </a:rPr>
                        <a:t>Allow for</a:t>
                      </a:r>
                      <a:r>
                        <a:rPr lang="en-CA" sz="2200" b="0" kern="1200" baseline="0" dirty="0" smtClean="0">
                          <a:solidFill>
                            <a:schemeClr val="tx1"/>
                          </a:solidFill>
                          <a:effectLst/>
                          <a:latin typeface="Times New Roman" pitchFamily="18" charset="0"/>
                          <a:ea typeface="+mn-ea"/>
                          <a:cs typeface="Times New Roman" pitchFamily="18" charset="0"/>
                        </a:rPr>
                        <a:t> c</a:t>
                      </a:r>
                      <a:r>
                        <a:rPr lang="en-CA" sz="2200" b="0" kern="1200" dirty="0" smtClean="0">
                          <a:solidFill>
                            <a:schemeClr val="tx1"/>
                          </a:solidFill>
                          <a:effectLst/>
                          <a:latin typeface="Times New Roman" pitchFamily="18" charset="0"/>
                          <a:ea typeface="+mn-ea"/>
                          <a:cs typeface="Times New Roman" pitchFamily="18" charset="0"/>
                        </a:rPr>
                        <a:t>ontinued mining activities</a:t>
                      </a:r>
                      <a:endParaRPr lang="en-US" sz="2200" b="0" kern="1200" dirty="0" smtClean="0">
                        <a:solidFill>
                          <a:schemeClr val="tx1"/>
                        </a:solidFill>
                        <a:effectLst/>
                        <a:latin typeface="Times New Roman" pitchFamily="18" charset="0"/>
                        <a:ea typeface="+mn-ea"/>
                        <a:cs typeface="Times New Roman" pitchFamily="18" charset="0"/>
                      </a:endParaRPr>
                    </a:p>
                    <a:p>
                      <a:pPr marL="342900" indent="-342900"/>
                      <a:endParaRPr lang="en-CA" sz="2400" b="0" dirty="0"/>
                    </a:p>
                  </a:txBody>
                  <a:tcPr>
                    <a:noFill/>
                  </a:tcPr>
                </a:tc>
                <a:tc>
                  <a:txBody>
                    <a:bodyPr/>
                    <a:lstStyle/>
                    <a:p>
                      <a:pPr marL="342900" lvl="0" indent="-342900" algn="l">
                        <a:buFont typeface="Wingdings" panose="05000000000000000000" pitchFamily="2" charset="2"/>
                        <a:buChar char="Ø"/>
                      </a:pPr>
                      <a:endParaRPr lang="en-CA" sz="2200" b="0" dirty="0" smtClean="0">
                        <a:solidFill>
                          <a:schemeClr val="tx2"/>
                        </a:solidFill>
                      </a:endParaRPr>
                    </a:p>
                    <a:p>
                      <a:pPr marL="342900" lvl="0" indent="-342900" algn="l">
                        <a:buFont typeface="Wingdings" panose="05000000000000000000" pitchFamily="2" charset="2"/>
                        <a:buChar char="Ø"/>
                      </a:pPr>
                      <a:r>
                        <a:rPr lang="en-CA" sz="2200" b="0" dirty="0" smtClean="0">
                          <a:solidFill>
                            <a:schemeClr val="tx1"/>
                          </a:solidFill>
                          <a:latin typeface="ProSyl" pitchFamily="34" charset="0"/>
                        </a:rPr>
                        <a:t>g4yCs5</a:t>
                      </a:r>
                      <a:r>
                        <a:rPr lang="en-CA" sz="2200" b="0" baseline="0" dirty="0" smtClean="0">
                          <a:solidFill>
                            <a:schemeClr val="tx1"/>
                          </a:solidFill>
                          <a:latin typeface="ProSyl" pitchFamily="34" charset="0"/>
                        </a:rPr>
                        <a:t> yKixio3g6 </a:t>
                      </a:r>
                      <a:r>
                        <a:rPr lang="en-CA" sz="2200" b="0" baseline="0" dirty="0" err="1" smtClean="0">
                          <a:solidFill>
                            <a:schemeClr val="tx1"/>
                          </a:solidFill>
                          <a:latin typeface="ProSyl" pitchFamily="34" charset="0"/>
                        </a:rPr>
                        <a:t>vtm</a:t>
                      </a:r>
                      <a:r>
                        <a:rPr lang="en-CA" sz="2200" b="0" baseline="0" dirty="0" smtClean="0">
                          <a:solidFill>
                            <a:schemeClr val="tx1"/>
                          </a:solidFill>
                          <a:latin typeface="ProSyl" pitchFamily="34" charset="0"/>
                        </a:rPr>
                        <a:t>]p5 </a:t>
                      </a:r>
                      <a:r>
                        <a:rPr lang="en-CA" sz="2200" b="0" baseline="0" dirty="0" err="1" smtClean="0">
                          <a:solidFill>
                            <a:schemeClr val="tx1"/>
                          </a:solidFill>
                          <a:latin typeface="ProSyl" pitchFamily="34" charset="0"/>
                        </a:rPr>
                        <a:t>gi</a:t>
                      </a:r>
                      <a:r>
                        <a:rPr lang="en-CA" sz="2200" b="0" baseline="0" dirty="0" smtClean="0">
                          <a:solidFill>
                            <a:schemeClr val="tx1"/>
                          </a:solidFill>
                          <a:latin typeface="ProSyl" pitchFamily="34" charset="0"/>
                        </a:rPr>
                        <a:t>/</a:t>
                      </a:r>
                      <a:r>
                        <a:rPr lang="en-CA" sz="2200" b="0" baseline="0" dirty="0" err="1" smtClean="0">
                          <a:solidFill>
                            <a:schemeClr val="tx1"/>
                          </a:solidFill>
                          <a:latin typeface="ProSyl" pitchFamily="34" charset="0"/>
                        </a:rPr>
                        <a:t>sli</a:t>
                      </a:r>
                      <a:r>
                        <a:rPr lang="en-CA" sz="2200" b="0" baseline="0" dirty="0" smtClean="0">
                          <a:solidFill>
                            <a:schemeClr val="tx1"/>
                          </a:solidFill>
                          <a:latin typeface="ProSyl" pitchFamily="34" charset="0"/>
                        </a:rPr>
                        <a:t> x[if ]wA9 s/C4ys6]=5 Nuic6g5 _ xS6t]N3g6 n8N=z dok5 G!)H xCAk5 k]</a:t>
                      </a:r>
                      <a:r>
                        <a:rPr lang="en-CA" sz="2200" b="0" baseline="0" dirty="0" err="1" smtClean="0">
                          <a:solidFill>
                            <a:schemeClr val="tx1"/>
                          </a:solidFill>
                          <a:latin typeface="ProSyl" pitchFamily="34" charset="0"/>
                        </a:rPr>
                        <a:t>baDtz</a:t>
                      </a:r>
                      <a:r>
                        <a:rPr lang="en-CA" sz="2200" b="0" baseline="0" dirty="0" smtClean="0">
                          <a:solidFill>
                            <a:schemeClr val="tx1"/>
                          </a:solidFill>
                          <a:latin typeface="ProSyl" pitchFamily="34" charset="0"/>
                        </a:rPr>
                        <a:t> MwnsJ6</a:t>
                      </a:r>
                    </a:p>
                    <a:p>
                      <a:pPr marL="0" lvl="0" indent="0" algn="l">
                        <a:buFont typeface="Wingdings" panose="05000000000000000000" pitchFamily="2" charset="2"/>
                        <a:buNone/>
                      </a:pPr>
                      <a:endParaRPr lang="en-CA" sz="2200" b="0" dirty="0" smtClean="0">
                        <a:solidFill>
                          <a:schemeClr val="tx2"/>
                        </a:solidFill>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CA" sz="2200" b="0" kern="1200" dirty="0" smtClean="0">
                          <a:solidFill>
                            <a:schemeClr val="tx1"/>
                          </a:solidFill>
                          <a:effectLst/>
                          <a:latin typeface="ProSyl" pitchFamily="34" charset="0"/>
                          <a:ea typeface="+mn-ea"/>
                          <a:cs typeface="+mn-cs"/>
                        </a:rPr>
                        <a:t>W=cDNdlQ5 vJyqN6iz s/C4ys3i6j5 WoExq5</a:t>
                      </a:r>
                      <a:endParaRPr lang="en-US" sz="2200" b="0" kern="1200" dirty="0" smtClean="0">
                        <a:solidFill>
                          <a:schemeClr val="tx2"/>
                        </a:solidFill>
                        <a:effectLst/>
                        <a:latin typeface="+mn-lt"/>
                        <a:ea typeface="+mn-ea"/>
                        <a:cs typeface="+mn-cs"/>
                      </a:endParaRPr>
                    </a:p>
                  </a:txBody>
                  <a:tcPr>
                    <a:noFill/>
                  </a:tcPr>
                </a:tc>
              </a:tr>
            </a:tbl>
          </a:graphicData>
        </a:graphic>
      </p:graphicFrame>
      <p:sp>
        <p:nvSpPr>
          <p:cNvPr id="10" name="Title 1"/>
          <p:cNvSpPr txBox="1">
            <a:spLocks/>
          </p:cNvSpPr>
          <p:nvPr/>
        </p:nvSpPr>
        <p:spPr>
          <a:xfrm>
            <a:off x="1187624" y="484066"/>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3200" b="1" dirty="0" smtClean="0">
                <a:solidFill>
                  <a:schemeClr val="bg1"/>
                </a:solidFill>
                <a:latin typeface="Times New Roman" pitchFamily="18" charset="0"/>
                <a:cs typeface="Times New Roman" pitchFamily="18" charset="0"/>
              </a:rPr>
              <a:t> </a:t>
            </a:r>
            <a:r>
              <a:rPr lang="en-US" sz="3200" b="1" dirty="0" smtClean="0">
                <a:latin typeface="Times New Roman" pitchFamily="18" charset="0"/>
                <a:cs typeface="Times New Roman" pitchFamily="18" charset="0"/>
              </a:rPr>
              <a:t>Scope of Current Application</a:t>
            </a:r>
            <a:br>
              <a:rPr lang="en-US" sz="3200" b="1" dirty="0" smtClean="0">
                <a:latin typeface="Times New Roman" pitchFamily="18" charset="0"/>
                <a:cs typeface="Times New Roman" pitchFamily="18" charset="0"/>
              </a:rPr>
            </a:br>
            <a:r>
              <a:rPr lang="en-US" sz="3200" b="1" dirty="0" err="1">
                <a:latin typeface="ProSyl" pitchFamily="34" charset="0"/>
                <a:cs typeface="Times New Roman" pitchFamily="18" charset="0"/>
              </a:rPr>
              <a:t>euD</a:t>
            </a:r>
            <a:r>
              <a:rPr lang="en-US" sz="3200" b="1" dirty="0">
                <a:latin typeface="ProSyl" pitchFamily="34" charset="0"/>
                <a:cs typeface="Times New Roman" pitchFamily="18" charset="0"/>
              </a:rPr>
              <a:t>/</a:t>
            </a:r>
            <a:r>
              <a:rPr lang="en-US" sz="3200" b="1" dirty="0" err="1">
                <a:latin typeface="ProSyl" pitchFamily="34" charset="0"/>
                <a:cs typeface="Times New Roman" pitchFamily="18" charset="0"/>
              </a:rPr>
              <a:t>siz</a:t>
            </a:r>
            <a:r>
              <a:rPr lang="en-US" sz="3200" b="1" dirty="0">
                <a:latin typeface="ProSyl" pitchFamily="34" charset="0"/>
                <a:cs typeface="Times New Roman" pitchFamily="18" charset="0"/>
              </a:rPr>
              <a:t> mNsJ6 g4yCs5</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782676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11</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172398801"/>
              </p:ext>
            </p:extLst>
          </p:nvPr>
        </p:nvGraphicFramePr>
        <p:xfrm>
          <a:off x="228600" y="1700808"/>
          <a:ext cx="8763000" cy="4450080"/>
        </p:xfrm>
        <a:graphic>
          <a:graphicData uri="http://schemas.openxmlformats.org/drawingml/2006/table">
            <a:tbl>
              <a:tblPr firstRow="1" bandRow="1">
                <a:tableStyleId>{5C22544A-7EE6-4342-B048-85BDC9FD1C3A}</a:tableStyleId>
              </a:tblPr>
              <a:tblGrid>
                <a:gridCol w="4369488"/>
                <a:gridCol w="4393512"/>
              </a:tblGrid>
              <a:tr h="4191000">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200" b="0" kern="1200" baseline="0" dirty="0" smtClean="0">
                          <a:solidFill>
                            <a:schemeClr val="tx1"/>
                          </a:solidFill>
                          <a:effectLst/>
                          <a:latin typeface="Times New Roman" pitchFamily="18" charset="0"/>
                          <a:ea typeface="+mn-ea"/>
                          <a:cs typeface="Times New Roman" pitchFamily="18" charset="0"/>
                        </a:rPr>
                        <a:t>Proposed changes to some terms and conditions </a:t>
                      </a:r>
                      <a:r>
                        <a:rPr lang="en-US" sz="2200" b="0" kern="1200" dirty="0" smtClean="0">
                          <a:solidFill>
                            <a:schemeClr val="tx1"/>
                          </a:solidFill>
                          <a:effectLst/>
                          <a:latin typeface="Times New Roman" pitchFamily="18" charset="0"/>
                          <a:ea typeface="+mn-ea"/>
                          <a:cs typeface="Times New Roman" pitchFamily="18" charset="0"/>
                        </a:rPr>
                        <a:t>in the licence related to the freshwater use for pits re-flooding during</a:t>
                      </a:r>
                      <a:r>
                        <a:rPr lang="en-US" sz="2200" b="0" kern="1200" baseline="0" dirty="0" smtClean="0">
                          <a:solidFill>
                            <a:schemeClr val="tx1"/>
                          </a:solidFill>
                          <a:effectLst/>
                          <a:latin typeface="Times New Roman" pitchFamily="18" charset="0"/>
                          <a:ea typeface="+mn-ea"/>
                          <a:cs typeface="Times New Roman" pitchFamily="18" charset="0"/>
                        </a:rPr>
                        <a:t> mine closure</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2200" b="0" kern="1200" baseline="0" dirty="0" smtClean="0">
                        <a:solidFill>
                          <a:schemeClr val="tx1"/>
                        </a:solidFill>
                        <a:effectLst/>
                        <a:latin typeface="Times New Roman" pitchFamily="18" charset="0"/>
                        <a:ea typeface="+mn-ea"/>
                        <a:cs typeface="Times New Roman" pitchFamily="18" charset="0"/>
                      </a:endParaRPr>
                    </a:p>
                    <a:p>
                      <a:pPr marL="342900" indent="-342900">
                        <a:buFont typeface="Wingdings" panose="05000000000000000000" pitchFamily="2" charset="2"/>
                        <a:buChar char="Ø"/>
                      </a:pPr>
                      <a:r>
                        <a:rPr lang="en-US" sz="2200" b="0" kern="1200" baseline="0" dirty="0" smtClean="0">
                          <a:solidFill>
                            <a:schemeClr val="tx1"/>
                          </a:solidFill>
                          <a:effectLst/>
                          <a:latin typeface="Times New Roman" pitchFamily="18" charset="0"/>
                          <a:ea typeface="+mn-ea"/>
                          <a:cs typeface="Times New Roman" pitchFamily="18" charset="0"/>
                        </a:rPr>
                        <a:t>Proposed changes to some terms and conditions in the licence as some items were related to construction (and therefore completed) and no longer apply or did not exist since operations began</a:t>
                      </a:r>
                      <a:endParaRPr lang="en-CA" sz="2200" b="0" baseline="0" dirty="0">
                        <a:solidFill>
                          <a:schemeClr val="tx1"/>
                        </a:solidFill>
                        <a:latin typeface="Times New Roman" pitchFamily="18" charset="0"/>
                        <a:cs typeface="Times New Roman" pitchFamily="18" charset="0"/>
                      </a:endParaRPr>
                    </a:p>
                  </a:txBody>
                  <a:tcPr>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200" b="0" kern="1200" dirty="0" smtClean="0">
                          <a:solidFill>
                            <a:schemeClr val="tx1"/>
                          </a:solidFill>
                          <a:effectLst/>
                          <a:latin typeface="ProSyl" pitchFamily="34" charset="0"/>
                          <a:ea typeface="+mn-ea"/>
                          <a:cs typeface="+mn-cs"/>
                        </a:rPr>
                        <a:t>]</a:t>
                      </a:r>
                      <a:r>
                        <a:rPr lang="en-US" sz="2000" b="0" kern="1200" dirty="0" smtClean="0">
                          <a:solidFill>
                            <a:schemeClr val="tx1"/>
                          </a:solidFill>
                          <a:effectLst/>
                          <a:latin typeface="ProSyl" pitchFamily="34" charset="0"/>
                          <a:ea typeface="+mn-ea"/>
                          <a:cs typeface="+mn-cs"/>
                        </a:rPr>
                        <a:t>s4gDbsJ5 xyxa6iqk5 </a:t>
                      </a:r>
                      <a:r>
                        <a:rPr lang="en-US" sz="2000" b="0" kern="1200" dirty="0" err="1" smtClean="0">
                          <a:solidFill>
                            <a:schemeClr val="tx1"/>
                          </a:solidFill>
                          <a:effectLst/>
                          <a:latin typeface="ProSyl" pitchFamily="34" charset="0"/>
                          <a:ea typeface="+mn-ea"/>
                          <a:cs typeface="+mn-cs"/>
                        </a:rPr>
                        <a:t>wMq</a:t>
                      </a:r>
                      <a:r>
                        <a:rPr lang="en-US" sz="2000" b="0" kern="1200" dirty="0" smtClean="0">
                          <a:solidFill>
                            <a:schemeClr val="tx1"/>
                          </a:solidFill>
                          <a:effectLst/>
                          <a:latin typeface="ProSyl" pitchFamily="34" charset="0"/>
                          <a:ea typeface="+mn-ea"/>
                          <a:cs typeface="+mn-cs"/>
                        </a:rPr>
                        <a:t> moZw5 x7ml </a:t>
                      </a:r>
                      <a:r>
                        <a:rPr lang="en-US" sz="2000" b="0" kern="1200" dirty="0" err="1" smtClean="0">
                          <a:solidFill>
                            <a:schemeClr val="tx1"/>
                          </a:solidFill>
                          <a:effectLst/>
                          <a:latin typeface="ProSyl" pitchFamily="34" charset="0"/>
                          <a:ea typeface="+mn-ea"/>
                          <a:cs typeface="+mn-cs"/>
                        </a:rPr>
                        <a:t>xgEx</a:t>
                      </a:r>
                      <a:r>
                        <a:rPr lang="en-US" sz="2000" b="0" kern="1200" dirty="0" smtClean="0">
                          <a:solidFill>
                            <a:schemeClr val="tx1"/>
                          </a:solidFill>
                          <a:effectLst/>
                          <a:latin typeface="ProSyl" pitchFamily="34" charset="0"/>
                          <a:ea typeface="+mn-ea"/>
                          <a:cs typeface="+mn-cs"/>
                        </a:rPr>
                        <a:t>]o5</a:t>
                      </a:r>
                      <a:r>
                        <a:rPr lang="en-US" sz="2000" b="0" kern="1200" baseline="0" dirty="0" smtClean="0">
                          <a:solidFill>
                            <a:schemeClr val="tx1"/>
                          </a:solidFill>
                          <a:effectLst/>
                          <a:latin typeface="ProSyl" pitchFamily="34" charset="0"/>
                          <a:ea typeface="+mn-ea"/>
                          <a:cs typeface="+mn-cs"/>
                        </a:rPr>
                        <a:t> WJ1Nstu gCzJ5 wuZsJ1N3g6 xg6izk5 wl5g6t6ymJk5 w7u6g4vi6t6iqk5 s/C4ys6=4 mg?9oxizi</a:t>
                      </a:r>
                      <a:endParaRPr lang="en-US" sz="2000" b="0" kern="1200" dirty="0" smtClean="0">
                        <a:solidFill>
                          <a:schemeClr val="tx1"/>
                        </a:solidFill>
                        <a:effectLst/>
                        <a:latin typeface="ProSyl"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defRPr/>
                      </a:pPr>
                      <a:endParaRPr lang="en-US" sz="2000" b="1" kern="1200" dirty="0" smtClean="0">
                        <a:solidFill>
                          <a:srgbClr val="315EDB"/>
                        </a:solidFill>
                        <a:effectLst/>
                        <a:latin typeface="+mn-lt"/>
                        <a:ea typeface="+mn-ea"/>
                        <a:cs typeface="+mn-cs"/>
                      </a:endParaRPr>
                    </a:p>
                    <a:p>
                      <a:pPr marL="342900" indent="-342900">
                        <a:buFont typeface="Wingdings" panose="05000000000000000000" pitchFamily="2" charset="2"/>
                        <a:buChar char="Ø"/>
                      </a:pPr>
                      <a:r>
                        <a:rPr lang="en-US" sz="2000" b="0" kern="1200" dirty="0" smtClean="0">
                          <a:solidFill>
                            <a:schemeClr val="tx1"/>
                          </a:solidFill>
                          <a:effectLst/>
                          <a:latin typeface="ProSyl" pitchFamily="34" charset="0"/>
                          <a:ea typeface="+mn-ea"/>
                          <a:cs typeface="+mn-cs"/>
                        </a:rPr>
                        <a:t>s4gDbsJ5 xyxa6iqk5 </a:t>
                      </a:r>
                      <a:r>
                        <a:rPr lang="en-US" sz="2000" b="0" kern="1200" dirty="0" err="1" smtClean="0">
                          <a:solidFill>
                            <a:schemeClr val="tx1"/>
                          </a:solidFill>
                          <a:effectLst/>
                          <a:latin typeface="ProSyl" pitchFamily="34" charset="0"/>
                          <a:ea typeface="+mn-ea"/>
                          <a:cs typeface="+mn-cs"/>
                        </a:rPr>
                        <a:t>wMq</a:t>
                      </a:r>
                      <a:r>
                        <a:rPr lang="en-US" sz="2000" b="0" kern="1200" dirty="0" smtClean="0">
                          <a:solidFill>
                            <a:schemeClr val="tx1"/>
                          </a:solidFill>
                          <a:effectLst/>
                          <a:latin typeface="ProSyl" pitchFamily="34" charset="0"/>
                          <a:ea typeface="+mn-ea"/>
                          <a:cs typeface="+mn-cs"/>
                        </a:rPr>
                        <a:t> moZw5 x7ml </a:t>
                      </a:r>
                      <a:r>
                        <a:rPr lang="en-US" sz="2000" b="0" kern="1200" dirty="0" err="1" smtClean="0">
                          <a:solidFill>
                            <a:schemeClr val="tx1"/>
                          </a:solidFill>
                          <a:effectLst/>
                          <a:latin typeface="ProSyl" pitchFamily="34" charset="0"/>
                          <a:ea typeface="+mn-ea"/>
                          <a:cs typeface="+mn-cs"/>
                        </a:rPr>
                        <a:t>xgEx</a:t>
                      </a:r>
                      <a:r>
                        <a:rPr lang="en-US" sz="2000" b="0" kern="1200" dirty="0" smtClean="0">
                          <a:solidFill>
                            <a:schemeClr val="tx1"/>
                          </a:solidFill>
                          <a:effectLst/>
                          <a:latin typeface="ProSyl" pitchFamily="34" charset="0"/>
                          <a:ea typeface="+mn-ea"/>
                          <a:cs typeface="+mn-cs"/>
                        </a:rPr>
                        <a:t>]o5</a:t>
                      </a:r>
                      <a:r>
                        <a:rPr lang="en-US" sz="2000" b="0" kern="1200" baseline="0" dirty="0" smtClean="0">
                          <a:solidFill>
                            <a:schemeClr val="tx1"/>
                          </a:solidFill>
                          <a:effectLst/>
                          <a:latin typeface="ProSyl" pitchFamily="34" charset="0"/>
                          <a:ea typeface="+mn-ea"/>
                          <a:cs typeface="+mn-cs"/>
                        </a:rPr>
                        <a:t> WJ1Nstu W5lQ5 </a:t>
                      </a:r>
                      <a:r>
                        <a:rPr lang="en-US" sz="2000" b="0" kern="1200" baseline="0" dirty="0" err="1" smtClean="0">
                          <a:solidFill>
                            <a:schemeClr val="tx1"/>
                          </a:solidFill>
                          <a:effectLst/>
                          <a:latin typeface="ProSyl" pitchFamily="34" charset="0"/>
                          <a:ea typeface="+mn-ea"/>
                          <a:cs typeface="+mn-cs"/>
                        </a:rPr>
                        <a:t>wMq</a:t>
                      </a:r>
                      <a:r>
                        <a:rPr lang="en-US" sz="2000" b="0" kern="1200" baseline="0" dirty="0" smtClean="0">
                          <a:solidFill>
                            <a:schemeClr val="tx1"/>
                          </a:solidFill>
                          <a:effectLst/>
                          <a:latin typeface="ProSyl" pitchFamily="34" charset="0"/>
                          <a:ea typeface="+mn-ea"/>
                          <a:cs typeface="+mn-cs"/>
                        </a:rPr>
                        <a:t> rh5 gCzJ5 nNizk5 Gx7ml bwmw5gu4 wi6ymJ5H x7ml xgD1]i6g5 xg6ymq5glrx6 bwmz5 xsMQx6izi5</a:t>
                      </a:r>
                      <a:endParaRPr lang="en-CA" sz="2000" b="0" baseline="0" dirty="0">
                        <a:solidFill>
                          <a:schemeClr val="tx1"/>
                        </a:solidFill>
                        <a:latin typeface="ProSyl" pitchFamily="34" charset="0"/>
                      </a:endParaRPr>
                    </a:p>
                  </a:txBody>
                  <a:tcPr>
                    <a:noFill/>
                  </a:tcPr>
                </a:tc>
              </a:tr>
            </a:tbl>
          </a:graphicData>
        </a:graphic>
      </p:graphicFrame>
      <p:sp>
        <p:nvSpPr>
          <p:cNvPr id="11" name="Title 1"/>
          <p:cNvSpPr txBox="1">
            <a:spLocks/>
          </p:cNvSpPr>
          <p:nvPr/>
        </p:nvSpPr>
        <p:spPr>
          <a:xfrm>
            <a:off x="1043608" y="332655"/>
            <a:ext cx="6248400"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solidFill>
                  <a:schemeClr val="bg1"/>
                </a:solidFill>
                <a:latin typeface="Times New Roman" pitchFamily="18" charset="0"/>
                <a:cs typeface="Times New Roman" pitchFamily="18" charset="0"/>
              </a:rPr>
              <a:t> </a:t>
            </a:r>
            <a:r>
              <a:rPr lang="en-US" sz="2800" b="1" dirty="0" smtClean="0">
                <a:latin typeface="Times New Roman" pitchFamily="18" charset="0"/>
                <a:cs typeface="Times New Roman" pitchFamily="18" charset="0"/>
              </a:rPr>
              <a:t>Scope of Current Application </a:t>
            </a:r>
            <a:r>
              <a:rPr lang="en-US" sz="2800" b="1" dirty="0" err="1" smtClean="0">
                <a:latin typeface="Times New Roman" pitchFamily="18" charset="0"/>
                <a:cs typeface="Times New Roman" pitchFamily="18" charset="0"/>
              </a:rPr>
              <a:t>Con’t</a:t>
            </a:r>
            <a:r>
              <a:rPr lang="en-US" sz="2800" b="1" dirty="0" smtClean="0">
                <a:latin typeface="Times New Roman" pitchFamily="18" charset="0"/>
                <a:cs typeface="Times New Roman" pitchFamily="18" charset="0"/>
              </a:rPr>
              <a:t>.</a:t>
            </a:r>
            <a:br>
              <a:rPr lang="en-US" sz="2800" b="1" dirty="0" smtClean="0">
                <a:latin typeface="Times New Roman" pitchFamily="18" charset="0"/>
                <a:cs typeface="Times New Roman" pitchFamily="18" charset="0"/>
              </a:rPr>
            </a:br>
            <a:r>
              <a:rPr lang="en-US" sz="2800" b="1" dirty="0" err="1">
                <a:latin typeface="ProSyl" pitchFamily="34" charset="0"/>
                <a:cs typeface="Times New Roman" pitchFamily="18" charset="0"/>
              </a:rPr>
              <a:t>euD</a:t>
            </a:r>
            <a:r>
              <a:rPr lang="en-US" sz="2800" b="1" dirty="0">
                <a:latin typeface="ProSyl" pitchFamily="34" charset="0"/>
                <a:cs typeface="Times New Roman" pitchFamily="18" charset="0"/>
              </a:rPr>
              <a:t>/</a:t>
            </a:r>
            <a:r>
              <a:rPr lang="en-US" sz="2800" b="1" dirty="0" err="1">
                <a:latin typeface="ProSyl" pitchFamily="34" charset="0"/>
                <a:cs typeface="Times New Roman" pitchFamily="18" charset="0"/>
              </a:rPr>
              <a:t>siz</a:t>
            </a:r>
            <a:r>
              <a:rPr lang="en-US" sz="2800" b="1" dirty="0">
                <a:latin typeface="ProSyl" pitchFamily="34" charset="0"/>
                <a:cs typeface="Times New Roman" pitchFamily="18" charset="0"/>
              </a:rPr>
              <a:t> mNsJ6 g4yCs5 vJyJ6</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4314094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12</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4144382391"/>
              </p:ext>
            </p:extLst>
          </p:nvPr>
        </p:nvGraphicFramePr>
        <p:xfrm>
          <a:off x="381000" y="1700808"/>
          <a:ext cx="8305800" cy="4328160"/>
        </p:xfrm>
        <a:graphic>
          <a:graphicData uri="http://schemas.openxmlformats.org/drawingml/2006/table">
            <a:tbl>
              <a:tblPr firstRow="1" bandRow="1">
                <a:tableStyleId>{5C22544A-7EE6-4342-B048-85BDC9FD1C3A}</a:tableStyleId>
              </a:tblPr>
              <a:tblGrid>
                <a:gridCol w="4141514"/>
                <a:gridCol w="4164286"/>
              </a:tblGrid>
              <a:tr h="4328160">
                <a:tc>
                  <a:txBody>
                    <a:bodyPr/>
                    <a:lstStyle/>
                    <a:p>
                      <a:pPr marL="347663" lvl="0" indent="-347663">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August 5, 2014</a:t>
                      </a:r>
                      <a:r>
                        <a:rPr lang="en-CA" sz="2200" b="1" i="1" kern="1200" dirty="0" smtClean="0">
                          <a:solidFill>
                            <a:schemeClr val="tx1"/>
                          </a:solidFill>
                          <a:effectLst/>
                          <a:latin typeface="Times New Roman" pitchFamily="18" charset="0"/>
                          <a:ea typeface="+mn-ea"/>
                          <a:cs typeface="Times New Roman" pitchFamily="18" charset="0"/>
                        </a:rPr>
                        <a:t> </a:t>
                      </a:r>
                      <a:endParaRPr lang="en-US" sz="2200" b="1" kern="1200" dirty="0" smtClean="0">
                        <a:solidFill>
                          <a:schemeClr val="tx1"/>
                        </a:solidFill>
                        <a:effectLst/>
                        <a:latin typeface="Times New Roman" pitchFamily="18" charset="0"/>
                        <a:ea typeface="+mn-ea"/>
                        <a:cs typeface="Times New Roman" pitchFamily="18" charset="0"/>
                      </a:endParaRPr>
                    </a:p>
                    <a:p>
                      <a:pPr marL="346075" marR="0" indent="0" algn="l" defTabSz="914400" rtl="0" eaLnBrk="1" fontAlgn="auto" latinLnBrk="0" hangingPunct="1">
                        <a:lnSpc>
                          <a:spcPct val="100000"/>
                        </a:lnSpc>
                        <a:spcBef>
                          <a:spcPts val="0"/>
                        </a:spcBef>
                        <a:spcAft>
                          <a:spcPts val="0"/>
                        </a:spcAft>
                        <a:buClrTx/>
                        <a:buSzTx/>
                        <a:buFontTx/>
                        <a:buNone/>
                        <a:tabLst/>
                        <a:defRPr/>
                      </a:pPr>
                      <a:r>
                        <a:rPr lang="en-CA" sz="2200" b="0" kern="1200" dirty="0" smtClean="0">
                          <a:solidFill>
                            <a:schemeClr val="tx1"/>
                          </a:solidFill>
                          <a:effectLst/>
                          <a:latin typeface="Times New Roman" pitchFamily="18" charset="0"/>
                          <a:ea typeface="+mn-ea"/>
                          <a:cs typeface="Times New Roman" pitchFamily="18" charset="0"/>
                        </a:rPr>
                        <a:t>NWB received a renewal application for Licence 2AM-MEA0815 from AEM</a:t>
                      </a:r>
                    </a:p>
                    <a:p>
                      <a:pPr marL="273050" marR="0" indent="0" algn="l" defTabSz="914400" rtl="0" eaLnBrk="1" fontAlgn="auto" latinLnBrk="0" hangingPunct="1">
                        <a:lnSpc>
                          <a:spcPct val="100000"/>
                        </a:lnSpc>
                        <a:spcBef>
                          <a:spcPts val="0"/>
                        </a:spcBef>
                        <a:spcAft>
                          <a:spcPts val="0"/>
                        </a:spcAft>
                        <a:buClrTx/>
                        <a:buSzTx/>
                        <a:buFontTx/>
                        <a:buNone/>
                        <a:tabLst/>
                        <a:defRPr/>
                      </a:pPr>
                      <a:endParaRPr lang="en-US" sz="2200" b="0" kern="1200" dirty="0" smtClean="0">
                        <a:solidFill>
                          <a:schemeClr val="tx1"/>
                        </a:solidFill>
                        <a:effectLst/>
                        <a:latin typeface="Times New Roman" pitchFamily="18" charset="0"/>
                        <a:ea typeface="+mn-ea"/>
                        <a:cs typeface="Times New Roman" pitchFamily="18" charset="0"/>
                      </a:endParaRPr>
                    </a:p>
                    <a:p>
                      <a:pPr marL="273050" marR="0" indent="0" algn="l" defTabSz="914400" rtl="0" eaLnBrk="1" fontAlgn="auto" latinLnBrk="0" hangingPunct="1">
                        <a:lnSpc>
                          <a:spcPct val="100000"/>
                        </a:lnSpc>
                        <a:spcBef>
                          <a:spcPts val="0"/>
                        </a:spcBef>
                        <a:spcAft>
                          <a:spcPts val="0"/>
                        </a:spcAft>
                        <a:buClrTx/>
                        <a:buSzTx/>
                        <a:buFontTx/>
                        <a:buNone/>
                        <a:tabLst/>
                        <a:defRPr/>
                      </a:pPr>
                      <a:endParaRPr lang="en-US" sz="2200" b="0"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August 29, 2014</a:t>
                      </a:r>
                      <a:endParaRPr lang="en-US" sz="2200" b="1" kern="1200" dirty="0" smtClean="0">
                        <a:solidFill>
                          <a:schemeClr val="tx1"/>
                        </a:solidFill>
                        <a:effectLst/>
                        <a:latin typeface="Times New Roman" pitchFamily="18" charset="0"/>
                        <a:ea typeface="+mn-ea"/>
                        <a:cs typeface="Times New Roman" pitchFamily="18" charset="0"/>
                      </a:endParaRPr>
                    </a:p>
                    <a:p>
                      <a:pPr marL="346075" indent="0" algn="l"/>
                      <a:r>
                        <a:rPr lang="en-CA" sz="2200" b="0" kern="1200" dirty="0" smtClean="0">
                          <a:solidFill>
                            <a:schemeClr val="tx1"/>
                          </a:solidFill>
                          <a:effectLst/>
                          <a:latin typeface="Times New Roman" pitchFamily="18" charset="0"/>
                          <a:ea typeface="+mn-ea"/>
                          <a:cs typeface="Times New Roman" pitchFamily="18" charset="0"/>
                        </a:rPr>
                        <a:t>NWB publicly </a:t>
                      </a:r>
                      <a:r>
                        <a:rPr lang="en-CA" sz="2200" b="0" kern="1200" baseline="0" dirty="0" smtClean="0">
                          <a:solidFill>
                            <a:schemeClr val="tx1"/>
                          </a:solidFill>
                          <a:effectLst/>
                          <a:latin typeface="Times New Roman" pitchFamily="18" charset="0"/>
                          <a:ea typeface="+mn-ea"/>
                          <a:cs typeface="Times New Roman" pitchFamily="18" charset="0"/>
                        </a:rPr>
                        <a:t>distributed the application </a:t>
                      </a:r>
                      <a:r>
                        <a:rPr lang="en-CA" sz="2200" b="0" kern="1200" dirty="0" smtClean="0">
                          <a:solidFill>
                            <a:schemeClr val="tx1"/>
                          </a:solidFill>
                          <a:effectLst/>
                          <a:latin typeface="Times New Roman" pitchFamily="18" charset="0"/>
                          <a:ea typeface="+mn-ea"/>
                          <a:cs typeface="Times New Roman" pitchFamily="18" charset="0"/>
                        </a:rPr>
                        <a:t>for completeness check</a:t>
                      </a:r>
                      <a:r>
                        <a:rPr lang="en-CA" sz="2200" b="0" kern="1200" baseline="0" dirty="0" smtClean="0">
                          <a:solidFill>
                            <a:schemeClr val="tx1"/>
                          </a:solidFill>
                          <a:effectLst/>
                          <a:latin typeface="Times New Roman" pitchFamily="18" charset="0"/>
                          <a:ea typeface="+mn-ea"/>
                          <a:cs typeface="Times New Roman" pitchFamily="18" charset="0"/>
                        </a:rPr>
                        <a:t> and </a:t>
                      </a:r>
                      <a:r>
                        <a:rPr lang="en-CA" sz="2200" b="0" kern="1200" dirty="0" smtClean="0">
                          <a:solidFill>
                            <a:schemeClr val="tx1"/>
                          </a:solidFill>
                          <a:effectLst/>
                          <a:latin typeface="Times New Roman" pitchFamily="18" charset="0"/>
                          <a:ea typeface="+mn-ea"/>
                          <a:cs typeface="Times New Roman" pitchFamily="18" charset="0"/>
                        </a:rPr>
                        <a:t>initial technical assessment</a:t>
                      </a:r>
                      <a:endParaRPr lang="en-US" sz="2200" b="0" kern="1200" dirty="0">
                        <a:solidFill>
                          <a:schemeClr val="tx1"/>
                        </a:solidFill>
                        <a:effectLst/>
                        <a:latin typeface="Times New Roman" pitchFamily="18" charset="0"/>
                        <a:ea typeface="+mn-ea"/>
                        <a:cs typeface="Times New Roman" pitchFamily="18" charset="0"/>
                      </a:endParaRPr>
                    </a:p>
                  </a:txBody>
                  <a:tcPr>
                    <a:noFill/>
                  </a:tcPr>
                </a:tc>
                <a:tc>
                  <a:txBody>
                    <a:bodyPr/>
                    <a:lstStyle/>
                    <a:p>
                      <a:pPr marL="285750" lvl="0" indent="-285750">
                        <a:buFont typeface="Wingdings" panose="05000000000000000000" pitchFamily="2" charset="2"/>
                        <a:buChar char="Ø"/>
                      </a:pPr>
                      <a:r>
                        <a:rPr lang="en-CA" sz="2000" b="1" i="1" u="sng" kern="1200" dirty="0" err="1" smtClean="0">
                          <a:solidFill>
                            <a:schemeClr val="tx1"/>
                          </a:solidFill>
                          <a:effectLst/>
                          <a:latin typeface="ProSyl" pitchFamily="34" charset="0"/>
                          <a:ea typeface="+mn-ea"/>
                          <a:cs typeface="+mn-cs"/>
                        </a:rPr>
                        <a:t>xZy</a:t>
                      </a:r>
                      <a:r>
                        <a:rPr lang="en-CA" sz="2000" b="1" i="1" u="sng" kern="1200" baseline="0" dirty="0" smtClean="0">
                          <a:solidFill>
                            <a:schemeClr val="tx1"/>
                          </a:solidFill>
                          <a:effectLst/>
                          <a:latin typeface="ProSyl" pitchFamily="34" charset="0"/>
                          <a:ea typeface="+mn-ea"/>
                          <a:cs typeface="+mn-cs"/>
                        </a:rPr>
                        <a:t> %, @)!$</a:t>
                      </a:r>
                      <a:endParaRPr lang="en-CA" sz="2000" b="1" i="1" u="sng" kern="1200" dirty="0" smtClean="0">
                        <a:solidFill>
                          <a:schemeClr val="tx1"/>
                        </a:solidFill>
                        <a:effectLst/>
                        <a:latin typeface="ProSyl" pitchFamily="34" charset="0"/>
                        <a:ea typeface="+mn-ea"/>
                        <a:cs typeface="+mn-cs"/>
                      </a:endParaRPr>
                    </a:p>
                    <a:p>
                      <a:pPr marL="273050" marR="0" indent="0" algn="l" defTabSz="914400" rtl="0" eaLnBrk="1" fontAlgn="auto" latinLnBrk="0" hangingPunct="1">
                        <a:lnSpc>
                          <a:spcPct val="100000"/>
                        </a:lnSpc>
                        <a:spcBef>
                          <a:spcPts val="0"/>
                        </a:spcBef>
                        <a:spcAft>
                          <a:spcPts val="0"/>
                        </a:spcAft>
                        <a:buClrTx/>
                        <a:buSzTx/>
                        <a:buFontTx/>
                        <a:buNone/>
                        <a:tabLst/>
                        <a:defRPr/>
                      </a:pPr>
                      <a:r>
                        <a:rPr lang="en-CA" sz="2000" b="0" kern="1200" dirty="0" smtClean="0">
                          <a:solidFill>
                            <a:schemeClr val="tx1"/>
                          </a:solidFill>
                          <a:effectLst/>
                          <a:latin typeface="ProSyl" pitchFamily="34" charset="0"/>
                          <a:ea typeface="+mn-ea"/>
                          <a:cs typeface="+mn-cs"/>
                        </a:rPr>
                        <a:t>wmoEpf5</a:t>
                      </a:r>
                      <a:r>
                        <a:rPr lang="en-CA" sz="2000" b="0" kern="1200" baseline="0" dirty="0" smtClean="0">
                          <a:solidFill>
                            <a:schemeClr val="tx1"/>
                          </a:solidFill>
                          <a:effectLst/>
                          <a:latin typeface="ProSyl" pitchFamily="34" charset="0"/>
                          <a:ea typeface="+mn-ea"/>
                          <a:cs typeface="+mn-cs"/>
                        </a:rPr>
                        <a:t> WtbsJ5 kbso3Dtu4 g4yCstu4 WJNst4 </a:t>
                      </a:r>
                      <a:r>
                        <a:rPr lang="en-CA" sz="2000" b="0" kern="1200" dirty="0" smtClean="0">
                          <a:solidFill>
                            <a:schemeClr val="tx1"/>
                          </a:solidFill>
                          <a:effectLst/>
                          <a:latin typeface="Times New Roman" pitchFamily="18" charset="0"/>
                          <a:ea typeface="+mn-ea"/>
                          <a:cs typeface="Times New Roman" pitchFamily="18" charset="0"/>
                        </a:rPr>
                        <a:t>2AM-MEA0815</a:t>
                      </a:r>
                      <a:r>
                        <a:rPr lang="en-US" sz="2000" b="0" kern="1200" dirty="0" smtClean="0">
                          <a:solidFill>
                            <a:schemeClr val="tx1"/>
                          </a:solidFill>
                          <a:effectLst/>
                          <a:latin typeface="+mn-lt"/>
                          <a:ea typeface="+mn-ea"/>
                          <a:cs typeface="+mn-cs"/>
                        </a:rPr>
                        <a:t> </a:t>
                      </a:r>
                      <a:r>
                        <a:rPr lang="en-US" sz="2000" b="0" kern="1200" dirty="0" smtClean="0">
                          <a:solidFill>
                            <a:schemeClr val="tx1"/>
                          </a:solidFill>
                          <a:effectLst/>
                          <a:latin typeface="ProSyl" pitchFamily="34" charset="0"/>
                          <a:ea typeface="+mn-ea"/>
                          <a:cs typeface="+mn-cs"/>
                        </a:rPr>
                        <a:t>x[iff5i5</a:t>
                      </a:r>
                      <a:endParaRPr lang="en-US" sz="2000" b="0" kern="1200" dirty="0" smtClean="0">
                        <a:solidFill>
                          <a:schemeClr val="tx1"/>
                        </a:solidFill>
                        <a:effectLst/>
                        <a:latin typeface="+mn-lt"/>
                        <a:ea typeface="+mn-ea"/>
                        <a:cs typeface="+mn-cs"/>
                      </a:endParaRPr>
                    </a:p>
                    <a:p>
                      <a:pPr marL="273050" marR="0" indent="0" algn="l" defTabSz="914400" rtl="0" eaLnBrk="1" fontAlgn="auto" latinLnBrk="0" hangingPunct="1">
                        <a:lnSpc>
                          <a:spcPct val="100000"/>
                        </a:lnSpc>
                        <a:spcBef>
                          <a:spcPts val="0"/>
                        </a:spcBef>
                        <a:spcAft>
                          <a:spcPts val="0"/>
                        </a:spcAft>
                        <a:buClrTx/>
                        <a:buSzTx/>
                        <a:buFontTx/>
                        <a:buNone/>
                        <a:tabLst/>
                        <a:defRPr/>
                      </a:pPr>
                      <a:endParaRPr lang="en-CA" sz="2000" b="0" kern="1200" dirty="0" smtClean="0">
                        <a:solidFill>
                          <a:srgbClr val="315EDB"/>
                        </a:solidFill>
                        <a:effectLst/>
                        <a:latin typeface="+mn-lt"/>
                        <a:ea typeface="+mn-ea"/>
                        <a:cs typeface="+mn-cs"/>
                      </a:endParaRPr>
                    </a:p>
                    <a:p>
                      <a:pPr marL="285750" lvl="0" indent="-285750">
                        <a:buFont typeface="Wingdings" panose="05000000000000000000" pitchFamily="2" charset="2"/>
                        <a:buChar char="Ø"/>
                      </a:pPr>
                      <a:r>
                        <a:rPr lang="en-CA" sz="2000" b="1" i="1" u="sng" kern="1200" dirty="0" smtClean="0">
                          <a:solidFill>
                            <a:schemeClr val="tx1"/>
                          </a:solidFill>
                          <a:effectLst/>
                          <a:latin typeface="ProSyl" pitchFamily="34" charset="0"/>
                          <a:ea typeface="+mn-ea"/>
                          <a:cs typeface="+mn-cs"/>
                        </a:rPr>
                        <a:t>x4gX</a:t>
                      </a:r>
                      <a:r>
                        <a:rPr lang="en-CA" sz="2000" b="1" i="1" u="sng" kern="1200" baseline="0" dirty="0" smtClean="0">
                          <a:solidFill>
                            <a:schemeClr val="tx1"/>
                          </a:solidFill>
                          <a:effectLst/>
                          <a:latin typeface="ProSyl" pitchFamily="34" charset="0"/>
                          <a:ea typeface="+mn-ea"/>
                          <a:cs typeface="+mn-cs"/>
                        </a:rPr>
                        <a:t> @(, @)!$</a:t>
                      </a:r>
                      <a:r>
                        <a:rPr lang="en-CA" sz="2000" b="1" i="1" u="sng" kern="1200" dirty="0" smtClean="0">
                          <a:solidFill>
                            <a:schemeClr val="tx1"/>
                          </a:solidFill>
                          <a:effectLst/>
                          <a:latin typeface="ProSyl" pitchFamily="34" charset="0"/>
                          <a:ea typeface="+mn-ea"/>
                          <a:cs typeface="+mn-cs"/>
                        </a:rPr>
                        <a:t> </a:t>
                      </a:r>
                    </a:p>
                    <a:p>
                      <a:pPr marL="273050" indent="0"/>
                      <a:r>
                        <a:rPr lang="en-US" sz="2000" b="0" kern="1200" dirty="0" smtClean="0">
                          <a:solidFill>
                            <a:schemeClr val="tx1"/>
                          </a:solidFill>
                          <a:effectLst/>
                          <a:latin typeface="ProSyl" pitchFamily="34" charset="0"/>
                          <a:ea typeface="+mn-ea"/>
                          <a:cs typeface="+mn-cs"/>
                        </a:rPr>
                        <a:t>wmoEpf5</a:t>
                      </a:r>
                      <a:r>
                        <a:rPr lang="en-US" sz="2000" b="0" kern="1200" baseline="0" dirty="0" smtClean="0">
                          <a:solidFill>
                            <a:schemeClr val="tx1"/>
                          </a:solidFill>
                          <a:effectLst/>
                          <a:latin typeface="ProSyl" pitchFamily="34" charset="0"/>
                          <a:ea typeface="+mn-ea"/>
                          <a:cs typeface="+mn-cs"/>
                        </a:rPr>
                        <a:t> </a:t>
                      </a:r>
                      <a:r>
                        <a:rPr lang="en-US" sz="2000" b="0" kern="1200" baseline="0" dirty="0" err="1" smtClean="0">
                          <a:solidFill>
                            <a:schemeClr val="tx1"/>
                          </a:solidFill>
                          <a:effectLst/>
                          <a:latin typeface="ProSyl" pitchFamily="34" charset="0"/>
                          <a:ea typeface="+mn-ea"/>
                          <a:cs typeface="+mn-cs"/>
                        </a:rPr>
                        <a:t>wko</a:t>
                      </a:r>
                      <a:r>
                        <a:rPr lang="en-US" sz="2000" b="0" kern="1200" baseline="0" dirty="0" smtClean="0">
                          <a:solidFill>
                            <a:schemeClr val="tx1"/>
                          </a:solidFill>
                          <a:effectLst/>
                          <a:latin typeface="ProSyl" pitchFamily="34" charset="0"/>
                          <a:ea typeface="+mn-ea"/>
                          <a:cs typeface="+mn-cs"/>
                        </a:rPr>
                        <a:t>]mk5 N4yst/q ]b2fx5 g4yCst5 Wxi4ym4mzqk5 cspQx6iqk5 x7ml yK9o6k5 </a:t>
                      </a:r>
                      <a:r>
                        <a:rPr lang="en-US" sz="2000" b="0" kern="1200" baseline="0" dirty="0" err="1" smtClean="0">
                          <a:solidFill>
                            <a:schemeClr val="tx1"/>
                          </a:solidFill>
                          <a:effectLst/>
                          <a:latin typeface="ProSyl" pitchFamily="34" charset="0"/>
                          <a:ea typeface="+mn-ea"/>
                          <a:cs typeface="+mn-cs"/>
                        </a:rPr>
                        <a:t>Wd</a:t>
                      </a:r>
                      <a:r>
                        <a:rPr lang="en-US" sz="2000" b="0" kern="1200" baseline="0" smtClean="0">
                          <a:solidFill>
                            <a:schemeClr val="tx1"/>
                          </a:solidFill>
                          <a:effectLst/>
                          <a:latin typeface="ProSyl" pitchFamily="34" charset="0"/>
                          <a:ea typeface="+mn-ea"/>
                          <a:cs typeface="+mn-cs"/>
                        </a:rPr>
                        <a:t>]y5 cspn6iqk5 </a:t>
                      </a:r>
                      <a:endParaRPr lang="en-US" sz="2200" b="0" kern="1200" dirty="0">
                        <a:solidFill>
                          <a:schemeClr val="tx2"/>
                        </a:solidFill>
                        <a:effectLst/>
                        <a:latin typeface="+mn-lt"/>
                        <a:ea typeface="+mn-ea"/>
                        <a:cs typeface="+mn-cs"/>
                      </a:endParaRPr>
                    </a:p>
                  </a:txBody>
                  <a:tcPr>
                    <a:noFill/>
                  </a:tcPr>
                </a:tc>
              </a:tr>
            </a:tbl>
          </a:graphicData>
        </a:graphic>
      </p:graphicFrame>
      <p:sp>
        <p:nvSpPr>
          <p:cNvPr id="11" name="Title 1"/>
          <p:cNvSpPr txBox="1">
            <a:spLocks/>
          </p:cNvSpPr>
          <p:nvPr/>
        </p:nvSpPr>
        <p:spPr>
          <a:xfrm>
            <a:off x="1043608" y="332656"/>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solidFill>
                  <a:schemeClr val="bg1"/>
                </a:solidFill>
                <a:latin typeface="Times New Roman" pitchFamily="18" charset="0"/>
                <a:cs typeface="Times New Roman" pitchFamily="18" charset="0"/>
              </a:rPr>
              <a:t> </a:t>
            </a:r>
            <a:r>
              <a:rPr lang="en-US" sz="2800" b="1" dirty="0" smtClean="0">
                <a:latin typeface="Times New Roman" pitchFamily="18" charset="0"/>
                <a:cs typeface="Times New Roman" pitchFamily="18" charset="0"/>
              </a:rPr>
              <a:t>Application Procedural History</a:t>
            </a:r>
            <a:br>
              <a:rPr lang="en-US" sz="2800" b="1" dirty="0" smtClean="0">
                <a:latin typeface="Times New Roman" pitchFamily="18" charset="0"/>
                <a:cs typeface="Times New Roman" pitchFamily="18" charset="0"/>
              </a:rPr>
            </a:br>
            <a:r>
              <a:rPr lang="en-US" sz="2800" b="1" dirty="0">
                <a:latin typeface="ProSyl" pitchFamily="34" charset="0"/>
                <a:cs typeface="Times New Roman" pitchFamily="18" charset="0"/>
              </a:rPr>
              <a:t>g4yCs]t5 ckwos3bscb3ymm]</a:t>
            </a:r>
            <a:r>
              <a:rPr lang="en-US" sz="2800" b="1" dirty="0" err="1">
                <a:latin typeface="ProSyl" pitchFamily="34" charset="0"/>
                <a:cs typeface="Times New Roman" pitchFamily="18" charset="0"/>
              </a:rPr>
              <a:t>zb</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4266089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13</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2480794809"/>
              </p:ext>
            </p:extLst>
          </p:nvPr>
        </p:nvGraphicFramePr>
        <p:xfrm>
          <a:off x="533400" y="1828799"/>
          <a:ext cx="8153400" cy="4328160"/>
        </p:xfrm>
        <a:graphic>
          <a:graphicData uri="http://schemas.openxmlformats.org/drawingml/2006/table">
            <a:tbl>
              <a:tblPr firstRow="1" bandRow="1">
                <a:tableStyleId>{5C22544A-7EE6-4342-B048-85BDC9FD1C3A}</a:tableStyleId>
              </a:tblPr>
              <a:tblGrid>
                <a:gridCol w="4065523"/>
                <a:gridCol w="4087877"/>
              </a:tblGrid>
              <a:tr h="4328160">
                <a:tc>
                  <a:txBody>
                    <a:bodyPr/>
                    <a:lstStyle/>
                    <a:p>
                      <a:pPr marL="350838" indent="-342900">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September 29, 2014</a:t>
                      </a:r>
                      <a:endParaRPr lang="en-US" sz="2200" b="1" kern="1200" dirty="0" smtClean="0">
                        <a:solidFill>
                          <a:schemeClr val="tx1"/>
                        </a:solidFill>
                        <a:effectLst/>
                        <a:latin typeface="Times New Roman" pitchFamily="18" charset="0"/>
                        <a:ea typeface="+mn-ea"/>
                        <a:cs typeface="Times New Roman" pitchFamily="18" charset="0"/>
                      </a:endParaRPr>
                    </a:p>
                    <a:p>
                      <a:pPr marL="355600" indent="0"/>
                      <a:r>
                        <a:rPr lang="en-CA" sz="2200" b="0" kern="1200" dirty="0" smtClean="0">
                          <a:solidFill>
                            <a:schemeClr val="tx1"/>
                          </a:solidFill>
                          <a:effectLst/>
                          <a:latin typeface="Times New Roman" pitchFamily="18" charset="0"/>
                          <a:ea typeface="+mn-ea"/>
                          <a:cs typeface="Times New Roman" pitchFamily="18" charset="0"/>
                        </a:rPr>
                        <a:t>NWB received comments on completeness</a:t>
                      </a:r>
                      <a:r>
                        <a:rPr lang="en-CA" sz="2200" b="0" kern="1200" baseline="0" dirty="0" smtClean="0">
                          <a:solidFill>
                            <a:schemeClr val="tx1"/>
                          </a:solidFill>
                          <a:effectLst/>
                          <a:latin typeface="Times New Roman" pitchFamily="18" charset="0"/>
                          <a:ea typeface="+mn-ea"/>
                          <a:cs typeface="Times New Roman" pitchFamily="18" charset="0"/>
                        </a:rPr>
                        <a:t> and </a:t>
                      </a:r>
                      <a:r>
                        <a:rPr lang="en-CA" sz="2200" b="0" kern="1200" dirty="0" smtClean="0">
                          <a:solidFill>
                            <a:schemeClr val="tx1"/>
                          </a:solidFill>
                          <a:effectLst/>
                          <a:latin typeface="Times New Roman" pitchFamily="18" charset="0"/>
                          <a:ea typeface="+mn-ea"/>
                          <a:cs typeface="Times New Roman" pitchFamily="18" charset="0"/>
                        </a:rPr>
                        <a:t>initial technical assessment  from  AANDC, EC, DFO and </a:t>
                      </a:r>
                      <a:r>
                        <a:rPr lang="en-CA" sz="2200" b="0" kern="1200" dirty="0" err="1" smtClean="0">
                          <a:solidFill>
                            <a:schemeClr val="tx1"/>
                          </a:solidFill>
                          <a:effectLst/>
                          <a:latin typeface="Times New Roman" pitchFamily="18" charset="0"/>
                          <a:ea typeface="+mn-ea"/>
                          <a:cs typeface="Times New Roman" pitchFamily="18" charset="0"/>
                        </a:rPr>
                        <a:t>KivIA</a:t>
                      </a:r>
                      <a:endParaRPr lang="en-CA" sz="2200" b="0" kern="1200" dirty="0" smtClean="0">
                        <a:solidFill>
                          <a:schemeClr val="tx1"/>
                        </a:solidFill>
                        <a:effectLst/>
                        <a:latin typeface="Times New Roman" pitchFamily="18" charset="0"/>
                        <a:ea typeface="+mn-ea"/>
                        <a:cs typeface="Times New Roman" pitchFamily="18" charset="0"/>
                      </a:endParaRPr>
                    </a:p>
                    <a:p>
                      <a:pPr marL="355600" indent="0"/>
                      <a:endParaRPr lang="en-US" sz="2200" b="0" kern="1200" dirty="0" smtClean="0">
                        <a:solidFill>
                          <a:schemeClr val="tx1"/>
                        </a:solidFill>
                        <a:effectLst/>
                        <a:latin typeface="Times New Roman" pitchFamily="18" charset="0"/>
                        <a:ea typeface="+mn-ea"/>
                        <a:cs typeface="Times New Roman" pitchFamily="18" charset="0"/>
                      </a:endParaRPr>
                    </a:p>
                    <a:p>
                      <a:pPr marL="342900" lvl="0" indent="-342900">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October</a:t>
                      </a:r>
                      <a:r>
                        <a:rPr lang="en-CA" sz="2200" b="1" i="1" u="sng" kern="1200" baseline="0" dirty="0" smtClean="0">
                          <a:solidFill>
                            <a:schemeClr val="tx1"/>
                          </a:solidFill>
                          <a:effectLst/>
                          <a:latin typeface="Times New Roman" pitchFamily="18" charset="0"/>
                          <a:ea typeface="+mn-ea"/>
                          <a:cs typeface="Times New Roman" pitchFamily="18" charset="0"/>
                        </a:rPr>
                        <a:t> 14</a:t>
                      </a:r>
                      <a:r>
                        <a:rPr lang="en-CA" sz="2200" b="1" i="1" u="sng" kern="1200" dirty="0" smtClean="0">
                          <a:solidFill>
                            <a:schemeClr val="tx1"/>
                          </a:solidFill>
                          <a:effectLst/>
                          <a:latin typeface="Times New Roman" pitchFamily="18" charset="0"/>
                          <a:ea typeface="+mn-ea"/>
                          <a:cs typeface="Times New Roman" pitchFamily="18" charset="0"/>
                        </a:rPr>
                        <a:t>, 2014</a:t>
                      </a:r>
                      <a:endParaRPr lang="en-US" sz="2200" b="1" kern="1200" dirty="0" smtClean="0">
                        <a:solidFill>
                          <a:schemeClr val="tx1"/>
                        </a:solidFill>
                        <a:effectLst/>
                        <a:latin typeface="Times New Roman" pitchFamily="18" charset="0"/>
                        <a:ea typeface="+mn-ea"/>
                        <a:cs typeface="Times New Roman" pitchFamily="18" charset="0"/>
                      </a:endParaRPr>
                    </a:p>
                    <a:p>
                      <a:pPr marL="355600" indent="0"/>
                      <a:r>
                        <a:rPr lang="en-CA" sz="2200" b="0" kern="1200" dirty="0" smtClean="0">
                          <a:solidFill>
                            <a:schemeClr val="tx1"/>
                          </a:solidFill>
                          <a:effectLst/>
                          <a:latin typeface="Times New Roman" pitchFamily="18" charset="0"/>
                          <a:ea typeface="+mn-ea"/>
                          <a:cs typeface="Times New Roman" pitchFamily="18" charset="0"/>
                        </a:rPr>
                        <a:t>NWB received AEM’s responses to interveners’ comments on completeness/initial assessment</a:t>
                      </a:r>
                      <a:endParaRPr lang="en-US" sz="2200" b="0" kern="1200" dirty="0" smtClean="0">
                        <a:solidFill>
                          <a:schemeClr val="tx1"/>
                        </a:solidFill>
                        <a:effectLst/>
                        <a:latin typeface="+mn-lt"/>
                        <a:ea typeface="+mn-ea"/>
                        <a:cs typeface="+mn-cs"/>
                      </a:endParaRPr>
                    </a:p>
                  </a:txBody>
                  <a:tcPr>
                    <a:noFill/>
                  </a:tcPr>
                </a:tc>
                <a:tc>
                  <a:txBody>
                    <a:bodyPr/>
                    <a:lstStyle/>
                    <a:p>
                      <a:pPr marL="285750" lvl="0" indent="-285750">
                        <a:buFont typeface="Wingdings" panose="05000000000000000000" pitchFamily="2" charset="2"/>
                        <a:buChar char="Ø"/>
                      </a:pPr>
                      <a:r>
                        <a:rPr lang="en-CA" sz="2000" b="1" i="1" u="sng" kern="1200" baseline="0" dirty="0" err="1" smtClean="0">
                          <a:solidFill>
                            <a:schemeClr val="tx1"/>
                          </a:solidFill>
                          <a:effectLst/>
                          <a:latin typeface="ProSyl" pitchFamily="34" charset="0"/>
                          <a:ea typeface="+mn-ea"/>
                          <a:cs typeface="+mn-cs"/>
                        </a:rPr>
                        <a:t>ytWE</a:t>
                      </a:r>
                      <a:r>
                        <a:rPr lang="en-CA" sz="2000" b="1" i="1" u="sng" kern="1200" baseline="0" dirty="0" smtClean="0">
                          <a:solidFill>
                            <a:schemeClr val="tx1"/>
                          </a:solidFill>
                          <a:effectLst/>
                          <a:latin typeface="ProSyl" pitchFamily="34" charset="0"/>
                          <a:ea typeface="+mn-ea"/>
                          <a:cs typeface="+mn-cs"/>
                        </a:rPr>
                        <a:t> @(, @)!$</a:t>
                      </a:r>
                      <a:endParaRPr lang="en-CA" sz="2000" b="1" i="1" u="sng" kern="1200" dirty="0" smtClean="0">
                        <a:solidFill>
                          <a:schemeClr val="tx1"/>
                        </a:solidFill>
                        <a:effectLst/>
                        <a:latin typeface="ProSyl" pitchFamily="34" charset="0"/>
                        <a:ea typeface="+mn-ea"/>
                        <a:cs typeface="+mn-cs"/>
                      </a:endParaRPr>
                    </a:p>
                    <a:p>
                      <a:pPr marL="273050" marR="0" indent="0" algn="l" defTabSz="914400" rtl="0" eaLnBrk="1" fontAlgn="auto" latinLnBrk="0" hangingPunct="1">
                        <a:lnSpc>
                          <a:spcPct val="100000"/>
                        </a:lnSpc>
                        <a:spcBef>
                          <a:spcPts val="0"/>
                        </a:spcBef>
                        <a:spcAft>
                          <a:spcPts val="0"/>
                        </a:spcAft>
                        <a:buClrTx/>
                        <a:buSzTx/>
                        <a:buFontTx/>
                        <a:buNone/>
                        <a:tabLst/>
                        <a:defRPr/>
                      </a:pPr>
                      <a:r>
                        <a:rPr lang="en-CA" sz="2000" b="0" kern="1200" dirty="0" smtClean="0">
                          <a:solidFill>
                            <a:schemeClr val="tx1"/>
                          </a:solidFill>
                          <a:effectLst/>
                          <a:latin typeface="ProSyl" pitchFamily="34" charset="0"/>
                          <a:ea typeface="+mn-ea"/>
                          <a:cs typeface="+mn-cs"/>
                        </a:rPr>
                        <a:t>wmoEpf5</a:t>
                      </a:r>
                      <a:r>
                        <a:rPr lang="en-CA" sz="2000" b="0" kern="1200" baseline="0" dirty="0" smtClean="0">
                          <a:solidFill>
                            <a:schemeClr val="tx1"/>
                          </a:solidFill>
                          <a:effectLst/>
                          <a:latin typeface="ProSyl" pitchFamily="34" charset="0"/>
                          <a:ea typeface="+mn-ea"/>
                          <a:cs typeface="+mn-cs"/>
                        </a:rPr>
                        <a:t> </a:t>
                      </a:r>
                      <a:r>
                        <a:rPr lang="en-US" sz="2000" b="0" kern="1200" baseline="0" dirty="0" smtClean="0">
                          <a:solidFill>
                            <a:schemeClr val="tx1"/>
                          </a:solidFill>
                          <a:effectLst/>
                          <a:latin typeface="ProSyl" pitchFamily="34" charset="0"/>
                          <a:ea typeface="+mn-ea"/>
                          <a:cs typeface="+mn-cs"/>
                        </a:rPr>
                        <a:t>Wb6bq scsysJ5 Wxi4ymiqk5 x7ml yK9]o5 Wdy6k5 cspn6iq ]b2fNz kNcc6goEp4f5, x?toEp4f5, wm6usboEp4f5 x7ml r?9o6 wkw5 vg5pct]Q5</a:t>
                      </a:r>
                      <a:endParaRPr lang="en-US" sz="2000" b="0" kern="1200" dirty="0" smtClean="0">
                        <a:solidFill>
                          <a:schemeClr val="tx1"/>
                        </a:solidFill>
                        <a:effectLst/>
                        <a:latin typeface="+mn-lt"/>
                        <a:ea typeface="+mn-ea"/>
                        <a:cs typeface="+mn-cs"/>
                      </a:endParaRPr>
                    </a:p>
                    <a:p>
                      <a:pPr marL="273050" marR="0" indent="0" algn="l" defTabSz="914400" rtl="0" eaLnBrk="1" fontAlgn="auto" latinLnBrk="0" hangingPunct="1">
                        <a:lnSpc>
                          <a:spcPct val="100000"/>
                        </a:lnSpc>
                        <a:spcBef>
                          <a:spcPts val="0"/>
                        </a:spcBef>
                        <a:spcAft>
                          <a:spcPts val="0"/>
                        </a:spcAft>
                        <a:buClrTx/>
                        <a:buSzTx/>
                        <a:buFontTx/>
                        <a:buNone/>
                        <a:tabLst/>
                        <a:defRPr/>
                      </a:pPr>
                      <a:endParaRPr lang="en-CA" sz="1000" b="0" kern="1200" dirty="0" smtClean="0">
                        <a:solidFill>
                          <a:srgbClr val="315EDB"/>
                        </a:solidFill>
                        <a:effectLst/>
                        <a:latin typeface="+mn-lt"/>
                        <a:ea typeface="+mn-ea"/>
                        <a:cs typeface="+mn-cs"/>
                      </a:endParaRPr>
                    </a:p>
                    <a:p>
                      <a:pPr marL="285750" lvl="0" indent="-285750">
                        <a:buFont typeface="Wingdings" panose="05000000000000000000" pitchFamily="2" charset="2"/>
                        <a:buChar char="Ø"/>
                      </a:pPr>
                      <a:r>
                        <a:rPr lang="en-CA" sz="2000" b="1" i="1" u="sng" kern="1200" dirty="0" smtClean="0">
                          <a:solidFill>
                            <a:schemeClr val="tx1"/>
                          </a:solidFill>
                          <a:effectLst/>
                          <a:latin typeface="ProSyl" pitchFamily="34" charset="0"/>
                          <a:ea typeface="+mn-ea"/>
                          <a:cs typeface="+mn-cs"/>
                        </a:rPr>
                        <a:t>x4]</a:t>
                      </a:r>
                      <a:r>
                        <a:rPr lang="en-CA" sz="2000" b="1" i="1" u="sng" kern="1200" dirty="0" err="1" smtClean="0">
                          <a:solidFill>
                            <a:schemeClr val="tx1"/>
                          </a:solidFill>
                          <a:effectLst/>
                          <a:latin typeface="ProSyl" pitchFamily="34" charset="0"/>
                          <a:ea typeface="+mn-ea"/>
                          <a:cs typeface="+mn-cs"/>
                        </a:rPr>
                        <a:t>gX</a:t>
                      </a:r>
                      <a:r>
                        <a:rPr lang="en-CA" sz="2000" b="1" i="1" u="sng" kern="1200" baseline="0" dirty="0" smtClean="0">
                          <a:solidFill>
                            <a:schemeClr val="tx1"/>
                          </a:solidFill>
                          <a:effectLst/>
                          <a:latin typeface="ProSyl" pitchFamily="34" charset="0"/>
                          <a:ea typeface="+mn-ea"/>
                          <a:cs typeface="+mn-cs"/>
                        </a:rPr>
                        <a:t> @)!#</a:t>
                      </a:r>
                      <a:r>
                        <a:rPr lang="en-CA" sz="2000" b="1" i="1" u="sng" kern="1200" dirty="0" smtClean="0">
                          <a:solidFill>
                            <a:schemeClr val="tx1"/>
                          </a:solidFill>
                          <a:effectLst/>
                          <a:latin typeface="ProSyl" pitchFamily="34" charset="0"/>
                          <a:ea typeface="+mn-ea"/>
                          <a:cs typeface="+mn-cs"/>
                        </a:rPr>
                        <a:t> </a:t>
                      </a:r>
                    </a:p>
                    <a:p>
                      <a:pPr marL="273050" indent="0"/>
                      <a:r>
                        <a:rPr lang="en-US" sz="2000" b="0" kern="1200" dirty="0" smtClean="0">
                          <a:solidFill>
                            <a:schemeClr val="tx1"/>
                          </a:solidFill>
                          <a:effectLst/>
                          <a:latin typeface="ProSyl" pitchFamily="34" charset="0"/>
                          <a:ea typeface="+mn-ea"/>
                          <a:cs typeface="+mn-cs"/>
                        </a:rPr>
                        <a:t>wmoEpf5</a:t>
                      </a:r>
                      <a:r>
                        <a:rPr lang="en-US" sz="2000" b="0" kern="1200" baseline="0" dirty="0" smtClean="0">
                          <a:solidFill>
                            <a:schemeClr val="tx1"/>
                          </a:solidFill>
                          <a:effectLst/>
                          <a:latin typeface="ProSyl" pitchFamily="34" charset="0"/>
                          <a:ea typeface="+mn-ea"/>
                          <a:cs typeface="+mn-cs"/>
                        </a:rPr>
                        <a:t> W/q x[iff5 rs5Jtq W5Jtc6g5 scsyqk5 Wxi4ymiqk5FyK9]o5 cspn6iq</a:t>
                      </a:r>
                      <a:endParaRPr lang="en-US" sz="2000" b="0" kern="1200" dirty="0" smtClean="0">
                        <a:solidFill>
                          <a:schemeClr val="tx1"/>
                        </a:solidFill>
                        <a:effectLst/>
                        <a:latin typeface="ProSyl" pitchFamily="34" charset="0"/>
                        <a:ea typeface="+mn-ea"/>
                        <a:cs typeface="+mn-cs"/>
                      </a:endParaRPr>
                    </a:p>
                  </a:txBody>
                  <a:tcPr>
                    <a:noFill/>
                  </a:tcPr>
                </a:tc>
              </a:tr>
            </a:tbl>
          </a:graphicData>
        </a:graphic>
      </p:graphicFrame>
      <p:sp>
        <p:nvSpPr>
          <p:cNvPr id="10" name="Title 1"/>
          <p:cNvSpPr txBox="1">
            <a:spLocks/>
          </p:cNvSpPr>
          <p:nvPr/>
        </p:nvSpPr>
        <p:spPr>
          <a:xfrm>
            <a:off x="971600" y="332656"/>
            <a:ext cx="6248400"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3200" b="1" dirty="0" smtClean="0">
                <a:solidFill>
                  <a:schemeClr val="bg1"/>
                </a:solidFill>
                <a:latin typeface="Times New Roman" pitchFamily="18" charset="0"/>
                <a:cs typeface="Times New Roman" pitchFamily="18" charset="0"/>
              </a:rPr>
              <a:t> </a:t>
            </a:r>
            <a:r>
              <a:rPr lang="en-US" sz="3100" b="1" dirty="0" smtClean="0">
                <a:latin typeface="Times New Roman" pitchFamily="18" charset="0"/>
                <a:cs typeface="Times New Roman" pitchFamily="18" charset="0"/>
              </a:rPr>
              <a:t>Application Procedural History </a:t>
            </a:r>
            <a:r>
              <a:rPr lang="en-US" sz="3100" b="1" dirty="0" err="1" smtClean="0">
                <a:latin typeface="Times New Roman" pitchFamily="18" charset="0"/>
                <a:cs typeface="Times New Roman" pitchFamily="18" charset="0"/>
              </a:rPr>
              <a:t>Con’t</a:t>
            </a:r>
            <a:r>
              <a:rPr lang="en-US" sz="3100" b="1" dirty="0" smtClean="0">
                <a:latin typeface="Times New Roman" pitchFamily="18" charset="0"/>
                <a:cs typeface="Times New Roman" pitchFamily="18" charset="0"/>
              </a:rPr>
              <a:t>.</a:t>
            </a:r>
            <a:br>
              <a:rPr lang="en-US" sz="3100" b="1" dirty="0" smtClean="0">
                <a:latin typeface="Times New Roman" pitchFamily="18" charset="0"/>
                <a:cs typeface="Times New Roman" pitchFamily="18" charset="0"/>
              </a:rPr>
            </a:br>
            <a:r>
              <a:rPr lang="en-US" sz="3000" b="1" dirty="0">
                <a:latin typeface="ProSyl" pitchFamily="34" charset="0"/>
                <a:cs typeface="Times New Roman" pitchFamily="18" charset="0"/>
              </a:rPr>
              <a:t>g4yCs]t5 ckwos3bscb3ymm]</a:t>
            </a:r>
            <a:r>
              <a:rPr lang="en-US" sz="3000" b="1" dirty="0" err="1">
                <a:latin typeface="ProSyl" pitchFamily="34" charset="0"/>
                <a:cs typeface="Times New Roman" pitchFamily="18" charset="0"/>
              </a:rPr>
              <a:t>zb</a:t>
            </a:r>
            <a:r>
              <a:rPr lang="en-US" sz="3000" b="1" dirty="0">
                <a:latin typeface="ProSyl" pitchFamily="34" charset="0"/>
                <a:cs typeface="Times New Roman" pitchFamily="18" charset="0"/>
              </a:rPr>
              <a:t> vJyJ6</a:t>
            </a:r>
            <a:endParaRPr lang="en-US" sz="3000" b="1" dirty="0">
              <a:latin typeface="Times New Roman" pitchFamily="18" charset="0"/>
              <a:cs typeface="Times New Roman" pitchFamily="18" charset="0"/>
            </a:endParaRPr>
          </a:p>
        </p:txBody>
      </p:sp>
    </p:spTree>
    <p:extLst>
      <p:ext uri="{BB962C8B-B14F-4D97-AF65-F5344CB8AC3E}">
        <p14:creationId xmlns:p14="http://schemas.microsoft.com/office/powerpoint/2010/main" val="1598124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14</a:t>
            </a:fld>
            <a:endParaRPr lang="en-CA" dirty="0">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032782580"/>
              </p:ext>
            </p:extLst>
          </p:nvPr>
        </p:nvGraphicFramePr>
        <p:xfrm>
          <a:off x="533400" y="1828799"/>
          <a:ext cx="8153400" cy="3886201"/>
        </p:xfrm>
        <a:graphic>
          <a:graphicData uri="http://schemas.openxmlformats.org/drawingml/2006/table">
            <a:tbl>
              <a:tblPr firstRow="1" bandRow="1">
                <a:tableStyleId>{5C22544A-7EE6-4342-B048-85BDC9FD1C3A}</a:tableStyleId>
              </a:tblPr>
              <a:tblGrid>
                <a:gridCol w="4065523"/>
                <a:gridCol w="4087877"/>
              </a:tblGrid>
              <a:tr h="3886201">
                <a:tc>
                  <a:txBody>
                    <a:bodyPr/>
                    <a:lstStyle/>
                    <a:p>
                      <a:pPr marL="347663" lvl="0" indent="-347663">
                        <a:buFont typeface="Wingdings" panose="05000000000000000000" pitchFamily="2" charset="2"/>
                        <a:buChar char="Ø"/>
                      </a:pPr>
                      <a:r>
                        <a:rPr lang="en-CA" sz="2200" b="1" i="1" u="sng" kern="1200" dirty="0" smtClean="0">
                          <a:solidFill>
                            <a:schemeClr val="tx1"/>
                          </a:solidFill>
                          <a:effectLst/>
                          <a:latin typeface="Times New Roman" pitchFamily="18" charset="0"/>
                          <a:ea typeface="+mn-ea"/>
                          <a:cs typeface="Times New Roman" pitchFamily="18" charset="0"/>
                        </a:rPr>
                        <a:t>November 24, 2014</a:t>
                      </a:r>
                      <a:endParaRPr lang="en-US" sz="2200" b="1" kern="1200" dirty="0" smtClean="0">
                        <a:solidFill>
                          <a:schemeClr val="tx1"/>
                        </a:solidFill>
                        <a:effectLst/>
                        <a:latin typeface="Times New Roman" pitchFamily="18" charset="0"/>
                        <a:ea typeface="+mn-ea"/>
                        <a:cs typeface="Times New Roman" pitchFamily="18" charset="0"/>
                      </a:endParaRPr>
                    </a:p>
                    <a:p>
                      <a:pPr marL="346075" indent="0"/>
                      <a:r>
                        <a:rPr lang="en-CA" sz="2200" b="0" kern="1200" dirty="0" smtClean="0">
                          <a:solidFill>
                            <a:schemeClr val="tx1"/>
                          </a:solidFill>
                          <a:effectLst/>
                          <a:latin typeface="Times New Roman" pitchFamily="18" charset="0"/>
                          <a:ea typeface="+mn-ea"/>
                          <a:cs typeface="Times New Roman" pitchFamily="18" charset="0"/>
                        </a:rPr>
                        <a:t>NWB publicly </a:t>
                      </a:r>
                      <a:r>
                        <a:rPr lang="en-CA" sz="2200" b="0" kern="1200" baseline="0" dirty="0" smtClean="0">
                          <a:solidFill>
                            <a:schemeClr val="tx1"/>
                          </a:solidFill>
                          <a:effectLst/>
                          <a:latin typeface="Times New Roman" pitchFamily="18" charset="0"/>
                          <a:ea typeface="+mn-ea"/>
                          <a:cs typeface="Times New Roman" pitchFamily="18" charset="0"/>
                        </a:rPr>
                        <a:t>distributed the application </a:t>
                      </a:r>
                      <a:r>
                        <a:rPr lang="en-CA" sz="2200" b="0" kern="1200" dirty="0" smtClean="0">
                          <a:solidFill>
                            <a:schemeClr val="tx1"/>
                          </a:solidFill>
                          <a:effectLst/>
                          <a:latin typeface="Times New Roman" pitchFamily="18" charset="0"/>
                          <a:ea typeface="+mn-ea"/>
                          <a:cs typeface="Times New Roman" pitchFamily="18" charset="0"/>
                        </a:rPr>
                        <a:t>for full technical review </a:t>
                      </a:r>
                    </a:p>
                    <a:p>
                      <a:pPr marL="273050" indent="0"/>
                      <a:endParaRPr lang="en-CA" sz="2200" b="0" i="1" u="sng" kern="1200" dirty="0" smtClean="0">
                        <a:solidFill>
                          <a:schemeClr val="tx1"/>
                        </a:solidFill>
                        <a:effectLst/>
                        <a:latin typeface="Times New Roman" pitchFamily="18" charset="0"/>
                        <a:ea typeface="+mn-ea"/>
                        <a:cs typeface="Times New Roman" pitchFamily="18" charset="0"/>
                      </a:endParaRPr>
                    </a:p>
                    <a:p>
                      <a:pPr marL="273050" indent="0"/>
                      <a:endParaRPr lang="en-CA" sz="2200" b="0" i="1" u="sng" kern="1200" dirty="0" smtClean="0">
                        <a:solidFill>
                          <a:schemeClr val="tx1"/>
                        </a:solidFill>
                        <a:effectLst/>
                        <a:latin typeface="Times New Roman" pitchFamily="18" charset="0"/>
                        <a:ea typeface="+mn-ea"/>
                        <a:cs typeface="Times New Roman" pitchFamily="18" charset="0"/>
                      </a:endParaRPr>
                    </a:p>
                    <a:p>
                      <a:pPr marL="347663" lvl="0" indent="-347663">
                        <a:buFont typeface="Wingdings" panose="05000000000000000000" pitchFamily="2" charset="2"/>
                        <a:buChar char="Ø"/>
                      </a:pPr>
                      <a:r>
                        <a:rPr lang="en-CA" sz="2200" b="0" kern="1200" dirty="0" smtClean="0">
                          <a:solidFill>
                            <a:schemeClr val="tx1"/>
                          </a:solidFill>
                          <a:effectLst/>
                          <a:latin typeface="Times New Roman" pitchFamily="18" charset="0"/>
                          <a:ea typeface="+mn-ea"/>
                          <a:cs typeface="Times New Roman" pitchFamily="18" charset="0"/>
                        </a:rPr>
                        <a:t> </a:t>
                      </a:r>
                      <a:r>
                        <a:rPr lang="en-CA" sz="2200" b="1" i="1" u="sng" kern="1200" dirty="0" smtClean="0">
                          <a:solidFill>
                            <a:schemeClr val="tx1"/>
                          </a:solidFill>
                          <a:effectLst/>
                          <a:latin typeface="Times New Roman" pitchFamily="18" charset="0"/>
                          <a:ea typeface="+mn-ea"/>
                          <a:cs typeface="Times New Roman" pitchFamily="18" charset="0"/>
                        </a:rPr>
                        <a:t>December 24, 2014</a:t>
                      </a:r>
                      <a:endParaRPr lang="en-US" sz="2200" b="1" kern="1200" dirty="0" smtClean="0">
                        <a:solidFill>
                          <a:schemeClr val="tx1"/>
                        </a:solidFill>
                        <a:effectLst/>
                        <a:latin typeface="Times New Roman" pitchFamily="18" charset="0"/>
                        <a:ea typeface="+mn-ea"/>
                        <a:cs typeface="Times New Roman" pitchFamily="18" charset="0"/>
                      </a:endParaRPr>
                    </a:p>
                    <a:p>
                      <a:pPr marL="346075" indent="0"/>
                      <a:r>
                        <a:rPr lang="en-CA" sz="2200" b="0" kern="1200" dirty="0" smtClean="0">
                          <a:solidFill>
                            <a:schemeClr val="tx1"/>
                          </a:solidFill>
                          <a:effectLst/>
                          <a:latin typeface="Times New Roman" pitchFamily="18" charset="0"/>
                          <a:ea typeface="+mn-ea"/>
                          <a:cs typeface="Times New Roman" pitchFamily="18" charset="0"/>
                        </a:rPr>
                        <a:t>NWB received technical review comments from AANDC, EC, and </a:t>
                      </a:r>
                      <a:r>
                        <a:rPr lang="en-CA" sz="2200" b="0" kern="1200" dirty="0" err="1" smtClean="0">
                          <a:solidFill>
                            <a:schemeClr val="tx1"/>
                          </a:solidFill>
                          <a:effectLst/>
                          <a:latin typeface="Times New Roman" pitchFamily="18" charset="0"/>
                          <a:ea typeface="+mn-ea"/>
                          <a:cs typeface="Times New Roman" pitchFamily="18" charset="0"/>
                        </a:rPr>
                        <a:t>KivIA</a:t>
                      </a:r>
                      <a:endParaRPr lang="en-US" sz="2200" b="0" kern="1200" dirty="0">
                        <a:solidFill>
                          <a:schemeClr val="tx1"/>
                        </a:solidFill>
                        <a:effectLst/>
                        <a:latin typeface="+mn-lt"/>
                        <a:ea typeface="+mn-ea"/>
                        <a:cs typeface="+mn-cs"/>
                      </a:endParaRPr>
                    </a:p>
                  </a:txBody>
                  <a:tcPr>
                    <a:noFill/>
                  </a:tcPr>
                </a:tc>
                <a:tc>
                  <a:txBody>
                    <a:bodyPr/>
                    <a:lstStyle/>
                    <a:p>
                      <a:pPr marL="342900" lvl="0" indent="-342900">
                        <a:buFont typeface="Wingdings" panose="05000000000000000000" pitchFamily="2" charset="2"/>
                        <a:buChar char="Ø"/>
                      </a:pPr>
                      <a:r>
                        <a:rPr lang="en-CA" sz="2200" b="1" i="1" u="sng" kern="1200" dirty="0" smtClean="0">
                          <a:solidFill>
                            <a:schemeClr val="tx1"/>
                          </a:solidFill>
                          <a:effectLst/>
                          <a:latin typeface="ProSyl" pitchFamily="34" charset="0"/>
                          <a:ea typeface="+mn-ea"/>
                          <a:cs typeface="+mn-cs"/>
                        </a:rPr>
                        <a:t>k=WE</a:t>
                      </a:r>
                      <a:r>
                        <a:rPr lang="en-CA" sz="2200" b="1" i="1" u="sng" kern="1200" baseline="0" dirty="0" smtClean="0">
                          <a:solidFill>
                            <a:schemeClr val="tx1"/>
                          </a:solidFill>
                          <a:effectLst/>
                          <a:latin typeface="ProSyl" pitchFamily="34" charset="0"/>
                          <a:ea typeface="+mn-ea"/>
                          <a:cs typeface="+mn-cs"/>
                        </a:rPr>
                        <a:t> @)!$</a:t>
                      </a:r>
                      <a:endParaRPr lang="en-CA" sz="2200" b="1" i="1" u="sng" kern="1200" dirty="0" smtClean="0">
                        <a:solidFill>
                          <a:schemeClr val="tx1"/>
                        </a:solidFill>
                        <a:effectLst/>
                        <a:latin typeface="ProSyl" pitchFamily="34" charset="0"/>
                        <a:ea typeface="+mn-ea"/>
                        <a:cs typeface="+mn-cs"/>
                      </a:endParaRPr>
                    </a:p>
                    <a:p>
                      <a:pPr marL="341313" lvl="0" indent="0">
                        <a:buFont typeface="Wingdings" panose="05000000000000000000" pitchFamily="2" charset="2"/>
                        <a:buNone/>
                      </a:pPr>
                      <a:r>
                        <a:rPr lang="en-US" sz="2200" b="0" kern="1200" dirty="0" smtClean="0">
                          <a:solidFill>
                            <a:schemeClr val="tx1"/>
                          </a:solidFill>
                          <a:effectLst/>
                          <a:latin typeface="ProSyl" pitchFamily="34" charset="0"/>
                          <a:ea typeface="+mn-ea"/>
                          <a:cs typeface="+mn-cs"/>
                        </a:rPr>
                        <a:t>wmoEpf5 </a:t>
                      </a:r>
                      <a:r>
                        <a:rPr lang="en-US" sz="2200" b="0" kern="1200" dirty="0" err="1" smtClean="0">
                          <a:solidFill>
                            <a:schemeClr val="tx1"/>
                          </a:solidFill>
                          <a:effectLst/>
                          <a:latin typeface="ProSyl" pitchFamily="34" charset="0"/>
                          <a:ea typeface="+mn-ea"/>
                          <a:cs typeface="+mn-cs"/>
                        </a:rPr>
                        <a:t>wko</a:t>
                      </a:r>
                      <a:r>
                        <a:rPr lang="en-US" sz="2200" b="0" kern="1200" dirty="0" smtClean="0">
                          <a:solidFill>
                            <a:schemeClr val="tx1"/>
                          </a:solidFill>
                          <a:effectLst/>
                          <a:latin typeface="ProSyl" pitchFamily="34" charset="0"/>
                          <a:ea typeface="+mn-ea"/>
                          <a:cs typeface="+mn-cs"/>
                        </a:rPr>
                        <a:t>]mk5 giscsJ5 ]b2fx5 g4yCst5 bmwk5 </a:t>
                      </a:r>
                      <a:r>
                        <a:rPr lang="en-US" sz="2200" b="0" kern="1200" dirty="0" err="1" smtClean="0">
                          <a:solidFill>
                            <a:schemeClr val="tx1"/>
                          </a:solidFill>
                          <a:effectLst/>
                          <a:latin typeface="ProSyl" pitchFamily="34" charset="0"/>
                          <a:ea typeface="+mn-ea"/>
                          <a:cs typeface="+mn-cs"/>
                        </a:rPr>
                        <a:t>Wd</a:t>
                      </a:r>
                      <a:r>
                        <a:rPr lang="en-US" sz="2200" b="0" kern="1200" dirty="0" smtClean="0">
                          <a:solidFill>
                            <a:schemeClr val="tx1"/>
                          </a:solidFill>
                          <a:effectLst/>
                          <a:latin typeface="ProSyl" pitchFamily="34" charset="0"/>
                          <a:ea typeface="+mn-ea"/>
                          <a:cs typeface="+mn-cs"/>
                        </a:rPr>
                        <a:t>]y5 euD6iqk5</a:t>
                      </a:r>
                      <a:endParaRPr lang="en-US" sz="2200" b="0" kern="1200" dirty="0" smtClean="0">
                        <a:solidFill>
                          <a:srgbClr val="315EDB"/>
                        </a:solidFill>
                        <a:effectLst/>
                        <a:latin typeface="+mn-lt"/>
                        <a:ea typeface="+mn-ea"/>
                        <a:cs typeface="+mn-cs"/>
                      </a:endParaRPr>
                    </a:p>
                    <a:p>
                      <a:r>
                        <a:rPr lang="en-CA" sz="2200" b="0" kern="1200" dirty="0" smtClean="0">
                          <a:solidFill>
                            <a:srgbClr val="315EDB"/>
                          </a:solidFill>
                          <a:effectLst/>
                          <a:latin typeface="+mn-lt"/>
                          <a:ea typeface="+mn-ea"/>
                          <a:cs typeface="+mn-cs"/>
                        </a:rPr>
                        <a:t> </a:t>
                      </a:r>
                    </a:p>
                    <a:p>
                      <a:pPr marL="342900" lvl="0" indent="-342900">
                        <a:buFont typeface="Wingdings" panose="05000000000000000000" pitchFamily="2" charset="2"/>
                        <a:buChar char="Ø"/>
                      </a:pPr>
                      <a:r>
                        <a:rPr lang="en-CA" sz="2200" b="1" i="1" u="sng" kern="1200" dirty="0" err="1" smtClean="0">
                          <a:solidFill>
                            <a:schemeClr val="tx1"/>
                          </a:solidFill>
                          <a:effectLst/>
                          <a:latin typeface="ProSyl" pitchFamily="34" charset="0"/>
                          <a:ea typeface="+mn-ea"/>
                          <a:cs typeface="+mn-cs"/>
                        </a:rPr>
                        <a:t>tyWE</a:t>
                      </a:r>
                      <a:r>
                        <a:rPr lang="en-CA" sz="2200" b="1" i="1" u="sng" kern="1200" baseline="0" dirty="0" smtClean="0">
                          <a:solidFill>
                            <a:schemeClr val="tx1"/>
                          </a:solidFill>
                          <a:effectLst/>
                          <a:latin typeface="ProSyl" pitchFamily="34" charset="0"/>
                          <a:ea typeface="+mn-ea"/>
                          <a:cs typeface="+mn-cs"/>
                        </a:rPr>
                        <a:t> @)!$</a:t>
                      </a:r>
                      <a:endParaRPr lang="en-CA" sz="2200" b="1" i="1" u="sng" kern="1200" dirty="0" smtClean="0">
                        <a:solidFill>
                          <a:schemeClr val="tx1"/>
                        </a:solidFill>
                        <a:effectLst/>
                        <a:latin typeface="ProSyl" pitchFamily="34" charset="0"/>
                        <a:ea typeface="+mn-ea"/>
                        <a:cs typeface="+mn-cs"/>
                      </a:endParaRPr>
                    </a:p>
                    <a:p>
                      <a:pPr marL="341313" lvl="0" indent="0">
                        <a:buFont typeface="Wingdings" panose="05000000000000000000" pitchFamily="2" charset="2"/>
                        <a:buNone/>
                      </a:pPr>
                      <a:r>
                        <a:rPr lang="en-US" sz="2200" b="0" kern="1200" dirty="0" smtClean="0">
                          <a:solidFill>
                            <a:schemeClr val="tx1"/>
                          </a:solidFill>
                          <a:effectLst/>
                          <a:latin typeface="ProSyl" pitchFamily="34" charset="0"/>
                          <a:ea typeface="+mn-ea"/>
                          <a:cs typeface="+mn-cs"/>
                        </a:rPr>
                        <a:t>wmoEpf5 Wb6bq Wdy6k5 euD6iqk5 </a:t>
                      </a:r>
                      <a:r>
                        <a:rPr lang="en-US" sz="2200" b="0" kern="1200" dirty="0" err="1" smtClean="0">
                          <a:solidFill>
                            <a:schemeClr val="tx1"/>
                          </a:solidFill>
                          <a:effectLst/>
                          <a:latin typeface="ProSyl" pitchFamily="34" charset="0"/>
                          <a:ea typeface="+mn-ea"/>
                          <a:cs typeface="+mn-cs"/>
                        </a:rPr>
                        <a:t>scs</a:t>
                      </a:r>
                      <a:r>
                        <a:rPr lang="en-US" sz="2200" b="0" kern="1200" dirty="0" smtClean="0">
                          <a:solidFill>
                            <a:schemeClr val="tx1"/>
                          </a:solidFill>
                          <a:effectLst/>
                          <a:latin typeface="ProSyl" pitchFamily="34" charset="0"/>
                          <a:ea typeface="+mn-ea"/>
                          <a:cs typeface="+mn-cs"/>
                        </a:rPr>
                        <a:t>]y5 ]b2fNz kNcc6goEp4f5,</a:t>
                      </a:r>
                      <a:r>
                        <a:rPr lang="en-US" sz="2200" b="0" kern="1200" baseline="0" dirty="0" smtClean="0">
                          <a:solidFill>
                            <a:schemeClr val="tx1"/>
                          </a:solidFill>
                          <a:effectLst/>
                          <a:latin typeface="ProSyl" pitchFamily="34" charset="0"/>
                          <a:ea typeface="+mn-ea"/>
                          <a:cs typeface="+mn-cs"/>
                        </a:rPr>
                        <a:t> x?toEp5 x7ml r?9o6 wkw5 vg5pct]Q5</a:t>
                      </a:r>
                      <a:endParaRPr lang="en-US" sz="2200" b="0" kern="1200" dirty="0" smtClean="0">
                        <a:solidFill>
                          <a:schemeClr val="tx1"/>
                        </a:solidFill>
                        <a:effectLst/>
                        <a:latin typeface="ProSyl" pitchFamily="34" charset="0"/>
                        <a:ea typeface="+mn-ea"/>
                        <a:cs typeface="+mn-cs"/>
                      </a:endParaRPr>
                    </a:p>
                  </a:txBody>
                  <a:tcPr>
                    <a:noFill/>
                  </a:tcPr>
                </a:tc>
              </a:tr>
            </a:tbl>
          </a:graphicData>
        </a:graphic>
      </p:graphicFrame>
      <p:sp>
        <p:nvSpPr>
          <p:cNvPr id="10" name="Title 1"/>
          <p:cNvSpPr txBox="1">
            <a:spLocks/>
          </p:cNvSpPr>
          <p:nvPr/>
        </p:nvSpPr>
        <p:spPr>
          <a:xfrm>
            <a:off x="971600" y="332656"/>
            <a:ext cx="6248400"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3200" b="1" dirty="0" smtClean="0">
                <a:solidFill>
                  <a:schemeClr val="bg1"/>
                </a:solidFill>
                <a:latin typeface="Times New Roman" pitchFamily="18" charset="0"/>
                <a:cs typeface="Times New Roman" pitchFamily="18" charset="0"/>
              </a:rPr>
              <a:t> </a:t>
            </a:r>
            <a:r>
              <a:rPr lang="en-US" sz="3100" b="1" dirty="0" smtClean="0">
                <a:latin typeface="Times New Roman" pitchFamily="18" charset="0"/>
                <a:cs typeface="Times New Roman" pitchFamily="18" charset="0"/>
              </a:rPr>
              <a:t>Application Procedural History </a:t>
            </a:r>
            <a:r>
              <a:rPr lang="en-US" sz="3100" b="1" dirty="0" err="1" smtClean="0">
                <a:latin typeface="Times New Roman" pitchFamily="18" charset="0"/>
                <a:cs typeface="Times New Roman" pitchFamily="18" charset="0"/>
              </a:rPr>
              <a:t>Con’t</a:t>
            </a:r>
            <a:r>
              <a:rPr lang="en-US" sz="3100" b="1" dirty="0" smtClean="0">
                <a:latin typeface="Times New Roman" pitchFamily="18" charset="0"/>
                <a:cs typeface="Times New Roman" pitchFamily="18" charset="0"/>
              </a:rPr>
              <a:t>.</a:t>
            </a:r>
            <a:br>
              <a:rPr lang="en-US" sz="3100" b="1" dirty="0" smtClean="0">
                <a:latin typeface="Times New Roman" pitchFamily="18" charset="0"/>
                <a:cs typeface="Times New Roman" pitchFamily="18" charset="0"/>
              </a:rPr>
            </a:br>
            <a:r>
              <a:rPr lang="en-US" sz="3000" b="1" dirty="0">
                <a:latin typeface="ProSyl" pitchFamily="34" charset="0"/>
                <a:cs typeface="Times New Roman" pitchFamily="18" charset="0"/>
              </a:rPr>
              <a:t>g4yCs]t5 ckwos3bscb3ymm]</a:t>
            </a:r>
            <a:r>
              <a:rPr lang="en-US" sz="3000" b="1" dirty="0" err="1">
                <a:latin typeface="ProSyl" pitchFamily="34" charset="0"/>
                <a:cs typeface="Times New Roman" pitchFamily="18" charset="0"/>
              </a:rPr>
              <a:t>zb</a:t>
            </a:r>
            <a:r>
              <a:rPr lang="en-US" sz="3000" b="1" dirty="0">
                <a:latin typeface="ProSyl" pitchFamily="34" charset="0"/>
                <a:cs typeface="Times New Roman" pitchFamily="18" charset="0"/>
              </a:rPr>
              <a:t> vJyJ6</a:t>
            </a:r>
            <a:endParaRPr lang="en-US" sz="3000" b="1" dirty="0">
              <a:latin typeface="Times New Roman" pitchFamily="18" charset="0"/>
              <a:cs typeface="Times New Roman" pitchFamily="18" charset="0"/>
            </a:endParaRPr>
          </a:p>
        </p:txBody>
      </p:sp>
    </p:spTree>
    <p:extLst>
      <p:ext uri="{BB962C8B-B14F-4D97-AF65-F5344CB8AC3E}">
        <p14:creationId xmlns:p14="http://schemas.microsoft.com/office/powerpoint/2010/main" val="14481212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15</a:t>
            </a:fld>
            <a:endParaRPr lang="en-CA" dirty="0">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743598870"/>
              </p:ext>
            </p:extLst>
          </p:nvPr>
        </p:nvGraphicFramePr>
        <p:xfrm>
          <a:off x="323528" y="2069544"/>
          <a:ext cx="8424936" cy="3879736"/>
        </p:xfrm>
        <a:graphic>
          <a:graphicData uri="http://schemas.openxmlformats.org/drawingml/2006/table">
            <a:tbl>
              <a:tblPr firstRow="1" bandRow="1">
                <a:tableStyleId>{5C22544A-7EE6-4342-B048-85BDC9FD1C3A}</a:tableStyleId>
              </a:tblPr>
              <a:tblGrid>
                <a:gridCol w="4200918"/>
                <a:gridCol w="4224018"/>
              </a:tblGrid>
              <a:tr h="3879736">
                <a:tc>
                  <a:txBody>
                    <a:bodyPr/>
                    <a:lstStyle/>
                    <a:p>
                      <a:pPr marL="342900" indent="-342900">
                        <a:buFont typeface="Wingdings" pitchFamily="2" charset="2"/>
                        <a:buChar char="Ø"/>
                      </a:pPr>
                      <a:r>
                        <a:rPr lang="en-CA" sz="2200" b="1" i="1" u="sng" kern="1200" dirty="0" smtClean="0">
                          <a:solidFill>
                            <a:srgbClr val="FF0000"/>
                          </a:solidFill>
                          <a:effectLst/>
                          <a:latin typeface="Times New Roman" pitchFamily="18" charset="0"/>
                          <a:ea typeface="+mn-ea"/>
                          <a:cs typeface="Times New Roman" pitchFamily="18" charset="0"/>
                        </a:rPr>
                        <a:t>January 7, 201</a:t>
                      </a:r>
                      <a:r>
                        <a:rPr lang="en-US" sz="2200" b="1" i="1" u="sng" kern="1200" dirty="0" smtClean="0">
                          <a:solidFill>
                            <a:srgbClr val="FF0000"/>
                          </a:solidFill>
                          <a:effectLst/>
                          <a:latin typeface="Times New Roman" pitchFamily="18" charset="0"/>
                          <a:ea typeface="+mn-ea"/>
                          <a:cs typeface="Times New Roman" pitchFamily="18" charset="0"/>
                        </a:rPr>
                        <a:t>5</a:t>
                      </a:r>
                      <a:endParaRPr lang="en-US" sz="2200" b="1" kern="1200" dirty="0" smtClean="0">
                        <a:solidFill>
                          <a:srgbClr val="FF0000"/>
                        </a:solidFill>
                        <a:effectLst/>
                        <a:latin typeface="Times New Roman" pitchFamily="18" charset="0"/>
                        <a:ea typeface="+mn-ea"/>
                        <a:cs typeface="Times New Roman" pitchFamily="18" charset="0"/>
                      </a:endParaRPr>
                    </a:p>
                    <a:p>
                      <a:pPr marL="273050" indent="0"/>
                      <a:r>
                        <a:rPr lang="en-CA" sz="2200" b="0" kern="1200" dirty="0" smtClean="0">
                          <a:solidFill>
                            <a:schemeClr val="tx1"/>
                          </a:solidFill>
                          <a:effectLst/>
                          <a:latin typeface="Times New Roman" pitchFamily="18" charset="0"/>
                          <a:ea typeface="+mn-ea"/>
                          <a:cs typeface="Times New Roman" pitchFamily="18" charset="0"/>
                        </a:rPr>
                        <a:t>NWB received AEM’s response to intervener comments </a:t>
                      </a:r>
                      <a:endParaRPr lang="en-US" sz="2200" b="0" kern="1200" dirty="0" smtClean="0">
                        <a:solidFill>
                          <a:schemeClr val="tx1"/>
                        </a:solidFill>
                        <a:effectLst/>
                        <a:latin typeface="Times New Roman" pitchFamily="18" charset="0"/>
                        <a:ea typeface="+mn-ea"/>
                        <a:cs typeface="Times New Roman" pitchFamily="18" charset="0"/>
                      </a:endParaRPr>
                    </a:p>
                    <a:p>
                      <a:pPr marL="273050" indent="0"/>
                      <a:endParaRPr lang="en-US" sz="2200" b="0" kern="1200" dirty="0" smtClean="0">
                        <a:solidFill>
                          <a:schemeClr val="tx1"/>
                        </a:solidFill>
                        <a:effectLst/>
                        <a:latin typeface="Times New Roman" pitchFamily="18" charset="0"/>
                        <a:ea typeface="+mn-ea"/>
                        <a:cs typeface="Times New Roman" pitchFamily="18" charset="0"/>
                      </a:endParaRPr>
                    </a:p>
                    <a:p>
                      <a:pPr marL="273050" indent="0"/>
                      <a:endParaRPr lang="en-US" sz="2200" b="0" kern="1200" dirty="0" smtClean="0">
                        <a:solidFill>
                          <a:schemeClr val="tx1"/>
                        </a:solidFill>
                        <a:effectLst/>
                        <a:latin typeface="Times New Roman" pitchFamily="18" charset="0"/>
                        <a:ea typeface="+mn-ea"/>
                        <a:cs typeface="Times New Roman" pitchFamily="18" charset="0"/>
                      </a:endParaRPr>
                    </a:p>
                    <a:p>
                      <a:pPr marL="285750" indent="-285750">
                        <a:buFont typeface="Wingdings" panose="05000000000000000000" pitchFamily="2" charset="2"/>
                        <a:buChar char="Ø"/>
                      </a:pPr>
                      <a:endParaRPr lang="en-CA" sz="2200" b="1" i="1" u="sng" kern="1200" dirty="0" smtClean="0">
                        <a:solidFill>
                          <a:srgbClr val="FF0000"/>
                        </a:solidFill>
                        <a:effectLst/>
                        <a:latin typeface="Times New Roman" pitchFamily="18" charset="0"/>
                        <a:ea typeface="+mn-ea"/>
                        <a:cs typeface="Times New Roman" pitchFamily="18" charset="0"/>
                      </a:endParaRPr>
                    </a:p>
                    <a:p>
                      <a:pPr marL="285750" indent="-285750">
                        <a:buFont typeface="Wingdings" panose="05000000000000000000" pitchFamily="2" charset="2"/>
                        <a:buChar char="Ø"/>
                      </a:pPr>
                      <a:r>
                        <a:rPr lang="en-CA" sz="2200" b="1" i="1" u="sng" kern="1200" dirty="0" smtClean="0">
                          <a:solidFill>
                            <a:srgbClr val="FF0000"/>
                          </a:solidFill>
                          <a:effectLst/>
                          <a:latin typeface="Times New Roman" pitchFamily="18" charset="0"/>
                          <a:ea typeface="+mn-ea"/>
                          <a:cs typeface="Times New Roman" pitchFamily="18" charset="0"/>
                        </a:rPr>
                        <a:t>January 8, 2015</a:t>
                      </a:r>
                      <a:endParaRPr lang="en-US" sz="2200" b="1" kern="1200" dirty="0" smtClean="0">
                        <a:solidFill>
                          <a:srgbClr val="FF0000"/>
                        </a:solidFill>
                        <a:effectLst/>
                        <a:latin typeface="Times New Roman" pitchFamily="18" charset="0"/>
                        <a:ea typeface="+mn-ea"/>
                        <a:cs typeface="Times New Roman" pitchFamily="18" charset="0"/>
                      </a:endParaRPr>
                    </a:p>
                    <a:p>
                      <a:pPr marL="273050" marR="0" indent="0" algn="l" defTabSz="914400" rtl="0" eaLnBrk="1" fontAlgn="auto" latinLnBrk="0" hangingPunct="1">
                        <a:lnSpc>
                          <a:spcPct val="100000"/>
                        </a:lnSpc>
                        <a:spcBef>
                          <a:spcPts val="0"/>
                        </a:spcBef>
                        <a:spcAft>
                          <a:spcPts val="0"/>
                        </a:spcAft>
                        <a:buClrTx/>
                        <a:buSzTx/>
                        <a:buFontTx/>
                        <a:buNone/>
                        <a:tabLst/>
                        <a:defRPr/>
                      </a:pPr>
                      <a:r>
                        <a:rPr lang="en-CA" sz="2200" b="0" kern="1200" dirty="0" smtClean="0">
                          <a:solidFill>
                            <a:schemeClr val="tx1"/>
                          </a:solidFill>
                          <a:effectLst/>
                          <a:latin typeface="Times New Roman" pitchFamily="18" charset="0"/>
                          <a:ea typeface="+mn-ea"/>
                          <a:cs typeface="Times New Roman" pitchFamily="18" charset="0"/>
                        </a:rPr>
                        <a:t>NWB distributed the </a:t>
                      </a:r>
                      <a:r>
                        <a:rPr lang="en-CA" sz="2200" b="0" kern="1200" baseline="0" dirty="0" smtClean="0">
                          <a:solidFill>
                            <a:schemeClr val="tx1"/>
                          </a:solidFill>
                          <a:effectLst/>
                          <a:latin typeface="Times New Roman" pitchFamily="18" charset="0"/>
                          <a:ea typeface="+mn-ea"/>
                          <a:cs typeface="Times New Roman" pitchFamily="18" charset="0"/>
                        </a:rPr>
                        <a:t>TM/PHC</a:t>
                      </a:r>
                      <a:endParaRPr lang="en-US" sz="2200" b="0" kern="1200" dirty="0" smtClean="0">
                        <a:solidFill>
                          <a:schemeClr val="tx1"/>
                        </a:solidFill>
                        <a:effectLst/>
                        <a:latin typeface="Times New Roman" pitchFamily="18" charset="0"/>
                        <a:ea typeface="+mn-ea"/>
                        <a:cs typeface="Times New Roman" pitchFamily="18" charset="0"/>
                      </a:endParaRPr>
                    </a:p>
                    <a:p>
                      <a:pPr marL="273050" indent="0"/>
                      <a:r>
                        <a:rPr lang="en-CA" sz="2200" b="0" kern="1200" dirty="0" smtClean="0">
                          <a:solidFill>
                            <a:schemeClr val="tx1"/>
                          </a:solidFill>
                          <a:effectLst/>
                          <a:latin typeface="Times New Roman" pitchFamily="18" charset="0"/>
                          <a:ea typeface="+mn-ea"/>
                          <a:cs typeface="Times New Roman" pitchFamily="18" charset="0"/>
                        </a:rPr>
                        <a:t>Agenda</a:t>
                      </a:r>
                      <a:r>
                        <a:rPr lang="en-CA" sz="2200" b="0" kern="1200" baseline="0" dirty="0" smtClean="0">
                          <a:solidFill>
                            <a:schemeClr val="tx1"/>
                          </a:solidFill>
                          <a:effectLst/>
                          <a:latin typeface="Times New Roman" pitchFamily="18" charset="0"/>
                          <a:ea typeface="+mn-ea"/>
                          <a:cs typeface="Times New Roman" pitchFamily="18" charset="0"/>
                        </a:rPr>
                        <a:t> and pre</a:t>
                      </a:r>
                      <a:r>
                        <a:rPr lang="en-CA" sz="2200" b="0" kern="1200" dirty="0" smtClean="0">
                          <a:solidFill>
                            <a:schemeClr val="tx1"/>
                          </a:solidFill>
                          <a:effectLst/>
                          <a:latin typeface="Times New Roman" pitchFamily="18" charset="0"/>
                          <a:ea typeface="+mn-ea"/>
                          <a:cs typeface="Times New Roman" pitchFamily="18" charset="0"/>
                        </a:rPr>
                        <a:t>sentations</a:t>
                      </a:r>
                      <a:endParaRPr lang="en-US" sz="2200" b="0" kern="1200" dirty="0">
                        <a:solidFill>
                          <a:schemeClr val="tx1"/>
                        </a:solidFill>
                        <a:effectLst/>
                        <a:latin typeface="Times New Roman" pitchFamily="18" charset="0"/>
                        <a:ea typeface="+mn-ea"/>
                        <a:cs typeface="Times New Roman" pitchFamily="18" charset="0"/>
                      </a:endParaRPr>
                    </a:p>
                  </a:txBody>
                  <a:tcPr>
                    <a:noFill/>
                  </a:tcPr>
                </a:tc>
                <a:tc>
                  <a:txBody>
                    <a:bodyPr/>
                    <a:lstStyle/>
                    <a:p>
                      <a:pPr marL="342900" lvl="0" indent="-342900">
                        <a:buFont typeface="Wingdings" panose="05000000000000000000" pitchFamily="2" charset="2"/>
                        <a:buChar char="Ø"/>
                      </a:pPr>
                      <a:r>
                        <a:rPr lang="en-CA" sz="2200" b="1" i="1" u="sng" kern="1200" dirty="0" smtClean="0">
                          <a:solidFill>
                            <a:srgbClr val="FF0000"/>
                          </a:solidFill>
                          <a:effectLst/>
                          <a:latin typeface="ProSyl" pitchFamily="34" charset="0"/>
                          <a:ea typeface="+mn-ea"/>
                          <a:cs typeface="+mn-cs"/>
                        </a:rPr>
                        <a:t>]/</a:t>
                      </a:r>
                      <a:r>
                        <a:rPr lang="en-CA" sz="2200" b="1" i="1" u="sng" kern="1200" dirty="0" err="1" smtClean="0">
                          <a:solidFill>
                            <a:srgbClr val="FF0000"/>
                          </a:solidFill>
                          <a:effectLst/>
                          <a:latin typeface="ProSyl" pitchFamily="34" charset="0"/>
                          <a:ea typeface="+mn-ea"/>
                          <a:cs typeface="+mn-cs"/>
                        </a:rPr>
                        <a:t>kWE</a:t>
                      </a:r>
                      <a:r>
                        <a:rPr lang="en-CA" sz="2200" b="1" i="1" u="sng" kern="1200" baseline="0" dirty="0" smtClean="0">
                          <a:solidFill>
                            <a:srgbClr val="FF0000"/>
                          </a:solidFill>
                          <a:effectLst/>
                          <a:latin typeface="ProSyl" pitchFamily="34" charset="0"/>
                          <a:ea typeface="+mn-ea"/>
                          <a:cs typeface="+mn-cs"/>
                        </a:rPr>
                        <a:t> &amp;, @)!%</a:t>
                      </a:r>
                      <a:endParaRPr lang="en-CA" sz="2200" b="1" i="1" u="sng" kern="1200" dirty="0" smtClean="0">
                        <a:solidFill>
                          <a:srgbClr val="FF0000"/>
                        </a:solidFill>
                        <a:effectLst/>
                        <a:latin typeface="ProSyl" pitchFamily="34" charset="0"/>
                        <a:ea typeface="+mn-ea"/>
                        <a:cs typeface="+mn-cs"/>
                      </a:endParaRPr>
                    </a:p>
                    <a:p>
                      <a:pPr marL="341313" lvl="0" indent="0">
                        <a:buFont typeface="Wingdings" panose="05000000000000000000" pitchFamily="2" charset="2"/>
                        <a:buNone/>
                      </a:pPr>
                      <a:r>
                        <a:rPr lang="en-US" sz="2200" b="0" kern="1200" dirty="0" smtClean="0">
                          <a:solidFill>
                            <a:schemeClr val="tx1"/>
                          </a:solidFill>
                          <a:effectLst/>
                          <a:latin typeface="ProSyl" pitchFamily="34" charset="0"/>
                          <a:ea typeface="+mn-ea"/>
                          <a:cs typeface="+mn-cs"/>
                        </a:rPr>
                        <a:t>wmoEpf5Wb6bq x[iff5 rs5Jtq W5Jtc6g5</a:t>
                      </a:r>
                      <a:r>
                        <a:rPr lang="en-US" sz="2200" b="0" kern="1200" baseline="0" dirty="0" smtClean="0">
                          <a:solidFill>
                            <a:schemeClr val="tx1"/>
                          </a:solidFill>
                          <a:effectLst/>
                          <a:latin typeface="ProSyl" pitchFamily="34" charset="0"/>
                          <a:ea typeface="+mn-ea"/>
                          <a:cs typeface="+mn-cs"/>
                        </a:rPr>
                        <a:t> scsyqk5</a:t>
                      </a:r>
                      <a:r>
                        <a:rPr lang="en-CA" sz="2200" b="0" kern="1200" dirty="0" smtClean="0">
                          <a:solidFill>
                            <a:srgbClr val="315EDB"/>
                          </a:solidFill>
                          <a:effectLst/>
                          <a:latin typeface="+mn-lt"/>
                          <a:ea typeface="+mn-ea"/>
                          <a:cs typeface="+mn-cs"/>
                        </a:rPr>
                        <a:t> </a:t>
                      </a:r>
                    </a:p>
                    <a:p>
                      <a:pPr marL="0" lvl="0" indent="0">
                        <a:buFont typeface="Wingdings" panose="05000000000000000000" pitchFamily="2" charset="2"/>
                        <a:buNone/>
                      </a:pPr>
                      <a:endParaRPr lang="en-CA" sz="2200" b="0" kern="1200" dirty="0" smtClean="0">
                        <a:solidFill>
                          <a:srgbClr val="315EDB"/>
                        </a:solidFill>
                        <a:effectLst/>
                        <a:latin typeface="+mn-lt"/>
                        <a:ea typeface="+mn-ea"/>
                        <a:cs typeface="+mn-cs"/>
                      </a:endParaRPr>
                    </a:p>
                    <a:p>
                      <a:pPr marL="342900" lvl="0" indent="-342900">
                        <a:buFont typeface="Wingdings" panose="05000000000000000000" pitchFamily="2" charset="2"/>
                        <a:buChar char="Ø"/>
                      </a:pPr>
                      <a:r>
                        <a:rPr lang="en-CA" sz="2200" b="1" i="1" u="sng" kern="1200" dirty="0" smtClean="0">
                          <a:solidFill>
                            <a:srgbClr val="FF0000"/>
                          </a:solidFill>
                          <a:effectLst/>
                          <a:latin typeface="ProSyl" pitchFamily="34" charset="0"/>
                          <a:ea typeface="+mn-ea"/>
                          <a:cs typeface="+mn-cs"/>
                        </a:rPr>
                        <a:t>]/</a:t>
                      </a:r>
                      <a:r>
                        <a:rPr lang="en-CA" sz="2200" b="1" i="1" u="sng" kern="1200" dirty="0" err="1" smtClean="0">
                          <a:solidFill>
                            <a:srgbClr val="FF0000"/>
                          </a:solidFill>
                          <a:effectLst/>
                          <a:latin typeface="ProSyl" pitchFamily="34" charset="0"/>
                          <a:ea typeface="+mn-ea"/>
                          <a:cs typeface="+mn-cs"/>
                        </a:rPr>
                        <a:t>kWE</a:t>
                      </a:r>
                      <a:r>
                        <a:rPr lang="en-CA" sz="2200" b="1" i="1" u="sng" kern="1200" baseline="0" dirty="0" smtClean="0">
                          <a:solidFill>
                            <a:srgbClr val="FF0000"/>
                          </a:solidFill>
                          <a:effectLst/>
                          <a:latin typeface="ProSyl" pitchFamily="34" charset="0"/>
                          <a:ea typeface="+mn-ea"/>
                          <a:cs typeface="+mn-cs"/>
                        </a:rPr>
                        <a:t> *, @)!%</a:t>
                      </a:r>
                      <a:endParaRPr lang="en-CA" sz="2200" b="1" i="1" u="sng" kern="1200" dirty="0" smtClean="0">
                        <a:solidFill>
                          <a:srgbClr val="FF0000"/>
                        </a:solidFill>
                        <a:effectLst/>
                        <a:latin typeface="ProSyl" pitchFamily="34" charset="0"/>
                        <a:ea typeface="+mn-ea"/>
                        <a:cs typeface="+mn-cs"/>
                      </a:endParaRPr>
                    </a:p>
                    <a:p>
                      <a:pPr marL="341313" lvl="0" indent="0">
                        <a:buFont typeface="Wingdings" panose="05000000000000000000" pitchFamily="2" charset="2"/>
                        <a:buNone/>
                      </a:pPr>
                      <a:r>
                        <a:rPr lang="en-US" sz="2200" b="0" kern="1200" dirty="0" smtClean="0">
                          <a:solidFill>
                            <a:schemeClr val="tx1"/>
                          </a:solidFill>
                          <a:effectLst/>
                          <a:latin typeface="ProSyl" pitchFamily="34" charset="0"/>
                          <a:ea typeface="+mn-ea"/>
                          <a:cs typeface="+mn-cs"/>
                        </a:rPr>
                        <a:t>wmoEpf5 giscwJ5 </a:t>
                      </a:r>
                    </a:p>
                    <a:p>
                      <a:pPr marL="341313" lvl="0" indent="0">
                        <a:buFont typeface="Wingdings" panose="05000000000000000000" pitchFamily="2" charset="2"/>
                        <a:buNone/>
                      </a:pPr>
                      <a:r>
                        <a:rPr lang="en-US" sz="2200" b="0" kern="1200" dirty="0" err="1" smtClean="0">
                          <a:solidFill>
                            <a:schemeClr val="tx1"/>
                          </a:solidFill>
                          <a:effectLst/>
                          <a:latin typeface="ProSyl" pitchFamily="34" charset="0"/>
                          <a:ea typeface="+mn-ea"/>
                          <a:cs typeface="+mn-cs"/>
                        </a:rPr>
                        <a:t>wko</a:t>
                      </a:r>
                      <a:r>
                        <a:rPr lang="en-US" sz="2200" b="0" kern="1200" dirty="0" smtClean="0">
                          <a:solidFill>
                            <a:schemeClr val="tx1"/>
                          </a:solidFill>
                          <a:effectLst/>
                          <a:latin typeface="ProSyl" pitchFamily="34" charset="0"/>
                          <a:ea typeface="+mn-ea"/>
                          <a:cs typeface="+mn-cs"/>
                        </a:rPr>
                        <a:t>]mk5 ]b2fiz Wdy6k5 vtmi6FxW6hwixn6izi vtm2vwi6 vtm5Jt4n5 x7ml ne6tb4n5</a:t>
                      </a:r>
                    </a:p>
                  </a:txBody>
                  <a:tcPr>
                    <a:noFill/>
                  </a:tcPr>
                </a:tc>
              </a:tr>
            </a:tbl>
          </a:graphicData>
        </a:graphic>
      </p:graphicFrame>
      <p:sp>
        <p:nvSpPr>
          <p:cNvPr id="10" name="Title 1"/>
          <p:cNvSpPr txBox="1">
            <a:spLocks/>
          </p:cNvSpPr>
          <p:nvPr/>
        </p:nvSpPr>
        <p:spPr>
          <a:xfrm>
            <a:off x="1115616" y="340051"/>
            <a:ext cx="6248400" cy="1144733"/>
          </a:xfrm>
          <a:prstGeom prst="rect">
            <a:avLst/>
          </a:prstGeom>
          <a:noFill/>
        </p:spPr>
        <p:txBody>
          <a:bodyPr vert="horz" lIns="0" rIns="0" bIns="0" anchor="b">
            <a:normAutofit fontScale="92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solidFill>
                  <a:schemeClr val="bg1"/>
                </a:solidFill>
                <a:latin typeface="Times New Roman" pitchFamily="18" charset="0"/>
                <a:cs typeface="Times New Roman" pitchFamily="18" charset="0"/>
              </a:rPr>
              <a:t> </a:t>
            </a:r>
            <a:r>
              <a:rPr lang="en-US" sz="2800" b="1" dirty="0" smtClean="0">
                <a:latin typeface="Times New Roman" pitchFamily="18" charset="0"/>
                <a:cs typeface="Times New Roman" pitchFamily="18" charset="0"/>
              </a:rPr>
              <a:t>Application Procedural History </a:t>
            </a:r>
            <a:r>
              <a:rPr lang="en-US" sz="2800" b="1" dirty="0" err="1" smtClean="0">
                <a:latin typeface="Times New Roman" pitchFamily="18" charset="0"/>
                <a:cs typeface="Times New Roman" pitchFamily="18" charset="0"/>
              </a:rPr>
              <a:t>Con’t</a:t>
            </a:r>
            <a:r>
              <a:rPr lang="en-US" sz="2800" b="1" dirty="0" smtClean="0">
                <a:latin typeface="Times New Roman" pitchFamily="18" charset="0"/>
                <a:cs typeface="Times New Roman" pitchFamily="18" charset="0"/>
              </a:rPr>
              <a:t>.</a:t>
            </a:r>
            <a:br>
              <a:rPr lang="en-US" sz="2800" b="1" dirty="0" smtClean="0">
                <a:latin typeface="Times New Roman" pitchFamily="18" charset="0"/>
                <a:cs typeface="Times New Roman" pitchFamily="18" charset="0"/>
              </a:rPr>
            </a:br>
            <a:r>
              <a:rPr lang="en-US" sz="2800" b="1" dirty="0">
                <a:latin typeface="ProSyl" pitchFamily="34" charset="0"/>
                <a:cs typeface="Times New Roman" pitchFamily="18" charset="0"/>
              </a:rPr>
              <a:t>g4yCs]t5 ckwos3bscb3ymm]</a:t>
            </a:r>
            <a:r>
              <a:rPr lang="en-US" sz="2800" b="1" dirty="0" err="1">
                <a:latin typeface="ProSyl" pitchFamily="34" charset="0"/>
                <a:cs typeface="Times New Roman" pitchFamily="18" charset="0"/>
              </a:rPr>
              <a:t>zb</a:t>
            </a:r>
            <a:r>
              <a:rPr lang="en-US" sz="2800" b="1" dirty="0">
                <a:latin typeface="ProSyl" pitchFamily="34" charset="0"/>
                <a:cs typeface="Times New Roman" pitchFamily="18" charset="0"/>
              </a:rPr>
              <a:t> vJyJ6</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423040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16</a:t>
            </a:fld>
            <a:endParaRPr lang="en-CA" dirty="0">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96963731"/>
              </p:ext>
            </p:extLst>
          </p:nvPr>
        </p:nvGraphicFramePr>
        <p:xfrm>
          <a:off x="395536" y="1914871"/>
          <a:ext cx="8431088" cy="4358640"/>
        </p:xfrm>
        <a:graphic>
          <a:graphicData uri="http://schemas.openxmlformats.org/drawingml/2006/table">
            <a:tbl>
              <a:tblPr firstRow="1" bandRow="1">
                <a:tableStyleId>{5C22544A-7EE6-4342-B048-85BDC9FD1C3A}</a:tableStyleId>
              </a:tblPr>
              <a:tblGrid>
                <a:gridCol w="4203986"/>
                <a:gridCol w="4227102"/>
              </a:tblGrid>
              <a:tr h="3962401">
                <a:tc>
                  <a:txBody>
                    <a:bodyPr/>
                    <a:lstStyle/>
                    <a:p>
                      <a:pPr marL="342900" indent="-342900" algn="l">
                        <a:buFont typeface="Wingdings" panose="05000000000000000000" pitchFamily="2" charset="2"/>
                        <a:buChar char="Ø"/>
                      </a:pPr>
                      <a:r>
                        <a:rPr lang="en-CA" sz="2200" b="0" dirty="0" smtClean="0">
                          <a:solidFill>
                            <a:schemeClr val="tx1"/>
                          </a:solidFill>
                          <a:latin typeface="Times New Roman" pitchFamily="18" charset="0"/>
                          <a:cs typeface="Times New Roman" pitchFamily="18" charset="0"/>
                        </a:rPr>
                        <a:t>TM/PHC for the application began today and will</a:t>
                      </a:r>
                      <a:r>
                        <a:rPr lang="en-CA" sz="2200" b="0" baseline="0" dirty="0" smtClean="0">
                          <a:solidFill>
                            <a:schemeClr val="tx1"/>
                          </a:solidFill>
                          <a:latin typeface="Times New Roman" pitchFamily="18" charset="0"/>
                          <a:cs typeface="Times New Roman" pitchFamily="18" charset="0"/>
                        </a:rPr>
                        <a:t> continue </a:t>
                      </a:r>
                      <a:r>
                        <a:rPr lang="en-CA" sz="2200" b="0" dirty="0" smtClean="0">
                          <a:solidFill>
                            <a:schemeClr val="tx1"/>
                          </a:solidFill>
                          <a:latin typeface="Times New Roman" pitchFamily="18" charset="0"/>
                          <a:cs typeface="Times New Roman" pitchFamily="18" charset="0"/>
                        </a:rPr>
                        <a:t> tomorrow</a:t>
                      </a:r>
                    </a:p>
                    <a:p>
                      <a:pPr marL="342900" indent="-342900">
                        <a:buFont typeface="Arial" pitchFamily="34" charset="0"/>
                        <a:buChar char="•"/>
                      </a:pPr>
                      <a:endParaRPr lang="en-CA" sz="2200" b="0" dirty="0" smtClean="0">
                        <a:solidFill>
                          <a:schemeClr val="tx1"/>
                        </a:solidFill>
                        <a:latin typeface="Times New Roman" pitchFamily="18" charset="0"/>
                        <a:cs typeface="Times New Roman" pitchFamily="18" charset="0"/>
                      </a:endParaRPr>
                    </a:p>
                    <a:p>
                      <a:pPr marL="342900" indent="-342900" algn="l">
                        <a:buFont typeface="Wingdings" panose="05000000000000000000" pitchFamily="2" charset="2"/>
                        <a:buChar char="Ø"/>
                      </a:pPr>
                      <a:r>
                        <a:rPr lang="en-CA" sz="2200" b="0" dirty="0" smtClean="0">
                          <a:solidFill>
                            <a:schemeClr val="tx1"/>
                          </a:solidFill>
                          <a:latin typeface="Times New Roman" pitchFamily="18" charset="0"/>
                          <a:cs typeface="Times New Roman" pitchFamily="18" charset="0"/>
                        </a:rPr>
                        <a:t>Information already filed and information</a:t>
                      </a:r>
                      <a:r>
                        <a:rPr lang="en-CA" sz="2200" b="0" baseline="0" dirty="0" smtClean="0">
                          <a:solidFill>
                            <a:schemeClr val="tx1"/>
                          </a:solidFill>
                          <a:latin typeface="Times New Roman" pitchFamily="18" charset="0"/>
                          <a:cs typeface="Times New Roman" pitchFamily="18" charset="0"/>
                        </a:rPr>
                        <a:t> </a:t>
                      </a:r>
                      <a:r>
                        <a:rPr lang="en-CA" sz="2200" b="0" dirty="0" smtClean="0">
                          <a:solidFill>
                            <a:schemeClr val="tx1"/>
                          </a:solidFill>
                          <a:latin typeface="Times New Roman" pitchFamily="18" charset="0"/>
                          <a:cs typeface="Times New Roman" pitchFamily="18" charset="0"/>
                        </a:rPr>
                        <a:t>provided during the TM/PHC will assist the Board in determining whether all substantive issues are addressed sufficiently at this stage</a:t>
                      </a:r>
                      <a:r>
                        <a:rPr lang="en-CA" sz="2200" b="0" baseline="0" dirty="0" smtClean="0">
                          <a:solidFill>
                            <a:schemeClr val="tx1"/>
                          </a:solidFill>
                          <a:latin typeface="Times New Roman" pitchFamily="18" charset="0"/>
                          <a:cs typeface="Times New Roman" pitchFamily="18" charset="0"/>
                        </a:rPr>
                        <a:t> in the process</a:t>
                      </a:r>
                      <a:endParaRPr lang="en-CA" sz="2200" b="0" dirty="0" smtClean="0">
                        <a:solidFill>
                          <a:schemeClr val="tx1"/>
                        </a:solidFill>
                        <a:latin typeface="Times New Roman" pitchFamily="18" charset="0"/>
                        <a:cs typeface="Times New Roman" pitchFamily="18" charset="0"/>
                      </a:endParaRPr>
                    </a:p>
                  </a:txBody>
                  <a:tcPr>
                    <a:noFill/>
                  </a:tcPr>
                </a:tc>
                <a:tc>
                  <a:txBody>
                    <a:bodyPr/>
                    <a:lstStyle/>
                    <a:p>
                      <a:pPr marL="342900" indent="-342900" algn="l">
                        <a:buFont typeface="Wingdings" panose="05000000000000000000" pitchFamily="2" charset="2"/>
                        <a:buChar char="Ø"/>
                      </a:pPr>
                      <a:r>
                        <a:rPr lang="en-US" sz="2000" b="0" dirty="0" err="1" smtClean="0">
                          <a:solidFill>
                            <a:schemeClr val="tx1"/>
                          </a:solidFill>
                          <a:latin typeface="ProSyl" pitchFamily="34" charset="0"/>
                          <a:cs typeface="Times New Roman" pitchFamily="18" charset="0"/>
                        </a:rPr>
                        <a:t>Wd</a:t>
                      </a:r>
                      <a:r>
                        <a:rPr lang="en-US" sz="2000" b="0" dirty="0" smtClean="0">
                          <a:solidFill>
                            <a:schemeClr val="tx1"/>
                          </a:solidFill>
                          <a:latin typeface="ProSyl" pitchFamily="34" charset="0"/>
                          <a:cs typeface="Times New Roman" pitchFamily="18" charset="0"/>
                        </a:rPr>
                        <a:t>]y5 vtmi6FxW6hwixn6izi vtm2vwi6 g4yCstj5 WQx3g6 s2lu x7ml vJyix6 cs4X5</a:t>
                      </a:r>
                    </a:p>
                    <a:p>
                      <a:pPr marL="0" indent="0">
                        <a:buFont typeface="Arial" pitchFamily="34" charset="0"/>
                        <a:buNone/>
                      </a:pPr>
                      <a:endParaRPr lang="en-CA" sz="2000" b="0" dirty="0" smtClean="0">
                        <a:solidFill>
                          <a:schemeClr val="tx1"/>
                        </a:solidFill>
                        <a:latin typeface="ProSyl" pitchFamily="34" charset="0"/>
                        <a:cs typeface="Times New Roman" pitchFamily="18" charset="0"/>
                      </a:endParaRPr>
                    </a:p>
                    <a:p>
                      <a:pPr marL="342900" indent="-342900" algn="l">
                        <a:buFont typeface="Wingdings" panose="05000000000000000000" pitchFamily="2" charset="2"/>
                        <a:buChar char="Ø"/>
                      </a:pPr>
                      <a:r>
                        <a:rPr lang="en-CA" sz="2000" b="0" dirty="0" err="1" smtClean="0">
                          <a:solidFill>
                            <a:schemeClr val="tx1"/>
                          </a:solidFill>
                          <a:latin typeface="ProSyl" pitchFamily="34" charset="0"/>
                          <a:cs typeface="Times New Roman" pitchFamily="18" charset="0"/>
                        </a:rPr>
                        <a:t>gnD</a:t>
                      </a:r>
                      <a:r>
                        <a:rPr lang="en-CA" sz="2000" b="0" dirty="0" smtClean="0">
                          <a:solidFill>
                            <a:schemeClr val="tx1"/>
                          </a:solidFill>
                          <a:latin typeface="ProSyl" pitchFamily="34" charset="0"/>
                          <a:cs typeface="Times New Roman" pitchFamily="18" charset="0"/>
                        </a:rPr>
                        <a:t>]t5</a:t>
                      </a:r>
                      <a:r>
                        <a:rPr lang="en-CA" sz="2000" b="0" baseline="0" dirty="0" smtClean="0">
                          <a:solidFill>
                            <a:schemeClr val="tx1"/>
                          </a:solidFill>
                          <a:latin typeface="ProSyl" pitchFamily="34" charset="0"/>
                          <a:cs typeface="Times New Roman" pitchFamily="18" charset="0"/>
                        </a:rPr>
                        <a:t> ttcdtio5E6g5 x7ml gnZ4n5 Wbc6tbsJ5 xg6izi ]b7N </a:t>
                      </a:r>
                      <a:r>
                        <a:rPr lang="en-US" sz="2000" b="0" dirty="0" smtClean="0">
                          <a:solidFill>
                            <a:schemeClr val="tx1"/>
                          </a:solidFill>
                          <a:latin typeface="ProSyl" pitchFamily="34" charset="0"/>
                          <a:cs typeface="Times New Roman" pitchFamily="18" charset="0"/>
                        </a:rPr>
                        <a:t>vtmi6FxW6hwixn6izi vtm2vwi6 wvJ6ystix5 vtmpk5 cspQx6iqk5 bmrClx6mzq</a:t>
                      </a:r>
                      <a:r>
                        <a:rPr lang="en-US" sz="2000" b="0" baseline="0" dirty="0" smtClean="0">
                          <a:solidFill>
                            <a:schemeClr val="tx1"/>
                          </a:solidFill>
                          <a:latin typeface="ProSyl" pitchFamily="34" charset="0"/>
                          <a:cs typeface="Times New Roman" pitchFamily="18" charset="0"/>
                        </a:rPr>
                        <a:t> xqi6n5 W5Jt5 </a:t>
                      </a:r>
                      <a:r>
                        <a:rPr lang="en-US" sz="2000" b="0" baseline="0" dirty="0" err="1" smtClean="0">
                          <a:solidFill>
                            <a:schemeClr val="tx1"/>
                          </a:solidFill>
                          <a:latin typeface="ProSyl" pitchFamily="34" charset="0"/>
                          <a:cs typeface="Times New Roman" pitchFamily="18" charset="0"/>
                        </a:rPr>
                        <a:t>WoE</a:t>
                      </a:r>
                      <a:r>
                        <a:rPr lang="en-US" sz="2000" b="0" baseline="0" dirty="0" smtClean="0">
                          <a:solidFill>
                            <a:schemeClr val="tx1"/>
                          </a:solidFill>
                          <a:latin typeface="ProSyl" pitchFamily="34" charset="0"/>
                          <a:cs typeface="Times New Roman" pitchFamily="18" charset="0"/>
                        </a:rPr>
                        <a:t>/siqk5 ]Nm4y2lQ5 ]</a:t>
                      </a:r>
                      <a:r>
                        <a:rPr lang="en-US" sz="2000" b="0" baseline="0" dirty="0" err="1" smtClean="0">
                          <a:solidFill>
                            <a:schemeClr val="tx1"/>
                          </a:solidFill>
                          <a:latin typeface="ProSyl" pitchFamily="34" charset="0"/>
                          <a:cs typeface="Times New Roman" pitchFamily="18" charset="0"/>
                        </a:rPr>
                        <a:t>sjz</a:t>
                      </a:r>
                      <a:r>
                        <a:rPr lang="en-US" sz="2000" b="0" baseline="0" dirty="0" smtClean="0">
                          <a:solidFill>
                            <a:schemeClr val="tx1"/>
                          </a:solidFill>
                          <a:latin typeface="ProSyl" pitchFamily="34" charset="0"/>
                          <a:cs typeface="Times New Roman" pitchFamily="18" charset="0"/>
                        </a:rPr>
                        <a:t> </a:t>
                      </a:r>
                      <a:r>
                        <a:rPr lang="en-US" sz="2000" b="0" baseline="0" dirty="0" err="1" smtClean="0">
                          <a:solidFill>
                            <a:schemeClr val="tx1"/>
                          </a:solidFill>
                          <a:latin typeface="ProSyl" pitchFamily="34" charset="0"/>
                          <a:cs typeface="Times New Roman" pitchFamily="18" charset="0"/>
                        </a:rPr>
                        <a:t>WoE</a:t>
                      </a:r>
                      <a:r>
                        <a:rPr lang="en-US" sz="2000" b="0" baseline="0" dirty="0" smtClean="0">
                          <a:solidFill>
                            <a:schemeClr val="tx1"/>
                          </a:solidFill>
                          <a:latin typeface="ProSyl" pitchFamily="34" charset="0"/>
                          <a:cs typeface="Times New Roman" pitchFamily="18" charset="0"/>
                        </a:rPr>
                        <a:t>=4nzk5 W5J]y5</a:t>
                      </a:r>
                      <a:endParaRPr lang="en-CA" sz="2000" b="0" dirty="0" smtClean="0">
                        <a:solidFill>
                          <a:schemeClr val="tx1"/>
                        </a:solidFill>
                        <a:cs typeface="Times New Roman" pitchFamily="18" charset="0"/>
                      </a:endParaRPr>
                    </a:p>
                  </a:txBody>
                  <a:tcPr>
                    <a:noFill/>
                  </a:tcPr>
                </a:tc>
              </a:tr>
            </a:tbl>
          </a:graphicData>
        </a:graphic>
      </p:graphicFrame>
      <p:sp>
        <p:nvSpPr>
          <p:cNvPr id="10" name="Title 1"/>
          <p:cNvSpPr txBox="1">
            <a:spLocks/>
          </p:cNvSpPr>
          <p:nvPr/>
        </p:nvSpPr>
        <p:spPr>
          <a:xfrm>
            <a:off x="1043608" y="340051"/>
            <a:ext cx="8028384" cy="1144733"/>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600" b="1" dirty="0" smtClean="0">
                <a:solidFill>
                  <a:schemeClr val="bg1"/>
                </a:solidFill>
                <a:latin typeface="Times New Roman" pitchFamily="18" charset="0"/>
                <a:cs typeface="Times New Roman" pitchFamily="18" charset="0"/>
              </a:rPr>
              <a:t> </a:t>
            </a:r>
            <a:r>
              <a:rPr lang="en-US" sz="2600" b="1" dirty="0" smtClean="0">
                <a:latin typeface="Times New Roman" pitchFamily="18" charset="0"/>
                <a:cs typeface="Times New Roman" pitchFamily="18" charset="0"/>
              </a:rPr>
              <a:t>Next Steps for the Type “A” Application</a:t>
            </a:r>
            <a:br>
              <a:rPr lang="en-US" sz="2600" b="1" dirty="0" smtClean="0">
                <a:latin typeface="Times New Roman" pitchFamily="18" charset="0"/>
                <a:cs typeface="Times New Roman" pitchFamily="18" charset="0"/>
              </a:rPr>
            </a:br>
            <a:r>
              <a:rPr lang="en-US" sz="2400" b="1" dirty="0">
                <a:latin typeface="ProSyl" pitchFamily="34" charset="0"/>
                <a:cs typeface="Times New Roman" pitchFamily="18" charset="0"/>
              </a:rPr>
              <a:t>rao3u </a:t>
            </a:r>
            <a:r>
              <a:rPr lang="en-US" sz="2400" b="1" dirty="0" smtClean="0">
                <a:latin typeface="ProSyl" pitchFamily="34" charset="0"/>
                <a:cs typeface="Times New Roman" pitchFamily="18" charset="0"/>
              </a:rPr>
              <a:t>xgZ4n5 ]b2hjz ckE5]</a:t>
            </a:r>
            <a:r>
              <a:rPr lang="en-US" sz="2400" b="1" dirty="0" err="1" smtClean="0">
                <a:latin typeface="ProSyl" pitchFamily="34" charset="0"/>
                <a:cs typeface="Times New Roman" pitchFamily="18" charset="0"/>
              </a:rPr>
              <a:t>giz</a:t>
            </a:r>
            <a:r>
              <a:rPr lang="en-US" sz="2400" b="1" dirty="0" smtClean="0">
                <a:latin typeface="ProSyl" pitchFamily="34" charset="0"/>
                <a:cs typeface="Times New Roman" pitchFamily="18" charset="0"/>
              </a:rPr>
              <a:t> </a:t>
            </a:r>
            <a:r>
              <a:rPr lang="en-US" sz="2400" b="1" dirty="0">
                <a:latin typeface="Times New Roman" pitchFamily="18" charset="0"/>
                <a:cs typeface="Times New Roman" pitchFamily="18" charset="0"/>
              </a:rPr>
              <a:t>“</a:t>
            </a:r>
            <a:r>
              <a:rPr lang="en-US" sz="2400" b="1" dirty="0" smtClean="0">
                <a:latin typeface="Times New Roman" pitchFamily="18" charset="0"/>
                <a:cs typeface="Times New Roman" pitchFamily="18" charset="0"/>
              </a:rPr>
              <a:t>A”</a:t>
            </a:r>
            <a:r>
              <a:rPr lang="en-US" sz="2400" b="1" dirty="0">
                <a:latin typeface="ProSyl" pitchFamily="34" charset="0"/>
                <a:cs typeface="Times New Roman" pitchFamily="18" charset="0"/>
              </a:rPr>
              <a:t> </a:t>
            </a:r>
            <a:r>
              <a:rPr lang="en-US" sz="2400" b="1" dirty="0" smtClean="0">
                <a:latin typeface="ProSyl" pitchFamily="34" charset="0"/>
                <a:cs typeface="Times New Roman" pitchFamily="18" charset="0"/>
              </a:rPr>
              <a:t>g4yCs5</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445985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17</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224766472"/>
              </p:ext>
            </p:extLst>
          </p:nvPr>
        </p:nvGraphicFramePr>
        <p:xfrm>
          <a:off x="533400" y="1484784"/>
          <a:ext cx="8359080" cy="5107240"/>
        </p:xfrm>
        <a:graphic>
          <a:graphicData uri="http://schemas.openxmlformats.org/drawingml/2006/table">
            <a:tbl>
              <a:tblPr firstRow="1" bandRow="1">
                <a:tableStyleId>{5C22544A-7EE6-4342-B048-85BDC9FD1C3A}</a:tableStyleId>
              </a:tblPr>
              <a:tblGrid>
                <a:gridCol w="4168081"/>
                <a:gridCol w="4190999"/>
              </a:tblGrid>
              <a:tr h="5107240">
                <a:tc>
                  <a:txBody>
                    <a:bodyPr/>
                    <a:lstStyle/>
                    <a:p>
                      <a:pPr marL="342900" lvl="0" indent="-342900" algn="l">
                        <a:buFont typeface="Wingdings" pitchFamily="2" charset="2"/>
                        <a:buChar char="Ø"/>
                      </a:pPr>
                      <a:r>
                        <a:rPr lang="en-US" sz="2200" b="0" dirty="0" smtClean="0">
                          <a:solidFill>
                            <a:schemeClr val="tx1"/>
                          </a:solidFill>
                          <a:latin typeface="Times New Roman" pitchFamily="18" charset="0"/>
                          <a:cs typeface="Times New Roman" pitchFamily="18" charset="0"/>
                        </a:rPr>
                        <a:t>TM/PHC was chaired by the Board's staff.  However,</a:t>
                      </a:r>
                      <a:r>
                        <a:rPr lang="en-US" sz="2200" b="0" baseline="0" dirty="0" smtClean="0">
                          <a:solidFill>
                            <a:schemeClr val="tx1"/>
                          </a:solidFill>
                          <a:latin typeface="Times New Roman" pitchFamily="18" charset="0"/>
                          <a:cs typeface="Times New Roman" pitchFamily="18" charset="0"/>
                        </a:rPr>
                        <a:t> decisions on the file will be made by a </a:t>
                      </a:r>
                      <a:r>
                        <a:rPr lang="en-US" sz="2200" b="0" dirty="0" smtClean="0">
                          <a:solidFill>
                            <a:schemeClr val="tx1"/>
                          </a:solidFill>
                          <a:latin typeface="Times New Roman" pitchFamily="18" charset="0"/>
                          <a:cs typeface="Times New Roman" pitchFamily="18" charset="0"/>
                        </a:rPr>
                        <a:t>Board Panel, led by the Board's Vice-Chair</a:t>
                      </a:r>
                      <a:endParaRPr lang="en-US" sz="2200" dirty="0" smtClean="0">
                        <a:solidFill>
                          <a:schemeClr val="tx1"/>
                        </a:solidFill>
                        <a:latin typeface="Times New Roman" pitchFamily="18" charset="0"/>
                        <a:cs typeface="Times New Roman" pitchFamily="18" charset="0"/>
                      </a:endParaRPr>
                    </a:p>
                    <a:p>
                      <a:pPr marL="342900" indent="-342900" algn="l">
                        <a:buFont typeface="Wingdings" panose="05000000000000000000" pitchFamily="2" charset="2"/>
                        <a:buChar char="Ø"/>
                      </a:pPr>
                      <a:endParaRPr lang="en-US" sz="2200" b="0" kern="1200" dirty="0" smtClean="0">
                        <a:solidFill>
                          <a:schemeClr val="tx1"/>
                        </a:solidFill>
                        <a:effectLst/>
                        <a:latin typeface="Times New Roman" pitchFamily="18" charset="0"/>
                        <a:ea typeface="+mn-ea"/>
                        <a:cs typeface="Times New Roman" pitchFamily="18" charset="0"/>
                      </a:endParaRPr>
                    </a:p>
                    <a:p>
                      <a:pPr marL="342900" lvl="0" indent="-342900" algn="l">
                        <a:buFont typeface="Wingdings" pitchFamily="2" charset="2"/>
                        <a:buChar char="Ø"/>
                      </a:pPr>
                      <a:r>
                        <a:rPr lang="en-US" sz="2200" b="0" i="0" dirty="0" smtClean="0">
                          <a:solidFill>
                            <a:schemeClr val="tx1"/>
                          </a:solidFill>
                          <a:latin typeface="Times New Roman" pitchFamily="18" charset="0"/>
                          <a:cs typeface="Times New Roman" pitchFamily="18" charset="0"/>
                        </a:rPr>
                        <a:t>The Panel will take some time (usually about 10 days) to consider all the submissions received and will issue a PHC report to the</a:t>
                      </a:r>
                      <a:r>
                        <a:rPr lang="en-US" sz="2200" b="0" i="0" baseline="0" dirty="0" smtClean="0">
                          <a:solidFill>
                            <a:schemeClr val="tx1"/>
                          </a:solidFill>
                          <a:latin typeface="Times New Roman" pitchFamily="18" charset="0"/>
                          <a:cs typeface="Times New Roman" pitchFamily="18" charset="0"/>
                        </a:rPr>
                        <a:t> Applicant </a:t>
                      </a:r>
                      <a:r>
                        <a:rPr lang="en-US" sz="2200" b="0" i="0" dirty="0" smtClean="0">
                          <a:solidFill>
                            <a:schemeClr val="tx1"/>
                          </a:solidFill>
                          <a:latin typeface="Times New Roman" pitchFamily="18" charset="0"/>
                          <a:cs typeface="Times New Roman" pitchFamily="18" charset="0"/>
                        </a:rPr>
                        <a:t>indicating  the Board's decision</a:t>
                      </a:r>
                    </a:p>
                  </a:txBody>
                  <a:tcPr>
                    <a:noFill/>
                  </a:tcPr>
                </a:tc>
                <a:tc>
                  <a:txBody>
                    <a:bodyPr/>
                    <a:lstStyle/>
                    <a:p>
                      <a:pPr marL="342900" indent="-342900" algn="l">
                        <a:buFont typeface="Wingdings" panose="05000000000000000000" pitchFamily="2" charset="2"/>
                        <a:buChar char="Ø"/>
                      </a:pPr>
                      <a:r>
                        <a:rPr lang="en-US" sz="2000" b="0" dirty="0" err="1" smtClean="0">
                          <a:solidFill>
                            <a:schemeClr val="tx1"/>
                          </a:solidFill>
                          <a:latin typeface="ProSyl" pitchFamily="34" charset="0"/>
                          <a:cs typeface="Times New Roman" pitchFamily="18" charset="0"/>
                        </a:rPr>
                        <a:t>Wd</a:t>
                      </a:r>
                      <a:r>
                        <a:rPr lang="en-US" sz="2000" b="0" dirty="0" smtClean="0">
                          <a:solidFill>
                            <a:schemeClr val="tx1"/>
                          </a:solidFill>
                          <a:latin typeface="ProSyl" pitchFamily="34" charset="0"/>
                          <a:cs typeface="Times New Roman" pitchFamily="18" charset="0"/>
                        </a:rPr>
                        <a:t>]y5 vtmi6FxW6hwixn6izi vtm2vwi6 w4y?sboc6g5 vtmp5 </a:t>
                      </a:r>
                      <a:r>
                        <a:rPr lang="en-US" sz="2000" b="0" dirty="0" err="1" smtClean="0">
                          <a:solidFill>
                            <a:schemeClr val="tx1"/>
                          </a:solidFill>
                          <a:latin typeface="ProSyl" pitchFamily="34" charset="0"/>
                          <a:cs typeface="Times New Roman" pitchFamily="18" charset="0"/>
                        </a:rPr>
                        <a:t>wcNw</a:t>
                      </a:r>
                      <a:r>
                        <a:rPr lang="en-US" sz="2000" b="0" dirty="0" smtClean="0">
                          <a:solidFill>
                            <a:schemeClr val="tx1"/>
                          </a:solidFill>
                          <a:latin typeface="ProSyl" pitchFamily="34" charset="0"/>
                          <a:cs typeface="Times New Roman" pitchFamily="18" charset="0"/>
                        </a:rPr>
                        <a:t>/6tqi5. ryxi4, whmosDt5 ]b2hjz ttck5 W/</a:t>
                      </a:r>
                      <a:r>
                        <a:rPr lang="en-US" sz="2000" b="0" dirty="0" err="1" smtClean="0">
                          <a:solidFill>
                            <a:schemeClr val="tx1"/>
                          </a:solidFill>
                          <a:latin typeface="ProSyl" pitchFamily="34" charset="0"/>
                          <a:cs typeface="Times New Roman" pitchFamily="18" charset="0"/>
                        </a:rPr>
                        <a:t>sJ</a:t>
                      </a:r>
                      <a:r>
                        <a:rPr lang="en-US" sz="2000" b="0" dirty="0" smtClean="0">
                          <a:solidFill>
                            <a:schemeClr val="tx1"/>
                          </a:solidFill>
                          <a:latin typeface="ProSyl" pitchFamily="34" charset="0"/>
                          <a:cs typeface="Times New Roman" pitchFamily="18" charset="0"/>
                        </a:rPr>
                        <a:t>]m5 vtmpi5, yKo6bslt4 vtmp5 w4y?sbos2</a:t>
                      </a:r>
                      <a:r>
                        <a:rPr lang="en-US" sz="2000" b="0" baseline="0" dirty="0" smtClean="0">
                          <a:solidFill>
                            <a:schemeClr val="tx1"/>
                          </a:solidFill>
                          <a:latin typeface="ProSyl" pitchFamily="34" charset="0"/>
                          <a:cs typeface="Times New Roman" pitchFamily="18" charset="0"/>
                        </a:rPr>
                        <a:t> g4ozi5</a:t>
                      </a:r>
                      <a:endParaRPr lang="en-US" sz="2000" b="0" dirty="0" smtClean="0">
                        <a:solidFill>
                          <a:schemeClr val="tx1"/>
                        </a:solidFill>
                        <a:latin typeface="ProSyl" pitchFamily="34" charset="0"/>
                        <a:cs typeface="Times New Roman" pitchFamily="18" charset="0"/>
                      </a:endParaRPr>
                    </a:p>
                    <a:p>
                      <a:pPr marL="0" indent="0">
                        <a:buFont typeface="Arial" pitchFamily="34" charset="0"/>
                        <a:buNone/>
                      </a:pPr>
                      <a:endParaRPr lang="en-CA" sz="2000" b="0" dirty="0" smtClean="0">
                        <a:solidFill>
                          <a:schemeClr val="tx1"/>
                        </a:solidFill>
                        <a:latin typeface="ProSyl" pitchFamily="34" charset="0"/>
                        <a:cs typeface="Times New Roman" pitchFamily="18" charset="0"/>
                      </a:endParaRPr>
                    </a:p>
                    <a:p>
                      <a:pPr marL="342900" indent="-342900" algn="l">
                        <a:buFont typeface="Wingdings" panose="05000000000000000000" pitchFamily="2" charset="2"/>
                        <a:buChar char="Ø"/>
                      </a:pPr>
                      <a:r>
                        <a:rPr lang="en-US" sz="2000" b="0" dirty="0" smtClean="0">
                          <a:solidFill>
                            <a:schemeClr val="tx1"/>
                          </a:solidFill>
                          <a:latin typeface="ProSyl" pitchFamily="34" charset="0"/>
                          <a:cs typeface="Times New Roman" pitchFamily="18" charset="0"/>
                        </a:rPr>
                        <a:t>]b2fx5 vtmp5 </a:t>
                      </a:r>
                      <a:r>
                        <a:rPr lang="en-US" sz="2000" b="0" dirty="0" err="1" smtClean="0">
                          <a:solidFill>
                            <a:schemeClr val="tx1"/>
                          </a:solidFill>
                          <a:latin typeface="ProSyl" pitchFamily="34" charset="0"/>
                          <a:cs typeface="Times New Roman" pitchFamily="18" charset="0"/>
                        </a:rPr>
                        <a:t>WoExcD</a:t>
                      </a:r>
                      <a:r>
                        <a:rPr lang="en-US" sz="2000" b="0" dirty="0" smtClean="0">
                          <a:solidFill>
                            <a:schemeClr val="tx1"/>
                          </a:solidFill>
                          <a:latin typeface="ProSyl" pitchFamily="34" charset="0"/>
                          <a:cs typeface="Times New Roman" pitchFamily="18" charset="0"/>
                        </a:rPr>
                        <a:t>]m5 Gxg6i6ns]h5 u4]</a:t>
                      </a:r>
                      <a:r>
                        <a:rPr lang="en-US" sz="2000" b="0" dirty="0" err="1" smtClean="0">
                          <a:solidFill>
                            <a:schemeClr val="tx1"/>
                          </a:solidFill>
                          <a:latin typeface="ProSyl" pitchFamily="34" charset="0"/>
                          <a:cs typeface="Times New Roman" pitchFamily="18" charset="0"/>
                        </a:rPr>
                        <a:t>ni</a:t>
                      </a:r>
                      <a:r>
                        <a:rPr lang="en-US" sz="2000" b="0" dirty="0" smtClean="0">
                          <a:solidFill>
                            <a:schemeClr val="tx1"/>
                          </a:solidFill>
                          <a:latin typeface="ProSyl" pitchFamily="34" charset="0"/>
                          <a:cs typeface="Times New Roman" pitchFamily="18" charset="0"/>
                        </a:rPr>
                        <a:t> !) s2li4H whmQcystiqk5 </a:t>
                      </a:r>
                      <a:r>
                        <a:rPr lang="en-US" sz="2000" b="0" dirty="0" err="1" smtClean="0">
                          <a:solidFill>
                            <a:schemeClr val="tx1"/>
                          </a:solidFill>
                          <a:latin typeface="ProSyl" pitchFamily="34" charset="0"/>
                          <a:cs typeface="Times New Roman" pitchFamily="18" charset="0"/>
                        </a:rPr>
                        <a:t>bmwb</a:t>
                      </a:r>
                      <a:r>
                        <a:rPr lang="en-US" sz="2000" b="0" dirty="0" smtClean="0">
                          <a:solidFill>
                            <a:schemeClr val="tx1"/>
                          </a:solidFill>
                          <a:latin typeface="ProSyl" pitchFamily="34" charset="0"/>
                          <a:cs typeface="Times New Roman" pitchFamily="18" charset="0"/>
                        </a:rPr>
                        <a:t> </a:t>
                      </a:r>
                      <a:r>
                        <a:rPr lang="en-US" sz="2000" b="0" dirty="0" err="1" smtClean="0">
                          <a:solidFill>
                            <a:schemeClr val="tx1"/>
                          </a:solidFill>
                          <a:latin typeface="ProSyl" pitchFamily="34" charset="0"/>
                          <a:cs typeface="Times New Roman" pitchFamily="18" charset="0"/>
                        </a:rPr>
                        <a:t>gi</a:t>
                      </a:r>
                      <a:r>
                        <a:rPr lang="en-US" sz="2000" b="0" dirty="0" smtClean="0">
                          <a:solidFill>
                            <a:schemeClr val="tx1"/>
                          </a:solidFill>
                          <a:latin typeface="ProSyl" pitchFamily="34" charset="0"/>
                          <a:cs typeface="Times New Roman" pitchFamily="18" charset="0"/>
                        </a:rPr>
                        <a:t>/sJ5 W/symJ5 x7ml giylt4 xW6hwixn6izk5 gnZ4noxi4 ]b2hjz g4yCstj5 scsyElQ5 vtmp5 </a:t>
                      </a:r>
                      <a:r>
                        <a:rPr lang="en-US" sz="2000" b="0" dirty="0" err="1" smtClean="0">
                          <a:solidFill>
                            <a:schemeClr val="tx1"/>
                          </a:solidFill>
                          <a:latin typeface="ProSyl" pitchFamily="34" charset="0"/>
                          <a:cs typeface="Times New Roman" pitchFamily="18" charset="0"/>
                        </a:rPr>
                        <a:t>whmosDtz</a:t>
                      </a:r>
                      <a:endParaRPr lang="en-CA" sz="2000" b="0" dirty="0" smtClean="0">
                        <a:solidFill>
                          <a:schemeClr val="tx1"/>
                        </a:solidFill>
                        <a:cs typeface="Times New Roman" pitchFamily="18" charset="0"/>
                      </a:endParaRPr>
                    </a:p>
                  </a:txBody>
                  <a:tcPr>
                    <a:noFill/>
                  </a:tcPr>
                </a:tc>
              </a:tr>
            </a:tbl>
          </a:graphicData>
        </a:graphic>
      </p:graphicFrame>
      <p:sp>
        <p:nvSpPr>
          <p:cNvPr id="10" name="Title 1"/>
          <p:cNvSpPr txBox="1">
            <a:spLocks/>
          </p:cNvSpPr>
          <p:nvPr/>
        </p:nvSpPr>
        <p:spPr>
          <a:xfrm>
            <a:off x="792088" y="340051"/>
            <a:ext cx="8532440" cy="1144733"/>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600" b="1" dirty="0" smtClean="0">
                <a:solidFill>
                  <a:schemeClr val="bg1"/>
                </a:solidFill>
                <a:latin typeface="Times New Roman" pitchFamily="18" charset="0"/>
                <a:cs typeface="Times New Roman" pitchFamily="18" charset="0"/>
              </a:rPr>
              <a:t> </a:t>
            </a:r>
            <a:r>
              <a:rPr lang="en-US" sz="2600" b="1" dirty="0" smtClean="0">
                <a:latin typeface="Times New Roman" pitchFamily="18" charset="0"/>
                <a:cs typeface="Times New Roman" pitchFamily="18" charset="0"/>
              </a:rPr>
              <a:t>Next Steps for the Type “A” Application Cont.</a:t>
            </a:r>
            <a:br>
              <a:rPr lang="en-US" sz="2600" b="1" dirty="0" smtClean="0">
                <a:latin typeface="Times New Roman" pitchFamily="18" charset="0"/>
                <a:cs typeface="Times New Roman" pitchFamily="18" charset="0"/>
              </a:rPr>
            </a:br>
            <a:r>
              <a:rPr lang="en-US" sz="2800" b="1" dirty="0">
                <a:latin typeface="ProSyl" pitchFamily="34" charset="0"/>
                <a:cs typeface="Times New Roman" pitchFamily="18" charset="0"/>
              </a:rPr>
              <a:t>rao3u xgZ4n5 ]b2hjz ckE5]</a:t>
            </a:r>
            <a:r>
              <a:rPr lang="en-US" sz="2800" b="1" dirty="0" err="1">
                <a:latin typeface="ProSyl" pitchFamily="34" charset="0"/>
                <a:cs typeface="Times New Roman" pitchFamily="18" charset="0"/>
              </a:rPr>
              <a:t>giz</a:t>
            </a:r>
            <a:r>
              <a:rPr lang="en-US" sz="2800" b="1" dirty="0">
                <a:latin typeface="ProSyl" pitchFamily="34" charset="0"/>
                <a:cs typeface="Times New Roman" pitchFamily="18" charset="0"/>
              </a:rPr>
              <a:t> </a:t>
            </a:r>
            <a:r>
              <a:rPr lang="en-US" sz="2800" b="1" dirty="0">
                <a:latin typeface="Times New Roman" pitchFamily="18" charset="0"/>
                <a:cs typeface="Times New Roman" pitchFamily="18" charset="0"/>
              </a:rPr>
              <a:t>“A”</a:t>
            </a:r>
            <a:r>
              <a:rPr lang="en-US" sz="2800" b="1" dirty="0">
                <a:latin typeface="ProSyl" pitchFamily="34" charset="0"/>
                <a:cs typeface="Times New Roman" pitchFamily="18" charset="0"/>
              </a:rPr>
              <a:t> g4yCs5</a:t>
            </a:r>
            <a:endParaRPr lang="en-US" sz="2600" b="1" dirty="0">
              <a:latin typeface="Times New Roman" pitchFamily="18" charset="0"/>
              <a:cs typeface="Times New Roman" pitchFamily="18" charset="0"/>
            </a:endParaRPr>
          </a:p>
        </p:txBody>
      </p:sp>
    </p:spTree>
    <p:extLst>
      <p:ext uri="{BB962C8B-B14F-4D97-AF65-F5344CB8AC3E}">
        <p14:creationId xmlns:p14="http://schemas.microsoft.com/office/powerpoint/2010/main" val="1558635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18</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995634849"/>
              </p:ext>
            </p:extLst>
          </p:nvPr>
        </p:nvGraphicFramePr>
        <p:xfrm>
          <a:off x="533400" y="1752600"/>
          <a:ext cx="8153400" cy="4267200"/>
        </p:xfrm>
        <a:graphic>
          <a:graphicData uri="http://schemas.openxmlformats.org/drawingml/2006/table">
            <a:tbl>
              <a:tblPr firstRow="1" bandRow="1">
                <a:tableStyleId>{5C22544A-7EE6-4342-B048-85BDC9FD1C3A}</a:tableStyleId>
              </a:tblPr>
              <a:tblGrid>
                <a:gridCol w="4065523"/>
                <a:gridCol w="4087877"/>
              </a:tblGrid>
              <a:tr h="4267200">
                <a:tc>
                  <a:txBody>
                    <a:bodyPr/>
                    <a:lstStyle/>
                    <a:p>
                      <a:pPr marL="342900" indent="-342900" algn="l">
                        <a:buFont typeface="Wingdings" pitchFamily="2" charset="2"/>
                        <a:buChar char="Ø"/>
                      </a:pPr>
                      <a:r>
                        <a:rPr lang="en-US" sz="2200" b="0" dirty="0" smtClean="0">
                          <a:solidFill>
                            <a:schemeClr val="tx1"/>
                          </a:solidFill>
                          <a:latin typeface="Times New Roman" pitchFamily="18" charset="0"/>
                          <a:cs typeface="Times New Roman" pitchFamily="18" charset="0"/>
                        </a:rPr>
                        <a:t>Participate in the licensing process for the application from the onset  </a:t>
                      </a:r>
                    </a:p>
                    <a:p>
                      <a:pPr marL="342900" indent="-342900" algn="l">
                        <a:buFont typeface="Wingdings" pitchFamily="2" charset="2"/>
                        <a:buChar char="Ø"/>
                      </a:pPr>
                      <a:endParaRPr lang="en-US" sz="2200" b="0" kern="1200" dirty="0" smtClean="0">
                        <a:solidFill>
                          <a:schemeClr val="tx1"/>
                        </a:solidFill>
                        <a:effectLst/>
                        <a:latin typeface="Times New Roman" pitchFamily="18" charset="0"/>
                        <a:ea typeface="+mn-ea"/>
                        <a:cs typeface="Times New Roman" pitchFamily="18" charset="0"/>
                      </a:endParaRPr>
                    </a:p>
                    <a:p>
                      <a:pPr marL="342900" indent="-342900" algn="l">
                        <a:buFont typeface="Wingdings" pitchFamily="2" charset="2"/>
                        <a:buChar char="Ø"/>
                      </a:pPr>
                      <a:r>
                        <a:rPr lang="en-US" sz="2200" b="0" dirty="0" smtClean="0">
                          <a:solidFill>
                            <a:schemeClr val="tx1"/>
                          </a:solidFill>
                          <a:latin typeface="Times New Roman" pitchFamily="18" charset="0"/>
                          <a:cs typeface="Times New Roman" pitchFamily="18" charset="0"/>
                        </a:rPr>
                        <a:t>Provide the Board and the proponent with valuable technical information on relevant issues</a:t>
                      </a:r>
                    </a:p>
                    <a:p>
                      <a:pPr marL="342900" indent="-342900" algn="l">
                        <a:buFont typeface="Wingdings" pitchFamily="2" charset="2"/>
                        <a:buChar char="Ø"/>
                      </a:pPr>
                      <a:endParaRPr lang="en-US" sz="2200" b="0" dirty="0" smtClean="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200" b="0" dirty="0" smtClean="0">
                          <a:solidFill>
                            <a:schemeClr val="tx1"/>
                          </a:solidFill>
                          <a:latin typeface="Times New Roman" pitchFamily="18" charset="0"/>
                          <a:cs typeface="Times New Roman" pitchFamily="18" charset="0"/>
                        </a:rPr>
                        <a:t>Participate in formal and informal discussions aimed at resolving relevant issues  </a:t>
                      </a:r>
                    </a:p>
                  </a:txBody>
                  <a:tcPr>
                    <a:noFill/>
                  </a:tcPr>
                </a:tc>
                <a:tc>
                  <a:txBody>
                    <a:bodyPr/>
                    <a:lstStyle/>
                    <a:p>
                      <a:pPr marL="342900" indent="-342900" algn="l">
                        <a:buFont typeface="Wingdings" pitchFamily="2" charset="2"/>
                        <a:buChar char="Ø"/>
                      </a:pPr>
                      <a:r>
                        <a:rPr lang="en-US" sz="2000" b="0" dirty="0" smtClean="0">
                          <a:solidFill>
                            <a:schemeClr val="tx1"/>
                          </a:solidFill>
                          <a:latin typeface="ProSyl" pitchFamily="34" charset="0"/>
                          <a:cs typeface="Times New Roman" pitchFamily="18" charset="0"/>
                        </a:rPr>
                        <a:t>wMslt4</a:t>
                      </a:r>
                      <a:r>
                        <a:rPr lang="en-US" sz="2000" b="0" baseline="0" dirty="0" smtClean="0">
                          <a:solidFill>
                            <a:schemeClr val="tx1"/>
                          </a:solidFill>
                          <a:latin typeface="ProSyl" pitchFamily="34" charset="0"/>
                          <a:cs typeface="Times New Roman" pitchFamily="18" charset="0"/>
                        </a:rPr>
                        <a:t> WJNstu4 </a:t>
                      </a:r>
                      <a:r>
                        <a:rPr lang="en-US" sz="2000" b="0" baseline="0" dirty="0" err="1" smtClean="0">
                          <a:solidFill>
                            <a:schemeClr val="tx1"/>
                          </a:solidFill>
                          <a:latin typeface="ProSyl" pitchFamily="34" charset="0"/>
                          <a:cs typeface="Times New Roman" pitchFamily="18" charset="0"/>
                        </a:rPr>
                        <a:t>gi</a:t>
                      </a:r>
                      <a:r>
                        <a:rPr lang="en-US" sz="2000" b="0" baseline="0" dirty="0" smtClean="0">
                          <a:solidFill>
                            <a:schemeClr val="tx1"/>
                          </a:solidFill>
                          <a:latin typeface="ProSyl" pitchFamily="34" charset="0"/>
                          <a:cs typeface="Times New Roman" pitchFamily="18" charset="0"/>
                        </a:rPr>
                        <a:t>/sNh1iq5 WoExatlQ5 g4yCts]J WQx3izi5</a:t>
                      </a:r>
                      <a:endParaRPr lang="en-US" sz="2000" b="0" dirty="0" smtClean="0">
                        <a:solidFill>
                          <a:schemeClr val="tx1"/>
                        </a:solidFill>
                        <a:latin typeface="ProSyl" pitchFamily="34" charset="0"/>
                        <a:cs typeface="Times New Roman" pitchFamily="18" charset="0"/>
                      </a:endParaRPr>
                    </a:p>
                    <a:p>
                      <a:pPr marL="342900" indent="-342900" algn="l">
                        <a:buFont typeface="Wingdings" pitchFamily="2" charset="2"/>
                        <a:buChar char="Ø"/>
                      </a:pPr>
                      <a:endParaRPr lang="en-US" sz="2000" b="0" kern="1200" dirty="0" smtClean="0">
                        <a:solidFill>
                          <a:schemeClr val="tx1"/>
                        </a:solidFill>
                        <a:effectLst/>
                        <a:latin typeface="ProSyl" pitchFamily="34" charset="0"/>
                        <a:ea typeface="+mn-ea"/>
                        <a:cs typeface="+mn-cs"/>
                      </a:endParaRPr>
                    </a:p>
                    <a:p>
                      <a:pPr marL="342900" indent="-342900" algn="l">
                        <a:buFont typeface="Wingdings" pitchFamily="2" charset="2"/>
                        <a:buChar char="Ø"/>
                      </a:pPr>
                      <a:r>
                        <a:rPr lang="en-US" sz="2000" b="0" dirty="0" smtClean="0">
                          <a:solidFill>
                            <a:schemeClr val="tx1"/>
                          </a:solidFill>
                          <a:latin typeface="ProSyl" pitchFamily="34" charset="0"/>
                          <a:cs typeface="Times New Roman" pitchFamily="18" charset="0"/>
                        </a:rPr>
                        <a:t>WtlQ5</a:t>
                      </a:r>
                      <a:r>
                        <a:rPr lang="en-US" sz="2000" b="0" baseline="0" dirty="0" smtClean="0">
                          <a:solidFill>
                            <a:schemeClr val="tx1"/>
                          </a:solidFill>
                          <a:latin typeface="ProSyl" pitchFamily="34" charset="0"/>
                          <a:cs typeface="Times New Roman" pitchFamily="18" charset="0"/>
                        </a:rPr>
                        <a:t> vtmpsJ5 xml wvJ3gwJ5 Nm]N3gi4 royixDti4 gnDti4 </a:t>
                      </a:r>
                      <a:r>
                        <a:rPr lang="en-US" sz="2000" b="0" baseline="0" dirty="0" err="1" smtClean="0">
                          <a:solidFill>
                            <a:schemeClr val="tx1"/>
                          </a:solidFill>
                          <a:latin typeface="ProSyl" pitchFamily="34" charset="0"/>
                          <a:cs typeface="Times New Roman" pitchFamily="18" charset="0"/>
                        </a:rPr>
                        <a:t>bwfkz</a:t>
                      </a:r>
                      <a:r>
                        <a:rPr lang="en-US" sz="2000" b="0" baseline="0" dirty="0" smtClean="0">
                          <a:solidFill>
                            <a:schemeClr val="tx1"/>
                          </a:solidFill>
                          <a:latin typeface="ProSyl" pitchFamily="34" charset="0"/>
                          <a:cs typeface="Times New Roman" pitchFamily="18" charset="0"/>
                        </a:rPr>
                        <a:t> scsysJ3k5</a:t>
                      </a:r>
                      <a:endParaRPr lang="en-US" sz="2000" b="0" dirty="0" smtClean="0">
                        <a:solidFill>
                          <a:schemeClr val="tx1"/>
                        </a:solidFill>
                        <a:latin typeface="ProSyl" pitchFamily="34" charset="0"/>
                        <a:cs typeface="Times New Roman" pitchFamily="18" charset="0"/>
                      </a:endParaRPr>
                    </a:p>
                    <a:p>
                      <a:pPr marL="342900" indent="-342900" algn="l">
                        <a:buFont typeface="Wingdings" pitchFamily="2" charset="2"/>
                        <a:buChar char="Ø"/>
                      </a:pPr>
                      <a:endParaRPr lang="en-US" sz="2000" b="0" dirty="0" smtClean="0">
                        <a:solidFill>
                          <a:schemeClr val="tx1"/>
                        </a:solidFill>
                        <a:latin typeface="ProSyl" pitchFamily="34" charset="0"/>
                        <a:cs typeface="Times New Roman" pitchFamily="18" charset="0"/>
                      </a:endParaRPr>
                    </a:p>
                    <a:p>
                      <a:pPr marL="342900" indent="-342900" algn="l">
                        <a:buFont typeface="Wingdings" pitchFamily="2" charset="2"/>
                        <a:buChar char="Ø"/>
                      </a:pPr>
                      <a:r>
                        <a:rPr lang="en-US" sz="2000" b="0" dirty="0" smtClean="0">
                          <a:solidFill>
                            <a:schemeClr val="tx1"/>
                          </a:solidFill>
                          <a:latin typeface="ProSyl" pitchFamily="34" charset="0"/>
                          <a:cs typeface="Times New Roman" pitchFamily="18" charset="0"/>
                        </a:rPr>
                        <a:t>wMscbslt4</a:t>
                      </a:r>
                      <a:r>
                        <a:rPr lang="en-US" sz="2000" b="0" baseline="0" dirty="0" smtClean="0">
                          <a:solidFill>
                            <a:schemeClr val="tx1"/>
                          </a:solidFill>
                          <a:latin typeface="ProSyl" pitchFamily="34" charset="0"/>
                          <a:cs typeface="Times New Roman" pitchFamily="18" charset="0"/>
                        </a:rPr>
                        <a:t> vtzME1i3u vtzMEi3usqgl3]i5 scsysJi4 xe4bsdlQ </a:t>
                      </a:r>
                      <a:r>
                        <a:rPr lang="en-US" sz="2000" b="0" baseline="0" dirty="0" err="1" smtClean="0">
                          <a:solidFill>
                            <a:schemeClr val="tx1"/>
                          </a:solidFill>
                          <a:latin typeface="ProSyl" pitchFamily="34" charset="0"/>
                          <a:cs typeface="Times New Roman" pitchFamily="18" charset="0"/>
                        </a:rPr>
                        <a:t>xvsqosD</a:t>
                      </a:r>
                      <a:r>
                        <a:rPr lang="en-US" sz="2000" b="0" baseline="0" dirty="0" smtClean="0">
                          <a:solidFill>
                            <a:schemeClr val="tx1"/>
                          </a:solidFill>
                          <a:latin typeface="ProSyl" pitchFamily="34" charset="0"/>
                          <a:cs typeface="Times New Roman" pitchFamily="18" charset="0"/>
                        </a:rPr>
                        <a:t>]t5</a:t>
                      </a:r>
                      <a:endParaRPr lang="en-US" sz="2000" b="0" kern="1200" dirty="0">
                        <a:solidFill>
                          <a:srgbClr val="315EDB"/>
                        </a:solidFill>
                        <a:effectLst/>
                        <a:latin typeface="+mn-lt"/>
                        <a:ea typeface="+mn-ea"/>
                        <a:cs typeface="+mn-cs"/>
                      </a:endParaRPr>
                    </a:p>
                  </a:txBody>
                  <a:tcPr>
                    <a:noFill/>
                  </a:tcPr>
                </a:tc>
              </a:tr>
            </a:tbl>
          </a:graphicData>
        </a:graphic>
      </p:graphicFrame>
      <p:sp>
        <p:nvSpPr>
          <p:cNvPr id="10" name="Title 1"/>
          <p:cNvSpPr txBox="1">
            <a:spLocks/>
          </p:cNvSpPr>
          <p:nvPr/>
        </p:nvSpPr>
        <p:spPr>
          <a:xfrm>
            <a:off x="1403648" y="304800"/>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latin typeface="Times New Roman" pitchFamily="18" charset="0"/>
                <a:cs typeface="Times New Roman" pitchFamily="18" charset="0"/>
              </a:rPr>
              <a:t>Intervener Participation</a:t>
            </a:r>
            <a:br>
              <a:rPr lang="en-US" sz="2800" b="1" dirty="0" smtClean="0">
                <a:latin typeface="Times New Roman" pitchFamily="18" charset="0"/>
                <a:cs typeface="Times New Roman" pitchFamily="18" charset="0"/>
              </a:rPr>
            </a:br>
            <a:r>
              <a:rPr lang="en-US" sz="2800" b="1" dirty="0" smtClean="0">
                <a:latin typeface="ProSyl" panose="020B0500000000000000" pitchFamily="34" charset="0"/>
                <a:cs typeface="Times New Roman" pitchFamily="18" charset="0"/>
              </a:rPr>
              <a:t>W5Jt]o5 </a:t>
            </a:r>
            <a:r>
              <a:rPr lang="en-US" sz="2800" b="1" dirty="0" err="1" smtClean="0">
                <a:latin typeface="ProSyl" panose="020B0500000000000000" pitchFamily="34" charset="0"/>
                <a:cs typeface="Times New Roman" pitchFamily="18" charset="0"/>
              </a:rPr>
              <a:t>Wcbsiq</a:t>
            </a:r>
            <a:endParaRPr lang="en-US" sz="2800" b="1" dirty="0">
              <a:latin typeface="ProSyl" panose="020B0500000000000000" pitchFamily="34" charset="0"/>
              <a:cs typeface="Times New Roman" pitchFamily="18" charset="0"/>
            </a:endParaRPr>
          </a:p>
        </p:txBody>
      </p:sp>
    </p:spTree>
    <p:extLst>
      <p:ext uri="{BB962C8B-B14F-4D97-AF65-F5344CB8AC3E}">
        <p14:creationId xmlns:p14="http://schemas.microsoft.com/office/powerpoint/2010/main" val="3901877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19</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2595272470"/>
              </p:ext>
            </p:extLst>
          </p:nvPr>
        </p:nvGraphicFramePr>
        <p:xfrm>
          <a:off x="533400" y="1571208"/>
          <a:ext cx="8359080" cy="4663440"/>
        </p:xfrm>
        <a:graphic>
          <a:graphicData uri="http://schemas.openxmlformats.org/drawingml/2006/table">
            <a:tbl>
              <a:tblPr firstRow="1" bandRow="1">
                <a:tableStyleId>{5C22544A-7EE6-4342-B048-85BDC9FD1C3A}</a:tableStyleId>
              </a:tblPr>
              <a:tblGrid>
                <a:gridCol w="4168081"/>
                <a:gridCol w="4190999"/>
              </a:tblGrid>
              <a:tr h="4328160">
                <a:tc>
                  <a:txBody>
                    <a:bodyPr/>
                    <a:lstStyle/>
                    <a:p>
                      <a:pPr marL="342900" indent="-342900" algn="l">
                        <a:buFont typeface="Wingdings" pitchFamily="2" charset="2"/>
                        <a:buChar char="Ø"/>
                      </a:pPr>
                      <a:r>
                        <a:rPr lang="en-CA" sz="2200" b="0" baseline="0" dirty="0" smtClean="0">
                          <a:solidFill>
                            <a:schemeClr val="tx1"/>
                          </a:solidFill>
                          <a:latin typeface="Times New Roman" pitchFamily="18" charset="0"/>
                          <a:cs typeface="Times New Roman" pitchFamily="18" charset="0"/>
                        </a:rPr>
                        <a:t>Everyone is encouraged to participate in the TM/PHC and this community session</a:t>
                      </a:r>
                    </a:p>
                    <a:p>
                      <a:pPr marL="342900" indent="-342900" algn="l">
                        <a:buFont typeface="Wingdings" pitchFamily="2" charset="2"/>
                        <a:buChar char="Ø"/>
                      </a:pPr>
                      <a:endParaRPr lang="en-US" sz="2200" b="0" kern="1200" baseline="0" dirty="0" smtClean="0">
                        <a:solidFill>
                          <a:schemeClr val="tx1"/>
                        </a:solidFill>
                        <a:effectLst/>
                        <a:latin typeface="Times New Roman" pitchFamily="18" charset="0"/>
                        <a:ea typeface="+mn-ea"/>
                        <a:cs typeface="Times New Roman" pitchFamily="18" charset="0"/>
                      </a:endParaRPr>
                    </a:p>
                    <a:p>
                      <a:pPr marL="342900" indent="-342900" algn="l">
                        <a:buFont typeface="Wingdings" pitchFamily="2" charset="2"/>
                        <a:buChar char="Ø"/>
                      </a:pPr>
                      <a:r>
                        <a:rPr lang="en-US" sz="2200" b="0" baseline="0" dirty="0" smtClean="0">
                          <a:solidFill>
                            <a:schemeClr val="tx1"/>
                          </a:solidFill>
                          <a:latin typeface="Times New Roman" pitchFamily="18" charset="0"/>
                          <a:cs typeface="Times New Roman" pitchFamily="18" charset="0"/>
                        </a:rPr>
                        <a:t>Interested persons can also contact Phyllis Beaulieu if needing to provide written comments or to review the documents filed for application </a:t>
                      </a:r>
                    </a:p>
                    <a:p>
                      <a:pPr marL="342900" indent="-342900" algn="l">
                        <a:buFont typeface="Wingdings" pitchFamily="2" charset="2"/>
                        <a:buChar char="Ø"/>
                      </a:pPr>
                      <a:endParaRPr lang="en-US" sz="2200" b="0" baseline="0" dirty="0" smtClean="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200" b="0" baseline="0" dirty="0" smtClean="0">
                          <a:solidFill>
                            <a:schemeClr val="tx1"/>
                          </a:solidFill>
                          <a:latin typeface="Times New Roman" pitchFamily="18" charset="0"/>
                          <a:cs typeface="Times New Roman" pitchFamily="18" charset="0"/>
                        </a:rPr>
                        <a:t>All documents received have been posted on the NWB’s FTP site</a:t>
                      </a:r>
                    </a:p>
                  </a:txBody>
                  <a:tcPr>
                    <a:noFill/>
                  </a:tcPr>
                </a:tc>
                <a:tc>
                  <a:txBody>
                    <a:bodyPr/>
                    <a:lstStyle/>
                    <a:p>
                      <a:pPr marL="342900" indent="-342900" algn="l">
                        <a:buFont typeface="Wingdings" pitchFamily="2" charset="2"/>
                        <a:buChar char="Ø"/>
                      </a:pPr>
                      <a:r>
                        <a:rPr lang="en-CA" sz="2000" b="0" baseline="0" dirty="0" err="1" smtClean="0">
                          <a:solidFill>
                            <a:schemeClr val="tx1"/>
                          </a:solidFill>
                          <a:latin typeface="ProSyl" pitchFamily="34" charset="0"/>
                          <a:cs typeface="Times New Roman" pitchFamily="18" charset="0"/>
                        </a:rPr>
                        <a:t>rao</a:t>
                      </a:r>
                      <a:r>
                        <a:rPr lang="en-CA" sz="2000" b="0" baseline="0" dirty="0" smtClean="0">
                          <a:solidFill>
                            <a:schemeClr val="tx1"/>
                          </a:solidFill>
                          <a:latin typeface="ProSyl" pitchFamily="34" charset="0"/>
                          <a:cs typeface="Times New Roman" pitchFamily="18" charset="0"/>
                        </a:rPr>
                        <a:t>]m5 vJq3n3bslt4 wMsdlQ5 </a:t>
                      </a:r>
                      <a:r>
                        <a:rPr lang="en-CA" sz="2000" b="0" baseline="0" dirty="0" err="1" smtClean="0">
                          <a:solidFill>
                            <a:schemeClr val="tx1"/>
                          </a:solidFill>
                          <a:latin typeface="ProSyl" pitchFamily="34" charset="0"/>
                          <a:cs typeface="Times New Roman" pitchFamily="18" charset="0"/>
                        </a:rPr>
                        <a:t>wko</a:t>
                      </a:r>
                      <a:r>
                        <a:rPr lang="en-CA" sz="2000" b="0" baseline="0" dirty="0" smtClean="0">
                          <a:solidFill>
                            <a:schemeClr val="tx1"/>
                          </a:solidFill>
                          <a:latin typeface="ProSyl" pitchFamily="34" charset="0"/>
                          <a:cs typeface="Times New Roman" pitchFamily="18" charset="0"/>
                        </a:rPr>
                        <a:t>]m3tyi3u NM1ictlQ5 xml kNous5 vtztlQ5</a:t>
                      </a:r>
                    </a:p>
                    <a:p>
                      <a:pPr marL="342900" indent="-342900" algn="l">
                        <a:buFont typeface="Wingdings" pitchFamily="2" charset="2"/>
                        <a:buChar char="Ø"/>
                      </a:pPr>
                      <a:endParaRPr lang="en-US" sz="2000" b="0" kern="1200" baseline="0" dirty="0" smtClean="0">
                        <a:solidFill>
                          <a:schemeClr val="tx1"/>
                        </a:solidFill>
                        <a:effectLst/>
                        <a:latin typeface="ProSyl" pitchFamily="34" charset="0"/>
                        <a:ea typeface="+mn-ea"/>
                        <a:cs typeface="+mn-cs"/>
                      </a:endParaRPr>
                    </a:p>
                    <a:p>
                      <a:pPr marL="342900" indent="-342900" algn="l">
                        <a:buFont typeface="Wingdings" pitchFamily="2" charset="2"/>
                        <a:buChar char="Ø"/>
                      </a:pPr>
                      <a:r>
                        <a:rPr lang="en-US" sz="2000" b="0" baseline="0" dirty="0" smtClean="0">
                          <a:solidFill>
                            <a:schemeClr val="tx1"/>
                          </a:solidFill>
                          <a:latin typeface="ProSyl" pitchFamily="34" charset="0"/>
                          <a:cs typeface="Times New Roman" pitchFamily="18" charset="0"/>
                        </a:rPr>
                        <a:t>rfgwNw5 wMsJmJ5 s]cMJN3g5 ]uv8 Sxbj5 ttCymJi4 WJmiDt4 scsysJi4 </a:t>
                      </a:r>
                      <a:r>
                        <a:rPr lang="en-US" sz="2000" b="0" baseline="0" dirty="0" err="1" smtClean="0">
                          <a:solidFill>
                            <a:schemeClr val="tx1"/>
                          </a:solidFill>
                          <a:latin typeface="ProSyl" pitchFamily="34" charset="0"/>
                          <a:cs typeface="Times New Roman" pitchFamily="18" charset="0"/>
                        </a:rPr>
                        <a:t>s?l</a:t>
                      </a:r>
                      <a:r>
                        <a:rPr lang="en-US" sz="2000" b="0" baseline="0" dirty="0" smtClean="0">
                          <a:solidFill>
                            <a:schemeClr val="tx1"/>
                          </a:solidFill>
                          <a:latin typeface="ProSyl" pitchFamily="34" charset="0"/>
                          <a:cs typeface="Times New Roman" pitchFamily="18" charset="0"/>
                        </a:rPr>
                        <a:t>]i5 euDJm4Xb hoJ3i4 ttcymJi4 WJm4Xb XwXdtqi4 g4yC3ts]J2</a:t>
                      </a:r>
                    </a:p>
                    <a:p>
                      <a:pPr marL="0" indent="0" algn="l">
                        <a:buFont typeface="Wingdings" pitchFamily="2" charset="2"/>
                        <a:buNone/>
                      </a:pPr>
                      <a:endParaRPr lang="en-US" sz="2000" b="0" baseline="0" dirty="0" smtClean="0">
                        <a:solidFill>
                          <a:schemeClr val="tx1"/>
                        </a:solidFill>
                        <a:latin typeface="ProSyl" pitchFamily="34" charset="0"/>
                        <a:cs typeface="Times New Roman" pitchFamily="18" charset="0"/>
                      </a:endParaRPr>
                    </a:p>
                    <a:p>
                      <a:pPr marL="342900" indent="-342900" algn="l">
                        <a:buFont typeface="Wingdings" pitchFamily="2" charset="2"/>
                        <a:buChar char="Ø"/>
                      </a:pPr>
                      <a:r>
                        <a:rPr lang="en-US" sz="2000" b="0" baseline="0" dirty="0" smtClean="0">
                          <a:solidFill>
                            <a:schemeClr val="tx1"/>
                          </a:solidFill>
                          <a:latin typeface="ProSyl" pitchFamily="34" charset="0"/>
                          <a:cs typeface="Times New Roman" pitchFamily="18" charset="0"/>
                        </a:rPr>
                        <a:t>hoJw5 ttCymJ5 W/symJ5 scom3bsJN3g5 wmoEpf5 </a:t>
                      </a:r>
                      <a:r>
                        <a:rPr lang="en-US" sz="2000" b="0" baseline="0" dirty="0" err="1" smtClean="0">
                          <a:solidFill>
                            <a:schemeClr val="tx1"/>
                          </a:solidFill>
                          <a:latin typeface="ProSyl" pitchFamily="34" charset="0"/>
                          <a:cs typeface="Times New Roman" pitchFamily="18" charset="0"/>
                        </a:rPr>
                        <a:t>cEbs</a:t>
                      </a:r>
                      <a:r>
                        <a:rPr lang="en-US" sz="2000" b="0" baseline="0" dirty="0" smtClean="0">
                          <a:solidFill>
                            <a:schemeClr val="tx1"/>
                          </a:solidFill>
                          <a:latin typeface="ProSyl" pitchFamily="34" charset="0"/>
                          <a:cs typeface="Times New Roman" pitchFamily="18" charset="0"/>
                        </a:rPr>
                        <a:t>/f5 bfQx3=xA5</a:t>
                      </a:r>
                    </a:p>
                  </a:txBody>
                  <a:tcPr>
                    <a:noFill/>
                  </a:tcPr>
                </a:tc>
              </a:tr>
            </a:tbl>
          </a:graphicData>
        </a:graphic>
      </p:graphicFrame>
      <p:sp>
        <p:nvSpPr>
          <p:cNvPr id="10" name="Title 1"/>
          <p:cNvSpPr txBox="1">
            <a:spLocks/>
          </p:cNvSpPr>
          <p:nvPr/>
        </p:nvSpPr>
        <p:spPr>
          <a:xfrm>
            <a:off x="1563960" y="260648"/>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latin typeface="Times New Roman" pitchFamily="18" charset="0"/>
                <a:cs typeface="Times New Roman" pitchFamily="18" charset="0"/>
              </a:rPr>
              <a:t>Public Participation</a:t>
            </a:r>
            <a:br>
              <a:rPr lang="en-US" sz="2800" b="1" dirty="0" smtClean="0">
                <a:latin typeface="Times New Roman" pitchFamily="18" charset="0"/>
                <a:cs typeface="Times New Roman" pitchFamily="18" charset="0"/>
              </a:rPr>
            </a:br>
            <a:r>
              <a:rPr lang="en-US" sz="2800" b="1" dirty="0" err="1" smtClean="0">
                <a:latin typeface="ProSyl" panose="020B0500000000000000" pitchFamily="34" charset="0"/>
                <a:cs typeface="Times New Roman" pitchFamily="18" charset="0"/>
              </a:rPr>
              <a:t>wko</a:t>
            </a:r>
            <a:r>
              <a:rPr lang="en-US" sz="2800" b="1" dirty="0" smtClean="0">
                <a:latin typeface="ProSyl" panose="020B0500000000000000" pitchFamily="34" charset="0"/>
                <a:cs typeface="Times New Roman" pitchFamily="18" charset="0"/>
              </a:rPr>
              <a:t>]m5 </a:t>
            </a:r>
            <a:r>
              <a:rPr lang="en-US" sz="2800" b="1" dirty="0" err="1" smtClean="0">
                <a:latin typeface="ProSyl" panose="020B0500000000000000" pitchFamily="34" charset="0"/>
                <a:cs typeface="Times New Roman" pitchFamily="18" charset="0"/>
              </a:rPr>
              <a:t>Wcbsiq</a:t>
            </a:r>
            <a:endParaRPr lang="en-US" sz="2800" b="1" dirty="0">
              <a:latin typeface="ProSyl" panose="020B0500000000000000" pitchFamily="34" charset="0"/>
              <a:cs typeface="Times New Roman" pitchFamily="18" charset="0"/>
            </a:endParaRPr>
          </a:p>
        </p:txBody>
      </p:sp>
    </p:spTree>
    <p:extLst>
      <p:ext uri="{BB962C8B-B14F-4D97-AF65-F5344CB8AC3E}">
        <p14:creationId xmlns:p14="http://schemas.microsoft.com/office/powerpoint/2010/main" val="2820393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411760" y="6381329"/>
            <a:ext cx="4464496" cy="360039"/>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a:t>
            </a:fld>
            <a:endParaRPr lang="en-CA">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459410336"/>
              </p:ext>
            </p:extLst>
          </p:nvPr>
        </p:nvGraphicFramePr>
        <p:xfrm>
          <a:off x="533400" y="1597495"/>
          <a:ext cx="8153400" cy="4785360"/>
        </p:xfrm>
        <a:graphic>
          <a:graphicData uri="http://schemas.openxmlformats.org/drawingml/2006/table">
            <a:tbl>
              <a:tblPr firstRow="1" bandRow="1">
                <a:tableStyleId>{5C22544A-7EE6-4342-B048-85BDC9FD1C3A}</a:tableStyleId>
              </a:tblPr>
              <a:tblGrid>
                <a:gridCol w="4065523"/>
                <a:gridCol w="4087877"/>
              </a:tblGrid>
              <a:tr h="4495801">
                <a:tc>
                  <a:txBody>
                    <a:bodyPr/>
                    <a:lstStyle/>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NWB Background Info.</a:t>
                      </a: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Authorizations NWB May Issue</a:t>
                      </a: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NWB Type “A” Licensing</a:t>
                      </a:r>
                      <a:r>
                        <a:rPr lang="en-US" sz="2000" b="0" baseline="0" dirty="0" smtClean="0">
                          <a:solidFill>
                            <a:schemeClr val="tx1"/>
                          </a:solidFill>
                          <a:latin typeface="Times New Roman" pitchFamily="18" charset="0"/>
                          <a:cs typeface="Times New Roman" pitchFamily="18" charset="0"/>
                        </a:rPr>
                        <a:t> Process</a:t>
                      </a:r>
                      <a:endParaRPr lang="en-US" sz="2000" b="0" dirty="0" smtClean="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Scope of Current Application</a:t>
                      </a: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Application Procedural History</a:t>
                      </a:r>
                    </a:p>
                    <a:p>
                      <a:pPr marL="342900" indent="-342900" algn="l">
                        <a:buFont typeface="Arial" panose="020B0604020202020204" pitchFamily="34" charset="0"/>
                        <a:buChar char="•"/>
                      </a:pPr>
                      <a:r>
                        <a:rPr lang="en-US" sz="2000" b="0" kern="1200" dirty="0" smtClean="0">
                          <a:solidFill>
                            <a:schemeClr val="tx1"/>
                          </a:solidFill>
                          <a:effectLst/>
                          <a:latin typeface="Times New Roman" pitchFamily="18" charset="0"/>
                          <a:cs typeface="Times New Roman" pitchFamily="18" charset="0"/>
                        </a:rPr>
                        <a:t>Next Steps for the Type “A” Application</a:t>
                      </a:r>
                      <a:endParaRPr lang="en-US" sz="2000" b="0" dirty="0" smtClean="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Intervener Participation </a:t>
                      </a: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Public Participation</a:t>
                      </a:r>
                    </a:p>
                    <a:p>
                      <a:pPr marL="342900" indent="-342900" algn="l">
                        <a:buFont typeface="Arial" panose="020B0604020202020204" pitchFamily="34" charset="0"/>
                        <a:buChar char="•"/>
                      </a:pPr>
                      <a:r>
                        <a:rPr lang="en-CA" sz="2000" b="0" dirty="0" smtClean="0">
                          <a:solidFill>
                            <a:schemeClr val="tx1"/>
                          </a:solidFill>
                          <a:latin typeface="Times New Roman" pitchFamily="18" charset="0"/>
                          <a:cs typeface="Times New Roman" pitchFamily="18" charset="0"/>
                        </a:rPr>
                        <a:t>Licences</a:t>
                      </a:r>
                      <a:r>
                        <a:rPr lang="en-US" sz="2000" b="0" dirty="0" smtClean="0">
                          <a:solidFill>
                            <a:schemeClr val="tx1"/>
                          </a:solidFill>
                          <a:latin typeface="Times New Roman" pitchFamily="18" charset="0"/>
                          <a:cs typeface="Times New Roman" pitchFamily="18" charset="0"/>
                        </a:rPr>
                        <a:t> Issued to the Project</a:t>
                      </a:r>
                    </a:p>
                    <a:p>
                      <a:pPr marL="342900" indent="-342900" algn="l">
                        <a:buFont typeface="Arial" panose="020B0604020202020204" pitchFamily="34" charset="0"/>
                        <a:buChar char="•"/>
                      </a:pPr>
                      <a:r>
                        <a:rPr lang="en-US" sz="2000" b="0" noProof="0" dirty="0" smtClean="0">
                          <a:solidFill>
                            <a:schemeClr val="tx1"/>
                          </a:solidFill>
                          <a:latin typeface="Times New Roman" pitchFamily="18" charset="0"/>
                          <a:cs typeface="Times New Roman" pitchFamily="18" charset="0"/>
                        </a:rPr>
                        <a:t>Licences</a:t>
                      </a:r>
                      <a:r>
                        <a:rPr lang="en-US" sz="2000" b="0" dirty="0" smtClean="0">
                          <a:solidFill>
                            <a:schemeClr val="tx1"/>
                          </a:solidFill>
                          <a:latin typeface="Times New Roman" pitchFamily="18" charset="0"/>
                          <a:cs typeface="Times New Roman" pitchFamily="18" charset="0"/>
                        </a:rPr>
                        <a:t> Issued to the Project by NWB</a:t>
                      </a: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NWB Staff Contact Information</a:t>
                      </a:r>
                    </a:p>
                    <a:p>
                      <a:pPr marL="342900" indent="-342900" algn="l">
                        <a:buFont typeface="Arial" panose="020B0604020202020204" pitchFamily="34" charset="0"/>
                        <a:buChar char="•"/>
                      </a:pPr>
                      <a:r>
                        <a:rPr lang="en-US" sz="2000" b="0" dirty="0" smtClean="0">
                          <a:solidFill>
                            <a:schemeClr val="tx1"/>
                          </a:solidFill>
                          <a:latin typeface="Times New Roman" pitchFamily="18" charset="0"/>
                          <a:cs typeface="Times New Roman" pitchFamily="18" charset="0"/>
                        </a:rPr>
                        <a:t>Questions and Comments</a:t>
                      </a:r>
                    </a:p>
                  </a:txBody>
                  <a:tcPr>
                    <a:noFill/>
                  </a:tcPr>
                </a:tc>
                <a:tc>
                  <a:txBody>
                    <a:bodyPr/>
                    <a:lstStyle/>
                    <a:p>
                      <a:pPr marL="342900" indent="-342900" algn="l">
                        <a:buFont typeface="Arial" panose="020B0604020202020204" pitchFamily="34" charset="0"/>
                        <a:buChar char="•"/>
                      </a:pPr>
                      <a:r>
                        <a:rPr lang="en-US" sz="1800" b="0" dirty="0" smtClean="0">
                          <a:solidFill>
                            <a:schemeClr val="tx1"/>
                          </a:solidFill>
                          <a:latin typeface="ProSyl" pitchFamily="34" charset="0"/>
                          <a:cs typeface="Times New Roman" pitchFamily="18" charset="0"/>
                        </a:rPr>
                        <a:t>kNK3u</a:t>
                      </a:r>
                      <a:r>
                        <a:rPr lang="en-US" sz="1800" b="0" baseline="0" dirty="0" smtClean="0">
                          <a:solidFill>
                            <a:schemeClr val="tx1"/>
                          </a:solidFill>
                          <a:latin typeface="ProSyl" pitchFamily="34" charset="0"/>
                          <a:cs typeface="Times New Roman" pitchFamily="18" charset="0"/>
                        </a:rPr>
                        <a:t> wmoEpf5 </a:t>
                      </a:r>
                      <a:r>
                        <a:rPr lang="en-US" sz="1800" b="0" baseline="0" dirty="0" err="1" smtClean="0">
                          <a:solidFill>
                            <a:schemeClr val="tx1"/>
                          </a:solidFill>
                          <a:latin typeface="ProSyl" pitchFamily="34" charset="0"/>
                          <a:cs typeface="Times New Roman" pitchFamily="18" charset="0"/>
                        </a:rPr>
                        <a:t>ckwgymiz</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baseline="0" dirty="0" smtClean="0">
                          <a:solidFill>
                            <a:schemeClr val="tx1"/>
                          </a:solidFill>
                          <a:latin typeface="ProSyl" pitchFamily="34" charset="0"/>
                          <a:cs typeface="Times New Roman" pitchFamily="18" charset="0"/>
                        </a:rPr>
                        <a:t>wmoEpfk5 xq3bsgwNEx]o5</a:t>
                      </a:r>
                    </a:p>
                    <a:p>
                      <a:pPr marL="342900" indent="-342900" algn="l">
                        <a:buFont typeface="Arial" panose="020B0604020202020204" pitchFamily="34" charset="0"/>
                        <a:buChar char="•"/>
                      </a:pPr>
                      <a:r>
                        <a:rPr lang="en-US" sz="1800" b="0" dirty="0" smtClean="0">
                          <a:solidFill>
                            <a:schemeClr val="tx1"/>
                          </a:solidFill>
                          <a:latin typeface="ProSyl" pitchFamily="34" charset="0"/>
                          <a:cs typeface="Times New Roman" pitchFamily="18" charset="0"/>
                        </a:rPr>
                        <a:t>wmoEpf5</a:t>
                      </a:r>
                      <a:r>
                        <a:rPr lang="en-US" sz="1800" b="0" baseline="0" dirty="0" smtClean="0">
                          <a:solidFill>
                            <a:schemeClr val="tx1"/>
                          </a:solidFill>
                          <a:latin typeface="ProSyl" pitchFamily="34" charset="0"/>
                          <a:cs typeface="Times New Roman" pitchFamily="18" charset="0"/>
                        </a:rPr>
                        <a:t> W/Exri3n6 WJNstoEiq5</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dirty="0" err="1" smtClean="0">
                          <a:solidFill>
                            <a:schemeClr val="tx1"/>
                          </a:solidFill>
                          <a:latin typeface="ProSyl" pitchFamily="34" charset="0"/>
                          <a:cs typeface="Times New Roman" pitchFamily="18" charset="0"/>
                        </a:rPr>
                        <a:t>euD</a:t>
                      </a:r>
                      <a:r>
                        <a:rPr lang="en-US" sz="1800" b="0" dirty="0" smtClean="0">
                          <a:solidFill>
                            <a:schemeClr val="tx1"/>
                          </a:solidFill>
                          <a:latin typeface="ProSyl" pitchFamily="34" charset="0"/>
                          <a:cs typeface="Times New Roman" pitchFamily="18" charset="0"/>
                        </a:rPr>
                        <a:t>/</a:t>
                      </a:r>
                      <a:r>
                        <a:rPr lang="en-US" sz="1800" b="0" dirty="0" err="1" smtClean="0">
                          <a:solidFill>
                            <a:schemeClr val="tx1"/>
                          </a:solidFill>
                          <a:latin typeface="ProSyl" pitchFamily="34" charset="0"/>
                          <a:cs typeface="Times New Roman" pitchFamily="18" charset="0"/>
                        </a:rPr>
                        <a:t>siz</a:t>
                      </a:r>
                      <a:r>
                        <a:rPr lang="en-US" sz="1800" b="0" baseline="0" dirty="0" smtClean="0">
                          <a:solidFill>
                            <a:schemeClr val="tx1"/>
                          </a:solidFill>
                          <a:latin typeface="ProSyl" pitchFamily="34" charset="0"/>
                          <a:cs typeface="Times New Roman" pitchFamily="18" charset="0"/>
                        </a:rPr>
                        <a:t> mNsJ6 g4yCs5</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dirty="0" smtClean="0">
                          <a:solidFill>
                            <a:schemeClr val="tx1"/>
                          </a:solidFill>
                          <a:latin typeface="ProSyl" pitchFamily="34" charset="0"/>
                          <a:cs typeface="Times New Roman" pitchFamily="18" charset="0"/>
                        </a:rPr>
                        <a:t>g4yCs]t5</a:t>
                      </a:r>
                      <a:r>
                        <a:rPr lang="en-US" sz="1800" b="0" baseline="0" dirty="0" smtClean="0">
                          <a:solidFill>
                            <a:schemeClr val="tx1"/>
                          </a:solidFill>
                          <a:latin typeface="ProSyl" pitchFamily="34" charset="0"/>
                          <a:cs typeface="Times New Roman" pitchFamily="18" charset="0"/>
                        </a:rPr>
                        <a:t> ckwosbscb3ymm]</a:t>
                      </a:r>
                      <a:r>
                        <a:rPr lang="en-US" sz="1800" b="0" baseline="0" dirty="0" err="1" smtClean="0">
                          <a:solidFill>
                            <a:schemeClr val="tx1"/>
                          </a:solidFill>
                          <a:latin typeface="ProSyl" pitchFamily="34" charset="0"/>
                          <a:cs typeface="Times New Roman" pitchFamily="18" charset="0"/>
                        </a:rPr>
                        <a:t>zb</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kern="1200" dirty="0" smtClean="0">
                          <a:solidFill>
                            <a:schemeClr val="tx1"/>
                          </a:solidFill>
                          <a:effectLst/>
                          <a:latin typeface="ProSyl" pitchFamily="34" charset="0"/>
                          <a:cs typeface="Times New Roman" pitchFamily="18" charset="0"/>
                        </a:rPr>
                        <a:t>rao3u</a:t>
                      </a:r>
                      <a:r>
                        <a:rPr lang="en-US" sz="1800" b="0" kern="1200" baseline="0" dirty="0" smtClean="0">
                          <a:solidFill>
                            <a:schemeClr val="tx1"/>
                          </a:solidFill>
                          <a:effectLst/>
                          <a:latin typeface="ProSyl" pitchFamily="34" charset="0"/>
                          <a:cs typeface="Times New Roman" pitchFamily="18" charset="0"/>
                        </a:rPr>
                        <a:t> </a:t>
                      </a:r>
                      <a:r>
                        <a:rPr lang="en-US" sz="1800" b="0" kern="1200" baseline="0" dirty="0" err="1" smtClean="0">
                          <a:solidFill>
                            <a:schemeClr val="tx1"/>
                          </a:solidFill>
                          <a:effectLst/>
                          <a:latin typeface="ProSyl" pitchFamily="34" charset="0"/>
                          <a:cs typeface="Times New Roman" pitchFamily="18" charset="0"/>
                        </a:rPr>
                        <a:t>WoExE</a:t>
                      </a:r>
                      <a:r>
                        <a:rPr lang="en-US" sz="1800" b="0" kern="1200" baseline="0" dirty="0" smtClean="0">
                          <a:solidFill>
                            <a:schemeClr val="tx1"/>
                          </a:solidFill>
                          <a:effectLst/>
                          <a:latin typeface="ProSyl" pitchFamily="34" charset="0"/>
                          <a:cs typeface="Times New Roman" pitchFamily="18" charset="0"/>
                        </a:rPr>
                        <a:t>/s/Ex]o5 uri3n3u4 wm3j5 xgDmi3j5 g4yCs5</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baseline="0" dirty="0" smtClean="0">
                          <a:solidFill>
                            <a:schemeClr val="tx1"/>
                          </a:solidFill>
                          <a:latin typeface="ProSyl" pitchFamily="34" charset="0"/>
                          <a:cs typeface="Times New Roman" pitchFamily="18" charset="0"/>
                        </a:rPr>
                        <a:t>scsy4nccbsJmJ5 wMsiq5</a:t>
                      </a:r>
                      <a:r>
                        <a:rPr lang="en-US" sz="1800" b="0" dirty="0" smtClean="0">
                          <a:solidFill>
                            <a:schemeClr val="tx1"/>
                          </a:solidFill>
                          <a:cs typeface="Times New Roman" pitchFamily="18" charset="0"/>
                        </a:rPr>
                        <a:t> </a:t>
                      </a:r>
                    </a:p>
                    <a:p>
                      <a:pPr marL="342900" indent="-342900" algn="l">
                        <a:buFont typeface="Arial" panose="020B0604020202020204" pitchFamily="34" charset="0"/>
                        <a:buChar char="•"/>
                      </a:pPr>
                      <a:r>
                        <a:rPr lang="en-US" sz="1800" b="0" dirty="0" smtClean="0">
                          <a:solidFill>
                            <a:schemeClr val="tx1"/>
                          </a:solidFill>
                          <a:latin typeface="ProSyl" pitchFamily="34" charset="0"/>
                          <a:cs typeface="Times New Roman" pitchFamily="18" charset="0"/>
                        </a:rPr>
                        <a:t>wkgwNw5</a:t>
                      </a:r>
                      <a:r>
                        <a:rPr lang="en-US" sz="1800" b="0" baseline="0" dirty="0" smtClean="0">
                          <a:solidFill>
                            <a:schemeClr val="tx1"/>
                          </a:solidFill>
                          <a:latin typeface="ProSyl" pitchFamily="34" charset="0"/>
                          <a:cs typeface="Times New Roman" pitchFamily="18" charset="0"/>
                        </a:rPr>
                        <a:t> wMsiq5</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CA" sz="1800" b="0" dirty="0" smtClean="0">
                          <a:solidFill>
                            <a:schemeClr val="tx1"/>
                          </a:solidFill>
                          <a:latin typeface="ProSyl" pitchFamily="34" charset="0"/>
                          <a:cs typeface="Times New Roman" pitchFamily="18" charset="0"/>
                        </a:rPr>
                        <a:t>WJNs]t5</a:t>
                      </a:r>
                      <a:r>
                        <a:rPr lang="en-CA" sz="1800" b="0" baseline="0" dirty="0" smtClean="0">
                          <a:solidFill>
                            <a:schemeClr val="tx1"/>
                          </a:solidFill>
                          <a:latin typeface="ProSyl" pitchFamily="34" charset="0"/>
                          <a:cs typeface="Times New Roman" pitchFamily="18" charset="0"/>
                        </a:rPr>
                        <a:t> </a:t>
                      </a:r>
                      <a:r>
                        <a:rPr lang="en-CA" sz="1800" b="0" baseline="0" dirty="0" err="1" smtClean="0">
                          <a:solidFill>
                            <a:schemeClr val="tx1"/>
                          </a:solidFill>
                          <a:latin typeface="ProSyl" pitchFamily="34" charset="0"/>
                          <a:cs typeface="Times New Roman" pitchFamily="18" charset="0"/>
                        </a:rPr>
                        <a:t>gi</a:t>
                      </a:r>
                      <a:r>
                        <a:rPr lang="en-CA" sz="1800" b="0" baseline="0" dirty="0" smtClean="0">
                          <a:solidFill>
                            <a:schemeClr val="tx1"/>
                          </a:solidFill>
                          <a:latin typeface="ProSyl" pitchFamily="34" charset="0"/>
                          <a:cs typeface="Times New Roman" pitchFamily="18" charset="0"/>
                        </a:rPr>
                        <a:t>/symJ5 WoExzk5</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noProof="0" dirty="0" smtClean="0">
                          <a:solidFill>
                            <a:schemeClr val="tx1"/>
                          </a:solidFill>
                          <a:latin typeface="ProSyl" pitchFamily="34" charset="0"/>
                          <a:cs typeface="Times New Roman" pitchFamily="18" charset="0"/>
                        </a:rPr>
                        <a:t>WJNs]t5</a:t>
                      </a:r>
                      <a:r>
                        <a:rPr lang="en-US" sz="1800" b="0" baseline="0" noProof="0" dirty="0" smtClean="0">
                          <a:solidFill>
                            <a:schemeClr val="tx1"/>
                          </a:solidFill>
                          <a:latin typeface="ProSyl" pitchFamily="34" charset="0"/>
                          <a:cs typeface="Times New Roman" pitchFamily="18" charset="0"/>
                        </a:rPr>
                        <a:t> </a:t>
                      </a:r>
                      <a:r>
                        <a:rPr lang="en-US" sz="1800" b="0" baseline="0" noProof="0" dirty="0" err="1" smtClean="0">
                          <a:solidFill>
                            <a:schemeClr val="tx1"/>
                          </a:solidFill>
                          <a:latin typeface="ProSyl" pitchFamily="34" charset="0"/>
                          <a:cs typeface="Times New Roman" pitchFamily="18" charset="0"/>
                        </a:rPr>
                        <a:t>gi</a:t>
                      </a:r>
                      <a:r>
                        <a:rPr lang="en-US" sz="1800" b="0" baseline="0" noProof="0" dirty="0" smtClean="0">
                          <a:solidFill>
                            <a:schemeClr val="tx1"/>
                          </a:solidFill>
                          <a:latin typeface="ProSyl" pitchFamily="34" charset="0"/>
                          <a:cs typeface="Times New Roman" pitchFamily="18" charset="0"/>
                        </a:rPr>
                        <a:t>/symJ5 WoExzk5 kNK3u wmoEpf5 vtmpqk5</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dirty="0" smtClean="0">
                          <a:solidFill>
                            <a:schemeClr val="tx1"/>
                          </a:solidFill>
                          <a:latin typeface="ProSyl" pitchFamily="34" charset="0"/>
                          <a:cs typeface="Times New Roman" pitchFamily="18" charset="0"/>
                        </a:rPr>
                        <a:t>wmoEpf5</a:t>
                      </a:r>
                      <a:r>
                        <a:rPr lang="en-US" sz="1800" b="0" baseline="0" dirty="0" smtClean="0">
                          <a:solidFill>
                            <a:schemeClr val="tx1"/>
                          </a:solidFill>
                          <a:latin typeface="ProSyl" pitchFamily="34" charset="0"/>
                          <a:cs typeface="Times New Roman" pitchFamily="18" charset="0"/>
                        </a:rPr>
                        <a:t> </a:t>
                      </a:r>
                      <a:r>
                        <a:rPr lang="en-US" sz="1800" b="0" baseline="0" dirty="0" err="1" smtClean="0">
                          <a:solidFill>
                            <a:schemeClr val="tx1"/>
                          </a:solidFill>
                          <a:latin typeface="ProSyl" pitchFamily="34" charset="0"/>
                          <a:cs typeface="Times New Roman" pitchFamily="18" charset="0"/>
                        </a:rPr>
                        <a:t>vtmpqb</a:t>
                      </a:r>
                      <a:r>
                        <a:rPr lang="en-US" sz="1800" b="0" baseline="0" dirty="0" smtClean="0">
                          <a:solidFill>
                            <a:schemeClr val="tx1"/>
                          </a:solidFill>
                          <a:latin typeface="ProSyl" pitchFamily="34" charset="0"/>
                          <a:cs typeface="Times New Roman" pitchFamily="18" charset="0"/>
                        </a:rPr>
                        <a:t> </a:t>
                      </a:r>
                      <a:r>
                        <a:rPr lang="en-US" sz="1800" b="0" baseline="0" dirty="0" err="1" smtClean="0">
                          <a:solidFill>
                            <a:schemeClr val="tx1"/>
                          </a:solidFill>
                          <a:latin typeface="ProSyl" pitchFamily="34" charset="0"/>
                          <a:cs typeface="Times New Roman" pitchFamily="18" charset="0"/>
                        </a:rPr>
                        <a:t>wcNw</a:t>
                      </a:r>
                      <a:r>
                        <a:rPr lang="en-US" sz="1800" b="0" baseline="0" dirty="0" smtClean="0">
                          <a:solidFill>
                            <a:schemeClr val="tx1"/>
                          </a:solidFill>
                          <a:latin typeface="ProSyl" pitchFamily="34" charset="0"/>
                          <a:cs typeface="Times New Roman" pitchFamily="18" charset="0"/>
                        </a:rPr>
                        <a:t>/3tqb s]cMstq5 gCDtq9l</a:t>
                      </a:r>
                      <a:endParaRPr lang="en-US" sz="1800" b="0" dirty="0" smtClean="0">
                        <a:solidFill>
                          <a:schemeClr val="tx1"/>
                        </a:solidFill>
                        <a:latin typeface="ProSyl" pitchFamily="34" charset="0"/>
                        <a:cs typeface="Times New Roman" pitchFamily="18" charset="0"/>
                      </a:endParaRPr>
                    </a:p>
                    <a:p>
                      <a:pPr marL="342900" indent="-342900" algn="l">
                        <a:buFont typeface="Arial" panose="020B0604020202020204" pitchFamily="34" charset="0"/>
                        <a:buChar char="•"/>
                      </a:pPr>
                      <a:r>
                        <a:rPr lang="en-US" sz="1800" b="0" dirty="0" err="1" smtClean="0">
                          <a:solidFill>
                            <a:schemeClr val="tx1"/>
                          </a:solidFill>
                          <a:latin typeface="ProSyl" pitchFamily="34" charset="0"/>
                          <a:cs typeface="Times New Roman" pitchFamily="18" charset="0"/>
                        </a:rPr>
                        <a:t>xWd</a:t>
                      </a:r>
                      <a:r>
                        <a:rPr lang="en-US" sz="1800" b="0" dirty="0" smtClean="0">
                          <a:solidFill>
                            <a:schemeClr val="tx1"/>
                          </a:solidFill>
                          <a:latin typeface="ProSyl" pitchFamily="34" charset="0"/>
                          <a:cs typeface="Times New Roman" pitchFamily="18" charset="0"/>
                        </a:rPr>
                        <a:t>]t5</a:t>
                      </a:r>
                      <a:r>
                        <a:rPr lang="en-US" sz="1800" b="0" baseline="0" dirty="0" smtClean="0">
                          <a:solidFill>
                            <a:schemeClr val="tx1"/>
                          </a:solidFill>
                          <a:latin typeface="ProSyl" pitchFamily="34" charset="0"/>
                          <a:cs typeface="Times New Roman" pitchFamily="18" charset="0"/>
                        </a:rPr>
                        <a:t> scsy4nw9l</a:t>
                      </a:r>
                      <a:endParaRPr lang="en-US" sz="2400" b="0" dirty="0" smtClean="0">
                        <a:solidFill>
                          <a:schemeClr val="tx1"/>
                        </a:solidFill>
                        <a:latin typeface="ProSyl" pitchFamily="34" charset="0"/>
                        <a:cs typeface="Times New Roman" pitchFamily="18" charset="0"/>
                      </a:endParaRPr>
                    </a:p>
                    <a:p>
                      <a:pPr marL="0" indent="0" algn="l">
                        <a:buFont typeface="Arial" panose="020B0604020202020204" pitchFamily="34" charset="0"/>
                        <a:buNone/>
                      </a:pPr>
                      <a:endParaRPr lang="en-CA" sz="2000" b="0" dirty="0">
                        <a:solidFill>
                          <a:schemeClr val="tx2"/>
                        </a:solidFill>
                      </a:endParaRPr>
                    </a:p>
                  </a:txBody>
                  <a:tcPr>
                    <a:noFill/>
                  </a:tcPr>
                </a:tc>
              </a:tr>
            </a:tbl>
          </a:graphicData>
        </a:graphic>
      </p:graphicFrame>
      <p:sp>
        <p:nvSpPr>
          <p:cNvPr id="7" name="Title 1"/>
          <p:cNvSpPr txBox="1">
            <a:spLocks/>
          </p:cNvSpPr>
          <p:nvPr/>
        </p:nvSpPr>
        <p:spPr>
          <a:xfrm>
            <a:off x="1691680" y="260648"/>
            <a:ext cx="6248400" cy="1144733"/>
          </a:xfrm>
          <a:prstGeom prst="rect">
            <a:avLst/>
          </a:prstGeom>
          <a:noFill/>
          <a:ln w="9525">
            <a:noFill/>
          </a:ln>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solidFill>
                  <a:srgbClr val="0A647D"/>
                </a:solidFill>
                <a:latin typeface="Times New Roman" pitchFamily="18" charset="0"/>
                <a:cs typeface="Times New Roman" pitchFamily="18" charset="0"/>
              </a:rPr>
              <a:t>List of Topics</a:t>
            </a:r>
            <a:br>
              <a:rPr lang="en-US" sz="2800" b="1" dirty="0" smtClean="0">
                <a:solidFill>
                  <a:srgbClr val="0A647D"/>
                </a:solidFill>
                <a:latin typeface="Times New Roman" pitchFamily="18" charset="0"/>
                <a:cs typeface="Times New Roman" pitchFamily="18" charset="0"/>
              </a:rPr>
            </a:br>
            <a:r>
              <a:rPr lang="en-US" sz="2800" b="1" dirty="0">
                <a:latin typeface="ProSyl" pitchFamily="34" charset="0"/>
                <a:cs typeface="Times New Roman" pitchFamily="18" charset="0"/>
              </a:rPr>
              <a:t>scsy4nsix3g5</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793868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20</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156149971"/>
              </p:ext>
            </p:extLst>
          </p:nvPr>
        </p:nvGraphicFramePr>
        <p:xfrm>
          <a:off x="251520" y="1658456"/>
          <a:ext cx="8647112" cy="4328160"/>
        </p:xfrm>
        <a:graphic>
          <a:graphicData uri="http://schemas.openxmlformats.org/drawingml/2006/table">
            <a:tbl>
              <a:tblPr firstRow="1" bandRow="1">
                <a:tableStyleId>{5C22544A-7EE6-4342-B048-85BDC9FD1C3A}</a:tableStyleId>
              </a:tblPr>
              <a:tblGrid>
                <a:gridCol w="4311702"/>
                <a:gridCol w="4335410"/>
              </a:tblGrid>
              <a:tr h="4328160">
                <a:tc>
                  <a:txBody>
                    <a:bodyPr/>
                    <a:lstStyle/>
                    <a:p>
                      <a:pPr marL="285750" lvl="0" indent="-285750">
                        <a:buFont typeface="Wingdings" panose="05000000000000000000" pitchFamily="2" charset="2"/>
                        <a:buChar char="Ø"/>
                      </a:pPr>
                      <a:r>
                        <a:rPr lang="en-US" sz="2200" b="0" u="none" kern="1200" baseline="0" dirty="0" smtClean="0">
                          <a:solidFill>
                            <a:schemeClr val="tx1"/>
                          </a:solidFill>
                          <a:effectLst/>
                          <a:latin typeface="Times New Roman" pitchFamily="18" charset="0"/>
                          <a:ea typeface="+mn-ea"/>
                          <a:cs typeface="Times New Roman" pitchFamily="18" charset="0"/>
                        </a:rPr>
                        <a:t>NWB has issued one licence,  and two amendments to the project</a:t>
                      </a:r>
                    </a:p>
                    <a:p>
                      <a:pPr marL="285750" lvl="0" indent="-285750">
                        <a:buFont typeface="Wingdings" panose="05000000000000000000" pitchFamily="2" charset="2"/>
                        <a:buChar char="Ø"/>
                      </a:pPr>
                      <a:endParaRPr lang="en-US" sz="2200" b="0" u="none" kern="1200" baseline="0" dirty="0" smtClean="0">
                        <a:solidFill>
                          <a:schemeClr val="tx1"/>
                        </a:solidFill>
                        <a:effectLst/>
                        <a:latin typeface="Times New Roman" pitchFamily="18" charset="0"/>
                        <a:ea typeface="+mn-ea"/>
                        <a:cs typeface="Times New Roman" pitchFamily="18" charset="0"/>
                      </a:endParaRPr>
                    </a:p>
                    <a:p>
                      <a:pPr marL="285750" lvl="0" indent="-285750">
                        <a:buFont typeface="Wingdings" panose="05000000000000000000" pitchFamily="2" charset="2"/>
                        <a:buChar char="Ø"/>
                      </a:pPr>
                      <a:r>
                        <a:rPr lang="en-CA" sz="2000" b="1" u="sng" kern="1200" dirty="0" smtClean="0">
                          <a:solidFill>
                            <a:schemeClr val="tx1"/>
                          </a:solidFill>
                          <a:effectLst/>
                          <a:latin typeface="Times New Roman" pitchFamily="18" charset="0"/>
                          <a:ea typeface="+mn-ea"/>
                          <a:cs typeface="Times New Roman" pitchFamily="18" charset="0"/>
                        </a:rPr>
                        <a:t>Licence 2AM-MEA0815</a:t>
                      </a:r>
                      <a:r>
                        <a:rPr lang="en-CA" sz="2000" b="1" kern="1200" dirty="0" smtClean="0">
                          <a:solidFill>
                            <a:schemeClr val="tx1"/>
                          </a:solidFill>
                          <a:effectLst/>
                          <a:latin typeface="Times New Roman" pitchFamily="18" charset="0"/>
                          <a:ea typeface="+mn-ea"/>
                          <a:cs typeface="Times New Roman" pitchFamily="18" charset="0"/>
                        </a:rPr>
                        <a:t> </a:t>
                      </a:r>
                      <a:endParaRPr lang="en-US" sz="2000" b="1" kern="1200" dirty="0" smtClean="0">
                        <a:solidFill>
                          <a:schemeClr val="tx1"/>
                        </a:solidFill>
                        <a:effectLst/>
                        <a:latin typeface="Times New Roman" pitchFamily="18" charset="0"/>
                        <a:ea typeface="+mn-ea"/>
                        <a:cs typeface="Times New Roman" pitchFamily="18" charset="0"/>
                      </a:endParaRPr>
                    </a:p>
                    <a:p>
                      <a:pPr marL="558800" indent="-285750">
                        <a:buFont typeface="Wingdings" panose="05000000000000000000" pitchFamily="2" charset="2"/>
                        <a:buChar char="§"/>
                      </a:pPr>
                      <a:r>
                        <a:rPr lang="en-CA" sz="2000" b="0" kern="1200" dirty="0" smtClean="0">
                          <a:solidFill>
                            <a:schemeClr val="tx1"/>
                          </a:solidFill>
                          <a:effectLst/>
                          <a:latin typeface="Times New Roman" pitchFamily="18" charset="0"/>
                          <a:ea typeface="+mn-ea"/>
                          <a:cs typeface="Times New Roman" pitchFamily="18" charset="0"/>
                        </a:rPr>
                        <a:t>Issued to </a:t>
                      </a:r>
                      <a:r>
                        <a:rPr lang="en-CA" sz="2000" b="0" kern="1200" dirty="0" err="1" smtClean="0">
                          <a:solidFill>
                            <a:schemeClr val="tx1"/>
                          </a:solidFill>
                          <a:effectLst/>
                          <a:latin typeface="Times New Roman" pitchFamily="18" charset="0"/>
                          <a:ea typeface="+mn-ea"/>
                          <a:cs typeface="Times New Roman" pitchFamily="18" charset="0"/>
                        </a:rPr>
                        <a:t>Agnico</a:t>
                      </a:r>
                      <a:r>
                        <a:rPr lang="en-CA" sz="2000" b="0" kern="1200" dirty="0" smtClean="0">
                          <a:solidFill>
                            <a:schemeClr val="tx1"/>
                          </a:solidFill>
                          <a:effectLst/>
                          <a:latin typeface="Times New Roman" pitchFamily="18" charset="0"/>
                          <a:ea typeface="+mn-ea"/>
                          <a:cs typeface="Times New Roman" pitchFamily="18" charset="0"/>
                        </a:rPr>
                        <a:t> Eagle Mines Limited – </a:t>
                      </a:r>
                      <a:r>
                        <a:rPr lang="en-CA" sz="2000" b="0" kern="1200" dirty="0" err="1" smtClean="0">
                          <a:solidFill>
                            <a:schemeClr val="tx1"/>
                          </a:solidFill>
                          <a:effectLst/>
                          <a:latin typeface="Times New Roman" pitchFamily="18" charset="0"/>
                          <a:ea typeface="+mn-ea"/>
                          <a:cs typeface="Times New Roman" pitchFamily="18" charset="0"/>
                        </a:rPr>
                        <a:t>Meadowbank</a:t>
                      </a:r>
                      <a:r>
                        <a:rPr lang="en-CA" sz="2000" b="0" kern="1200" dirty="0" smtClean="0">
                          <a:solidFill>
                            <a:schemeClr val="tx1"/>
                          </a:solidFill>
                          <a:effectLst/>
                          <a:latin typeface="Times New Roman" pitchFamily="18" charset="0"/>
                          <a:ea typeface="+mn-ea"/>
                          <a:cs typeface="Times New Roman" pitchFamily="18" charset="0"/>
                        </a:rPr>
                        <a:t> Division (AEM)</a:t>
                      </a:r>
                      <a:r>
                        <a:rPr lang="en-CA" sz="2000" b="0" kern="1200" baseline="0" dirty="0" smtClean="0">
                          <a:solidFill>
                            <a:schemeClr val="tx1"/>
                          </a:solidFill>
                          <a:effectLst/>
                          <a:latin typeface="Times New Roman" pitchFamily="18" charset="0"/>
                          <a:ea typeface="+mn-ea"/>
                          <a:cs typeface="Times New Roman" pitchFamily="18" charset="0"/>
                        </a:rPr>
                        <a:t> </a:t>
                      </a:r>
                      <a:r>
                        <a:rPr lang="en-CA" sz="2000" b="0" kern="1200" dirty="0" smtClean="0">
                          <a:solidFill>
                            <a:schemeClr val="tx1"/>
                          </a:solidFill>
                          <a:effectLst/>
                          <a:latin typeface="Times New Roman" pitchFamily="18" charset="0"/>
                          <a:ea typeface="+mn-ea"/>
                          <a:cs typeface="Times New Roman" pitchFamily="18" charset="0"/>
                        </a:rPr>
                        <a:t>on June 9, 2008 expiring on May 31, 2015</a:t>
                      </a:r>
                    </a:p>
                    <a:p>
                      <a:pPr marL="273050" indent="0">
                        <a:buFont typeface="Wingdings" panose="05000000000000000000" pitchFamily="2" charset="2"/>
                        <a:buNone/>
                      </a:pPr>
                      <a:endParaRPr lang="en-CA" sz="2000" b="0" u="none" kern="1200" dirty="0" smtClean="0">
                        <a:solidFill>
                          <a:schemeClr val="tx1"/>
                        </a:solidFill>
                        <a:effectLst/>
                        <a:latin typeface="Times New Roman" pitchFamily="18" charset="0"/>
                        <a:ea typeface="+mn-ea"/>
                        <a:cs typeface="Times New Roman" pitchFamily="18" charset="0"/>
                      </a:endParaRPr>
                    </a:p>
                    <a:p>
                      <a:pPr marL="55880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CA" sz="2000" b="0" kern="1200" dirty="0" smtClean="0">
                          <a:solidFill>
                            <a:schemeClr val="tx1"/>
                          </a:solidFill>
                          <a:effectLst/>
                          <a:latin typeface="Times New Roman" pitchFamily="18" charset="0"/>
                          <a:ea typeface="+mn-ea"/>
                          <a:cs typeface="Times New Roman" pitchFamily="18" charset="0"/>
                        </a:rPr>
                        <a:t>Allowed for  water use up to 700,000 cubic metres per year and waste deposit for a Mining and Milling undertaking</a:t>
                      </a:r>
                    </a:p>
                  </a:txBody>
                  <a:tcPr>
                    <a:noFill/>
                  </a:tcPr>
                </a:tc>
                <a:tc>
                  <a:txBody>
                    <a:bodyPr/>
                    <a:lstStyle/>
                    <a:p>
                      <a:pPr marL="285750" lvl="0" indent="-285750">
                        <a:buFont typeface="Wingdings" panose="05000000000000000000" pitchFamily="2" charset="2"/>
                        <a:buChar char="Ø"/>
                      </a:pPr>
                      <a:r>
                        <a:rPr lang="en-US" sz="1800" b="0" u="none" kern="1200" baseline="0" dirty="0" smtClean="0">
                          <a:solidFill>
                            <a:schemeClr val="tx1"/>
                          </a:solidFill>
                          <a:effectLst/>
                          <a:latin typeface="ProSyl" pitchFamily="34" charset="0"/>
                          <a:ea typeface="+mn-ea"/>
                          <a:cs typeface="+mn-cs"/>
                        </a:rPr>
                        <a:t>wmoEp4f5 </a:t>
                      </a:r>
                      <a:r>
                        <a:rPr lang="en-US" sz="1800" b="0" u="none" kern="1200" baseline="0" dirty="0" err="1" smtClean="0">
                          <a:solidFill>
                            <a:schemeClr val="tx1"/>
                          </a:solidFill>
                          <a:effectLst/>
                          <a:latin typeface="ProSyl" pitchFamily="34" charset="0"/>
                          <a:ea typeface="+mn-ea"/>
                          <a:cs typeface="+mn-cs"/>
                        </a:rPr>
                        <a:t>giym</a:t>
                      </a:r>
                      <a:r>
                        <a:rPr lang="en-US" sz="1800" b="0" u="none" kern="1200" baseline="0" dirty="0" smtClean="0">
                          <a:solidFill>
                            <a:schemeClr val="tx1"/>
                          </a:solidFill>
                          <a:effectLst/>
                          <a:latin typeface="ProSyl" pitchFamily="34" charset="0"/>
                          <a:ea typeface="+mn-ea"/>
                          <a:cs typeface="+mn-cs"/>
                        </a:rPr>
                        <a:t>/z xbsy6 WJ1Ns5, x7ml mD4 ]xeQxDt4 ]b2hjz WoExaJj5</a:t>
                      </a:r>
                    </a:p>
                    <a:p>
                      <a:pPr marL="0" lvl="0" indent="0">
                        <a:buFont typeface="Wingdings" panose="05000000000000000000" pitchFamily="2" charset="2"/>
                        <a:buNone/>
                      </a:pPr>
                      <a:endParaRPr lang="en-US" sz="1800" b="0" u="none" kern="1200" baseline="0" dirty="0" smtClean="0">
                        <a:solidFill>
                          <a:schemeClr val="tx1"/>
                        </a:solidFill>
                        <a:effectLst/>
                        <a:latin typeface="ProSyl" pitchFamily="34" charset="0"/>
                        <a:ea typeface="+mn-ea"/>
                        <a:cs typeface="+mn-cs"/>
                      </a:endParaRPr>
                    </a:p>
                    <a:p>
                      <a:pPr marL="285750" lvl="0" indent="-285750">
                        <a:buFont typeface="Wingdings" panose="05000000000000000000" pitchFamily="2" charset="2"/>
                        <a:buChar char="Ø"/>
                      </a:pPr>
                      <a:r>
                        <a:rPr lang="en-CA" sz="1800" b="1" u="sng" kern="1200" dirty="0" smtClean="0">
                          <a:solidFill>
                            <a:schemeClr val="tx1"/>
                          </a:solidFill>
                          <a:effectLst/>
                          <a:latin typeface="ProSyl" panose="020B0500000000000000" pitchFamily="34" charset="0"/>
                          <a:ea typeface="+mn-ea"/>
                          <a:cs typeface="Times New Roman" pitchFamily="18" charset="0"/>
                        </a:rPr>
                        <a:t>WJ1Ns5</a:t>
                      </a:r>
                      <a:r>
                        <a:rPr lang="en-CA" sz="1800" b="1" u="sng" kern="1200" dirty="0" smtClean="0">
                          <a:solidFill>
                            <a:schemeClr val="tx1"/>
                          </a:solidFill>
                          <a:effectLst/>
                          <a:latin typeface="Times New Roman" pitchFamily="18" charset="0"/>
                          <a:ea typeface="+mn-ea"/>
                          <a:cs typeface="Times New Roman" pitchFamily="18" charset="0"/>
                        </a:rPr>
                        <a:t> 2AM-MEA0815</a:t>
                      </a:r>
                      <a:r>
                        <a:rPr lang="en-CA" sz="1800" b="1" kern="1200" dirty="0" smtClean="0">
                          <a:solidFill>
                            <a:schemeClr val="tx1"/>
                          </a:solidFill>
                          <a:effectLst/>
                          <a:latin typeface="Times New Roman" pitchFamily="18" charset="0"/>
                          <a:ea typeface="+mn-ea"/>
                          <a:cs typeface="Times New Roman" pitchFamily="18" charset="0"/>
                        </a:rPr>
                        <a:t> </a:t>
                      </a:r>
                      <a:endParaRPr lang="en-US" sz="1800" b="1" kern="1200" dirty="0" smtClean="0">
                        <a:solidFill>
                          <a:schemeClr val="tx1"/>
                        </a:solidFill>
                        <a:effectLst/>
                        <a:latin typeface="Times New Roman" pitchFamily="18" charset="0"/>
                        <a:ea typeface="+mn-ea"/>
                        <a:cs typeface="Times New Roman" pitchFamily="18" charset="0"/>
                      </a:endParaRPr>
                    </a:p>
                    <a:p>
                      <a:pPr marL="558800" indent="-285750">
                        <a:buFont typeface="Wingdings" panose="05000000000000000000" pitchFamily="2" charset="2"/>
                        <a:buChar char="§"/>
                      </a:pPr>
                      <a:r>
                        <a:rPr lang="en-CA" sz="1800" b="0" kern="1200" dirty="0" err="1" smtClean="0">
                          <a:solidFill>
                            <a:schemeClr val="tx1"/>
                          </a:solidFill>
                          <a:effectLst/>
                          <a:latin typeface="ProSyl" panose="020B0500000000000000" pitchFamily="34" charset="0"/>
                          <a:ea typeface="+mn-ea"/>
                          <a:cs typeface="Times New Roman" pitchFamily="18" charset="0"/>
                        </a:rPr>
                        <a:t>gi</a:t>
                      </a:r>
                      <a:r>
                        <a:rPr lang="en-CA" sz="1800" b="0" kern="1200" dirty="0" smtClean="0">
                          <a:solidFill>
                            <a:schemeClr val="tx1"/>
                          </a:solidFill>
                          <a:effectLst/>
                          <a:latin typeface="ProSyl" panose="020B0500000000000000" pitchFamily="34" charset="0"/>
                          <a:ea typeface="+mn-ea"/>
                          <a:cs typeface="Times New Roman" pitchFamily="18" charset="0"/>
                        </a:rPr>
                        <a:t>/sJ6 x[if ]wA9 s/C4ys6t5 Nuic6g5 _ xS6t]N3g6 n8N=zk5</a:t>
                      </a:r>
                      <a:r>
                        <a:rPr lang="en-CA" sz="1800" b="0" kern="1200" dirty="0" smtClean="0">
                          <a:solidFill>
                            <a:schemeClr val="tx1"/>
                          </a:solidFill>
                          <a:effectLst/>
                          <a:latin typeface="Times New Roman" pitchFamily="18" charset="0"/>
                          <a:ea typeface="+mn-ea"/>
                          <a:cs typeface="Times New Roman" pitchFamily="18" charset="0"/>
                        </a:rPr>
                        <a:t> (AEM)</a:t>
                      </a:r>
                      <a:r>
                        <a:rPr lang="en-CA" sz="1800" b="0" kern="1200" baseline="0" dirty="0" smtClean="0">
                          <a:solidFill>
                            <a:schemeClr val="tx1"/>
                          </a:solidFill>
                          <a:effectLst/>
                          <a:latin typeface="Times New Roman" pitchFamily="18" charset="0"/>
                          <a:ea typeface="+mn-ea"/>
                          <a:cs typeface="Times New Roman" pitchFamily="18" charset="0"/>
                        </a:rPr>
                        <a:t> </a:t>
                      </a:r>
                      <a:r>
                        <a:rPr lang="en-CA" sz="1800" b="0" kern="1200" dirty="0" smtClean="0">
                          <a:solidFill>
                            <a:schemeClr val="tx1"/>
                          </a:solidFill>
                          <a:effectLst/>
                          <a:latin typeface="ProSyl" panose="020B0500000000000000" pitchFamily="34" charset="0"/>
                          <a:ea typeface="+mn-ea"/>
                          <a:cs typeface="Times New Roman" pitchFamily="18" charset="0"/>
                        </a:rPr>
                        <a:t>b[?</a:t>
                      </a:r>
                      <a:r>
                        <a:rPr lang="en-CA" sz="1800" b="0" kern="1200" dirty="0" err="1" smtClean="0">
                          <a:solidFill>
                            <a:schemeClr val="tx1"/>
                          </a:solidFill>
                          <a:effectLst/>
                          <a:latin typeface="ProSyl" panose="020B0500000000000000" pitchFamily="34" charset="0"/>
                          <a:ea typeface="+mn-ea"/>
                          <a:cs typeface="Times New Roman" pitchFamily="18" charset="0"/>
                        </a:rPr>
                        <a:t>i</a:t>
                      </a:r>
                      <a:r>
                        <a:rPr lang="en-CA" sz="1800" b="0" kern="1200" dirty="0" smtClean="0">
                          <a:solidFill>
                            <a:schemeClr val="tx1"/>
                          </a:solidFill>
                          <a:effectLst/>
                          <a:latin typeface="ProSyl" panose="020B0500000000000000" pitchFamily="34" charset="0"/>
                          <a:ea typeface="+mn-ea"/>
                          <a:cs typeface="Times New Roman" pitchFamily="18" charset="0"/>
                        </a:rPr>
                        <a:t> ]</a:t>
                      </a:r>
                      <a:r>
                        <a:rPr lang="en-CA" sz="1800" b="0" kern="1200" dirty="0" err="1" smtClean="0">
                          <a:solidFill>
                            <a:schemeClr val="tx1"/>
                          </a:solidFill>
                          <a:effectLst/>
                          <a:latin typeface="ProSyl" panose="020B0500000000000000" pitchFamily="34" charset="0"/>
                          <a:ea typeface="+mn-ea"/>
                          <a:cs typeface="Times New Roman" pitchFamily="18" charset="0"/>
                        </a:rPr>
                        <a:t>Ji</a:t>
                      </a:r>
                      <a:r>
                        <a:rPr lang="en-CA" sz="1800" b="0" kern="1200" dirty="0" smtClean="0">
                          <a:solidFill>
                            <a:schemeClr val="tx1"/>
                          </a:solidFill>
                          <a:effectLst/>
                          <a:latin typeface="Times New Roman" pitchFamily="18" charset="0"/>
                          <a:ea typeface="+mn-ea"/>
                          <a:cs typeface="Times New Roman" pitchFamily="18" charset="0"/>
                        </a:rPr>
                        <a:t> 9, 2008 </a:t>
                      </a:r>
                      <a:r>
                        <a:rPr lang="en-CA" sz="1800" b="0" kern="1200" dirty="0" smtClean="0">
                          <a:solidFill>
                            <a:schemeClr val="tx1"/>
                          </a:solidFill>
                          <a:effectLst/>
                          <a:latin typeface="ProSyl" panose="020B0500000000000000" pitchFamily="34" charset="0"/>
                          <a:ea typeface="+mn-ea"/>
                          <a:cs typeface="Times New Roman" pitchFamily="18" charset="0"/>
                        </a:rPr>
                        <a:t>who5=4nc6li mw</a:t>
                      </a:r>
                      <a:r>
                        <a:rPr lang="en-CA" sz="1800" b="0" kern="1200" dirty="0" smtClean="0">
                          <a:solidFill>
                            <a:schemeClr val="tx1"/>
                          </a:solidFill>
                          <a:effectLst/>
                          <a:latin typeface="Times New Roman" pitchFamily="18" charset="0"/>
                          <a:ea typeface="+mn-ea"/>
                          <a:cs typeface="Times New Roman" pitchFamily="18" charset="0"/>
                        </a:rPr>
                        <a:t> 31, 2015</a:t>
                      </a:r>
                    </a:p>
                    <a:p>
                      <a:pPr marL="273050" indent="0">
                        <a:buFont typeface="Wingdings" panose="05000000000000000000" pitchFamily="2" charset="2"/>
                        <a:buNone/>
                      </a:pPr>
                      <a:endParaRPr lang="en-CA" sz="1800" b="0" u="none" kern="1200" dirty="0" smtClean="0">
                        <a:solidFill>
                          <a:schemeClr val="tx1"/>
                        </a:solidFill>
                        <a:effectLst/>
                        <a:latin typeface="Times New Roman" pitchFamily="18" charset="0"/>
                        <a:ea typeface="+mn-ea"/>
                        <a:cs typeface="Times New Roman" pitchFamily="18" charset="0"/>
                      </a:endParaRPr>
                    </a:p>
                    <a:p>
                      <a:pPr marL="55880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CA" sz="1800" b="0" kern="1200" dirty="0" smtClean="0">
                          <a:solidFill>
                            <a:schemeClr val="tx1"/>
                          </a:solidFill>
                          <a:effectLst/>
                          <a:latin typeface="ProSyl" panose="020B0500000000000000" pitchFamily="34" charset="0"/>
                          <a:ea typeface="+mn-ea"/>
                          <a:cs typeface="Times New Roman" pitchFamily="18" charset="0"/>
                        </a:rPr>
                        <a:t>WJ1N3iq wm6 xg6iz tr5lA </a:t>
                      </a:r>
                      <a:r>
                        <a:rPr lang="en-CA" sz="1800" b="0" kern="1200" dirty="0" smtClean="0">
                          <a:solidFill>
                            <a:schemeClr val="tx1"/>
                          </a:solidFill>
                          <a:effectLst/>
                          <a:latin typeface="Times New Roman" pitchFamily="18" charset="0"/>
                          <a:ea typeface="+mn-ea"/>
                          <a:cs typeface="Times New Roman" pitchFamily="18" charset="0"/>
                        </a:rPr>
                        <a:t>700,000 </a:t>
                      </a:r>
                      <a:r>
                        <a:rPr lang="en-CA" sz="1800" b="0" kern="1200" dirty="0" smtClean="0">
                          <a:solidFill>
                            <a:schemeClr val="tx1"/>
                          </a:solidFill>
                          <a:effectLst/>
                          <a:latin typeface="ProSyl" panose="020B0500000000000000" pitchFamily="34" charset="0"/>
                          <a:ea typeface="+mn-ea"/>
                          <a:cs typeface="Times New Roman" pitchFamily="18" charset="0"/>
                        </a:rPr>
                        <a:t>]ub5 r4L6Ns/6gu4 xCAj5 x7ml x4bf5 x4b6iq s/C4ys3=4j5 x7ml n=4nos3i6j5 WoExqk5</a:t>
                      </a:r>
                    </a:p>
                  </a:txBody>
                  <a:tcPr>
                    <a:noFill/>
                  </a:tcPr>
                </a:tc>
              </a:tr>
            </a:tbl>
          </a:graphicData>
        </a:graphic>
      </p:graphicFrame>
      <p:sp>
        <p:nvSpPr>
          <p:cNvPr id="10" name="Title 1"/>
          <p:cNvSpPr txBox="1">
            <a:spLocks/>
          </p:cNvSpPr>
          <p:nvPr/>
        </p:nvSpPr>
        <p:spPr>
          <a:xfrm>
            <a:off x="1354380" y="317966"/>
            <a:ext cx="6248400"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3100" b="1" dirty="0" err="1" smtClean="0">
                <a:latin typeface="Times New Roman" pitchFamily="18" charset="0"/>
                <a:cs typeface="Times New Roman" pitchFamily="18" charset="0"/>
              </a:rPr>
              <a:t>Licences</a:t>
            </a:r>
            <a:r>
              <a:rPr lang="en-US" sz="3100" b="1" dirty="0" smtClean="0">
                <a:latin typeface="Times New Roman" pitchFamily="18" charset="0"/>
                <a:cs typeface="Times New Roman" pitchFamily="18" charset="0"/>
              </a:rPr>
              <a:t> Issued to the Project</a:t>
            </a:r>
            <a:br>
              <a:rPr lang="en-US" sz="3100" b="1" dirty="0" smtClean="0">
                <a:latin typeface="Times New Roman" pitchFamily="18" charset="0"/>
                <a:cs typeface="Times New Roman" pitchFamily="18" charset="0"/>
              </a:rPr>
            </a:br>
            <a:r>
              <a:rPr lang="en-US" sz="3100" b="1" dirty="0">
                <a:latin typeface="ProSyl" pitchFamily="34" charset="0"/>
                <a:cs typeface="Times New Roman" pitchFamily="18" charset="0"/>
              </a:rPr>
              <a:t>WJNs]t5 </a:t>
            </a:r>
            <a:r>
              <a:rPr lang="en-US" sz="3100" b="1" dirty="0" err="1">
                <a:latin typeface="ProSyl" pitchFamily="34" charset="0"/>
                <a:cs typeface="Times New Roman" pitchFamily="18" charset="0"/>
              </a:rPr>
              <a:t>gi</a:t>
            </a:r>
            <a:r>
              <a:rPr lang="en-US" sz="3100" b="1" dirty="0">
                <a:latin typeface="ProSyl" pitchFamily="34" charset="0"/>
                <a:cs typeface="Times New Roman" pitchFamily="18" charset="0"/>
              </a:rPr>
              <a:t>/symJ5 </a:t>
            </a:r>
            <a:r>
              <a:rPr lang="en-US" sz="3100" b="1" dirty="0" smtClean="0">
                <a:latin typeface="ProSyl" pitchFamily="34" charset="0"/>
                <a:cs typeface="Times New Roman" pitchFamily="18" charset="0"/>
              </a:rPr>
              <a:t>WoExaJj5</a:t>
            </a:r>
            <a:endParaRPr lang="en-US" sz="3100" b="1" dirty="0">
              <a:latin typeface="Times New Roman" pitchFamily="18" charset="0"/>
              <a:cs typeface="Times New Roman" pitchFamily="18" charset="0"/>
            </a:endParaRPr>
          </a:p>
        </p:txBody>
      </p:sp>
    </p:spTree>
    <p:extLst>
      <p:ext uri="{BB962C8B-B14F-4D97-AF65-F5344CB8AC3E}">
        <p14:creationId xmlns:p14="http://schemas.microsoft.com/office/powerpoint/2010/main" val="1399757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21</a:t>
            </a:fld>
            <a:endParaRPr lang="en-CA">
              <a:latin typeface="Times New Roman" pitchFamily="18" charset="0"/>
              <a:cs typeface="Times New Roman" pitchFamily="18" charset="0"/>
            </a:endParaRPr>
          </a:p>
        </p:txBody>
      </p:sp>
      <p:sp>
        <p:nvSpPr>
          <p:cNvPr id="6" name="Rectangle 5"/>
          <p:cNvSpPr/>
          <p:nvPr/>
        </p:nvSpPr>
        <p:spPr>
          <a:xfrm>
            <a:off x="228600" y="1652661"/>
            <a:ext cx="8375848" cy="363176"/>
          </a:xfrm>
          <a:prstGeom prst="rect">
            <a:avLst/>
          </a:prstGeom>
        </p:spPr>
        <p:txBody>
          <a:bodyPr wrap="square">
            <a:spAutoFit/>
          </a:bodyPr>
          <a:lstStyle/>
          <a:p>
            <a:pPr marL="341313" indent="-341313" defTabSz="239713">
              <a:lnSpc>
                <a:spcPct val="80000"/>
              </a:lnSpc>
              <a:spcAft>
                <a:spcPts val="600"/>
              </a:spcAft>
            </a:pPr>
            <a:r>
              <a:rPr lang="en-US" altLang="en-US" sz="2200" dirty="0">
                <a:solidFill>
                  <a:srgbClr val="0A647D"/>
                </a:solidFill>
                <a:latin typeface="Times New Roman" panose="02020603050405020304" pitchFamily="18" charset="0"/>
                <a:cs typeface="Times New Roman" panose="02020603050405020304" pitchFamily="18" charset="0"/>
              </a:rPr>
              <a:t>	</a:t>
            </a:r>
            <a:endParaRPr lang="en-US" altLang="en-US" sz="2200" dirty="0" smtClean="0">
              <a:solidFill>
                <a:srgbClr val="0A647D"/>
              </a:solidFill>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844452081"/>
              </p:ext>
            </p:extLst>
          </p:nvPr>
        </p:nvGraphicFramePr>
        <p:xfrm>
          <a:off x="228600" y="1837144"/>
          <a:ext cx="8663880" cy="4480560"/>
        </p:xfrm>
        <a:graphic>
          <a:graphicData uri="http://schemas.openxmlformats.org/drawingml/2006/table">
            <a:tbl>
              <a:tblPr firstRow="1" bandRow="1">
                <a:tableStyleId>{5C22544A-7EE6-4342-B048-85BDC9FD1C3A}</a:tableStyleId>
              </a:tblPr>
              <a:tblGrid>
                <a:gridCol w="4320063"/>
                <a:gridCol w="4343817"/>
              </a:tblGrid>
              <a:tr h="4112136">
                <a:tc>
                  <a:txBody>
                    <a:bodyPr/>
                    <a:lstStyle/>
                    <a:p>
                      <a:pPr marL="285750" lvl="0" indent="-285750">
                        <a:buFont typeface="Wingdings" panose="05000000000000000000" pitchFamily="2" charset="2"/>
                        <a:buChar char="Ø"/>
                      </a:pPr>
                      <a:r>
                        <a:rPr lang="en-CA" sz="2000" b="1" u="sng" kern="1200" dirty="0" smtClean="0">
                          <a:solidFill>
                            <a:schemeClr val="tx1"/>
                          </a:solidFill>
                          <a:effectLst/>
                          <a:latin typeface="Times New Roman" pitchFamily="18" charset="0"/>
                          <a:ea typeface="+mn-ea"/>
                          <a:cs typeface="Times New Roman" pitchFamily="18" charset="0"/>
                        </a:rPr>
                        <a:t>Licence 2AM-MEA0815</a:t>
                      </a:r>
                      <a:r>
                        <a:rPr lang="en-CA" sz="2000" b="1" kern="1200" dirty="0" smtClean="0">
                          <a:solidFill>
                            <a:schemeClr val="tx1"/>
                          </a:solidFill>
                          <a:effectLst/>
                          <a:latin typeface="Times New Roman" pitchFamily="18" charset="0"/>
                          <a:ea typeface="+mn-ea"/>
                          <a:cs typeface="Times New Roman" pitchFamily="18" charset="0"/>
                        </a:rPr>
                        <a:t> </a:t>
                      </a:r>
                      <a:endParaRPr lang="en-US" sz="2000" b="1" kern="1200" dirty="0" smtClean="0">
                        <a:solidFill>
                          <a:schemeClr val="tx1"/>
                        </a:solidFill>
                        <a:effectLst/>
                        <a:latin typeface="Times New Roman" pitchFamily="18" charset="0"/>
                        <a:ea typeface="+mn-ea"/>
                        <a:cs typeface="Times New Roman" pitchFamily="18" charset="0"/>
                      </a:endParaRPr>
                    </a:p>
                    <a:p>
                      <a:pPr marL="615950" lvl="0" indent="-342900">
                        <a:buFont typeface="Wingdings" panose="05000000000000000000" pitchFamily="2" charset="2"/>
                        <a:buChar char="§"/>
                      </a:pPr>
                      <a:r>
                        <a:rPr lang="en-CA" sz="2000" b="0" u="sng" kern="1200" dirty="0" smtClean="0">
                          <a:solidFill>
                            <a:schemeClr val="tx1"/>
                          </a:solidFill>
                          <a:effectLst/>
                          <a:latin typeface="Times New Roman" pitchFamily="18" charset="0"/>
                          <a:ea typeface="+mn-ea"/>
                          <a:cs typeface="Times New Roman" pitchFamily="18" charset="0"/>
                        </a:rPr>
                        <a:t>May 06, 2010</a:t>
                      </a:r>
                      <a:endParaRPr lang="en-US" sz="2000" b="0" kern="1200" dirty="0" smtClean="0">
                        <a:solidFill>
                          <a:schemeClr val="tx1"/>
                        </a:solidFill>
                        <a:effectLst/>
                        <a:latin typeface="Times New Roman" pitchFamily="18" charset="0"/>
                        <a:ea typeface="+mn-ea"/>
                        <a:cs typeface="Times New Roman" pitchFamily="18" charset="0"/>
                      </a:endParaRPr>
                    </a:p>
                    <a:p>
                      <a:pPr marL="534988" marR="0" indent="0" algn="l" defTabSz="914400" rtl="0" eaLnBrk="1" fontAlgn="auto" latinLnBrk="0" hangingPunct="1">
                        <a:lnSpc>
                          <a:spcPct val="100000"/>
                        </a:lnSpc>
                        <a:spcBef>
                          <a:spcPts val="0"/>
                        </a:spcBef>
                        <a:spcAft>
                          <a:spcPts val="0"/>
                        </a:spcAft>
                        <a:buClrTx/>
                        <a:buSzTx/>
                        <a:buFontTx/>
                        <a:buNone/>
                        <a:tabLst/>
                        <a:defRPr/>
                      </a:pPr>
                      <a:r>
                        <a:rPr lang="en-CA" sz="2000" b="0" kern="1200" dirty="0" smtClean="0">
                          <a:solidFill>
                            <a:schemeClr val="tx1"/>
                          </a:solidFill>
                          <a:effectLst/>
                          <a:latin typeface="Times New Roman" pitchFamily="18" charset="0"/>
                          <a:ea typeface="+mn-ea"/>
                          <a:cs typeface="Times New Roman" pitchFamily="18" charset="0"/>
                        </a:rPr>
                        <a:t>Amendment</a:t>
                      </a:r>
                      <a:r>
                        <a:rPr lang="en-CA" sz="2000" b="0" kern="1200" baseline="0" dirty="0" smtClean="0">
                          <a:solidFill>
                            <a:schemeClr val="tx1"/>
                          </a:solidFill>
                          <a:effectLst/>
                          <a:latin typeface="Times New Roman" pitchFamily="18" charset="0"/>
                          <a:ea typeface="+mn-ea"/>
                          <a:cs typeface="Times New Roman" pitchFamily="18" charset="0"/>
                        </a:rPr>
                        <a:t> 1 </a:t>
                      </a:r>
                      <a:r>
                        <a:rPr lang="en-CA" sz="2000" b="0" kern="1200" dirty="0" smtClean="0">
                          <a:solidFill>
                            <a:schemeClr val="tx1"/>
                          </a:solidFill>
                          <a:effectLst/>
                          <a:latin typeface="Times New Roman" pitchFamily="18" charset="0"/>
                          <a:ea typeface="+mn-ea"/>
                          <a:cs typeface="Times New Roman" pitchFamily="18" charset="0"/>
                        </a:rPr>
                        <a:t>issued</a:t>
                      </a:r>
                      <a:endParaRPr lang="en-US" sz="2000" b="0" kern="1200" dirty="0" smtClean="0">
                        <a:solidFill>
                          <a:schemeClr val="tx1"/>
                        </a:solidFill>
                        <a:effectLst/>
                        <a:latin typeface="Times New Roman" pitchFamily="18" charset="0"/>
                        <a:ea typeface="+mn-ea"/>
                        <a:cs typeface="Times New Roman" pitchFamily="18" charset="0"/>
                      </a:endParaRPr>
                    </a:p>
                    <a:p>
                      <a:pPr marL="534988" indent="0"/>
                      <a:r>
                        <a:rPr lang="en-CA" sz="2000" b="0" kern="1200" baseline="0" dirty="0" smtClean="0">
                          <a:solidFill>
                            <a:schemeClr val="tx1"/>
                          </a:solidFill>
                          <a:effectLst/>
                          <a:latin typeface="Times New Roman" pitchFamily="18" charset="0"/>
                          <a:ea typeface="+mn-ea"/>
                          <a:cs typeface="Times New Roman" pitchFamily="18" charset="0"/>
                        </a:rPr>
                        <a:t>related to Marshalling Area Bulk Fuel Storage Facility Expansion</a:t>
                      </a:r>
                      <a:r>
                        <a:rPr lang="en-CA" sz="2000" b="0" kern="1200" dirty="0" smtClean="0">
                          <a:solidFill>
                            <a:schemeClr val="tx1"/>
                          </a:solidFill>
                          <a:effectLst/>
                          <a:latin typeface="Times New Roman" pitchFamily="18" charset="0"/>
                          <a:ea typeface="+mn-ea"/>
                          <a:cs typeface="Times New Roman" pitchFamily="18" charset="0"/>
                        </a:rPr>
                        <a:t>  </a:t>
                      </a:r>
                    </a:p>
                    <a:p>
                      <a:pPr marL="534988" indent="0"/>
                      <a:endParaRPr lang="en-US" sz="2000" b="0" kern="1200" dirty="0" smtClean="0">
                        <a:solidFill>
                          <a:schemeClr val="tx1"/>
                        </a:solidFill>
                        <a:effectLst/>
                        <a:latin typeface="Times New Roman" pitchFamily="18" charset="0"/>
                        <a:ea typeface="+mn-ea"/>
                        <a:cs typeface="Times New Roman" pitchFamily="18" charset="0"/>
                      </a:endParaRPr>
                    </a:p>
                    <a:p>
                      <a:pPr marL="615950" lvl="0" indent="-342900">
                        <a:buFont typeface="Wingdings" panose="05000000000000000000" pitchFamily="2" charset="2"/>
                        <a:buChar char="§"/>
                        <a:tabLst>
                          <a:tab pos="450850" algn="l"/>
                          <a:tab pos="534988" algn="l"/>
                        </a:tabLst>
                      </a:pPr>
                      <a:r>
                        <a:rPr lang="en-CA" sz="2000" b="0" u="sng" kern="1200" dirty="0" smtClean="0">
                          <a:solidFill>
                            <a:schemeClr val="tx1"/>
                          </a:solidFill>
                          <a:effectLst/>
                          <a:latin typeface="Times New Roman" pitchFamily="18" charset="0"/>
                          <a:ea typeface="+mn-ea"/>
                          <a:cs typeface="Times New Roman" pitchFamily="18" charset="0"/>
                        </a:rPr>
                        <a:t>June 30, 2014</a:t>
                      </a:r>
                      <a:endParaRPr lang="en-US" sz="2000" b="0" kern="1200" dirty="0" smtClean="0">
                        <a:solidFill>
                          <a:schemeClr val="tx1"/>
                        </a:solidFill>
                        <a:effectLst/>
                        <a:latin typeface="Times New Roman" pitchFamily="18" charset="0"/>
                        <a:ea typeface="+mn-ea"/>
                        <a:cs typeface="Times New Roman" pitchFamily="18" charset="0"/>
                      </a:endParaRPr>
                    </a:p>
                    <a:p>
                      <a:pPr marL="534988" marR="0" indent="0" algn="l" defTabSz="914400" rtl="0" eaLnBrk="1" fontAlgn="auto" latinLnBrk="0" hangingPunct="1">
                        <a:lnSpc>
                          <a:spcPct val="100000"/>
                        </a:lnSpc>
                        <a:spcBef>
                          <a:spcPts val="0"/>
                        </a:spcBef>
                        <a:spcAft>
                          <a:spcPts val="0"/>
                        </a:spcAft>
                        <a:buClrTx/>
                        <a:buSzTx/>
                        <a:buFontTx/>
                        <a:buNone/>
                        <a:tabLst/>
                        <a:defRPr/>
                      </a:pPr>
                      <a:r>
                        <a:rPr lang="en-CA" sz="2000" b="0" kern="1200" dirty="0" smtClean="0">
                          <a:solidFill>
                            <a:schemeClr val="tx1"/>
                          </a:solidFill>
                          <a:effectLst/>
                          <a:latin typeface="Times New Roman" pitchFamily="18" charset="0"/>
                          <a:ea typeface="+mn-ea"/>
                          <a:cs typeface="Times New Roman" pitchFamily="18" charset="0"/>
                        </a:rPr>
                        <a:t>Amendment 2 issued allowing for an increase in the total authorized amount of freshwater use to 1,870,000 m</a:t>
                      </a:r>
                      <a:r>
                        <a:rPr lang="en-CA" sz="2000" b="0" kern="1200" baseline="30000" dirty="0" smtClean="0">
                          <a:solidFill>
                            <a:schemeClr val="tx1"/>
                          </a:solidFill>
                          <a:effectLst/>
                          <a:latin typeface="Times New Roman" pitchFamily="18" charset="0"/>
                          <a:ea typeface="+mn-ea"/>
                          <a:cs typeface="Times New Roman" pitchFamily="18" charset="0"/>
                        </a:rPr>
                        <a:t>3</a:t>
                      </a:r>
                      <a:r>
                        <a:rPr lang="en-CA" sz="2000" b="0" kern="1200" dirty="0" smtClean="0">
                          <a:solidFill>
                            <a:schemeClr val="tx1"/>
                          </a:solidFill>
                          <a:effectLst/>
                          <a:latin typeface="Times New Roman" pitchFamily="18" charset="0"/>
                          <a:ea typeface="+mn-ea"/>
                          <a:cs typeface="Times New Roman" pitchFamily="18" charset="0"/>
                        </a:rPr>
                        <a:t> for</a:t>
                      </a:r>
                      <a:r>
                        <a:rPr lang="en-CA" sz="2000" b="0" kern="1200" baseline="0" dirty="0" smtClean="0">
                          <a:solidFill>
                            <a:schemeClr val="tx1"/>
                          </a:solidFill>
                          <a:effectLst/>
                          <a:latin typeface="Times New Roman" pitchFamily="18" charset="0"/>
                          <a:ea typeface="+mn-ea"/>
                          <a:cs typeface="Times New Roman" pitchFamily="18" charset="0"/>
                        </a:rPr>
                        <a:t> </a:t>
                      </a:r>
                      <a:r>
                        <a:rPr lang="en-CA" sz="2000" b="0" kern="1200" dirty="0" smtClean="0">
                          <a:solidFill>
                            <a:schemeClr val="tx1"/>
                          </a:solidFill>
                          <a:effectLst/>
                          <a:latin typeface="Times New Roman" pitchFamily="18" charset="0"/>
                          <a:ea typeface="+mn-ea"/>
                          <a:cs typeface="Times New Roman" pitchFamily="18" charset="0"/>
                        </a:rPr>
                        <a:t>2013 and to 1,150,000 m</a:t>
                      </a:r>
                      <a:r>
                        <a:rPr lang="en-CA" sz="2000" b="0" kern="1200" baseline="30000" dirty="0" smtClean="0">
                          <a:solidFill>
                            <a:schemeClr val="tx1"/>
                          </a:solidFill>
                          <a:effectLst/>
                          <a:latin typeface="Times New Roman" pitchFamily="18" charset="0"/>
                          <a:ea typeface="+mn-ea"/>
                          <a:cs typeface="Times New Roman" pitchFamily="18" charset="0"/>
                        </a:rPr>
                        <a:t>3</a:t>
                      </a:r>
                      <a:r>
                        <a:rPr lang="en-CA" sz="2000" b="0" kern="1200" dirty="0" smtClean="0">
                          <a:solidFill>
                            <a:schemeClr val="tx1"/>
                          </a:solidFill>
                          <a:effectLst/>
                          <a:latin typeface="Times New Roman" pitchFamily="18" charset="0"/>
                          <a:ea typeface="+mn-ea"/>
                          <a:cs typeface="Times New Roman" pitchFamily="18" charset="0"/>
                        </a:rPr>
                        <a:t> per year for 2014 and until the expiry of the Licence</a:t>
                      </a:r>
                      <a:endParaRPr lang="en-US" sz="2000" b="0" kern="1200" dirty="0">
                        <a:solidFill>
                          <a:schemeClr val="tx1"/>
                        </a:solidFill>
                        <a:effectLst/>
                        <a:latin typeface="Times New Roman" pitchFamily="18" charset="0"/>
                        <a:ea typeface="+mn-ea"/>
                        <a:cs typeface="Times New Roman" pitchFamily="18" charset="0"/>
                      </a:endParaRPr>
                    </a:p>
                  </a:txBody>
                  <a:tcPr>
                    <a:noFill/>
                  </a:tcPr>
                </a:tc>
                <a:tc>
                  <a:txBody>
                    <a:bodyPr/>
                    <a:lstStyle/>
                    <a:p>
                      <a:pPr marL="285750" lvl="0" indent="-285750">
                        <a:buFont typeface="Wingdings" panose="05000000000000000000" pitchFamily="2" charset="2"/>
                        <a:buChar char="Ø"/>
                      </a:pPr>
                      <a:r>
                        <a:rPr lang="en-CA" sz="1800" b="1" u="sng" kern="1200" dirty="0" smtClean="0">
                          <a:solidFill>
                            <a:schemeClr val="tx1"/>
                          </a:solidFill>
                          <a:effectLst/>
                          <a:latin typeface="ProSyl" panose="020B0500000000000000" pitchFamily="34" charset="0"/>
                          <a:ea typeface="+mn-ea"/>
                          <a:cs typeface="Times New Roman" pitchFamily="18" charset="0"/>
                        </a:rPr>
                        <a:t>WJ1Ns5</a:t>
                      </a:r>
                      <a:r>
                        <a:rPr lang="en-CA" sz="1800" b="1" u="sng" kern="1200" dirty="0" smtClean="0">
                          <a:solidFill>
                            <a:schemeClr val="tx1"/>
                          </a:solidFill>
                          <a:effectLst/>
                          <a:latin typeface="Times New Roman" pitchFamily="18" charset="0"/>
                          <a:ea typeface="+mn-ea"/>
                          <a:cs typeface="Times New Roman" pitchFamily="18" charset="0"/>
                        </a:rPr>
                        <a:t> 2AM-MEA0815</a:t>
                      </a:r>
                      <a:r>
                        <a:rPr lang="en-CA" sz="1800" b="1" kern="1200" dirty="0" smtClean="0">
                          <a:solidFill>
                            <a:schemeClr val="tx1"/>
                          </a:solidFill>
                          <a:effectLst/>
                          <a:latin typeface="Times New Roman" pitchFamily="18" charset="0"/>
                          <a:ea typeface="+mn-ea"/>
                          <a:cs typeface="Times New Roman" pitchFamily="18" charset="0"/>
                        </a:rPr>
                        <a:t> </a:t>
                      </a:r>
                      <a:endParaRPr lang="en-US" sz="1800" b="1" kern="1200" dirty="0" smtClean="0">
                        <a:solidFill>
                          <a:schemeClr val="tx1"/>
                        </a:solidFill>
                        <a:effectLst/>
                        <a:latin typeface="Times New Roman" pitchFamily="18" charset="0"/>
                        <a:ea typeface="+mn-ea"/>
                        <a:cs typeface="Times New Roman" pitchFamily="18" charset="0"/>
                      </a:endParaRPr>
                    </a:p>
                    <a:p>
                      <a:pPr marL="615950" lvl="0" indent="-342900">
                        <a:buFont typeface="Wingdings" panose="05000000000000000000" pitchFamily="2" charset="2"/>
                        <a:buChar char="§"/>
                      </a:pPr>
                      <a:r>
                        <a:rPr lang="en-CA" sz="1800" b="0" u="sng" kern="1200" dirty="0" smtClean="0">
                          <a:solidFill>
                            <a:schemeClr val="tx1"/>
                          </a:solidFill>
                          <a:effectLst/>
                          <a:latin typeface="ProSyl" panose="020B0500000000000000" pitchFamily="34" charset="0"/>
                          <a:ea typeface="+mn-ea"/>
                          <a:cs typeface="Times New Roman" pitchFamily="18" charset="0"/>
                        </a:rPr>
                        <a:t>mw</a:t>
                      </a:r>
                      <a:r>
                        <a:rPr lang="en-CA" sz="1800" b="0" u="sng" kern="1200" dirty="0" smtClean="0">
                          <a:solidFill>
                            <a:schemeClr val="tx1"/>
                          </a:solidFill>
                          <a:effectLst/>
                          <a:latin typeface="Times New Roman" pitchFamily="18" charset="0"/>
                          <a:ea typeface="+mn-ea"/>
                          <a:cs typeface="Times New Roman" pitchFamily="18" charset="0"/>
                        </a:rPr>
                        <a:t> 06, 2010</a:t>
                      </a:r>
                      <a:endParaRPr lang="en-US" sz="1800" b="0" kern="1200" dirty="0" smtClean="0">
                        <a:solidFill>
                          <a:schemeClr val="tx1"/>
                        </a:solidFill>
                        <a:effectLst/>
                        <a:latin typeface="Times New Roman" pitchFamily="18" charset="0"/>
                        <a:ea typeface="+mn-ea"/>
                        <a:cs typeface="Times New Roman" pitchFamily="18" charset="0"/>
                      </a:endParaRPr>
                    </a:p>
                    <a:p>
                      <a:pPr marL="534988" marR="0" indent="0" algn="l" defTabSz="914400" rtl="0" eaLnBrk="1" fontAlgn="auto" latinLnBrk="0" hangingPunct="1">
                        <a:lnSpc>
                          <a:spcPct val="100000"/>
                        </a:lnSpc>
                        <a:spcBef>
                          <a:spcPts val="0"/>
                        </a:spcBef>
                        <a:spcAft>
                          <a:spcPts val="0"/>
                        </a:spcAft>
                        <a:buClrTx/>
                        <a:buSzTx/>
                        <a:buFontTx/>
                        <a:buNone/>
                        <a:tabLst/>
                        <a:defRPr/>
                      </a:pPr>
                      <a:r>
                        <a:rPr lang="en-CA" sz="1800" b="0" kern="1200" dirty="0" smtClean="0">
                          <a:solidFill>
                            <a:schemeClr val="tx1"/>
                          </a:solidFill>
                          <a:effectLst/>
                          <a:latin typeface="ProSyl" panose="020B0500000000000000" pitchFamily="34" charset="0"/>
                          <a:ea typeface="+mn-ea"/>
                          <a:cs typeface="Times New Roman" pitchFamily="18" charset="0"/>
                        </a:rPr>
                        <a:t>]xeQxD5</a:t>
                      </a:r>
                      <a:r>
                        <a:rPr lang="en-CA" sz="1800" b="0" kern="1200" baseline="0" dirty="0" smtClean="0">
                          <a:solidFill>
                            <a:schemeClr val="tx1"/>
                          </a:solidFill>
                          <a:effectLst/>
                          <a:latin typeface="Times New Roman" pitchFamily="18" charset="0"/>
                          <a:ea typeface="+mn-ea"/>
                          <a:cs typeface="Times New Roman" pitchFamily="18" charset="0"/>
                        </a:rPr>
                        <a:t> 1 </a:t>
                      </a:r>
                      <a:r>
                        <a:rPr lang="en-US" sz="1800" b="0" kern="1200" dirty="0" err="1" smtClean="0">
                          <a:solidFill>
                            <a:schemeClr val="tx1"/>
                          </a:solidFill>
                          <a:effectLst/>
                          <a:latin typeface="ProSyl" panose="020B0500000000000000" pitchFamily="34" charset="0"/>
                          <a:ea typeface="+mn-ea"/>
                          <a:cs typeface="Times New Roman" pitchFamily="18" charset="0"/>
                        </a:rPr>
                        <a:t>gi</a:t>
                      </a:r>
                      <a:r>
                        <a:rPr lang="en-US" sz="1800" b="0" kern="1200" dirty="0" smtClean="0">
                          <a:solidFill>
                            <a:schemeClr val="tx1"/>
                          </a:solidFill>
                          <a:effectLst/>
                          <a:latin typeface="ProSyl" panose="020B0500000000000000" pitchFamily="34" charset="0"/>
                          <a:ea typeface="+mn-ea"/>
                          <a:cs typeface="Times New Roman" pitchFamily="18" charset="0"/>
                        </a:rPr>
                        <a:t>/sJ6 gCzJ6 b[</a:t>
                      </a:r>
                      <a:r>
                        <a:rPr lang="en-US" sz="1800" b="0" kern="1200" dirty="0" err="1" smtClean="0">
                          <a:solidFill>
                            <a:schemeClr val="tx1"/>
                          </a:solidFill>
                          <a:effectLst/>
                          <a:latin typeface="ProSyl" panose="020B0500000000000000" pitchFamily="34" charset="0"/>
                          <a:ea typeface="+mn-ea"/>
                          <a:cs typeface="Times New Roman" pitchFamily="18" charset="0"/>
                        </a:rPr>
                        <a:t>Kz</a:t>
                      </a:r>
                      <a:r>
                        <a:rPr lang="en-US" sz="1800" b="0" kern="1200" dirty="0" smtClean="0">
                          <a:solidFill>
                            <a:schemeClr val="tx1"/>
                          </a:solidFill>
                          <a:effectLst/>
                          <a:latin typeface="ProSyl" panose="020B0500000000000000" pitchFamily="34" charset="0"/>
                          <a:ea typeface="+mn-ea"/>
                          <a:cs typeface="Times New Roman" pitchFamily="18" charset="0"/>
                        </a:rPr>
                        <a:t> s]y/6=zk5 xqJk5 s6h4n5 gd6ym=qk5 WoE5Jt5 xq4oQx6izk5</a:t>
                      </a:r>
                      <a:r>
                        <a:rPr lang="en-CA" sz="1800" b="0" kern="1200" dirty="0" smtClean="0">
                          <a:solidFill>
                            <a:schemeClr val="tx1"/>
                          </a:solidFill>
                          <a:effectLst/>
                          <a:latin typeface="Times New Roman" pitchFamily="18" charset="0"/>
                          <a:ea typeface="+mn-ea"/>
                          <a:cs typeface="Times New Roman" pitchFamily="18" charset="0"/>
                        </a:rPr>
                        <a:t> </a:t>
                      </a:r>
                    </a:p>
                    <a:p>
                      <a:pPr marL="534988" indent="0"/>
                      <a:endParaRPr lang="en-US" sz="1800" b="0" kern="1200" dirty="0" smtClean="0">
                        <a:solidFill>
                          <a:schemeClr val="tx1"/>
                        </a:solidFill>
                        <a:effectLst/>
                        <a:latin typeface="Times New Roman" pitchFamily="18" charset="0"/>
                        <a:ea typeface="+mn-ea"/>
                        <a:cs typeface="Times New Roman" pitchFamily="18" charset="0"/>
                      </a:endParaRPr>
                    </a:p>
                    <a:p>
                      <a:pPr marL="615950" lvl="0" indent="-342900">
                        <a:buFont typeface="Wingdings" panose="05000000000000000000" pitchFamily="2" charset="2"/>
                        <a:buChar char="§"/>
                        <a:tabLst>
                          <a:tab pos="450850" algn="l"/>
                          <a:tab pos="534988" algn="l"/>
                        </a:tabLst>
                      </a:pPr>
                      <a:r>
                        <a:rPr lang="en-CA" sz="1800" b="0" u="sng" kern="1200" dirty="0" smtClean="0">
                          <a:solidFill>
                            <a:schemeClr val="tx1"/>
                          </a:solidFill>
                          <a:effectLst/>
                          <a:latin typeface="ProSyl" panose="020B0500000000000000" pitchFamily="34" charset="0"/>
                          <a:ea typeface="+mn-ea"/>
                          <a:cs typeface="Times New Roman" pitchFamily="18" charset="0"/>
                        </a:rPr>
                        <a:t>]</a:t>
                      </a:r>
                      <a:r>
                        <a:rPr lang="en-CA" sz="1800" b="0" u="sng" kern="1200" dirty="0" err="1" smtClean="0">
                          <a:solidFill>
                            <a:schemeClr val="tx1"/>
                          </a:solidFill>
                          <a:effectLst/>
                          <a:latin typeface="ProSyl" panose="020B0500000000000000" pitchFamily="34" charset="0"/>
                          <a:ea typeface="+mn-ea"/>
                          <a:cs typeface="Times New Roman" pitchFamily="18" charset="0"/>
                        </a:rPr>
                        <a:t>Ji</a:t>
                      </a:r>
                      <a:r>
                        <a:rPr lang="en-CA" sz="1800" b="0" u="sng" kern="1200" dirty="0" smtClean="0">
                          <a:solidFill>
                            <a:schemeClr val="tx1"/>
                          </a:solidFill>
                          <a:effectLst/>
                          <a:latin typeface="Times New Roman" pitchFamily="18" charset="0"/>
                          <a:ea typeface="+mn-ea"/>
                          <a:cs typeface="Times New Roman" pitchFamily="18" charset="0"/>
                        </a:rPr>
                        <a:t> 30, 2014</a:t>
                      </a:r>
                      <a:endParaRPr lang="en-US" sz="1800" b="0" kern="1200" dirty="0" smtClean="0">
                        <a:solidFill>
                          <a:schemeClr val="tx1"/>
                        </a:solidFill>
                        <a:effectLst/>
                        <a:latin typeface="Times New Roman" pitchFamily="18" charset="0"/>
                        <a:ea typeface="+mn-ea"/>
                        <a:cs typeface="Times New Roman" pitchFamily="18" charset="0"/>
                      </a:endParaRPr>
                    </a:p>
                    <a:p>
                      <a:pPr marL="534988" marR="0" indent="0" algn="l" defTabSz="914400" rtl="0" eaLnBrk="1" fontAlgn="auto" latinLnBrk="0" hangingPunct="1">
                        <a:lnSpc>
                          <a:spcPct val="100000"/>
                        </a:lnSpc>
                        <a:spcBef>
                          <a:spcPts val="0"/>
                        </a:spcBef>
                        <a:spcAft>
                          <a:spcPts val="0"/>
                        </a:spcAft>
                        <a:buClrTx/>
                        <a:buSzTx/>
                        <a:buFontTx/>
                        <a:buNone/>
                        <a:tabLst/>
                        <a:defRPr/>
                      </a:pPr>
                      <a:r>
                        <a:rPr lang="en-CA" sz="1800" b="0" kern="1200" dirty="0" smtClean="0">
                          <a:solidFill>
                            <a:schemeClr val="tx1"/>
                          </a:solidFill>
                          <a:effectLst/>
                          <a:latin typeface="ProSyl" panose="020B0500000000000000" pitchFamily="34" charset="0"/>
                          <a:ea typeface="+mn-ea"/>
                          <a:cs typeface="Times New Roman" pitchFamily="18" charset="0"/>
                        </a:rPr>
                        <a:t>]xeQxD5</a:t>
                      </a:r>
                      <a:r>
                        <a:rPr lang="en-CA" sz="1800" b="0" kern="1200" baseline="0" dirty="0" smtClean="0">
                          <a:solidFill>
                            <a:schemeClr val="tx1"/>
                          </a:solidFill>
                          <a:effectLst/>
                          <a:latin typeface="Times New Roman" pitchFamily="18" charset="0"/>
                          <a:ea typeface="+mn-ea"/>
                          <a:cs typeface="Times New Roman" pitchFamily="18" charset="0"/>
                        </a:rPr>
                        <a:t> 2 </a:t>
                      </a:r>
                      <a:r>
                        <a:rPr lang="en-US" sz="1800" b="0" kern="1200" dirty="0" err="1" smtClean="0">
                          <a:solidFill>
                            <a:schemeClr val="tx1"/>
                          </a:solidFill>
                          <a:effectLst/>
                          <a:latin typeface="ProSyl" panose="020B0500000000000000" pitchFamily="34" charset="0"/>
                          <a:ea typeface="+mn-ea"/>
                          <a:cs typeface="Times New Roman" pitchFamily="18" charset="0"/>
                        </a:rPr>
                        <a:t>gi</a:t>
                      </a:r>
                      <a:r>
                        <a:rPr lang="en-US" sz="1800" b="0" kern="1200" dirty="0" smtClean="0">
                          <a:solidFill>
                            <a:schemeClr val="tx1"/>
                          </a:solidFill>
                          <a:effectLst/>
                          <a:latin typeface="ProSyl" panose="020B0500000000000000" pitchFamily="34" charset="0"/>
                          <a:ea typeface="+mn-ea"/>
                          <a:cs typeface="Times New Roman" pitchFamily="18" charset="0"/>
                        </a:rPr>
                        <a:t>/sJ6 WJ1N6izk5 xq4oQx6iq vt5lA</a:t>
                      </a:r>
                      <a:r>
                        <a:rPr lang="en-US" sz="1800" b="0" kern="1200" baseline="0" dirty="0" smtClean="0">
                          <a:solidFill>
                            <a:schemeClr val="tx1"/>
                          </a:solidFill>
                          <a:effectLst/>
                          <a:latin typeface="ProSyl" panose="020B0500000000000000" pitchFamily="34" charset="0"/>
                          <a:ea typeface="+mn-ea"/>
                          <a:cs typeface="Times New Roman" pitchFamily="18" charset="0"/>
                        </a:rPr>
                        <a:t> WJ1N6tbsiz </a:t>
                      </a:r>
                      <a:r>
                        <a:rPr lang="en-US" sz="1800" b="0" kern="1200" baseline="0" dirty="0" err="1" smtClean="0">
                          <a:solidFill>
                            <a:schemeClr val="tx1"/>
                          </a:solidFill>
                          <a:effectLst/>
                          <a:latin typeface="ProSyl" panose="020B0500000000000000" pitchFamily="34" charset="0"/>
                          <a:ea typeface="+mn-ea"/>
                          <a:cs typeface="Times New Roman" pitchFamily="18" charset="0"/>
                        </a:rPr>
                        <a:t>xqiz</a:t>
                      </a:r>
                      <a:r>
                        <a:rPr lang="en-US" sz="1800" b="0" kern="1200" baseline="0" dirty="0" smtClean="0">
                          <a:solidFill>
                            <a:schemeClr val="tx1"/>
                          </a:solidFill>
                          <a:effectLst/>
                          <a:latin typeface="ProSyl" panose="020B0500000000000000" pitchFamily="34" charset="0"/>
                          <a:ea typeface="+mn-ea"/>
                          <a:cs typeface="Times New Roman" pitchFamily="18" charset="0"/>
                        </a:rPr>
                        <a:t> wuZsJ1N4g6 wm6 xg6iz b[</a:t>
                      </a:r>
                      <a:r>
                        <a:rPr lang="en-US" sz="1800" b="0" kern="1200" baseline="0" dirty="0" err="1" smtClean="0">
                          <a:solidFill>
                            <a:schemeClr val="tx1"/>
                          </a:solidFill>
                          <a:effectLst/>
                          <a:latin typeface="ProSyl" panose="020B0500000000000000" pitchFamily="34" charset="0"/>
                          <a:ea typeface="+mn-ea"/>
                          <a:cs typeface="Times New Roman" pitchFamily="18" charset="0"/>
                        </a:rPr>
                        <a:t>Jz</a:t>
                      </a:r>
                      <a:r>
                        <a:rPr lang="en-US" sz="1800" b="0" kern="1200" dirty="0" smtClean="0">
                          <a:solidFill>
                            <a:schemeClr val="tx1"/>
                          </a:solidFill>
                          <a:effectLst/>
                          <a:latin typeface="ProSyl" panose="020B0500000000000000" pitchFamily="34" charset="0"/>
                          <a:ea typeface="+mn-ea"/>
                          <a:cs typeface="Times New Roman" pitchFamily="18" charset="0"/>
                        </a:rPr>
                        <a:t> </a:t>
                      </a:r>
                      <a:r>
                        <a:rPr lang="en-CA" sz="1800" b="0" kern="1200" dirty="0" smtClean="0">
                          <a:solidFill>
                            <a:schemeClr val="tx1"/>
                          </a:solidFill>
                          <a:effectLst/>
                          <a:latin typeface="Times New Roman" pitchFamily="18" charset="0"/>
                          <a:ea typeface="+mn-ea"/>
                          <a:cs typeface="Times New Roman" pitchFamily="18" charset="0"/>
                        </a:rPr>
                        <a:t>1,870,000 m</a:t>
                      </a:r>
                      <a:r>
                        <a:rPr lang="en-CA" sz="1800" b="0" kern="1200" baseline="30000" dirty="0" smtClean="0">
                          <a:solidFill>
                            <a:schemeClr val="tx1"/>
                          </a:solidFill>
                          <a:effectLst/>
                          <a:latin typeface="Times New Roman" pitchFamily="18" charset="0"/>
                          <a:ea typeface="+mn-ea"/>
                          <a:cs typeface="Times New Roman" pitchFamily="18" charset="0"/>
                        </a:rPr>
                        <a:t>3</a:t>
                      </a:r>
                      <a:r>
                        <a:rPr lang="en-CA" sz="1800" b="0" kern="1200" dirty="0" smtClean="0">
                          <a:solidFill>
                            <a:schemeClr val="tx1"/>
                          </a:solidFill>
                          <a:effectLst/>
                          <a:latin typeface="Times New Roman" pitchFamily="18" charset="0"/>
                          <a:ea typeface="+mn-ea"/>
                          <a:cs typeface="Times New Roman" pitchFamily="18" charset="0"/>
                        </a:rPr>
                        <a:t> </a:t>
                      </a:r>
                      <a:r>
                        <a:rPr lang="en-CA" sz="1800" b="0" kern="1200" dirty="0" smtClean="0">
                          <a:solidFill>
                            <a:schemeClr val="tx1"/>
                          </a:solidFill>
                          <a:effectLst/>
                          <a:latin typeface="ProSyl" panose="020B0500000000000000" pitchFamily="34" charset="0"/>
                          <a:ea typeface="+mn-ea"/>
                          <a:cs typeface="Times New Roman" pitchFamily="18" charset="0"/>
                        </a:rPr>
                        <a:t>]b2hjz</a:t>
                      </a:r>
                      <a:r>
                        <a:rPr lang="en-CA" sz="1800" b="0" kern="1200" baseline="0" dirty="0" smtClean="0">
                          <a:solidFill>
                            <a:schemeClr val="tx1"/>
                          </a:solidFill>
                          <a:effectLst/>
                          <a:latin typeface="Times New Roman" pitchFamily="18" charset="0"/>
                          <a:ea typeface="+mn-ea"/>
                          <a:cs typeface="Times New Roman" pitchFamily="18" charset="0"/>
                        </a:rPr>
                        <a:t> </a:t>
                      </a:r>
                      <a:r>
                        <a:rPr lang="en-CA" sz="1800" b="0" kern="1200" dirty="0" smtClean="0">
                          <a:solidFill>
                            <a:schemeClr val="tx1"/>
                          </a:solidFill>
                          <a:effectLst/>
                          <a:latin typeface="Times New Roman" pitchFamily="18" charset="0"/>
                          <a:ea typeface="+mn-ea"/>
                          <a:cs typeface="Times New Roman" pitchFamily="18" charset="0"/>
                        </a:rPr>
                        <a:t>2013 </a:t>
                      </a:r>
                      <a:r>
                        <a:rPr lang="en-CA" sz="1800" b="0" kern="1200" dirty="0" smtClean="0">
                          <a:solidFill>
                            <a:schemeClr val="tx1"/>
                          </a:solidFill>
                          <a:effectLst/>
                          <a:latin typeface="ProSyl" panose="020B0500000000000000" pitchFamily="34" charset="0"/>
                          <a:ea typeface="+mn-ea"/>
                          <a:cs typeface="Times New Roman" pitchFamily="18" charset="0"/>
                        </a:rPr>
                        <a:t>x7ml tr5lA</a:t>
                      </a:r>
                      <a:r>
                        <a:rPr lang="en-CA" sz="1800" b="0" kern="1200" dirty="0" smtClean="0">
                          <a:solidFill>
                            <a:schemeClr val="tx1"/>
                          </a:solidFill>
                          <a:effectLst/>
                          <a:latin typeface="Times New Roman" pitchFamily="18" charset="0"/>
                          <a:ea typeface="+mn-ea"/>
                          <a:cs typeface="Times New Roman" pitchFamily="18" charset="0"/>
                        </a:rPr>
                        <a:t>1,150,000 m</a:t>
                      </a:r>
                      <a:r>
                        <a:rPr lang="en-CA" sz="1800" b="0" kern="1200" baseline="30000" dirty="0" smtClean="0">
                          <a:solidFill>
                            <a:schemeClr val="tx1"/>
                          </a:solidFill>
                          <a:effectLst/>
                          <a:latin typeface="Times New Roman" pitchFamily="18" charset="0"/>
                          <a:ea typeface="+mn-ea"/>
                          <a:cs typeface="Times New Roman" pitchFamily="18" charset="0"/>
                        </a:rPr>
                        <a:t>3</a:t>
                      </a:r>
                      <a:r>
                        <a:rPr lang="en-CA" sz="1800" b="0" kern="1200" dirty="0" smtClean="0">
                          <a:solidFill>
                            <a:schemeClr val="tx1"/>
                          </a:solidFill>
                          <a:effectLst/>
                          <a:latin typeface="Times New Roman" pitchFamily="18" charset="0"/>
                          <a:ea typeface="+mn-ea"/>
                          <a:cs typeface="Times New Roman" pitchFamily="18" charset="0"/>
                        </a:rPr>
                        <a:t> </a:t>
                      </a:r>
                      <a:r>
                        <a:rPr lang="en-CA" sz="1800" b="0" kern="1200" dirty="0" smtClean="0">
                          <a:solidFill>
                            <a:schemeClr val="tx1"/>
                          </a:solidFill>
                          <a:effectLst/>
                          <a:latin typeface="ProSyl" panose="020B0500000000000000" pitchFamily="34" charset="0"/>
                          <a:ea typeface="+mn-ea"/>
                          <a:cs typeface="Times New Roman" pitchFamily="18" charset="0"/>
                        </a:rPr>
                        <a:t>xCAj5 ]b2hjz</a:t>
                      </a:r>
                      <a:r>
                        <a:rPr lang="en-CA" sz="1800" b="0" kern="1200" dirty="0" smtClean="0">
                          <a:solidFill>
                            <a:schemeClr val="tx1"/>
                          </a:solidFill>
                          <a:effectLst/>
                          <a:latin typeface="Times New Roman" pitchFamily="18" charset="0"/>
                          <a:ea typeface="+mn-ea"/>
                          <a:cs typeface="Times New Roman" pitchFamily="18" charset="0"/>
                        </a:rPr>
                        <a:t> 2014 </a:t>
                      </a:r>
                      <a:r>
                        <a:rPr lang="en-CA" sz="1800" b="0" kern="1200" dirty="0" smtClean="0">
                          <a:solidFill>
                            <a:schemeClr val="tx1"/>
                          </a:solidFill>
                          <a:effectLst/>
                          <a:latin typeface="ProSyl" panose="020B0500000000000000" pitchFamily="34" charset="0"/>
                          <a:ea typeface="+mn-ea"/>
                          <a:cs typeface="Times New Roman" pitchFamily="18" charset="0"/>
                        </a:rPr>
                        <a:t>x7ml tr5t6lA who5iz WJ1Ns5</a:t>
                      </a:r>
                      <a:endParaRPr lang="en-US" sz="1800" b="0" kern="1200" dirty="0">
                        <a:solidFill>
                          <a:schemeClr val="tx1"/>
                        </a:solidFill>
                        <a:effectLst/>
                        <a:latin typeface="ProSyl" panose="020B0500000000000000" pitchFamily="34" charset="0"/>
                        <a:ea typeface="+mn-ea"/>
                        <a:cs typeface="Times New Roman" pitchFamily="18" charset="0"/>
                      </a:endParaRPr>
                    </a:p>
                  </a:txBody>
                  <a:tcPr>
                    <a:noFill/>
                  </a:tcPr>
                </a:tc>
              </a:tr>
            </a:tbl>
          </a:graphicData>
        </a:graphic>
      </p:graphicFrame>
      <p:sp>
        <p:nvSpPr>
          <p:cNvPr id="11" name="Title 1"/>
          <p:cNvSpPr txBox="1">
            <a:spLocks/>
          </p:cNvSpPr>
          <p:nvPr/>
        </p:nvSpPr>
        <p:spPr>
          <a:xfrm>
            <a:off x="876672" y="404664"/>
            <a:ext cx="8267328" cy="1144733"/>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600" b="1" dirty="0" err="1" smtClean="0">
                <a:latin typeface="Times New Roman" pitchFamily="18" charset="0"/>
                <a:cs typeface="Times New Roman" pitchFamily="18" charset="0"/>
              </a:rPr>
              <a:t>Licences</a:t>
            </a:r>
            <a:r>
              <a:rPr lang="en-US" sz="2600" b="1" dirty="0" smtClean="0">
                <a:latin typeface="Times New Roman" pitchFamily="18" charset="0"/>
                <a:cs typeface="Times New Roman" pitchFamily="18" charset="0"/>
              </a:rPr>
              <a:t> Issued to the Project by NWB</a:t>
            </a:r>
            <a:br>
              <a:rPr lang="en-US" sz="2600" b="1" dirty="0" smtClean="0">
                <a:latin typeface="Times New Roman" pitchFamily="18" charset="0"/>
                <a:cs typeface="Times New Roman" pitchFamily="18" charset="0"/>
              </a:rPr>
            </a:br>
            <a:r>
              <a:rPr lang="en-US" sz="2200" b="1" dirty="0">
                <a:latin typeface="ProSyl" pitchFamily="34" charset="0"/>
                <a:cs typeface="Times New Roman" pitchFamily="18" charset="0"/>
              </a:rPr>
              <a:t>WJNs]t5 </a:t>
            </a:r>
            <a:r>
              <a:rPr lang="en-US" sz="2200" b="1" dirty="0" err="1">
                <a:latin typeface="ProSyl" pitchFamily="34" charset="0"/>
                <a:cs typeface="Times New Roman" pitchFamily="18" charset="0"/>
              </a:rPr>
              <a:t>gi</a:t>
            </a:r>
            <a:r>
              <a:rPr lang="en-US" sz="2200" b="1" dirty="0">
                <a:latin typeface="ProSyl" pitchFamily="34" charset="0"/>
                <a:cs typeface="Times New Roman" pitchFamily="18" charset="0"/>
              </a:rPr>
              <a:t>/symJ5 WoExzk5 kNK3u </a:t>
            </a:r>
            <a:r>
              <a:rPr lang="en-US" sz="2200" b="1" dirty="0" smtClean="0">
                <a:latin typeface="ProSyl" pitchFamily="34" charset="0"/>
                <a:cs typeface="Times New Roman" pitchFamily="18" charset="0"/>
              </a:rPr>
              <a:t>wmoEpfi5</a:t>
            </a:r>
            <a:endParaRPr lang="en-US" sz="2200" b="1" dirty="0">
              <a:latin typeface="Times New Roman" pitchFamily="18" charset="0"/>
              <a:cs typeface="Times New Roman" pitchFamily="18" charset="0"/>
            </a:endParaRPr>
          </a:p>
        </p:txBody>
      </p:sp>
    </p:spTree>
    <p:extLst>
      <p:ext uri="{BB962C8B-B14F-4D97-AF65-F5344CB8AC3E}">
        <p14:creationId xmlns:p14="http://schemas.microsoft.com/office/powerpoint/2010/main" val="23122136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22</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135399186"/>
              </p:ext>
            </p:extLst>
          </p:nvPr>
        </p:nvGraphicFramePr>
        <p:xfrm>
          <a:off x="381000" y="1773520"/>
          <a:ext cx="8458200" cy="4175760"/>
        </p:xfrm>
        <a:graphic>
          <a:graphicData uri="http://schemas.openxmlformats.org/drawingml/2006/table">
            <a:tbl>
              <a:tblPr firstRow="1" bandRow="1">
                <a:tableStyleId>{5C22544A-7EE6-4342-B048-85BDC9FD1C3A}</a:tableStyleId>
              </a:tblPr>
              <a:tblGrid>
                <a:gridCol w="4217504"/>
                <a:gridCol w="4240696"/>
              </a:tblGrid>
              <a:tr h="4175760">
                <a:tc>
                  <a:txBody>
                    <a:bodyPr/>
                    <a:lstStyle/>
                    <a:p>
                      <a:pPr marL="342900" indent="-342900" algn="l">
                        <a:spcBef>
                          <a:spcPts val="375"/>
                        </a:spcBef>
                        <a:buFont typeface="Wingdings" panose="05000000000000000000" pitchFamily="2" charset="2"/>
                        <a:buChar char="§"/>
                      </a:pPr>
                      <a:r>
                        <a:rPr lang="en-US" sz="1800" b="0" baseline="0" dirty="0" smtClean="0">
                          <a:solidFill>
                            <a:schemeClr val="tx1"/>
                          </a:solidFill>
                          <a:latin typeface="Times New Roman" pitchFamily="18" charset="0"/>
                          <a:cs typeface="Times New Roman" pitchFamily="18" charset="0"/>
                        </a:rPr>
                        <a:t>David Hohnstein, Director of Technical Services/Acting Executive Director</a:t>
                      </a:r>
                    </a:p>
                    <a:p>
                      <a:pPr marL="0" indent="0" algn="l">
                        <a:spcBef>
                          <a:spcPts val="375"/>
                        </a:spcBef>
                        <a:buFont typeface="Wingdings" panose="05000000000000000000" pitchFamily="2" charset="2"/>
                        <a:buNone/>
                      </a:pPr>
                      <a:r>
                        <a:rPr lang="en-US" sz="1800" b="0" baseline="0" dirty="0" smtClean="0">
                          <a:solidFill>
                            <a:schemeClr val="tx1"/>
                          </a:solidFill>
                          <a:latin typeface="Times New Roman" pitchFamily="18" charset="0"/>
                          <a:cs typeface="Times New Roman" pitchFamily="18" charset="0"/>
                        </a:rPr>
                        <a:t>       </a:t>
                      </a:r>
                      <a:r>
                        <a:rPr lang="en-US" sz="1800" b="0" baseline="0" dirty="0" smtClean="0">
                          <a:solidFill>
                            <a:schemeClr val="tx1"/>
                          </a:solidFill>
                          <a:latin typeface="Times New Roman" pitchFamily="18" charset="0"/>
                          <a:cs typeface="Times New Roman" pitchFamily="18" charset="0"/>
                          <a:hlinkClick r:id="rId2"/>
                        </a:rPr>
                        <a:t>david.hohnstein@nwb-oen.ca</a:t>
                      </a:r>
                      <a:endParaRPr lang="en-US" sz="1800" b="0" baseline="0" dirty="0" smtClean="0">
                        <a:solidFill>
                          <a:schemeClr val="tx1"/>
                        </a:solidFill>
                        <a:latin typeface="Times New Roman" pitchFamily="18" charset="0"/>
                        <a:cs typeface="Times New Roman" pitchFamily="18" charset="0"/>
                      </a:endParaRPr>
                    </a:p>
                    <a:p>
                      <a:pPr marL="990600" indent="-990600" algn="l">
                        <a:spcBef>
                          <a:spcPts val="375"/>
                        </a:spcBef>
                      </a:pPr>
                      <a:endParaRPr lang="en-US" sz="1800" b="0" baseline="0" dirty="0" smtClean="0">
                        <a:solidFill>
                          <a:schemeClr val="tx1"/>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lang="en-US" sz="1800" b="0" baseline="0" dirty="0" smtClean="0">
                          <a:solidFill>
                            <a:schemeClr val="tx1"/>
                          </a:solidFill>
                          <a:latin typeface="Times New Roman" pitchFamily="18" charset="0"/>
                          <a:cs typeface="Times New Roman" pitchFamily="18" charset="0"/>
                        </a:rPr>
                        <a:t>Ben Kogvik, Board Secretary and Interpreter</a:t>
                      </a:r>
                    </a:p>
                    <a:p>
                      <a:pPr marL="273050" lvl="1" indent="82550">
                        <a:spcBef>
                          <a:spcPts val="375"/>
                        </a:spcBef>
                      </a:pPr>
                      <a:r>
                        <a:rPr lang="en-US" sz="1800" b="0" baseline="0" dirty="0" smtClean="0">
                          <a:solidFill>
                            <a:schemeClr val="tx1"/>
                          </a:solidFill>
                          <a:latin typeface="Times New Roman" pitchFamily="18" charset="0"/>
                          <a:cs typeface="Times New Roman" pitchFamily="18" charset="0"/>
                          <a:hlinkClick r:id="rId3"/>
                        </a:rPr>
                        <a:t>ben.kogvik@nwb-oen.ca</a:t>
                      </a:r>
                      <a:endParaRPr lang="en-US" sz="1800" b="0" baseline="0" dirty="0" smtClean="0">
                        <a:solidFill>
                          <a:schemeClr val="tx1"/>
                        </a:solidFill>
                        <a:latin typeface="Times New Roman" pitchFamily="18" charset="0"/>
                        <a:cs typeface="Times New Roman" pitchFamily="18" charset="0"/>
                      </a:endParaRPr>
                    </a:p>
                    <a:p>
                      <a:pPr marL="1797050" lvl="1" indent="-1797050" algn="l">
                        <a:spcBef>
                          <a:spcPts val="375"/>
                        </a:spcBef>
                      </a:pPr>
                      <a:endParaRPr lang="en-US" sz="1800" b="0" baseline="0" dirty="0" smtClean="0">
                        <a:solidFill>
                          <a:schemeClr val="tx1"/>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lang="pt-BR" sz="1800" b="0" baseline="0" dirty="0" smtClean="0">
                          <a:solidFill>
                            <a:schemeClr val="tx1"/>
                          </a:solidFill>
                          <a:latin typeface="Times New Roman" pitchFamily="18" charset="0"/>
                          <a:cs typeface="Times New Roman" pitchFamily="18" charset="0"/>
                        </a:rPr>
                        <a:t>Phyllis Beaulieu, Licensing Manager </a:t>
                      </a:r>
                    </a:p>
                    <a:p>
                      <a:pPr marL="273050" indent="82550">
                        <a:spcBef>
                          <a:spcPts val="375"/>
                        </a:spcBef>
                      </a:pPr>
                      <a:r>
                        <a:rPr lang="en-US" sz="1800" b="0" baseline="0" dirty="0" smtClean="0">
                          <a:solidFill>
                            <a:schemeClr val="tx1"/>
                          </a:solidFill>
                          <a:latin typeface="Times New Roman" pitchFamily="18" charset="0"/>
                          <a:cs typeface="Times New Roman" pitchFamily="18" charset="0"/>
                          <a:hlinkClick r:id="rId4"/>
                        </a:rPr>
                        <a:t>phyllis.beaulieu@nwb-oen.ca</a:t>
                      </a:r>
                      <a:endParaRPr lang="en-US" sz="1800" b="0" baseline="0" dirty="0" smtClean="0">
                        <a:solidFill>
                          <a:schemeClr val="tx1"/>
                        </a:solidFill>
                        <a:latin typeface="Times New Roman" pitchFamily="18" charset="0"/>
                        <a:cs typeface="Times New Roman" pitchFamily="18" charset="0"/>
                      </a:endParaRPr>
                    </a:p>
                    <a:p>
                      <a:pPr marL="273050" indent="82550">
                        <a:spcBef>
                          <a:spcPts val="375"/>
                        </a:spcBef>
                      </a:pPr>
                      <a:endParaRPr lang="en-US" sz="1800" b="0" baseline="0" dirty="0" smtClean="0">
                        <a:solidFill>
                          <a:schemeClr val="tx1"/>
                        </a:solidFill>
                        <a:latin typeface="Times New Roman" pitchFamily="18" charset="0"/>
                        <a:cs typeface="Times New Roman" pitchFamily="18" charset="0"/>
                      </a:endParaRPr>
                    </a:p>
                    <a:p>
                      <a:pPr marL="342900" lvl="1" indent="-342900" algn="l">
                        <a:spcBef>
                          <a:spcPts val="375"/>
                        </a:spcBef>
                        <a:buFont typeface="Wingdings" panose="05000000000000000000" pitchFamily="2" charset="2"/>
                        <a:buChar char="§"/>
                      </a:pPr>
                      <a:r>
                        <a:rPr lang="en-US" sz="1800" b="0" baseline="0" dirty="0" smtClean="0">
                          <a:solidFill>
                            <a:schemeClr val="tx1"/>
                          </a:solidFill>
                          <a:latin typeface="Times New Roman" pitchFamily="18" charset="0"/>
                          <a:cs typeface="Times New Roman" pitchFamily="18" charset="0"/>
                        </a:rPr>
                        <a:t>Karen </a:t>
                      </a:r>
                      <a:r>
                        <a:rPr lang="en-US" sz="1800" b="0" baseline="0" dirty="0" err="1" smtClean="0">
                          <a:solidFill>
                            <a:schemeClr val="tx1"/>
                          </a:solidFill>
                          <a:latin typeface="Times New Roman" pitchFamily="18" charset="0"/>
                          <a:cs typeface="Times New Roman" pitchFamily="18" charset="0"/>
                        </a:rPr>
                        <a:t>Kharatyan</a:t>
                      </a:r>
                      <a:r>
                        <a:rPr lang="en-US" sz="1800" b="0" baseline="0" dirty="0" smtClean="0">
                          <a:solidFill>
                            <a:schemeClr val="tx1"/>
                          </a:solidFill>
                          <a:latin typeface="Times New Roman" pitchFamily="18" charset="0"/>
                          <a:cs typeface="Times New Roman" pitchFamily="18" charset="0"/>
                        </a:rPr>
                        <a:t>, Technical Advisor</a:t>
                      </a:r>
                    </a:p>
                    <a:p>
                      <a:pPr marL="355600" indent="0">
                        <a:spcBef>
                          <a:spcPts val="375"/>
                        </a:spcBef>
                      </a:pPr>
                      <a:r>
                        <a:rPr lang="en-US" sz="1800" b="0" baseline="0" dirty="0" smtClean="0">
                          <a:solidFill>
                            <a:schemeClr val="tx1"/>
                          </a:solidFill>
                          <a:latin typeface="Times New Roman" pitchFamily="18" charset="0"/>
                          <a:cs typeface="Times New Roman" pitchFamily="18" charset="0"/>
                          <a:hlinkClick r:id="rId5"/>
                        </a:rPr>
                        <a:t>karen.kharatyan@nwb-oen.ca</a:t>
                      </a:r>
                      <a:endParaRPr lang="en-US" sz="1800" b="0" baseline="0" dirty="0" smtClean="0">
                        <a:solidFill>
                          <a:schemeClr val="tx1"/>
                        </a:solidFill>
                        <a:latin typeface="Times New Roman" pitchFamily="18" charset="0"/>
                        <a:cs typeface="Times New Roman" pitchFamily="18" charset="0"/>
                      </a:endParaRPr>
                    </a:p>
                  </a:txBody>
                  <a:tcPr>
                    <a:noFill/>
                  </a:tcPr>
                </a:tc>
                <a:tc>
                  <a:txBody>
                    <a:bodyPr/>
                    <a:lstStyle/>
                    <a:p>
                      <a:pPr marL="342900" indent="-342900" algn="l">
                        <a:spcBef>
                          <a:spcPts val="375"/>
                        </a:spcBef>
                        <a:buFont typeface="Wingdings" panose="05000000000000000000" pitchFamily="2" charset="2"/>
                        <a:buChar char="§"/>
                      </a:pPr>
                      <a:r>
                        <a:rPr lang="en-US" sz="1600" b="0" baseline="0" dirty="0" err="1" smtClean="0">
                          <a:solidFill>
                            <a:schemeClr val="tx1"/>
                          </a:solidFill>
                          <a:latin typeface="ProSyl" pitchFamily="34" charset="0"/>
                          <a:cs typeface="Times New Roman" pitchFamily="18" charset="0"/>
                        </a:rPr>
                        <a:t>bw</a:t>
                      </a:r>
                      <a:r>
                        <a:rPr lang="en-US" sz="1600" b="0" baseline="0" dirty="0" smtClean="0">
                          <a:solidFill>
                            <a:schemeClr val="tx1"/>
                          </a:solidFill>
                          <a:latin typeface="ProSyl" pitchFamily="34" charset="0"/>
                          <a:cs typeface="Times New Roman" pitchFamily="18" charset="0"/>
                        </a:rPr>
                        <a:t>=t B]s8ybw8, yKo3t Wdyodt5 rZ6gDt5 F grjx6tsvwN3g6</a:t>
                      </a:r>
                    </a:p>
                    <a:p>
                      <a:pPr marL="0" indent="0" algn="l">
                        <a:spcBef>
                          <a:spcPts val="375"/>
                        </a:spcBef>
                        <a:buFont typeface="Wingdings" panose="05000000000000000000" pitchFamily="2" charset="2"/>
                        <a:buNone/>
                      </a:pPr>
                      <a:r>
                        <a:rPr lang="en-US" sz="1800" b="0" baseline="0" dirty="0" smtClean="0">
                          <a:solidFill>
                            <a:schemeClr val="tx2"/>
                          </a:solidFill>
                          <a:latin typeface="Times New Roman" pitchFamily="18" charset="0"/>
                          <a:cs typeface="Times New Roman" pitchFamily="18" charset="0"/>
                        </a:rPr>
                        <a:t>       </a:t>
                      </a:r>
                      <a:r>
                        <a:rPr lang="en-US" sz="1800" b="0" baseline="0" dirty="0" smtClean="0">
                          <a:solidFill>
                            <a:schemeClr val="tx2"/>
                          </a:solidFill>
                          <a:latin typeface="Times New Roman" pitchFamily="18" charset="0"/>
                          <a:cs typeface="Times New Roman" pitchFamily="18" charset="0"/>
                          <a:hlinkClick r:id="rId2"/>
                        </a:rPr>
                        <a:t>david.hohnstein@nwb-oen.ca</a:t>
                      </a:r>
                      <a:endParaRPr lang="en-US" sz="1800" b="0" baseline="0" dirty="0" smtClean="0">
                        <a:solidFill>
                          <a:schemeClr val="tx2"/>
                        </a:solidFill>
                        <a:latin typeface="Times New Roman" pitchFamily="18" charset="0"/>
                        <a:cs typeface="Times New Roman" pitchFamily="18" charset="0"/>
                      </a:endParaRPr>
                    </a:p>
                    <a:p>
                      <a:pPr marL="990600" indent="-990600" algn="l">
                        <a:spcBef>
                          <a:spcPts val="375"/>
                        </a:spcBef>
                      </a:pPr>
                      <a:endParaRPr lang="en-US" sz="1800" b="0" baseline="0" dirty="0" smtClean="0">
                        <a:solidFill>
                          <a:schemeClr val="tx2"/>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lang="en-US" sz="1800" b="0" baseline="0" dirty="0" smtClean="0">
                          <a:solidFill>
                            <a:schemeClr val="tx1"/>
                          </a:solidFill>
                          <a:latin typeface="ProSyl" pitchFamily="34" charset="0"/>
                          <a:cs typeface="Times New Roman" pitchFamily="18" charset="0"/>
                        </a:rPr>
                        <a:t>]</a:t>
                      </a:r>
                      <a:r>
                        <a:rPr lang="en-US" sz="1600" b="0" baseline="0" dirty="0" smtClean="0">
                          <a:solidFill>
                            <a:schemeClr val="tx1"/>
                          </a:solidFill>
                          <a:latin typeface="ProSyl" pitchFamily="34" charset="0"/>
                          <a:cs typeface="Times New Roman" pitchFamily="18" charset="0"/>
                        </a:rPr>
                        <a:t>W8 f4=4, </a:t>
                      </a:r>
                      <a:r>
                        <a:rPr lang="en-US" sz="1600" b="0" baseline="0" dirty="0" err="1" smtClean="0">
                          <a:solidFill>
                            <a:schemeClr val="tx1"/>
                          </a:solidFill>
                          <a:latin typeface="ProSyl" pitchFamily="34" charset="0"/>
                          <a:cs typeface="Times New Roman" pitchFamily="18" charset="0"/>
                        </a:rPr>
                        <a:t>vtm</a:t>
                      </a:r>
                      <a:r>
                        <a:rPr lang="en-US" sz="1600" b="0" baseline="0" dirty="0" smtClean="0">
                          <a:solidFill>
                            <a:schemeClr val="tx1"/>
                          </a:solidFill>
                          <a:latin typeface="ProSyl" pitchFamily="34" charset="0"/>
                          <a:cs typeface="Times New Roman" pitchFamily="18" charset="0"/>
                        </a:rPr>
                        <a:t>]p5 </a:t>
                      </a:r>
                      <a:r>
                        <a:rPr lang="en-US" sz="1600" b="0" baseline="0" dirty="0" err="1" smtClean="0">
                          <a:solidFill>
                            <a:schemeClr val="tx1"/>
                          </a:solidFill>
                          <a:latin typeface="ProSyl" pitchFamily="34" charset="0"/>
                          <a:cs typeface="Times New Roman" pitchFamily="18" charset="0"/>
                        </a:rPr>
                        <a:t>ttCtMEz</a:t>
                      </a:r>
                      <a:r>
                        <a:rPr lang="en-US" sz="1600" b="0" baseline="0" dirty="0" smtClean="0">
                          <a:solidFill>
                            <a:schemeClr val="tx1"/>
                          </a:solidFill>
                          <a:latin typeface="ProSyl" pitchFamily="34" charset="0"/>
                          <a:cs typeface="Times New Roman" pitchFamily="18" charset="0"/>
                        </a:rPr>
                        <a:t> </a:t>
                      </a:r>
                      <a:r>
                        <a:rPr lang="en-US" sz="1600" b="0" baseline="0" dirty="0" err="1" smtClean="0">
                          <a:solidFill>
                            <a:schemeClr val="tx1"/>
                          </a:solidFill>
                          <a:latin typeface="ProSyl" pitchFamily="34" charset="0"/>
                          <a:cs typeface="Times New Roman" pitchFamily="18" charset="0"/>
                        </a:rPr>
                        <a:t>gnpslil</a:t>
                      </a:r>
                      <a:endParaRPr lang="en-US" sz="1600" b="0" baseline="0" dirty="0" smtClean="0">
                        <a:solidFill>
                          <a:schemeClr val="tx1"/>
                        </a:solidFill>
                        <a:latin typeface="ProSyl" pitchFamily="34" charset="0"/>
                        <a:cs typeface="Times New Roman" pitchFamily="18" charset="0"/>
                      </a:endParaRPr>
                    </a:p>
                    <a:p>
                      <a:pPr marL="273050" lvl="1" indent="82550">
                        <a:spcBef>
                          <a:spcPts val="375"/>
                        </a:spcBef>
                      </a:pPr>
                      <a:r>
                        <a:rPr lang="en-US" sz="1800" b="0" baseline="0" dirty="0" smtClean="0">
                          <a:solidFill>
                            <a:schemeClr val="tx2"/>
                          </a:solidFill>
                          <a:latin typeface="Times New Roman" pitchFamily="18" charset="0"/>
                          <a:cs typeface="Times New Roman" pitchFamily="18" charset="0"/>
                          <a:hlinkClick r:id="rId3"/>
                        </a:rPr>
                        <a:t>ben.kogvik@nwb-oen.ca</a:t>
                      </a:r>
                      <a:endParaRPr lang="en-US" sz="1800" b="0" baseline="0" dirty="0" smtClean="0">
                        <a:solidFill>
                          <a:schemeClr val="tx2"/>
                        </a:solidFill>
                        <a:latin typeface="Times New Roman" pitchFamily="18" charset="0"/>
                        <a:cs typeface="Times New Roman" pitchFamily="18" charset="0"/>
                      </a:endParaRPr>
                    </a:p>
                    <a:p>
                      <a:pPr marL="1797050" lvl="1" indent="-1797050" algn="l">
                        <a:spcBef>
                          <a:spcPts val="375"/>
                        </a:spcBef>
                      </a:pPr>
                      <a:endParaRPr lang="en-US" sz="1800" b="0" baseline="0" dirty="0" smtClean="0">
                        <a:solidFill>
                          <a:schemeClr val="tx2"/>
                        </a:solidFill>
                        <a:latin typeface="Times New Roman" pitchFamily="18" charset="0"/>
                        <a:cs typeface="Times New Roman" pitchFamily="18" charset="0"/>
                      </a:endParaRPr>
                    </a:p>
                    <a:p>
                      <a:pPr marL="342900" indent="-342900" algn="l">
                        <a:spcBef>
                          <a:spcPts val="375"/>
                        </a:spcBef>
                        <a:buFont typeface="Wingdings" panose="05000000000000000000" pitchFamily="2" charset="2"/>
                        <a:buChar char="§"/>
                      </a:pPr>
                      <a:r>
                        <a:rPr lang="en-US" sz="1600" b="0" baseline="0" dirty="0" smtClean="0">
                          <a:solidFill>
                            <a:schemeClr val="tx1"/>
                          </a:solidFill>
                          <a:latin typeface="ProSyl" pitchFamily="34" charset="0"/>
                          <a:cs typeface="Times New Roman" panose="02020603050405020304" pitchFamily="18" charset="0"/>
                        </a:rPr>
                        <a:t>=o{ ]So]s, WJ1NstoEp5 xsM5tpz</a:t>
                      </a:r>
                      <a:r>
                        <a:rPr lang="pt-BR" sz="1600" b="0" baseline="0" dirty="0" smtClean="0">
                          <a:solidFill>
                            <a:schemeClr val="tx2"/>
                          </a:solidFill>
                          <a:latin typeface="Times New Roman" pitchFamily="18" charset="0"/>
                          <a:cs typeface="Times New Roman" pitchFamily="18" charset="0"/>
                        </a:rPr>
                        <a:t> </a:t>
                      </a:r>
                    </a:p>
                    <a:p>
                      <a:pPr marL="273050" indent="82550">
                        <a:spcBef>
                          <a:spcPts val="375"/>
                        </a:spcBef>
                      </a:pPr>
                      <a:r>
                        <a:rPr lang="en-US" sz="1800" b="0" baseline="0" dirty="0" smtClean="0">
                          <a:solidFill>
                            <a:schemeClr val="tx2"/>
                          </a:solidFill>
                          <a:latin typeface="Times New Roman" pitchFamily="18" charset="0"/>
                          <a:cs typeface="Times New Roman" pitchFamily="18" charset="0"/>
                          <a:hlinkClick r:id="rId4"/>
                        </a:rPr>
                        <a:t>phyllis.beaulieu@nwb-oen.ca</a:t>
                      </a:r>
                      <a:endParaRPr lang="en-US" sz="1800" b="0" baseline="0" dirty="0" smtClean="0">
                        <a:solidFill>
                          <a:schemeClr val="tx2"/>
                        </a:solidFill>
                        <a:latin typeface="Times New Roman" pitchFamily="18" charset="0"/>
                        <a:cs typeface="Times New Roman" pitchFamily="18" charset="0"/>
                      </a:endParaRPr>
                    </a:p>
                    <a:p>
                      <a:pPr marL="273050" indent="82550">
                        <a:spcBef>
                          <a:spcPts val="375"/>
                        </a:spcBef>
                      </a:pPr>
                      <a:endParaRPr lang="en-US" sz="1800" b="0" baseline="0" dirty="0" smtClean="0">
                        <a:solidFill>
                          <a:schemeClr val="tx2"/>
                        </a:solidFill>
                        <a:latin typeface="Times New Roman" pitchFamily="18" charset="0"/>
                        <a:cs typeface="Times New Roman" pitchFamily="18" charset="0"/>
                      </a:endParaRPr>
                    </a:p>
                    <a:p>
                      <a:pPr marL="342900" lvl="1" indent="-342900" algn="l">
                        <a:spcBef>
                          <a:spcPts val="375"/>
                        </a:spcBef>
                        <a:buFont typeface="Wingdings" panose="05000000000000000000" pitchFamily="2" charset="2"/>
                        <a:buChar char="§"/>
                      </a:pPr>
                      <a:r>
                        <a:rPr lang="en-US" sz="1600" b="0" baseline="0" dirty="0" smtClean="0">
                          <a:solidFill>
                            <a:schemeClr val="tx1"/>
                          </a:solidFill>
                          <a:latin typeface="ProSyl" pitchFamily="34" charset="0"/>
                          <a:cs typeface="Times New Roman" panose="02020603050405020304" pitchFamily="18" charset="0"/>
                        </a:rPr>
                        <a:t>rE8 vC5px8, Wdyodtk5 </a:t>
                      </a:r>
                      <a:r>
                        <a:rPr lang="en-US" sz="1600" b="0" baseline="0" dirty="0" err="1" smtClean="0">
                          <a:solidFill>
                            <a:schemeClr val="tx1"/>
                          </a:solidFill>
                          <a:latin typeface="ProSyl" pitchFamily="34" charset="0"/>
                          <a:cs typeface="Times New Roman" panose="02020603050405020304" pitchFamily="18" charset="0"/>
                        </a:rPr>
                        <a:t>scspp</a:t>
                      </a:r>
                      <a:endParaRPr lang="en-US" sz="1600" b="0" baseline="0" dirty="0" smtClean="0">
                        <a:solidFill>
                          <a:schemeClr val="tx2"/>
                        </a:solidFill>
                        <a:latin typeface="Times New Roman" pitchFamily="18" charset="0"/>
                        <a:cs typeface="Times New Roman" pitchFamily="18" charset="0"/>
                      </a:endParaRPr>
                    </a:p>
                    <a:p>
                      <a:pPr marL="355600" indent="0">
                        <a:spcBef>
                          <a:spcPts val="375"/>
                        </a:spcBef>
                      </a:pPr>
                      <a:r>
                        <a:rPr lang="en-US" sz="1800" b="0" baseline="0" dirty="0" smtClean="0">
                          <a:solidFill>
                            <a:schemeClr val="tx2"/>
                          </a:solidFill>
                          <a:latin typeface="Times New Roman" pitchFamily="18" charset="0"/>
                          <a:cs typeface="Times New Roman" pitchFamily="18" charset="0"/>
                          <a:hlinkClick r:id="rId5"/>
                        </a:rPr>
                        <a:t>karen.kharatyan@nwb-oen.ca</a:t>
                      </a:r>
                      <a:endParaRPr lang="en-US" sz="1800" b="0" baseline="0" dirty="0" smtClean="0">
                        <a:solidFill>
                          <a:schemeClr val="tx2"/>
                        </a:solidFill>
                        <a:latin typeface="Times New Roman" pitchFamily="18" charset="0"/>
                        <a:cs typeface="Times New Roman" pitchFamily="18" charset="0"/>
                      </a:endParaRPr>
                    </a:p>
                  </a:txBody>
                  <a:tcPr>
                    <a:noFill/>
                  </a:tcPr>
                </a:tc>
              </a:tr>
            </a:tbl>
          </a:graphicData>
        </a:graphic>
      </p:graphicFrame>
      <p:sp>
        <p:nvSpPr>
          <p:cNvPr id="10" name="Title 1"/>
          <p:cNvSpPr txBox="1">
            <a:spLocks/>
          </p:cNvSpPr>
          <p:nvPr/>
        </p:nvSpPr>
        <p:spPr>
          <a:xfrm>
            <a:off x="1059904" y="340051"/>
            <a:ext cx="6248400" cy="1144733"/>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600" b="1" dirty="0" smtClean="0">
                <a:latin typeface="Times New Roman" pitchFamily="18" charset="0"/>
                <a:cs typeface="Times New Roman" pitchFamily="18" charset="0"/>
              </a:rPr>
              <a:t>NWB Staff Contact Information</a:t>
            </a:r>
            <a:br>
              <a:rPr lang="en-US" sz="2600" b="1" dirty="0" smtClean="0">
                <a:latin typeface="Times New Roman" pitchFamily="18" charset="0"/>
                <a:cs typeface="Times New Roman" pitchFamily="18" charset="0"/>
              </a:rPr>
            </a:br>
            <a:r>
              <a:rPr lang="en-US" sz="2600" b="1" dirty="0" smtClean="0">
                <a:latin typeface="ProSyl" panose="020B0500000000000000" pitchFamily="34" charset="0"/>
                <a:cs typeface="Times New Roman" pitchFamily="18" charset="0"/>
              </a:rPr>
              <a:t>wmoEp4f5 </a:t>
            </a:r>
            <a:r>
              <a:rPr lang="en-US" sz="2600" b="1" dirty="0" err="1" smtClean="0">
                <a:latin typeface="ProSyl" panose="020B0500000000000000" pitchFamily="34" charset="0"/>
                <a:cs typeface="Times New Roman" pitchFamily="18" charset="0"/>
              </a:rPr>
              <a:t>wcNw</a:t>
            </a:r>
            <a:r>
              <a:rPr lang="en-US" sz="2600" b="1" dirty="0" smtClean="0">
                <a:latin typeface="ProSyl" panose="020B0500000000000000" pitchFamily="34" charset="0"/>
                <a:cs typeface="Times New Roman" pitchFamily="18" charset="0"/>
              </a:rPr>
              <a:t>/6t5 gC6=q gnZ4n5</a:t>
            </a:r>
            <a:endParaRPr lang="en-US" sz="2600" b="1" dirty="0">
              <a:latin typeface="ProSyl" panose="020B0500000000000000" pitchFamily="34" charset="0"/>
              <a:cs typeface="Times New Roman" pitchFamily="18" charset="0"/>
            </a:endParaRPr>
          </a:p>
        </p:txBody>
      </p:sp>
    </p:spTree>
    <p:extLst>
      <p:ext uri="{BB962C8B-B14F-4D97-AF65-F5344CB8AC3E}">
        <p14:creationId xmlns:p14="http://schemas.microsoft.com/office/powerpoint/2010/main" val="4115617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23</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337206385"/>
              </p:ext>
            </p:extLst>
          </p:nvPr>
        </p:nvGraphicFramePr>
        <p:xfrm>
          <a:off x="533400" y="1988840"/>
          <a:ext cx="8153400" cy="3384376"/>
        </p:xfrm>
        <a:graphic>
          <a:graphicData uri="http://schemas.openxmlformats.org/drawingml/2006/table">
            <a:tbl>
              <a:tblPr firstRow="1" bandRow="1">
                <a:tableStyleId>{5C22544A-7EE6-4342-B048-85BDC9FD1C3A}</a:tableStyleId>
              </a:tblPr>
              <a:tblGrid>
                <a:gridCol w="4065523"/>
                <a:gridCol w="4087877"/>
              </a:tblGrid>
              <a:tr h="3384376">
                <a:tc>
                  <a:txBody>
                    <a:bodyPr/>
                    <a:lstStyle/>
                    <a:p>
                      <a:pPr algn="ctr"/>
                      <a:endParaRPr lang="en-US" sz="2200" b="0" dirty="0" smtClean="0">
                        <a:solidFill>
                          <a:schemeClr val="tx1"/>
                        </a:solidFill>
                        <a:cs typeface="Times New Roman" pitchFamily="18" charset="0"/>
                      </a:endParaRPr>
                    </a:p>
                    <a:p>
                      <a:pPr algn="ctr"/>
                      <a:endParaRPr lang="en-US" sz="2200" b="0" dirty="0" smtClean="0">
                        <a:solidFill>
                          <a:schemeClr val="tx1"/>
                        </a:solidFill>
                        <a:cs typeface="Times New Roman" pitchFamily="18" charset="0"/>
                      </a:endParaRPr>
                    </a:p>
                    <a:p>
                      <a:pPr algn="ctr"/>
                      <a:endParaRPr lang="en-US" sz="2200" b="0" dirty="0" smtClean="0">
                        <a:solidFill>
                          <a:schemeClr val="tx1"/>
                        </a:solidFill>
                        <a:cs typeface="Times New Roman" pitchFamily="18" charset="0"/>
                      </a:endParaRPr>
                    </a:p>
                    <a:p>
                      <a:pPr algn="ctr"/>
                      <a:endParaRPr lang="en-US" sz="2200" b="0" dirty="0" smtClean="0">
                        <a:solidFill>
                          <a:schemeClr val="tx1"/>
                        </a:solidFill>
                        <a:cs typeface="Times New Roman" pitchFamily="18" charset="0"/>
                      </a:endParaRPr>
                    </a:p>
                    <a:p>
                      <a:pPr algn="ctr"/>
                      <a:r>
                        <a:rPr lang="en-US" sz="2200" b="0" dirty="0" smtClean="0">
                          <a:solidFill>
                            <a:schemeClr val="tx1"/>
                          </a:solidFill>
                          <a:latin typeface="Times New Roman" pitchFamily="18" charset="0"/>
                          <a:cs typeface="Times New Roman" pitchFamily="18" charset="0"/>
                        </a:rPr>
                        <a:t>Questions and/or Comments?</a:t>
                      </a:r>
                    </a:p>
                    <a:p>
                      <a:pPr algn="ctr"/>
                      <a:endParaRPr lang="en-US" sz="2200" b="0" dirty="0" smtClean="0">
                        <a:solidFill>
                          <a:schemeClr val="tx1"/>
                        </a:solidFill>
                        <a:latin typeface="Times New Roman" pitchFamily="18" charset="0"/>
                        <a:cs typeface="Times New Roman" pitchFamily="18" charset="0"/>
                      </a:endParaRPr>
                    </a:p>
                    <a:p>
                      <a:pPr algn="ctr"/>
                      <a:endParaRPr lang="en-US" sz="2200" b="0" dirty="0" smtClean="0">
                        <a:solidFill>
                          <a:schemeClr val="tx1"/>
                        </a:solidFill>
                        <a:latin typeface="Times New Roman" pitchFamily="18" charset="0"/>
                        <a:cs typeface="Times New Roman" pitchFamily="18" charset="0"/>
                      </a:endParaRPr>
                    </a:p>
                    <a:p>
                      <a:pPr algn="ctr"/>
                      <a:r>
                        <a:rPr lang="en-US" sz="2200" b="0" dirty="0" smtClean="0">
                          <a:solidFill>
                            <a:schemeClr val="tx1"/>
                          </a:solidFill>
                          <a:latin typeface="Times New Roman" pitchFamily="18" charset="0"/>
                          <a:cs typeface="Times New Roman" pitchFamily="18" charset="0"/>
                        </a:rPr>
                        <a:t>Thank You!</a:t>
                      </a:r>
                      <a:endParaRPr lang="en-US" sz="1800" b="0" u="none" kern="1200" dirty="0" smtClean="0">
                        <a:solidFill>
                          <a:schemeClr val="tx1"/>
                        </a:solidFill>
                        <a:effectLst/>
                        <a:latin typeface="+mn-lt"/>
                        <a:ea typeface="+mn-ea"/>
                        <a:cs typeface="+mn-cs"/>
                      </a:endParaRPr>
                    </a:p>
                  </a:txBody>
                  <a:tcPr>
                    <a:noFill/>
                  </a:tcPr>
                </a:tc>
                <a:tc>
                  <a:txBody>
                    <a:bodyPr/>
                    <a:lstStyle/>
                    <a:p>
                      <a:pPr algn="ctr"/>
                      <a:endParaRPr lang="en-US" sz="2200" b="0" dirty="0" smtClean="0">
                        <a:solidFill>
                          <a:schemeClr val="tx1"/>
                        </a:solidFill>
                        <a:cs typeface="Times New Roman" pitchFamily="18" charset="0"/>
                      </a:endParaRPr>
                    </a:p>
                    <a:p>
                      <a:pPr algn="ctr"/>
                      <a:endParaRPr lang="en-US" sz="2200" b="0" dirty="0" smtClean="0">
                        <a:solidFill>
                          <a:schemeClr val="tx1"/>
                        </a:solidFill>
                        <a:cs typeface="Times New Roman" pitchFamily="18" charset="0"/>
                      </a:endParaRPr>
                    </a:p>
                    <a:p>
                      <a:pPr algn="ctr"/>
                      <a:endParaRPr lang="en-US" sz="2200" b="0" dirty="0" smtClean="0">
                        <a:solidFill>
                          <a:schemeClr val="tx1"/>
                        </a:solidFill>
                        <a:cs typeface="Times New Roman" pitchFamily="18" charset="0"/>
                      </a:endParaRPr>
                    </a:p>
                    <a:p>
                      <a:pPr algn="ctr"/>
                      <a:endParaRPr lang="en-US" sz="2200" b="0" dirty="0" smtClean="0">
                        <a:solidFill>
                          <a:schemeClr val="tx2"/>
                        </a:solidFill>
                        <a:cs typeface="Times New Roman" pitchFamily="18" charset="0"/>
                      </a:endParaRPr>
                    </a:p>
                    <a:p>
                      <a:pPr algn="ctr"/>
                      <a:r>
                        <a:rPr lang="en-US" sz="2400" b="0" dirty="0" err="1" smtClean="0">
                          <a:solidFill>
                            <a:schemeClr val="tx1"/>
                          </a:solidFill>
                          <a:latin typeface="ProSyl" pitchFamily="34" charset="0"/>
                          <a:cs typeface="Times New Roman" pitchFamily="18" charset="0"/>
                        </a:rPr>
                        <a:t>xWd</a:t>
                      </a:r>
                      <a:r>
                        <a:rPr lang="en-US" sz="2400" b="0" dirty="0" smtClean="0">
                          <a:solidFill>
                            <a:schemeClr val="tx1"/>
                          </a:solidFill>
                          <a:latin typeface="ProSyl" pitchFamily="34" charset="0"/>
                          <a:cs typeface="Times New Roman" pitchFamily="18" charset="0"/>
                        </a:rPr>
                        <a:t>[t5</a:t>
                      </a:r>
                      <a:r>
                        <a:rPr lang="en-US" sz="2400" b="0" baseline="0" dirty="0" smtClean="0">
                          <a:solidFill>
                            <a:schemeClr val="tx1"/>
                          </a:solidFill>
                          <a:latin typeface="ProSyl" pitchFamily="34" charset="0"/>
                          <a:cs typeface="Times New Roman" pitchFamily="18" charset="0"/>
                        </a:rPr>
                        <a:t> </a:t>
                      </a:r>
                      <a:r>
                        <a:rPr lang="en-US" sz="2400" b="0" baseline="0" dirty="0" err="1" smtClean="0">
                          <a:solidFill>
                            <a:schemeClr val="tx1"/>
                          </a:solidFill>
                          <a:latin typeface="ProSyl" pitchFamily="34" charset="0"/>
                          <a:cs typeface="Times New Roman" pitchFamily="18" charset="0"/>
                        </a:rPr>
                        <a:t>xmlFs?l</a:t>
                      </a:r>
                      <a:r>
                        <a:rPr lang="en-US" sz="2400" b="0" baseline="0" dirty="0" smtClean="0">
                          <a:solidFill>
                            <a:schemeClr val="tx1"/>
                          </a:solidFill>
                          <a:latin typeface="ProSyl" pitchFamily="34" charset="0"/>
                          <a:cs typeface="Times New Roman" pitchFamily="18" charset="0"/>
                        </a:rPr>
                        <a:t>]i5 scsy4nw5V</a:t>
                      </a:r>
                      <a:endParaRPr lang="en-US" sz="2400" b="0" dirty="0" smtClean="0">
                        <a:solidFill>
                          <a:schemeClr val="tx1"/>
                        </a:solidFill>
                        <a:cs typeface="Times New Roman" pitchFamily="18" charset="0"/>
                      </a:endParaRPr>
                    </a:p>
                    <a:p>
                      <a:pPr algn="ctr"/>
                      <a:endParaRPr lang="en-US" sz="2400" b="0" dirty="0" smtClean="0">
                        <a:solidFill>
                          <a:schemeClr val="tx1"/>
                        </a:solidFill>
                        <a:cs typeface="Times New Roman" pitchFamily="18" charset="0"/>
                      </a:endParaRPr>
                    </a:p>
                    <a:p>
                      <a:pPr algn="ctr"/>
                      <a:endParaRPr lang="en-US" sz="2400" b="0" dirty="0" smtClean="0">
                        <a:solidFill>
                          <a:schemeClr val="tx1"/>
                        </a:solidFill>
                        <a:cs typeface="Times New Roman" pitchFamily="18" charset="0"/>
                      </a:endParaRPr>
                    </a:p>
                    <a:p>
                      <a:pPr algn="ctr"/>
                      <a:r>
                        <a:rPr lang="en-US" sz="2400" b="0" dirty="0" smtClean="0">
                          <a:solidFill>
                            <a:schemeClr val="tx1"/>
                          </a:solidFill>
                          <a:latin typeface="ProSyl" pitchFamily="34" charset="0"/>
                          <a:cs typeface="Times New Roman" pitchFamily="18" charset="0"/>
                        </a:rPr>
                        <a:t>d/</a:t>
                      </a:r>
                      <a:r>
                        <a:rPr lang="en-US" sz="2400" b="0" dirty="0" err="1" smtClean="0">
                          <a:solidFill>
                            <a:schemeClr val="tx1"/>
                          </a:solidFill>
                          <a:latin typeface="ProSyl" pitchFamily="34" charset="0"/>
                          <a:cs typeface="Times New Roman" pitchFamily="18" charset="0"/>
                        </a:rPr>
                        <a:t>Ndy</a:t>
                      </a:r>
                      <a:r>
                        <a:rPr lang="en-US" sz="2400" b="0" dirty="0" smtClean="0">
                          <a:solidFill>
                            <a:schemeClr val="tx1"/>
                          </a:solidFill>
                          <a:cs typeface="Times New Roman" pitchFamily="18" charset="0"/>
                        </a:rPr>
                        <a:t>!</a:t>
                      </a:r>
                    </a:p>
                  </a:txBody>
                  <a:tcPr>
                    <a:noFill/>
                  </a:tcPr>
                </a:tc>
              </a:tr>
            </a:tbl>
          </a:graphicData>
        </a:graphic>
      </p:graphicFrame>
      <p:sp>
        <p:nvSpPr>
          <p:cNvPr id="10" name="Title 1"/>
          <p:cNvSpPr txBox="1">
            <a:spLocks/>
          </p:cNvSpPr>
          <p:nvPr/>
        </p:nvSpPr>
        <p:spPr>
          <a:xfrm>
            <a:off x="1252611" y="404664"/>
            <a:ext cx="6248400" cy="1144733"/>
          </a:xfrm>
          <a:prstGeom prst="rect">
            <a:avLst/>
          </a:prstGeom>
          <a:noFill/>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latin typeface="Times New Roman" pitchFamily="18" charset="0"/>
                <a:cs typeface="Times New Roman" pitchFamily="18" charset="0"/>
              </a:rPr>
              <a:t>Questions and Comments</a:t>
            </a:r>
            <a:br>
              <a:rPr lang="en-US" sz="2800" b="1" dirty="0" smtClean="0">
                <a:latin typeface="Times New Roman" pitchFamily="18" charset="0"/>
                <a:cs typeface="Times New Roman" pitchFamily="18" charset="0"/>
              </a:rPr>
            </a:br>
            <a:r>
              <a:rPr lang="en-US" sz="2800" b="1" dirty="0">
                <a:latin typeface="ProSyl" pitchFamily="34" charset="0"/>
                <a:cs typeface="Times New Roman" pitchFamily="18" charset="0"/>
              </a:rPr>
              <a:t>xWdt4nw5 scsy4nw9l</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566193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3</a:t>
            </a:fld>
            <a:endParaRPr lang="en-CA" dirty="0"/>
          </a:p>
        </p:txBody>
      </p:sp>
      <p:sp>
        <p:nvSpPr>
          <p:cNvPr id="3" name="Footer Placeholder 2"/>
          <p:cNvSpPr>
            <a:spLocks noGrp="1"/>
          </p:cNvSpPr>
          <p:nvPr>
            <p:ph type="ftr" sz="quarter" idx="11"/>
          </p:nvPr>
        </p:nvSpPr>
        <p:spPr>
          <a:xfrm>
            <a:off x="2699792"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636248592"/>
              </p:ext>
            </p:extLst>
          </p:nvPr>
        </p:nvGraphicFramePr>
        <p:xfrm>
          <a:off x="533400" y="1828799"/>
          <a:ext cx="8153400" cy="4114801"/>
        </p:xfrm>
        <a:graphic>
          <a:graphicData uri="http://schemas.openxmlformats.org/drawingml/2006/table">
            <a:tbl>
              <a:tblPr firstRow="1" bandRow="1">
                <a:tableStyleId>{5C22544A-7EE6-4342-B048-85BDC9FD1C3A}</a:tableStyleId>
              </a:tblPr>
              <a:tblGrid>
                <a:gridCol w="4065523"/>
                <a:gridCol w="4087877"/>
              </a:tblGrid>
              <a:tr h="4114801">
                <a:tc>
                  <a:txBody>
                    <a:bodyPr/>
                    <a:lstStyle/>
                    <a:p>
                      <a:pPr marL="342900" indent="-342900" algn="l">
                        <a:buFont typeface="Wingdings" pitchFamily="2" charset="2"/>
                        <a:buChar char="Ø"/>
                      </a:pPr>
                      <a:r>
                        <a:rPr lang="en-US" sz="2200" b="0" dirty="0" smtClean="0">
                          <a:solidFill>
                            <a:schemeClr val="tx1"/>
                          </a:solidFill>
                          <a:latin typeface="Times New Roman" pitchFamily="18" charset="0"/>
                          <a:cs typeface="Times New Roman" pitchFamily="18" charset="0"/>
                        </a:rPr>
                        <a:t>Institution of Public Government (IPG) established under Article 13 of the </a:t>
                      </a:r>
                      <a:r>
                        <a:rPr lang="en-US" sz="2200" b="0" i="1" dirty="0" smtClean="0">
                          <a:solidFill>
                            <a:schemeClr val="tx1"/>
                          </a:solidFill>
                          <a:latin typeface="Times New Roman" pitchFamily="18" charset="0"/>
                          <a:cs typeface="Times New Roman" pitchFamily="18" charset="0"/>
                        </a:rPr>
                        <a:t>Nunavut Land Claims Agreement </a:t>
                      </a:r>
                      <a:r>
                        <a:rPr lang="en-US" sz="2200" b="0" dirty="0" smtClean="0">
                          <a:solidFill>
                            <a:schemeClr val="tx1"/>
                          </a:solidFill>
                          <a:latin typeface="Times New Roman" pitchFamily="18" charset="0"/>
                          <a:cs typeface="Times New Roman" pitchFamily="18" charset="0"/>
                        </a:rPr>
                        <a:t>(NLCA)</a:t>
                      </a:r>
                    </a:p>
                    <a:p>
                      <a:pPr marL="0" indent="0" algn="l">
                        <a:buFont typeface="Wingdings" pitchFamily="2" charset="2"/>
                        <a:buNone/>
                      </a:pPr>
                      <a:endParaRPr lang="en-US" sz="2200" b="0" dirty="0" smtClean="0">
                        <a:solidFill>
                          <a:schemeClr val="tx1"/>
                        </a:solidFill>
                        <a:latin typeface="Times New Roman" pitchFamily="18" charset="0"/>
                        <a:cs typeface="Times New Roman" pitchFamily="18" charset="0"/>
                      </a:endParaRPr>
                    </a:p>
                    <a:p>
                      <a:pPr marL="0" indent="0" algn="l">
                        <a:buFont typeface="Wingdings" pitchFamily="2" charset="2"/>
                        <a:buNone/>
                      </a:pPr>
                      <a:endParaRPr lang="en-US" sz="2200" b="0" dirty="0" smtClean="0">
                        <a:solidFill>
                          <a:schemeClr val="tx1"/>
                        </a:solidFill>
                        <a:latin typeface="Times New Roman" pitchFamily="18" charset="0"/>
                        <a:cs typeface="Times New Roman" pitchFamily="18" charset="0"/>
                      </a:endParaRPr>
                    </a:p>
                    <a:p>
                      <a:pPr marL="342900" indent="-342900" algn="l">
                        <a:buFont typeface="Wingdings" pitchFamily="2" charset="2"/>
                        <a:buChar char="Ø"/>
                      </a:pPr>
                      <a:r>
                        <a:rPr lang="en-US" sz="2200" b="0" baseline="0" dirty="0" smtClean="0">
                          <a:solidFill>
                            <a:schemeClr val="tx1"/>
                          </a:solidFill>
                          <a:latin typeface="Times New Roman" pitchFamily="18" charset="0"/>
                          <a:cs typeface="Times New Roman" pitchFamily="18" charset="0"/>
                        </a:rPr>
                        <a:t>Responsibilities and powers over the regulation, use, and management of freshwater in the Nunavut Settlement Area</a:t>
                      </a:r>
                      <a:endParaRPr lang="en-CA" sz="2400" b="0" dirty="0"/>
                    </a:p>
                  </a:txBody>
                  <a:tcPr>
                    <a:noFill/>
                  </a:tcPr>
                </a:tc>
                <a:tc>
                  <a:txBody>
                    <a:bodyPr/>
                    <a:lstStyle/>
                    <a:p>
                      <a:pPr marL="342900" indent="-342900" algn="l">
                        <a:buFont typeface="Wingdings" pitchFamily="2" charset="2"/>
                        <a:buChar char="Ø"/>
                      </a:pPr>
                      <a:r>
                        <a:rPr lang="en-US" sz="2200" b="0" dirty="0" err="1" smtClean="0">
                          <a:solidFill>
                            <a:schemeClr val="tx1"/>
                          </a:solidFill>
                          <a:latin typeface="ProSyl" pitchFamily="34" charset="0"/>
                          <a:cs typeface="Times New Roman" pitchFamily="18" charset="0"/>
                        </a:rPr>
                        <a:t>Nebsiz</a:t>
                      </a:r>
                      <a:r>
                        <a:rPr lang="en-US" sz="2200" b="0" baseline="0" dirty="0" smtClean="0">
                          <a:solidFill>
                            <a:schemeClr val="tx1"/>
                          </a:solidFill>
                          <a:latin typeface="ProSyl" pitchFamily="34" charset="0"/>
                          <a:cs typeface="Times New Roman" pitchFamily="18" charset="0"/>
                        </a:rPr>
                        <a:t> </a:t>
                      </a:r>
                      <a:r>
                        <a:rPr lang="en-US" sz="2200" b="0" baseline="0" dirty="0" err="1" smtClean="0">
                          <a:solidFill>
                            <a:schemeClr val="tx1"/>
                          </a:solidFill>
                          <a:latin typeface="ProSyl" pitchFamily="34" charset="0"/>
                          <a:cs typeface="Times New Roman" pitchFamily="18" charset="0"/>
                        </a:rPr>
                        <a:t>rao</a:t>
                      </a:r>
                      <a:r>
                        <a:rPr lang="en-US" sz="2200" b="0" baseline="0" dirty="0" smtClean="0">
                          <a:solidFill>
                            <a:schemeClr val="tx1"/>
                          </a:solidFill>
                          <a:latin typeface="ProSyl" pitchFamily="34" charset="0"/>
                          <a:cs typeface="Times New Roman" pitchFamily="18" charset="0"/>
                        </a:rPr>
                        <a:t>]m3i4 Wpy3g5 Z?msJ5 nebsMsymJ5 </a:t>
                      </a:r>
                      <a:r>
                        <a:rPr lang="en-US" sz="2200" b="0" baseline="0" dirty="0" err="1" smtClean="0">
                          <a:solidFill>
                            <a:schemeClr val="tx1"/>
                          </a:solidFill>
                          <a:latin typeface="ProSyl" pitchFamily="34" charset="0"/>
                          <a:cs typeface="Times New Roman" pitchFamily="18" charset="0"/>
                        </a:rPr>
                        <a:t>moLA</a:t>
                      </a:r>
                      <a:r>
                        <a:rPr lang="en-US" sz="2200" b="0" baseline="0" dirty="0" smtClean="0">
                          <a:solidFill>
                            <a:schemeClr val="tx1"/>
                          </a:solidFill>
                          <a:latin typeface="ProSyl" pitchFamily="34" charset="0"/>
                          <a:cs typeface="Times New Roman" pitchFamily="18" charset="0"/>
                        </a:rPr>
                        <a:t> </a:t>
                      </a:r>
                      <a:r>
                        <a:rPr lang="en-US" sz="2200" b="0" baseline="0" dirty="0" err="1" smtClean="0">
                          <a:solidFill>
                            <a:schemeClr val="tx1"/>
                          </a:solidFill>
                          <a:latin typeface="ProSyl" pitchFamily="34" charset="0"/>
                          <a:cs typeface="Times New Roman" pitchFamily="18" charset="0"/>
                        </a:rPr>
                        <a:t>ttCymiz</a:t>
                      </a:r>
                      <a:r>
                        <a:rPr lang="en-US" sz="2200" b="0" baseline="0" dirty="0" smtClean="0">
                          <a:solidFill>
                            <a:schemeClr val="tx1"/>
                          </a:solidFill>
                          <a:latin typeface="ProSyl" pitchFamily="34" charset="0"/>
                          <a:cs typeface="Times New Roman" pitchFamily="18" charset="0"/>
                        </a:rPr>
                        <a:t> !#ug6 </a:t>
                      </a:r>
                      <a:r>
                        <a:rPr lang="en-US" sz="2200" b="0" i="1" baseline="0" dirty="0" smtClean="0">
                          <a:solidFill>
                            <a:schemeClr val="tx1"/>
                          </a:solidFill>
                          <a:latin typeface="ProSyl" pitchFamily="34" charset="0"/>
                          <a:cs typeface="Times New Roman" pitchFamily="18" charset="0"/>
                        </a:rPr>
                        <a:t>kNK3u kNb3i3j5 xqctQAtu5</a:t>
                      </a:r>
                      <a:endParaRPr lang="en-US" sz="2200" b="0" dirty="0" smtClean="0">
                        <a:solidFill>
                          <a:schemeClr val="tx1"/>
                        </a:solidFill>
                        <a:latin typeface="ProSyl" pitchFamily="34" charset="0"/>
                        <a:cs typeface="Times New Roman" pitchFamily="18" charset="0"/>
                      </a:endParaRPr>
                    </a:p>
                    <a:p>
                      <a:pPr marL="0" indent="0" algn="l">
                        <a:buFont typeface="Wingdings" pitchFamily="2" charset="2"/>
                        <a:buNone/>
                      </a:pPr>
                      <a:endParaRPr lang="en-US" sz="2200" b="0" dirty="0" smtClean="0">
                        <a:solidFill>
                          <a:schemeClr val="tx2"/>
                        </a:solidFill>
                        <a:cs typeface="Times New Roman" pitchFamily="18" charset="0"/>
                      </a:endParaRPr>
                    </a:p>
                    <a:p>
                      <a:pPr marL="342900" indent="-342900" algn="l">
                        <a:buFont typeface="Wingdings" pitchFamily="2" charset="2"/>
                        <a:buChar char="Ø"/>
                      </a:pPr>
                      <a:r>
                        <a:rPr lang="en-US" sz="2200" b="0" baseline="0" dirty="0" smtClean="0">
                          <a:solidFill>
                            <a:schemeClr val="tx1"/>
                          </a:solidFill>
                          <a:latin typeface="ProSyl" pitchFamily="34" charset="0"/>
                          <a:cs typeface="Times New Roman" pitchFamily="18" charset="0"/>
                        </a:rPr>
                        <a:t>W/4nq5 xml WJN3iq5 moZsJ5 W9lQ5, xg3bsiqk5 xml xsMyi3j5 bEsaqg3u wmw5 kNK3b3ij5 xqctQAtqi3g5 kNw5</a:t>
                      </a:r>
                    </a:p>
                  </a:txBody>
                  <a:tcPr>
                    <a:noFill/>
                  </a:tcPr>
                </a:tc>
              </a:tr>
            </a:tbl>
          </a:graphicData>
        </a:graphic>
      </p:graphicFrame>
      <p:sp>
        <p:nvSpPr>
          <p:cNvPr id="10" name="Title 1"/>
          <p:cNvSpPr txBox="1">
            <a:spLocks/>
          </p:cNvSpPr>
          <p:nvPr/>
        </p:nvSpPr>
        <p:spPr>
          <a:xfrm>
            <a:off x="1331640" y="332656"/>
            <a:ext cx="6408712"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solidFill>
                  <a:schemeClr val="bg1"/>
                </a:solidFill>
                <a:latin typeface="Times New Roman" pitchFamily="18" charset="0"/>
                <a:cs typeface="Times New Roman" pitchFamily="18" charset="0"/>
              </a:rPr>
              <a:t> </a:t>
            </a:r>
            <a:r>
              <a:rPr lang="en-US" sz="2800" b="1" dirty="0" smtClean="0">
                <a:latin typeface="Times New Roman" pitchFamily="18" charset="0"/>
                <a:cs typeface="Times New Roman" pitchFamily="18" charset="0"/>
              </a:rPr>
              <a:t>NWB Background Info.</a:t>
            </a:r>
            <a:br>
              <a:rPr lang="en-US" sz="2800" b="1" dirty="0" smtClean="0">
                <a:latin typeface="Times New Roman" pitchFamily="18" charset="0"/>
                <a:cs typeface="Times New Roman" pitchFamily="18" charset="0"/>
              </a:rPr>
            </a:br>
            <a:r>
              <a:rPr lang="en-US" sz="2800" b="1" dirty="0" smtClean="0">
                <a:latin typeface="ProSyl" panose="020B0500000000000000" pitchFamily="34" charset="0"/>
                <a:cs typeface="Times New Roman" pitchFamily="18" charset="0"/>
              </a:rPr>
              <a:t>wmoEp5 si2vsyz gnZ4n5</a:t>
            </a:r>
            <a:endParaRPr lang="en-US" sz="2800" b="1" dirty="0">
              <a:latin typeface="ProSyl" panose="020B0500000000000000" pitchFamily="34" charset="0"/>
              <a:cs typeface="Times New Roman" pitchFamily="18" charset="0"/>
            </a:endParaRPr>
          </a:p>
        </p:txBody>
      </p:sp>
    </p:spTree>
    <p:extLst>
      <p:ext uri="{BB962C8B-B14F-4D97-AF65-F5344CB8AC3E}">
        <p14:creationId xmlns:p14="http://schemas.microsoft.com/office/powerpoint/2010/main" val="612572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4</a:t>
            </a:fld>
            <a:endParaRPr lang="en-CA">
              <a:solidFill>
                <a:srgbClr val="0A647D"/>
              </a:solidFill>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a:xfrm>
            <a:off x="2699792"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229782268"/>
              </p:ext>
            </p:extLst>
          </p:nvPr>
        </p:nvGraphicFramePr>
        <p:xfrm>
          <a:off x="533400" y="1828799"/>
          <a:ext cx="8153400" cy="3810001"/>
        </p:xfrm>
        <a:graphic>
          <a:graphicData uri="http://schemas.openxmlformats.org/drawingml/2006/table">
            <a:tbl>
              <a:tblPr firstRow="1" bandRow="1">
                <a:tableStyleId>{5C22544A-7EE6-4342-B048-85BDC9FD1C3A}</a:tableStyleId>
              </a:tblPr>
              <a:tblGrid>
                <a:gridCol w="4065523"/>
                <a:gridCol w="4087877"/>
              </a:tblGrid>
              <a:tr h="3810001">
                <a:tc>
                  <a:txBody>
                    <a:bodyPr/>
                    <a:lstStyle/>
                    <a:p>
                      <a:pPr marL="342900" indent="-342900" algn="l">
                        <a:buFont typeface="Wingdings" pitchFamily="2" charset="2"/>
                        <a:buChar char="Ø"/>
                      </a:pPr>
                      <a:r>
                        <a:rPr lang="en-US" sz="2200" b="0" dirty="0" smtClean="0">
                          <a:solidFill>
                            <a:schemeClr val="tx1"/>
                          </a:solidFill>
                          <a:latin typeface="Times New Roman" pitchFamily="18" charset="0"/>
                          <a:cs typeface="Times New Roman" pitchFamily="18" charset="0"/>
                        </a:rPr>
                        <a:t>Objects of the NWB are to provide for the conservation and utilization of waters in Nunavut, except in a national park, in a manner that will provide the optimum benefit from those waters for Nunavut’s residents in particular and Canadians in general</a:t>
                      </a:r>
                      <a:endParaRPr lang="en-CA" sz="2400" b="0" dirty="0">
                        <a:latin typeface="Times New Roman" pitchFamily="18" charset="0"/>
                        <a:cs typeface="Times New Roman" pitchFamily="18" charset="0"/>
                      </a:endParaRPr>
                    </a:p>
                  </a:txBody>
                  <a:tcPr>
                    <a:noFill/>
                  </a:tcPr>
                </a:tc>
                <a:tc>
                  <a:txBody>
                    <a:bodyPr/>
                    <a:lstStyle/>
                    <a:p>
                      <a:pPr marL="342900" marR="0" indent="-34290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2200" b="0" dirty="0" err="1" smtClean="0">
                          <a:solidFill>
                            <a:schemeClr val="tx1"/>
                          </a:solidFill>
                          <a:latin typeface="ProSyl" pitchFamily="34" charset="0"/>
                          <a:cs typeface="Times New Roman" pitchFamily="18" charset="0"/>
                        </a:rPr>
                        <a:t>gCZE</a:t>
                      </a:r>
                      <a:r>
                        <a:rPr lang="en-US" sz="2200" b="0" dirty="0" smtClean="0">
                          <a:solidFill>
                            <a:schemeClr val="tx1"/>
                          </a:solidFill>
                          <a:latin typeface="ProSyl" pitchFamily="34" charset="0"/>
                          <a:cs typeface="Times New Roman" pitchFamily="18" charset="0"/>
                        </a:rPr>
                        <a:t>/z</a:t>
                      </a:r>
                      <a:r>
                        <a:rPr lang="en-US" sz="2200" b="0" baseline="0" dirty="0" smtClean="0">
                          <a:solidFill>
                            <a:schemeClr val="tx1"/>
                          </a:solidFill>
                          <a:latin typeface="ProSyl" pitchFamily="34" charset="0"/>
                          <a:cs typeface="Times New Roman" pitchFamily="18" charset="0"/>
                        </a:rPr>
                        <a:t> kNK3u wmoEpf5 W=c3tydlQ5 xsMbsyx3dlA xml xg3bsiq5 wmw5 kNK3u, wMsqgglt4 uawy3=u5g5, wvJtcyx3dlA bmfNz5 wm3i5 kNK3usk5 Wlx3g3u xml vNbus5 rfgwNw5.</a:t>
                      </a:r>
                      <a:endParaRPr lang="en-US" sz="2200" b="0" dirty="0" smtClean="0">
                        <a:solidFill>
                          <a:schemeClr val="tx1"/>
                        </a:solidFill>
                        <a:latin typeface="ProSyl" pitchFamily="34" charset="0"/>
                        <a:cs typeface="Times New Roman" pitchFamily="18" charset="0"/>
                      </a:endParaRPr>
                    </a:p>
                    <a:p>
                      <a:pPr marL="0" indent="0" algn="l">
                        <a:buFont typeface="Wingdings" pitchFamily="2" charset="2"/>
                        <a:buNone/>
                      </a:pPr>
                      <a:endParaRPr lang="en-CA" sz="2400" b="0" dirty="0">
                        <a:solidFill>
                          <a:schemeClr val="tx2"/>
                        </a:solidFill>
                      </a:endParaRPr>
                    </a:p>
                  </a:txBody>
                  <a:tcPr>
                    <a:noFill/>
                  </a:tcPr>
                </a:tc>
              </a:tr>
            </a:tbl>
          </a:graphicData>
        </a:graphic>
      </p:graphicFrame>
      <p:sp>
        <p:nvSpPr>
          <p:cNvPr id="11" name="Title 1"/>
          <p:cNvSpPr txBox="1">
            <a:spLocks/>
          </p:cNvSpPr>
          <p:nvPr/>
        </p:nvSpPr>
        <p:spPr>
          <a:xfrm>
            <a:off x="1191847" y="412058"/>
            <a:ext cx="6248400"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smtClean="0">
                <a:solidFill>
                  <a:schemeClr val="bg1"/>
                </a:solidFill>
                <a:latin typeface="Times New Roman" pitchFamily="18" charset="0"/>
                <a:cs typeface="Times New Roman" pitchFamily="18" charset="0"/>
              </a:rPr>
              <a:t> </a:t>
            </a:r>
            <a:r>
              <a:rPr lang="en-US" sz="2900" b="1" dirty="0" smtClean="0">
                <a:latin typeface="Times New Roman" pitchFamily="18" charset="0"/>
                <a:cs typeface="Times New Roman" pitchFamily="18" charset="0"/>
              </a:rPr>
              <a:t>NWB Background Info. Cont.</a:t>
            </a:r>
            <a:br>
              <a:rPr lang="en-US" sz="2900" b="1" dirty="0" smtClean="0">
                <a:latin typeface="Times New Roman" pitchFamily="18" charset="0"/>
                <a:cs typeface="Times New Roman" pitchFamily="18" charset="0"/>
              </a:rPr>
            </a:br>
            <a:r>
              <a:rPr lang="en-US" sz="2900" b="1" dirty="0">
                <a:latin typeface="ProSyl" pitchFamily="34" charset="0"/>
                <a:cs typeface="Times New Roman" pitchFamily="18" charset="0"/>
              </a:rPr>
              <a:t>kNK3u wmoEpf5 </a:t>
            </a:r>
            <a:r>
              <a:rPr lang="en-US" sz="2900" b="1" dirty="0" err="1">
                <a:latin typeface="ProSyl" pitchFamily="34" charset="0"/>
                <a:cs typeface="Times New Roman" pitchFamily="18" charset="0"/>
              </a:rPr>
              <a:t>ckwgymiz</a:t>
            </a:r>
            <a:r>
              <a:rPr lang="en-US" sz="2900" b="1" dirty="0">
                <a:latin typeface="ProSyl" pitchFamily="34" charset="0"/>
                <a:cs typeface="Times New Roman" pitchFamily="18" charset="0"/>
              </a:rPr>
              <a:t>. </a:t>
            </a:r>
            <a:r>
              <a:rPr lang="en-US" sz="2900" dirty="0">
                <a:latin typeface="ProSyl" pitchFamily="34" charset="0"/>
                <a:cs typeface="Times New Roman" pitchFamily="18" charset="0"/>
              </a:rPr>
              <a:t>vJyJ6</a:t>
            </a:r>
            <a:endParaRPr lang="en-US" sz="2900" b="1" dirty="0">
              <a:latin typeface="Times New Roman" pitchFamily="18" charset="0"/>
              <a:cs typeface="Times New Roman" pitchFamily="18" charset="0"/>
            </a:endParaRPr>
          </a:p>
        </p:txBody>
      </p:sp>
    </p:spTree>
    <p:extLst>
      <p:ext uri="{BB962C8B-B14F-4D97-AF65-F5344CB8AC3E}">
        <p14:creationId xmlns:p14="http://schemas.microsoft.com/office/powerpoint/2010/main" val="2518602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5</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311194821"/>
              </p:ext>
            </p:extLst>
          </p:nvPr>
        </p:nvGraphicFramePr>
        <p:xfrm>
          <a:off x="533400" y="1953736"/>
          <a:ext cx="8153400" cy="4145280"/>
        </p:xfrm>
        <a:graphic>
          <a:graphicData uri="http://schemas.openxmlformats.org/drawingml/2006/table">
            <a:tbl>
              <a:tblPr firstRow="1" bandRow="1">
                <a:tableStyleId>{5C22544A-7EE6-4342-B048-85BDC9FD1C3A}</a:tableStyleId>
              </a:tblPr>
              <a:tblGrid>
                <a:gridCol w="4065523"/>
                <a:gridCol w="4087877"/>
              </a:tblGrid>
              <a:tr h="3657601">
                <a:tc>
                  <a:txBody>
                    <a:bodyPr/>
                    <a:lstStyle/>
                    <a:p>
                      <a:pPr marL="342900" indent="-342900" algn="l">
                        <a:buFont typeface="Wingdings" pitchFamily="2" charset="2"/>
                        <a:buChar char="Ø"/>
                      </a:pPr>
                      <a:r>
                        <a:rPr lang="en-US" sz="2200" b="0" dirty="0" smtClean="0">
                          <a:solidFill>
                            <a:schemeClr val="tx1"/>
                          </a:solidFill>
                          <a:latin typeface="Times New Roman" pitchFamily="18" charset="0"/>
                          <a:cs typeface="Times New Roman" pitchFamily="18" charset="0"/>
                        </a:rPr>
                        <a:t>Based on its mandate, the NWB may issue any of the following authorizations for the use of water and/or  deposit of waste for undertakings in Nunavut:</a:t>
                      </a:r>
                    </a:p>
                    <a:p>
                      <a:pPr marL="0" indent="0" algn="l">
                        <a:buFont typeface="Wingdings" pitchFamily="2" charset="2"/>
                        <a:buNone/>
                      </a:pPr>
                      <a:r>
                        <a:rPr lang="en-US" sz="2200" b="0" baseline="0" dirty="0" smtClean="0">
                          <a:solidFill>
                            <a:schemeClr val="tx1"/>
                          </a:solidFill>
                          <a:latin typeface="Times New Roman" pitchFamily="18" charset="0"/>
                          <a:cs typeface="Times New Roman" pitchFamily="18" charset="0"/>
                        </a:rPr>
                        <a:t> </a:t>
                      </a:r>
                    </a:p>
                    <a:p>
                      <a:pPr marL="800100" lvl="1" indent="-342900" algn="l">
                        <a:buFont typeface="Courier New" panose="02070309020205020404" pitchFamily="49" charset="0"/>
                        <a:buChar char="o"/>
                      </a:pPr>
                      <a:r>
                        <a:rPr lang="en-US" sz="2200" b="0" dirty="0" smtClean="0">
                          <a:solidFill>
                            <a:schemeClr val="tx1"/>
                          </a:solidFill>
                          <a:latin typeface="Times New Roman" pitchFamily="18" charset="0"/>
                          <a:cs typeface="Times New Roman" pitchFamily="18" charset="0"/>
                        </a:rPr>
                        <a:t>Approvals without a  </a:t>
                      </a:r>
                      <a:r>
                        <a:rPr lang="en-US" sz="2200" b="0" dirty="0" err="1" smtClean="0">
                          <a:solidFill>
                            <a:schemeClr val="tx1"/>
                          </a:solidFill>
                          <a:latin typeface="Times New Roman" pitchFamily="18" charset="0"/>
                          <a:cs typeface="Times New Roman" pitchFamily="18" charset="0"/>
                        </a:rPr>
                        <a:t>Licence</a:t>
                      </a:r>
                      <a:endParaRPr lang="en-CA" sz="2400" b="0" dirty="0"/>
                    </a:p>
                  </a:txBody>
                  <a:tcPr>
                    <a:noFill/>
                  </a:tcPr>
                </a:tc>
                <a:tc>
                  <a:txBody>
                    <a:bodyPr/>
                    <a:lstStyle/>
                    <a:p>
                      <a:pPr marL="342900" indent="-342900" algn="l">
                        <a:buFont typeface="Wingdings" pitchFamily="2" charset="2"/>
                        <a:buChar char="Ø"/>
                      </a:pPr>
                      <a:r>
                        <a:rPr lang="en-US" sz="2200" b="0" dirty="0" err="1" smtClean="0">
                          <a:solidFill>
                            <a:schemeClr val="tx1"/>
                          </a:solidFill>
                          <a:latin typeface="ProSyl" pitchFamily="34" charset="0"/>
                          <a:cs typeface="Times New Roman" pitchFamily="18" charset="0"/>
                        </a:rPr>
                        <a:t>gz</a:t>
                      </a:r>
                      <a:r>
                        <a:rPr lang="en-US" sz="2200" b="0" dirty="0" smtClean="0">
                          <a:solidFill>
                            <a:schemeClr val="tx1"/>
                          </a:solidFill>
                          <a:latin typeface="ProSyl" pitchFamily="34" charset="0"/>
                          <a:cs typeface="Times New Roman" pitchFamily="18" charset="0"/>
                        </a:rPr>
                        <a:t>=</a:t>
                      </a:r>
                      <a:r>
                        <a:rPr lang="en-US" sz="2200" b="0" dirty="0" err="1" smtClean="0">
                          <a:solidFill>
                            <a:schemeClr val="tx1"/>
                          </a:solidFill>
                          <a:latin typeface="ProSyl" pitchFamily="34" charset="0"/>
                          <a:cs typeface="Times New Roman" pitchFamily="18" charset="0"/>
                        </a:rPr>
                        <a:t>QlA</a:t>
                      </a:r>
                      <a:r>
                        <a:rPr lang="en-US" sz="2200" b="0" dirty="0" smtClean="0">
                          <a:solidFill>
                            <a:schemeClr val="tx1"/>
                          </a:solidFill>
                          <a:latin typeface="ProSyl" pitchFamily="34" charset="0"/>
                          <a:cs typeface="Times New Roman" pitchFamily="18" charset="0"/>
                        </a:rPr>
                        <a:t> W/4nz5, wmoEpf5 WJNstu4 giygwNExc3S5 </a:t>
                      </a:r>
                      <a:r>
                        <a:rPr lang="en-US" sz="2200" b="0" dirty="0" err="1" smtClean="0">
                          <a:solidFill>
                            <a:schemeClr val="tx1"/>
                          </a:solidFill>
                          <a:latin typeface="ProSyl" pitchFamily="34" charset="0"/>
                          <a:cs typeface="Times New Roman" pitchFamily="18" charset="0"/>
                        </a:rPr>
                        <a:t>sm</a:t>
                      </a:r>
                      <a:r>
                        <a:rPr lang="en-US" sz="2200" b="0" dirty="0" smtClean="0">
                          <a:solidFill>
                            <a:schemeClr val="tx1"/>
                          </a:solidFill>
                          <a:latin typeface="ProSyl" pitchFamily="34" charset="0"/>
                          <a:cs typeface="Times New Roman" pitchFamily="18" charset="0"/>
                        </a:rPr>
                        <a:t> </a:t>
                      </a:r>
                      <a:r>
                        <a:rPr lang="en-US" sz="2200" b="0" dirty="0" err="1" smtClean="0">
                          <a:solidFill>
                            <a:schemeClr val="tx1"/>
                          </a:solidFill>
                          <a:latin typeface="ProSyl" pitchFamily="34" charset="0"/>
                          <a:cs typeface="Times New Roman" pitchFamily="18" charset="0"/>
                        </a:rPr>
                        <a:t>xb</a:t>
                      </a:r>
                      <a:r>
                        <a:rPr lang="en-US" sz="2200" b="0" dirty="0" smtClean="0">
                          <a:solidFill>
                            <a:schemeClr val="tx1"/>
                          </a:solidFill>
                          <a:latin typeface="ProSyl" pitchFamily="34" charset="0"/>
                          <a:cs typeface="Times New Roman" pitchFamily="18" charset="0"/>
                        </a:rPr>
                        <a:t>]igk5</a:t>
                      </a:r>
                      <a:r>
                        <a:rPr lang="en-US" sz="2200" b="0" baseline="0" dirty="0" smtClean="0">
                          <a:solidFill>
                            <a:schemeClr val="tx1"/>
                          </a:solidFill>
                          <a:latin typeface="ProSyl" pitchFamily="34" charset="0"/>
                          <a:cs typeface="Times New Roman" pitchFamily="18" charset="0"/>
                        </a:rPr>
                        <a:t> xg3bsJtn3k5 wm3j5 </a:t>
                      </a:r>
                      <a:r>
                        <a:rPr lang="en-US" sz="2200" b="0" baseline="0" dirty="0" err="1" smtClean="0">
                          <a:solidFill>
                            <a:schemeClr val="tx1"/>
                          </a:solidFill>
                          <a:latin typeface="ProSyl" pitchFamily="34" charset="0"/>
                          <a:cs typeface="Times New Roman" pitchFamily="18" charset="0"/>
                        </a:rPr>
                        <a:t>xmlFs?l</a:t>
                      </a:r>
                      <a:r>
                        <a:rPr lang="en-US" sz="2200" b="0" baseline="0" dirty="0" smtClean="0">
                          <a:solidFill>
                            <a:schemeClr val="tx1"/>
                          </a:solidFill>
                          <a:latin typeface="ProSyl" pitchFamily="34" charset="0"/>
                          <a:cs typeface="Times New Roman" pitchFamily="18" charset="0"/>
                        </a:rPr>
                        <a:t>]i5 xg3ifi4 wm3i4 WoExq5 vJydlQ5 kNK3u:</a:t>
                      </a:r>
                    </a:p>
                    <a:p>
                      <a:pPr marL="0" indent="0" algn="l">
                        <a:buFont typeface="Wingdings" pitchFamily="2" charset="2"/>
                        <a:buNone/>
                      </a:pPr>
                      <a:endParaRPr lang="en-US" sz="2200" b="0" dirty="0" smtClean="0">
                        <a:solidFill>
                          <a:schemeClr val="tx1"/>
                        </a:solidFill>
                        <a:latin typeface="ProSyl" pitchFamily="34" charset="0"/>
                        <a:cs typeface="Times New Roman" pitchFamily="18" charset="0"/>
                      </a:endParaRPr>
                    </a:p>
                    <a:p>
                      <a:pPr marL="800100" lvl="1" indent="-342900" algn="l">
                        <a:buFont typeface="Courier New" panose="02070309020205020404" pitchFamily="49" charset="0"/>
                        <a:buChar char="o"/>
                      </a:pPr>
                      <a:r>
                        <a:rPr lang="en-US" sz="2200" b="0" dirty="0" smtClean="0">
                          <a:solidFill>
                            <a:schemeClr val="tx1"/>
                          </a:solidFill>
                          <a:latin typeface="ProSyl" pitchFamily="34" charset="0"/>
                          <a:cs typeface="Times New Roman" pitchFamily="18" charset="0"/>
                        </a:rPr>
                        <a:t>xq3bsJN3g5</a:t>
                      </a:r>
                      <a:r>
                        <a:rPr lang="en-US" sz="2200" b="0" baseline="0" dirty="0" smtClean="0">
                          <a:solidFill>
                            <a:schemeClr val="tx1"/>
                          </a:solidFill>
                          <a:latin typeface="ProSyl" pitchFamily="34" charset="0"/>
                          <a:cs typeface="Times New Roman" pitchFamily="18" charset="0"/>
                        </a:rPr>
                        <a:t> </a:t>
                      </a:r>
                      <a:r>
                        <a:rPr lang="en-US" sz="2200" b="0" baseline="0" dirty="0" err="1" smtClean="0">
                          <a:solidFill>
                            <a:schemeClr val="tx1"/>
                          </a:solidFill>
                          <a:latin typeface="ProSyl" pitchFamily="34" charset="0"/>
                          <a:cs typeface="Times New Roman" pitchFamily="18" charset="0"/>
                        </a:rPr>
                        <a:t>WJNst</a:t>
                      </a:r>
                      <a:r>
                        <a:rPr lang="en-US" sz="2200" b="0" baseline="0" dirty="0" smtClean="0">
                          <a:solidFill>
                            <a:schemeClr val="tx1"/>
                          </a:solidFill>
                          <a:latin typeface="ProSyl" pitchFamily="34" charset="0"/>
                          <a:cs typeface="Times New Roman" pitchFamily="18" charset="0"/>
                        </a:rPr>
                        <a:t>]b3tbsqlt4</a:t>
                      </a:r>
                      <a:endParaRPr lang="en-US" sz="2200" b="0" dirty="0" smtClean="0">
                        <a:solidFill>
                          <a:schemeClr val="tx1"/>
                        </a:solidFill>
                        <a:latin typeface="ProSyl" pitchFamily="34" charset="0"/>
                        <a:cs typeface="Times New Roman" pitchFamily="18" charset="0"/>
                      </a:endParaRPr>
                    </a:p>
                    <a:p>
                      <a:pPr marL="800100" lvl="1" indent="-342900" algn="l">
                        <a:buFont typeface="Courier New" panose="02070309020205020404" pitchFamily="49" charset="0"/>
                        <a:buChar char="o"/>
                      </a:pPr>
                      <a:endParaRPr lang="en-US" sz="2200" b="0" dirty="0" smtClean="0">
                        <a:solidFill>
                          <a:srgbClr val="315EDB"/>
                        </a:solidFill>
                        <a:cs typeface="Times New Roman" pitchFamily="18" charset="0"/>
                      </a:endParaRPr>
                    </a:p>
                    <a:p>
                      <a:endParaRPr lang="en-CA" sz="2400" b="0" dirty="0">
                        <a:solidFill>
                          <a:srgbClr val="315EDB"/>
                        </a:solidFill>
                      </a:endParaRPr>
                    </a:p>
                  </a:txBody>
                  <a:tcPr>
                    <a:noFill/>
                  </a:tcPr>
                </a:tc>
              </a:tr>
            </a:tbl>
          </a:graphicData>
        </a:graphic>
      </p:graphicFrame>
      <p:sp>
        <p:nvSpPr>
          <p:cNvPr id="11" name="Title 1"/>
          <p:cNvSpPr txBox="1">
            <a:spLocks/>
          </p:cNvSpPr>
          <p:nvPr/>
        </p:nvSpPr>
        <p:spPr>
          <a:xfrm>
            <a:off x="1043608" y="412059"/>
            <a:ext cx="6248400"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800" b="1" dirty="0" smtClean="0">
                <a:solidFill>
                  <a:schemeClr val="bg1"/>
                </a:solidFill>
                <a:latin typeface="Times New Roman" pitchFamily="18" charset="0"/>
                <a:cs typeface="Times New Roman" pitchFamily="18" charset="0"/>
              </a:rPr>
              <a:t> </a:t>
            </a:r>
            <a:r>
              <a:rPr lang="en-US" sz="2800" b="1" dirty="0" smtClean="0">
                <a:latin typeface="Times New Roman" pitchFamily="18" charset="0"/>
                <a:cs typeface="Times New Roman" pitchFamily="18" charset="0"/>
              </a:rPr>
              <a:t>Authorizations NWB May Issue</a:t>
            </a:r>
            <a:br>
              <a:rPr lang="en-US" sz="2800" b="1" dirty="0" smtClean="0">
                <a:latin typeface="Times New Roman" pitchFamily="18" charset="0"/>
                <a:cs typeface="Times New Roman" pitchFamily="18" charset="0"/>
              </a:rPr>
            </a:br>
            <a:r>
              <a:rPr lang="en-US" sz="2800" b="1" dirty="0">
                <a:latin typeface="ProSyl" pitchFamily="34" charset="0"/>
                <a:cs typeface="Times New Roman" pitchFamily="18" charset="0"/>
              </a:rPr>
              <a:t>wmoEpfk5 xq3bsgwNEx]o5</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110085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6</a:t>
            </a:fld>
            <a:endParaRPr lang="en-CA">
              <a:latin typeface="Times New Roman" pitchFamily="18" charset="0"/>
              <a:cs typeface="Times New Roman" pitchFamily="18" charset="0"/>
            </a:endParaRPr>
          </a:p>
        </p:txBody>
      </p:sp>
      <p:sp>
        <p:nvSpPr>
          <p:cNvPr id="3" name="Footer Placeholder 2"/>
          <p:cNvSpPr>
            <a:spLocks noGrp="1"/>
          </p:cNvSpPr>
          <p:nvPr>
            <p:ph type="ftr" sz="quarter" idx="11"/>
          </p:nvPr>
        </p:nvSpPr>
        <p:spPr>
          <a:xfrm>
            <a:off x="2771800" y="6376243"/>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915799968"/>
              </p:ext>
            </p:extLst>
          </p:nvPr>
        </p:nvGraphicFramePr>
        <p:xfrm>
          <a:off x="533400" y="1700808"/>
          <a:ext cx="8153400" cy="4480560"/>
        </p:xfrm>
        <a:graphic>
          <a:graphicData uri="http://schemas.openxmlformats.org/drawingml/2006/table">
            <a:tbl>
              <a:tblPr firstRow="1" bandRow="1">
                <a:tableStyleId>{5C22544A-7EE6-4342-B048-85BDC9FD1C3A}</a:tableStyleId>
              </a:tblPr>
              <a:tblGrid>
                <a:gridCol w="4065523"/>
                <a:gridCol w="4087877"/>
              </a:tblGrid>
              <a:tr h="4328160">
                <a:tc>
                  <a:txBody>
                    <a:bodyPr/>
                    <a:lstStyle/>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2200" b="0" dirty="0" smtClean="0">
                        <a:solidFill>
                          <a:schemeClr val="tx1"/>
                        </a:solidFill>
                        <a:cs typeface="Times New Roman" pitchFamily="18" charset="0"/>
                      </a:endParaRPr>
                    </a:p>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2200" b="0" dirty="0" smtClean="0">
                          <a:solidFill>
                            <a:schemeClr val="tx1"/>
                          </a:solidFill>
                          <a:cs typeface="Times New Roman" pitchFamily="18" charset="0"/>
                        </a:rPr>
                        <a:t>Type “B” Water </a:t>
                      </a:r>
                      <a:r>
                        <a:rPr lang="en-US" sz="2200" b="0" dirty="0" err="1" smtClean="0">
                          <a:solidFill>
                            <a:schemeClr val="tx1"/>
                          </a:solidFill>
                          <a:cs typeface="Times New Roman" pitchFamily="18" charset="0"/>
                        </a:rPr>
                        <a:t>Licence</a:t>
                      </a:r>
                      <a:endParaRPr lang="en-US" sz="2200" b="0" dirty="0" smtClean="0">
                        <a:solidFill>
                          <a:schemeClr val="tx1"/>
                        </a:solidFill>
                        <a:cs typeface="Times New Roman" pitchFamily="18" charset="0"/>
                      </a:endParaRPr>
                    </a:p>
                    <a:p>
                      <a:pPr marL="457200"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US" sz="2200" b="0" dirty="0" smtClean="0">
                        <a:solidFill>
                          <a:schemeClr val="tx1"/>
                        </a:solidFill>
                        <a:cs typeface="Times New Roman" pitchFamily="18" charset="0"/>
                      </a:endParaRPr>
                    </a:p>
                    <a:p>
                      <a:pPr marL="800100" lvl="1" indent="-342900" algn="l">
                        <a:buFont typeface="Courier New" panose="02070309020205020404" pitchFamily="49" charset="0"/>
                        <a:buChar char="o"/>
                      </a:pPr>
                      <a:r>
                        <a:rPr lang="en-US" sz="2200" b="0" dirty="0" smtClean="0">
                          <a:solidFill>
                            <a:schemeClr val="tx1"/>
                          </a:solidFill>
                          <a:cs typeface="Times New Roman" pitchFamily="18" charset="0"/>
                        </a:rPr>
                        <a:t>Type  “A”  Water Licence</a:t>
                      </a:r>
                    </a:p>
                    <a:p>
                      <a:pPr marL="457200" lvl="1" indent="0" algn="l">
                        <a:buFont typeface="Wingdings" pitchFamily="2" charset="2"/>
                        <a:buNone/>
                      </a:pPr>
                      <a:endParaRPr lang="en-US" sz="2200" b="0" dirty="0" smtClean="0">
                        <a:solidFill>
                          <a:schemeClr val="tx1"/>
                        </a:solidFill>
                        <a:cs typeface="Times New Roman" pitchFamily="18" charset="0"/>
                      </a:endParaRPr>
                    </a:p>
                    <a:p>
                      <a:pPr marL="342900" indent="-342900" algn="l">
                        <a:buFont typeface="Wingdings" pitchFamily="2" charset="2"/>
                        <a:buChar char="Ø"/>
                        <a:tabLst>
                          <a:tab pos="898525" algn="l"/>
                        </a:tabLst>
                      </a:pPr>
                      <a:r>
                        <a:rPr lang="en-US" sz="2200" b="0" dirty="0" smtClean="0">
                          <a:solidFill>
                            <a:schemeClr val="tx1"/>
                          </a:solidFill>
                          <a:cs typeface="Times New Roman" pitchFamily="18" charset="0"/>
                        </a:rPr>
                        <a:t>This week’s Technical</a:t>
                      </a:r>
                      <a:r>
                        <a:rPr lang="en-US" sz="2200" b="0" baseline="0" dirty="0" smtClean="0">
                          <a:solidFill>
                            <a:schemeClr val="tx1"/>
                          </a:solidFill>
                          <a:cs typeface="Times New Roman" pitchFamily="18" charset="0"/>
                        </a:rPr>
                        <a:t> Meeting and Pre-hearing conference</a:t>
                      </a:r>
                      <a:r>
                        <a:rPr lang="en-US" sz="2200" b="0" dirty="0" smtClean="0">
                          <a:solidFill>
                            <a:schemeClr val="tx1"/>
                          </a:solidFill>
                          <a:cs typeface="Times New Roman" pitchFamily="18" charset="0"/>
                        </a:rPr>
                        <a:t> is for a Type “A” water licence application </a:t>
                      </a:r>
                    </a:p>
                    <a:p>
                      <a:pPr algn="l"/>
                      <a:endParaRPr lang="en-US" sz="2000" b="0" dirty="0" smtClean="0">
                        <a:solidFill>
                          <a:schemeClr val="tx1"/>
                        </a:solidFill>
                        <a:latin typeface="Times New Roman" pitchFamily="18" charset="0"/>
                        <a:cs typeface="Times New Roman" pitchFamily="18" charset="0"/>
                      </a:endParaRPr>
                    </a:p>
                    <a:p>
                      <a:pPr marL="0" indent="0" algn="l">
                        <a:buFont typeface="Wingdings" pitchFamily="2" charset="2"/>
                        <a:buNone/>
                      </a:pPr>
                      <a:r>
                        <a:rPr lang="en-US" sz="2200" b="0" baseline="0" dirty="0" smtClean="0">
                          <a:solidFill>
                            <a:schemeClr val="tx1"/>
                          </a:solidFill>
                          <a:latin typeface="+mn-lt"/>
                          <a:cs typeface="Times New Roman" pitchFamily="18" charset="0"/>
                        </a:rPr>
                        <a:t> </a:t>
                      </a:r>
                    </a:p>
                    <a:p>
                      <a:pPr algn="l"/>
                      <a:endParaRPr lang="en-US" sz="2400" b="0" dirty="0" smtClean="0">
                        <a:solidFill>
                          <a:schemeClr val="tx1"/>
                        </a:solidFill>
                        <a:latin typeface="Times New Roman" pitchFamily="18" charset="0"/>
                        <a:cs typeface="Times New Roman" pitchFamily="18" charset="0"/>
                      </a:endParaRPr>
                    </a:p>
                    <a:p>
                      <a:endParaRPr lang="en-CA" sz="2400" b="0" dirty="0"/>
                    </a:p>
                  </a:txBody>
                  <a:tcPr>
                    <a:noFill/>
                  </a:tcPr>
                </a:tc>
                <a:tc>
                  <a:txBody>
                    <a:bodyPr/>
                    <a:lstStyle/>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2200" b="0" dirty="0" smtClean="0">
                        <a:solidFill>
                          <a:schemeClr val="tx1"/>
                        </a:solidFill>
                        <a:cs typeface="Times New Roman" pitchFamily="18" charset="0"/>
                      </a:endParaRPr>
                    </a:p>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2200" b="0" dirty="0" smtClean="0">
                          <a:solidFill>
                            <a:schemeClr val="tx1"/>
                          </a:solidFill>
                          <a:latin typeface="ProSyl" pitchFamily="34" charset="0"/>
                          <a:cs typeface="Times New Roman" pitchFamily="18" charset="0"/>
                        </a:rPr>
                        <a:t>xqi3n3u4</a:t>
                      </a:r>
                      <a:r>
                        <a:rPr lang="en-US" sz="2200" b="0" baseline="0" dirty="0" smtClean="0">
                          <a:solidFill>
                            <a:schemeClr val="tx1"/>
                          </a:solidFill>
                          <a:latin typeface="ProSyl" pitchFamily="34" charset="0"/>
                          <a:cs typeface="Times New Roman" pitchFamily="18" charset="0"/>
                        </a:rPr>
                        <a:t> wm3j5 WJNst4</a:t>
                      </a:r>
                      <a:endParaRPr lang="en-US" sz="2200" b="0" dirty="0" smtClean="0">
                        <a:solidFill>
                          <a:schemeClr val="tx1"/>
                        </a:solidFill>
                        <a:latin typeface="ProSyl" pitchFamily="34" charset="0"/>
                        <a:cs typeface="Times New Roman" pitchFamily="18" charset="0"/>
                      </a:endParaRPr>
                    </a:p>
                    <a:p>
                      <a:pPr marL="800100" lvl="1" indent="-342900" algn="l">
                        <a:buFont typeface="Courier New" panose="02070309020205020404" pitchFamily="49" charset="0"/>
                        <a:buChar char="o"/>
                      </a:pPr>
                      <a:r>
                        <a:rPr lang="en-US" sz="2200" b="0" dirty="0" smtClean="0">
                          <a:solidFill>
                            <a:schemeClr val="tx1"/>
                          </a:solidFill>
                          <a:latin typeface="ProSyl" pitchFamily="34" charset="0"/>
                          <a:cs typeface="Times New Roman" pitchFamily="18" charset="0"/>
                        </a:rPr>
                        <a:t>uri3n3u4</a:t>
                      </a:r>
                      <a:r>
                        <a:rPr lang="en-US" sz="2200" b="0" baseline="0" dirty="0" smtClean="0">
                          <a:solidFill>
                            <a:schemeClr val="tx1"/>
                          </a:solidFill>
                          <a:latin typeface="ProSyl" pitchFamily="34" charset="0"/>
                          <a:cs typeface="Times New Roman" pitchFamily="18" charset="0"/>
                        </a:rPr>
                        <a:t> wm3j5 WJNst4</a:t>
                      </a:r>
                      <a:endParaRPr lang="en-US" sz="2200" b="0" dirty="0" smtClean="0">
                        <a:solidFill>
                          <a:schemeClr val="tx1"/>
                        </a:solidFill>
                        <a:latin typeface="ProSyl" pitchFamily="34" charset="0"/>
                        <a:cs typeface="Times New Roman" pitchFamily="18" charset="0"/>
                      </a:endParaRPr>
                    </a:p>
                    <a:p>
                      <a:pPr marL="457200" lvl="1" indent="0" algn="l">
                        <a:buFont typeface="Wingdings" pitchFamily="2" charset="2"/>
                        <a:buNone/>
                      </a:pPr>
                      <a:endParaRPr lang="en-US" sz="1600" b="0" dirty="0" smtClean="0">
                        <a:solidFill>
                          <a:srgbClr val="315EDB"/>
                        </a:solidFill>
                        <a:cs typeface="Times New Roman" pitchFamily="18" charset="0"/>
                      </a:endParaRPr>
                    </a:p>
                    <a:p>
                      <a:pPr marL="342900" indent="-342900" algn="l">
                        <a:buFont typeface="Wingdings" pitchFamily="2" charset="2"/>
                        <a:buChar char="Ø"/>
                        <a:tabLst>
                          <a:tab pos="898525" algn="l"/>
                        </a:tabLst>
                      </a:pPr>
                      <a:r>
                        <a:rPr lang="en-US" sz="2200" b="0" dirty="0" err="1" smtClean="0">
                          <a:solidFill>
                            <a:schemeClr val="tx1"/>
                          </a:solidFill>
                          <a:latin typeface="ProSyl" pitchFamily="34" charset="0"/>
                          <a:cs typeface="Times New Roman" pitchFamily="18" charset="0"/>
                        </a:rPr>
                        <a:t>bmgmi</a:t>
                      </a:r>
                      <a:r>
                        <a:rPr lang="en-US" sz="2200" b="0" baseline="0" dirty="0" smtClean="0">
                          <a:solidFill>
                            <a:schemeClr val="tx1"/>
                          </a:solidFill>
                          <a:latin typeface="ProSyl" pitchFamily="34" charset="0"/>
                          <a:cs typeface="Times New Roman" pitchFamily="18" charset="0"/>
                        </a:rPr>
                        <a:t> WNhxDysJ3u NM1i3j5 vtzisJ6 WJto4 ckE5]</a:t>
                      </a:r>
                      <a:r>
                        <a:rPr lang="en-US" sz="2200" b="0" baseline="0" dirty="0" err="1" smtClean="0">
                          <a:solidFill>
                            <a:schemeClr val="tx1"/>
                          </a:solidFill>
                          <a:latin typeface="ProSyl" pitchFamily="34" charset="0"/>
                          <a:cs typeface="Times New Roman" pitchFamily="18" charset="0"/>
                        </a:rPr>
                        <a:t>giz</a:t>
                      </a:r>
                      <a:r>
                        <a:rPr lang="en-US" sz="2200" b="0" baseline="0" dirty="0" smtClean="0">
                          <a:solidFill>
                            <a:schemeClr val="tx1"/>
                          </a:solidFill>
                          <a:latin typeface="ProSyl" pitchFamily="34" charset="0"/>
                          <a:cs typeface="Times New Roman" pitchFamily="18" charset="0"/>
                        </a:rPr>
                        <a:t> </a:t>
                      </a:r>
                      <a:r>
                        <a:rPr lang="en-US" sz="2200" b="0" dirty="0" smtClean="0">
                          <a:solidFill>
                            <a:schemeClr val="tx1"/>
                          </a:solidFill>
                          <a:cs typeface="Times New Roman" pitchFamily="18" charset="0"/>
                        </a:rPr>
                        <a:t>“A”</a:t>
                      </a:r>
                      <a:r>
                        <a:rPr lang="en-US" sz="2200" b="0" baseline="0" dirty="0" smtClean="0">
                          <a:solidFill>
                            <a:schemeClr val="tx1"/>
                          </a:solidFill>
                          <a:latin typeface="ProSyl" pitchFamily="34" charset="0"/>
                          <a:cs typeface="Times New Roman" pitchFamily="18" charset="0"/>
                        </a:rPr>
                        <a:t> wm3j5 WJNstj5 g4yCs5</a:t>
                      </a:r>
                      <a:endParaRPr lang="en-US" sz="2200" b="0" dirty="0" smtClean="0">
                        <a:solidFill>
                          <a:schemeClr val="tx1"/>
                        </a:solidFill>
                        <a:latin typeface="ProSyl" pitchFamily="34" charset="0"/>
                        <a:cs typeface="Times New Roman" pitchFamily="18" charset="0"/>
                      </a:endParaRPr>
                    </a:p>
                  </a:txBody>
                  <a:tcPr>
                    <a:noFill/>
                  </a:tcPr>
                </a:tc>
              </a:tr>
            </a:tbl>
          </a:graphicData>
        </a:graphic>
      </p:graphicFrame>
      <p:sp>
        <p:nvSpPr>
          <p:cNvPr id="10" name="Title 1"/>
          <p:cNvSpPr txBox="1">
            <a:spLocks/>
          </p:cNvSpPr>
          <p:nvPr/>
        </p:nvSpPr>
        <p:spPr>
          <a:xfrm>
            <a:off x="1043608" y="378277"/>
            <a:ext cx="6629400" cy="1144733"/>
          </a:xfrm>
          <a:prstGeom prst="rect">
            <a:avLst/>
          </a:prstGeom>
          <a:noFill/>
        </p:spPr>
        <p:txBody>
          <a:bodyPr vert="horz" lIns="0" rIns="0" bIns="0" anchor="b">
            <a:normAutofit fontScale="92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smtClean="0">
                <a:solidFill>
                  <a:schemeClr val="bg1"/>
                </a:solidFill>
                <a:latin typeface="Times New Roman" pitchFamily="18" charset="0"/>
                <a:cs typeface="Times New Roman" pitchFamily="18" charset="0"/>
              </a:rPr>
              <a:t> </a:t>
            </a:r>
            <a:r>
              <a:rPr lang="en-US" sz="2900" b="1" dirty="0" smtClean="0">
                <a:latin typeface="Times New Roman" pitchFamily="18" charset="0"/>
                <a:cs typeface="Times New Roman" pitchFamily="18" charset="0"/>
              </a:rPr>
              <a:t>Authorizations NWB May Issue Cont.</a:t>
            </a:r>
            <a:br>
              <a:rPr lang="en-US" sz="2900" b="1" dirty="0" smtClean="0">
                <a:latin typeface="Times New Roman" pitchFamily="18" charset="0"/>
                <a:cs typeface="Times New Roman" pitchFamily="18" charset="0"/>
              </a:rPr>
            </a:br>
            <a:r>
              <a:rPr lang="en-US" sz="3200" b="1" dirty="0">
                <a:latin typeface="ProSyl" pitchFamily="34" charset="0"/>
                <a:cs typeface="Times New Roman" pitchFamily="18" charset="0"/>
              </a:rPr>
              <a:t>wmoEpfk5 xq3bsgwNEx]o5 vJyJ6</a:t>
            </a:r>
            <a:endParaRPr lang="en-US" sz="2900" b="1" dirty="0">
              <a:latin typeface="Times New Roman" pitchFamily="18" charset="0"/>
              <a:cs typeface="Times New Roman" pitchFamily="18" charset="0"/>
            </a:endParaRPr>
          </a:p>
        </p:txBody>
      </p:sp>
    </p:spTree>
    <p:extLst>
      <p:ext uri="{BB962C8B-B14F-4D97-AF65-F5344CB8AC3E}">
        <p14:creationId xmlns:p14="http://schemas.microsoft.com/office/powerpoint/2010/main" val="3135579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7</a:t>
            </a:fld>
            <a:endParaRPr lang="en-CA">
              <a:latin typeface="Times New Roman" pitchFamily="18" charset="0"/>
              <a:cs typeface="Times New Roman" pitchFamily="18" charset="0"/>
            </a:endParaRPr>
          </a:p>
        </p:txBody>
      </p:sp>
      <p:sp>
        <p:nvSpPr>
          <p:cNvPr id="2" name="Footer Placeholder 1"/>
          <p:cNvSpPr>
            <a:spLocks noGrp="1"/>
          </p:cNvSpPr>
          <p:nvPr>
            <p:ph type="ftr" sz="quarter" idx="11"/>
          </p:nvPr>
        </p:nvSpPr>
        <p:spPr>
          <a:xfrm>
            <a:off x="2771800" y="6448251"/>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sp>
        <p:nvSpPr>
          <p:cNvPr id="11" name="Text Box 4"/>
          <p:cNvSpPr txBox="1">
            <a:spLocks noChangeArrowheads="1"/>
          </p:cNvSpPr>
          <p:nvPr/>
        </p:nvSpPr>
        <p:spPr bwMode="auto">
          <a:xfrm>
            <a:off x="820390" y="1752600"/>
            <a:ext cx="7485409" cy="1066799"/>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smtClean="0">
                <a:latin typeface="Times New Roman" pitchFamily="18" charset="0"/>
                <a:cs typeface="Times New Roman" pitchFamily="18" charset="0"/>
              </a:rPr>
              <a:t>NWB </a:t>
            </a:r>
            <a:r>
              <a:rPr lang="en-CA" sz="1600" dirty="0">
                <a:latin typeface="Times New Roman" pitchFamily="18" charset="0"/>
                <a:cs typeface="Times New Roman" pitchFamily="18" charset="0"/>
              </a:rPr>
              <a:t>receives application and confirms classification of undertaking and type of </a:t>
            </a:r>
            <a:r>
              <a:rPr lang="en-CA" sz="1600" dirty="0" smtClean="0">
                <a:latin typeface="Times New Roman" pitchFamily="18" charset="0"/>
                <a:cs typeface="Times New Roman" pitchFamily="18" charset="0"/>
              </a:rPr>
              <a:t>licence as a Type “A” licence</a:t>
            </a:r>
          </a:p>
          <a:p>
            <a:pPr algn="ctr"/>
            <a:r>
              <a:rPr lang="en-CA" sz="1600" dirty="0" smtClean="0">
                <a:latin typeface="ProSyl" pitchFamily="34" charset="0"/>
                <a:cs typeface="Times New Roman" pitchFamily="18" charset="0"/>
              </a:rPr>
              <a:t>kNK3u </a:t>
            </a:r>
            <a:r>
              <a:rPr lang="en-CA" sz="1600" dirty="0">
                <a:latin typeface="ProSyl" pitchFamily="34" charset="0"/>
                <a:cs typeface="Times New Roman" pitchFamily="18" charset="0"/>
              </a:rPr>
              <a:t>wmoEpf5 vtmpq5 Wtbs1mb g4yCstu4 NlNwyJ5 Noxi4 moix3m]</a:t>
            </a:r>
            <a:r>
              <a:rPr lang="en-CA" sz="1600" dirty="0" err="1">
                <a:latin typeface="ProSyl" pitchFamily="34" charset="0"/>
                <a:cs typeface="Times New Roman" pitchFamily="18" charset="0"/>
              </a:rPr>
              <a:t>zb</a:t>
            </a:r>
            <a:r>
              <a:rPr lang="en-CA" sz="1600" dirty="0">
                <a:latin typeface="ProSyl" pitchFamily="34" charset="0"/>
                <a:cs typeface="Times New Roman" pitchFamily="18" charset="0"/>
              </a:rPr>
              <a:t> xml ckwg4n/3u </a:t>
            </a:r>
            <a:r>
              <a:rPr lang="en-CA" sz="1600" dirty="0" smtClean="0">
                <a:latin typeface="ProSyl" pitchFamily="34" charset="0"/>
                <a:cs typeface="Times New Roman" pitchFamily="18" charset="0"/>
              </a:rPr>
              <a:t>WJNstu4 ckE5]</a:t>
            </a:r>
            <a:r>
              <a:rPr lang="en-CA" sz="1600" dirty="0" err="1" smtClean="0">
                <a:latin typeface="ProSyl" pitchFamily="34" charset="0"/>
                <a:cs typeface="Times New Roman" pitchFamily="18" charset="0"/>
              </a:rPr>
              <a:t>giz</a:t>
            </a:r>
            <a:r>
              <a:rPr lang="en-CA" sz="1600" dirty="0" smtClean="0">
                <a:latin typeface="ProSyl" pitchFamily="34" charset="0"/>
                <a:cs typeface="Times New Roman" pitchFamily="18" charset="0"/>
              </a:rPr>
              <a:t> </a:t>
            </a:r>
            <a:r>
              <a:rPr lang="en-US" sz="1600" dirty="0">
                <a:latin typeface="Times New Roman" pitchFamily="18" charset="0"/>
                <a:cs typeface="Times New Roman" pitchFamily="18" charset="0"/>
              </a:rPr>
              <a:t>“A</a:t>
            </a:r>
            <a:r>
              <a:rPr lang="en-US" sz="1600" dirty="0" smtClean="0">
                <a:latin typeface="Times New Roman" pitchFamily="18" charset="0"/>
                <a:cs typeface="Times New Roman" pitchFamily="18" charset="0"/>
              </a:rPr>
              <a:t>” </a:t>
            </a:r>
            <a:r>
              <a:rPr lang="en-CA" sz="1600" dirty="0" smtClean="0">
                <a:latin typeface="ProSyl" pitchFamily="34" charset="0"/>
                <a:cs typeface="Times New Roman" pitchFamily="18" charset="0"/>
              </a:rPr>
              <a:t>WJNs5</a:t>
            </a:r>
            <a:endParaRPr lang="en-US" sz="1600" dirty="0">
              <a:latin typeface="Times New Roman" pitchFamily="18" charset="0"/>
              <a:cs typeface="Times New Roman" pitchFamily="18" charset="0"/>
            </a:endParaRPr>
          </a:p>
          <a:p>
            <a:pPr algn="ctr"/>
            <a:r>
              <a:rPr lang="en-US" sz="1600" dirty="0" smtClean="0">
                <a:latin typeface="Times New Roman" pitchFamily="18" charset="0"/>
                <a:cs typeface="Times New Roman" pitchFamily="18" charset="0"/>
              </a:rPr>
              <a:t> </a:t>
            </a:r>
            <a:endParaRPr lang="en-US" sz="1600" dirty="0">
              <a:latin typeface="Times New Roman" pitchFamily="18" charset="0"/>
              <a:cs typeface="Times New Roman" pitchFamily="18" charset="0"/>
            </a:endParaRPr>
          </a:p>
        </p:txBody>
      </p:sp>
      <p:sp>
        <p:nvSpPr>
          <p:cNvPr id="12" name="Line 5"/>
          <p:cNvSpPr>
            <a:spLocks noChangeShapeType="1"/>
          </p:cNvSpPr>
          <p:nvPr/>
        </p:nvSpPr>
        <p:spPr bwMode="auto">
          <a:xfrm flipH="1">
            <a:off x="5867400" y="2819399"/>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 name="Text Box 6"/>
          <p:cNvSpPr txBox="1">
            <a:spLocks noChangeArrowheads="1"/>
          </p:cNvSpPr>
          <p:nvPr/>
        </p:nvSpPr>
        <p:spPr bwMode="auto">
          <a:xfrm>
            <a:off x="4267200" y="3200400"/>
            <a:ext cx="3633713" cy="9144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NWB conducts</a:t>
            </a:r>
            <a:r>
              <a:rPr kumimoji="0" lang="en-US" sz="1600" b="0" i="0" u="none" strike="noStrike" cap="none" normalizeH="0" dirty="0" smtClean="0">
                <a:ln>
                  <a:noFill/>
                </a:ln>
                <a:solidFill>
                  <a:schemeClr val="tx1"/>
                </a:solidFill>
                <a:effectLst/>
                <a:latin typeface="Times New Roman" pitchFamily="18" charset="0"/>
                <a:cs typeface="Times New Roman" pitchFamily="18" charset="0"/>
              </a:rPr>
              <a:t> concordance review</a:t>
            </a:r>
          </a:p>
          <a:p>
            <a:pPr lvl="0" algn="ctr" fontAlgn="base">
              <a:spcBef>
                <a:spcPct val="0"/>
              </a:spcBef>
              <a:spcAft>
                <a:spcPts val="1000"/>
              </a:spcAft>
            </a:pPr>
            <a:r>
              <a:rPr lang="en-US" sz="1600" dirty="0">
                <a:latin typeface="ProSyl" pitchFamily="34" charset="0"/>
                <a:cs typeface="Times New Roman" pitchFamily="18" charset="0"/>
              </a:rPr>
              <a:t>wmoEpf5 cspn3lt4 </a:t>
            </a:r>
            <a:r>
              <a:rPr lang="en-US" sz="1600" dirty="0" err="1">
                <a:latin typeface="ProSyl" pitchFamily="34" charset="0"/>
                <a:cs typeface="Times New Roman" pitchFamily="18" charset="0"/>
              </a:rPr>
              <a:t>Noxkz</a:t>
            </a:r>
            <a:r>
              <a:rPr lang="en-US" sz="1600" dirty="0">
                <a:latin typeface="ProSyl" pitchFamily="34" charset="0"/>
                <a:cs typeface="Times New Roman" pitchFamily="18" charset="0"/>
              </a:rPr>
              <a:t>/</a:t>
            </a:r>
            <a:r>
              <a:rPr lang="en-US" sz="1600" dirty="0" err="1">
                <a:latin typeface="ProSyl" pitchFamily="34" charset="0"/>
                <a:cs typeface="Times New Roman" pitchFamily="18" charset="0"/>
              </a:rPr>
              <a:t>Excm</a:t>
            </a:r>
            <a:r>
              <a:rPr lang="en-US" sz="1600" dirty="0">
                <a:latin typeface="ProSyl" pitchFamily="34" charset="0"/>
                <a:cs typeface="Times New Roman" pitchFamily="18" charset="0"/>
              </a:rPr>
              <a:t>]</a:t>
            </a:r>
            <a:r>
              <a:rPr lang="en-US" sz="1600" dirty="0" err="1">
                <a:latin typeface="ProSyl" pitchFamily="34" charset="0"/>
                <a:cs typeface="Times New Roman" pitchFamily="18" charset="0"/>
              </a:rPr>
              <a:t>zb</a:t>
            </a:r>
            <a:endParaRPr lang="en-US" sz="1600" dirty="0">
              <a:latin typeface="Arial" pitchFamily="34" charset="0"/>
              <a:cs typeface="Arial" pitchFamily="34" charset="0"/>
            </a:endParaRPr>
          </a:p>
        </p:txBody>
      </p:sp>
      <p:sp>
        <p:nvSpPr>
          <p:cNvPr id="14" name="Text Box 7"/>
          <p:cNvSpPr txBox="1">
            <a:spLocks noChangeArrowheads="1"/>
          </p:cNvSpPr>
          <p:nvPr/>
        </p:nvSpPr>
        <p:spPr bwMode="auto">
          <a:xfrm>
            <a:off x="820391" y="2915839"/>
            <a:ext cx="2687960" cy="1425752"/>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Applicant provides additional </a:t>
            </a:r>
            <a:r>
              <a:rPr lang="en-US" sz="1600" dirty="0" smtClean="0">
                <a:latin typeface="Times New Roman" pitchFamily="18" charset="0"/>
                <a:cs typeface="Times New Roman" pitchFamily="18" charset="0"/>
              </a:rPr>
              <a:t>information if required </a:t>
            </a:r>
          </a:p>
          <a:p>
            <a:pPr lvl="0" algn="ctr" fontAlgn="base">
              <a:spcBef>
                <a:spcPct val="0"/>
              </a:spcBef>
              <a:spcAft>
                <a:spcPts val="1000"/>
              </a:spcAft>
            </a:pPr>
            <a:r>
              <a:rPr lang="en-US" sz="1600" dirty="0">
                <a:latin typeface="ProSyl" pitchFamily="34" charset="0"/>
                <a:cs typeface="Times New Roman" pitchFamily="18" charset="0"/>
              </a:rPr>
              <a:t>g4yCtsJ6 gnDtvi3i </a:t>
            </a:r>
            <a:r>
              <a:rPr lang="en-US" sz="1600" dirty="0" err="1">
                <a:latin typeface="ProSyl" pitchFamily="34" charset="0"/>
                <a:cs typeface="Times New Roman" pitchFamily="18" charset="0"/>
              </a:rPr>
              <a:t>giyli</a:t>
            </a:r>
            <a:r>
              <a:rPr lang="en-US" sz="1600" dirty="0">
                <a:latin typeface="ProSyl" pitchFamily="34" charset="0"/>
                <a:cs typeface="Times New Roman" pitchFamily="18" charset="0"/>
              </a:rPr>
              <a:t> bwmwosExc3X5</a:t>
            </a:r>
          </a:p>
        </p:txBody>
      </p:sp>
      <p:sp>
        <p:nvSpPr>
          <p:cNvPr id="15" name="Text Box 8"/>
          <p:cNvSpPr txBox="1">
            <a:spLocks noChangeArrowheads="1"/>
          </p:cNvSpPr>
          <p:nvPr/>
        </p:nvSpPr>
        <p:spPr bwMode="auto">
          <a:xfrm>
            <a:off x="3962399" y="4495801"/>
            <a:ext cx="4343399" cy="1191695"/>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NWB issues notice of application (30 </a:t>
            </a:r>
            <a:r>
              <a:rPr lang="en-US" sz="1600" dirty="0" smtClean="0">
                <a:latin typeface="Times New Roman" pitchFamily="18" charset="0"/>
                <a:cs typeface="Times New Roman" pitchFamily="18" charset="0"/>
              </a:rPr>
              <a:t>days minimum)</a:t>
            </a:r>
          </a:p>
          <a:p>
            <a:pPr algn="ctr" fontAlgn="base">
              <a:spcBef>
                <a:spcPct val="0"/>
              </a:spcBef>
              <a:spcAft>
                <a:spcPts val="1000"/>
              </a:spcAft>
            </a:pPr>
            <a:r>
              <a:rPr lang="en-US" sz="1600" dirty="0">
                <a:latin typeface="ProSyl" pitchFamily="34" charset="0"/>
                <a:cs typeface="Times New Roman" pitchFamily="18" charset="0"/>
              </a:rPr>
              <a:t>wmoEpf5 giyJ5 gnDtu4 g4yCst4 W9lA Gs9lw5 </a:t>
            </a:r>
            <a:r>
              <a:rPr lang="en-US" sz="1600" dirty="0" err="1">
                <a:latin typeface="ProSyl" pitchFamily="34" charset="0"/>
                <a:cs typeface="Times New Roman" pitchFamily="18" charset="0"/>
              </a:rPr>
              <a:t>skq</a:t>
            </a:r>
            <a:r>
              <a:rPr lang="en-US" sz="1600" dirty="0">
                <a:latin typeface="ProSyl" pitchFamily="34" charset="0"/>
                <a:cs typeface="Times New Roman" pitchFamily="18" charset="0"/>
              </a:rPr>
              <a:t>]M5 #)sJ5 </a:t>
            </a:r>
            <a:r>
              <a:rPr lang="en-US" sz="1600" dirty="0" err="1">
                <a:latin typeface="ProSyl" pitchFamily="34" charset="0"/>
                <a:cs typeface="Times New Roman" pitchFamily="18" charset="0"/>
              </a:rPr>
              <a:t>wlxiH</a:t>
            </a:r>
            <a:endParaRPr lang="en-US" sz="1600" dirty="0">
              <a:latin typeface="ProSyl" pitchFamily="34" charset="0"/>
              <a:cs typeface="Times New Roman" pitchFamily="18" charset="0"/>
            </a:endParaRPr>
          </a:p>
        </p:txBody>
      </p:sp>
      <p:sp>
        <p:nvSpPr>
          <p:cNvPr id="16" name="Line 5"/>
          <p:cNvSpPr>
            <a:spLocks noChangeShapeType="1"/>
          </p:cNvSpPr>
          <p:nvPr/>
        </p:nvSpPr>
        <p:spPr bwMode="auto">
          <a:xfrm>
            <a:off x="3657600" y="3733800"/>
            <a:ext cx="517788"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Line 5"/>
          <p:cNvSpPr>
            <a:spLocks noChangeShapeType="1"/>
          </p:cNvSpPr>
          <p:nvPr/>
        </p:nvSpPr>
        <p:spPr bwMode="auto">
          <a:xfrm flipH="1">
            <a:off x="5867400" y="4114800"/>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5"/>
          <p:cNvSpPr>
            <a:spLocks noChangeShapeType="1"/>
          </p:cNvSpPr>
          <p:nvPr/>
        </p:nvSpPr>
        <p:spPr bwMode="auto">
          <a:xfrm>
            <a:off x="5867400" y="5687496"/>
            <a:ext cx="0" cy="4085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Line 5"/>
          <p:cNvSpPr>
            <a:spLocks noChangeShapeType="1"/>
          </p:cNvSpPr>
          <p:nvPr/>
        </p:nvSpPr>
        <p:spPr bwMode="auto">
          <a:xfrm flipH="1">
            <a:off x="3591694" y="3429000"/>
            <a:ext cx="517789"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TextBox 19"/>
          <p:cNvSpPr txBox="1"/>
          <p:nvPr/>
        </p:nvSpPr>
        <p:spPr>
          <a:xfrm>
            <a:off x="6084056" y="5725180"/>
            <a:ext cx="2069344" cy="523220"/>
          </a:xfrm>
          <a:prstGeom prst="rect">
            <a:avLst/>
          </a:prstGeom>
          <a:noFill/>
          <a:ln>
            <a:solidFill>
              <a:schemeClr val="bg1"/>
            </a:solidFill>
          </a:ln>
        </p:spPr>
        <p:txBody>
          <a:bodyPr wrap="square" rtlCol="0">
            <a:spAutoFit/>
          </a:bodyPr>
          <a:lstStyle/>
          <a:p>
            <a:r>
              <a:rPr lang="en-US" sz="1400" b="1" dirty="0" smtClean="0">
                <a:solidFill>
                  <a:srgbClr val="FF0000"/>
                </a:solidFill>
                <a:latin typeface="Times New Roman" pitchFamily="18" charset="0"/>
                <a:cs typeface="Times New Roman" pitchFamily="18" charset="0"/>
              </a:rPr>
              <a:t>Next</a:t>
            </a:r>
            <a:r>
              <a:rPr lang="en-US" sz="1400" b="1" dirty="0" smtClean="0">
                <a:latin typeface="Times New Roman" pitchFamily="18" charset="0"/>
                <a:cs typeface="Times New Roman" pitchFamily="18" charset="0"/>
              </a:rPr>
              <a:t> </a:t>
            </a:r>
            <a:r>
              <a:rPr lang="en-US" sz="1400" b="1" dirty="0" smtClean="0">
                <a:solidFill>
                  <a:srgbClr val="FF0000"/>
                </a:solidFill>
                <a:latin typeface="Times New Roman" pitchFamily="18" charset="0"/>
                <a:cs typeface="Times New Roman" pitchFamily="18" charset="0"/>
              </a:rPr>
              <a:t>slide</a:t>
            </a:r>
          </a:p>
          <a:p>
            <a:r>
              <a:rPr lang="en-US" sz="1400" b="1" dirty="0">
                <a:solidFill>
                  <a:srgbClr val="FF0000"/>
                </a:solidFill>
                <a:latin typeface="ProSyl" pitchFamily="34" charset="0"/>
                <a:cs typeface="Times New Roman" pitchFamily="18" charset="0"/>
              </a:rPr>
              <a:t>rao6 </a:t>
            </a:r>
            <a:r>
              <a:rPr lang="en-US" sz="1400" b="1" dirty="0" err="1">
                <a:solidFill>
                  <a:srgbClr val="FF0000"/>
                </a:solidFill>
                <a:latin typeface="ProSyl" pitchFamily="34" charset="0"/>
                <a:cs typeface="Times New Roman" pitchFamily="18" charset="0"/>
              </a:rPr>
              <a:t>eu</a:t>
            </a:r>
            <a:r>
              <a:rPr lang="en-US" sz="1400" b="1" dirty="0">
                <a:solidFill>
                  <a:srgbClr val="FF0000"/>
                </a:solidFill>
                <a:latin typeface="ProSyl" pitchFamily="34" charset="0"/>
                <a:cs typeface="Times New Roman" pitchFamily="18" charset="0"/>
              </a:rPr>
              <a:t>]D5</a:t>
            </a:r>
            <a:endParaRPr lang="en-US" sz="1400" b="1" dirty="0">
              <a:solidFill>
                <a:srgbClr val="FF0000"/>
              </a:solidFill>
              <a:latin typeface="Times New Roman" pitchFamily="18" charset="0"/>
              <a:cs typeface="Times New Roman" pitchFamily="18" charset="0"/>
            </a:endParaRPr>
          </a:p>
        </p:txBody>
      </p:sp>
      <p:sp>
        <p:nvSpPr>
          <p:cNvPr id="21" name="Title 1"/>
          <p:cNvSpPr txBox="1">
            <a:spLocks/>
          </p:cNvSpPr>
          <p:nvPr/>
        </p:nvSpPr>
        <p:spPr>
          <a:xfrm>
            <a:off x="899593" y="332656"/>
            <a:ext cx="7406206"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smtClean="0">
                <a:solidFill>
                  <a:schemeClr val="bg1"/>
                </a:solidFill>
                <a:latin typeface="Times New Roman" pitchFamily="18" charset="0"/>
                <a:cs typeface="Times New Roman" pitchFamily="18" charset="0"/>
              </a:rPr>
              <a:t> </a:t>
            </a:r>
            <a:r>
              <a:rPr lang="en-US" sz="2900" b="1" dirty="0" smtClean="0">
                <a:latin typeface="Times New Roman" pitchFamily="18" charset="0"/>
                <a:cs typeface="Times New Roman" pitchFamily="18" charset="0"/>
              </a:rPr>
              <a:t>NWB Type “A” Licensing Process</a:t>
            </a:r>
            <a:br>
              <a:rPr lang="en-US" sz="2900" b="1" dirty="0" smtClean="0">
                <a:latin typeface="Times New Roman" pitchFamily="18" charset="0"/>
                <a:cs typeface="Times New Roman" pitchFamily="18" charset="0"/>
              </a:rPr>
            </a:br>
            <a:r>
              <a:rPr lang="en-US" sz="2900" b="1" dirty="0" smtClean="0">
                <a:latin typeface="ProSyl" pitchFamily="34" charset="0"/>
                <a:cs typeface="Times New Roman" pitchFamily="18" charset="0"/>
              </a:rPr>
              <a:t>wmoEpf5 ckE5]</a:t>
            </a:r>
            <a:r>
              <a:rPr lang="en-US" sz="2900" b="1" dirty="0" err="1" smtClean="0">
                <a:latin typeface="ProSyl" pitchFamily="34" charset="0"/>
                <a:cs typeface="Times New Roman" pitchFamily="18" charset="0"/>
              </a:rPr>
              <a:t>giz</a:t>
            </a:r>
            <a:r>
              <a:rPr lang="en-US" sz="2900" b="1" dirty="0" smtClean="0">
                <a:latin typeface="Times New Roman" pitchFamily="18" charset="0"/>
                <a:cs typeface="Times New Roman" pitchFamily="18" charset="0"/>
              </a:rPr>
              <a:t> “A” </a:t>
            </a:r>
            <a:r>
              <a:rPr lang="en-US" sz="2900" b="1" dirty="0" smtClean="0">
                <a:latin typeface="ProSyl" panose="020B0500000000000000" pitchFamily="34" charset="0"/>
                <a:cs typeface="Times New Roman" pitchFamily="18" charset="0"/>
              </a:rPr>
              <a:t>Mwnodt5 WoE5Jyq</a:t>
            </a:r>
            <a:endParaRPr lang="en-US" sz="2900" b="1" dirty="0">
              <a:latin typeface="ProSyl" panose="020B0500000000000000" pitchFamily="34" charset="0"/>
              <a:cs typeface="Times New Roman" pitchFamily="18" charset="0"/>
            </a:endParaRPr>
          </a:p>
        </p:txBody>
      </p:sp>
    </p:spTree>
    <p:extLst>
      <p:ext uri="{BB962C8B-B14F-4D97-AF65-F5344CB8AC3E}">
        <p14:creationId xmlns:p14="http://schemas.microsoft.com/office/powerpoint/2010/main" val="1490866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8</a:t>
            </a:fld>
            <a:endParaRPr lang="en-CA" dirty="0">
              <a:latin typeface="Times New Roman" pitchFamily="18" charset="0"/>
              <a:cs typeface="Times New Roman" pitchFamily="18" charset="0"/>
            </a:endParaRPr>
          </a:p>
        </p:txBody>
      </p:sp>
      <p:sp>
        <p:nvSpPr>
          <p:cNvPr id="3" name="Footer Placeholder 2"/>
          <p:cNvSpPr>
            <a:spLocks noGrp="1"/>
          </p:cNvSpPr>
          <p:nvPr>
            <p:ph type="ftr" sz="quarter" idx="11"/>
          </p:nvPr>
        </p:nvSpPr>
        <p:spPr>
          <a:xfrm>
            <a:off x="2811016" y="6448251"/>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pSp>
        <p:nvGrpSpPr>
          <p:cNvPr id="9" name="Group 8"/>
          <p:cNvGrpSpPr/>
          <p:nvPr/>
        </p:nvGrpSpPr>
        <p:grpSpPr>
          <a:xfrm>
            <a:off x="282297" y="1596836"/>
            <a:ext cx="7935341" cy="4943363"/>
            <a:chOff x="446659" y="1699096"/>
            <a:chExt cx="7935341" cy="5087813"/>
          </a:xfrm>
        </p:grpSpPr>
        <p:sp>
          <p:nvSpPr>
            <p:cNvPr id="10" name="Text Box 4"/>
            <p:cNvSpPr txBox="1">
              <a:spLocks noChangeArrowheads="1"/>
            </p:cNvSpPr>
            <p:nvPr/>
          </p:nvSpPr>
          <p:spPr bwMode="auto">
            <a:xfrm>
              <a:off x="1752600" y="2971800"/>
              <a:ext cx="3138526" cy="848159"/>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holds </a:t>
              </a:r>
              <a:r>
                <a:rPr lang="en-CA" sz="1600" dirty="0" smtClean="0">
                  <a:latin typeface="Times New Roman" pitchFamily="18" charset="0"/>
                  <a:cs typeface="Times New Roman" pitchFamily="18" charset="0"/>
                </a:rPr>
                <a:t>TM </a:t>
              </a:r>
              <a:r>
                <a:rPr lang="en-CA" sz="1600" dirty="0">
                  <a:latin typeface="Times New Roman" pitchFamily="18" charset="0"/>
                  <a:cs typeface="Times New Roman" pitchFamily="18" charset="0"/>
                </a:rPr>
                <a:t>and </a:t>
              </a:r>
              <a:r>
                <a:rPr lang="en-CA" sz="1600" dirty="0" smtClean="0">
                  <a:latin typeface="Times New Roman" pitchFamily="18" charset="0"/>
                  <a:cs typeface="Times New Roman" pitchFamily="18" charset="0"/>
                </a:rPr>
                <a:t>PHC</a:t>
              </a:r>
            </a:p>
            <a:p>
              <a:pPr algn="ctr"/>
              <a:r>
                <a:rPr lang="en-CA" sz="1400" dirty="0">
                  <a:latin typeface="ProSyl" pitchFamily="34" charset="0"/>
                  <a:cs typeface="Times New Roman" pitchFamily="18" charset="0"/>
                </a:rPr>
                <a:t>wmoEpf5 r4oyix3g5 vtzlt4 xml NM1is2 </a:t>
              </a:r>
              <a:r>
                <a:rPr lang="en-CA" sz="1400" dirty="0" err="1">
                  <a:latin typeface="ProSyl" pitchFamily="34" charset="0"/>
                  <a:cs typeface="Times New Roman" pitchFamily="18" charset="0"/>
                </a:rPr>
                <a:t>yKixi</a:t>
              </a:r>
              <a:r>
                <a:rPr lang="en-CA" sz="1400" dirty="0">
                  <a:latin typeface="ProSyl" pitchFamily="34" charset="0"/>
                  <a:cs typeface="Times New Roman" pitchFamily="18" charset="0"/>
                </a:rPr>
                <a:t> vtzJ5</a:t>
              </a:r>
              <a:endParaRPr lang="en-US" sz="1400" dirty="0"/>
            </a:p>
          </p:txBody>
        </p:sp>
        <p:sp>
          <p:nvSpPr>
            <p:cNvPr id="11" name="Text Box 5"/>
            <p:cNvSpPr txBox="1">
              <a:spLocks noChangeArrowheads="1"/>
            </p:cNvSpPr>
            <p:nvPr/>
          </p:nvSpPr>
          <p:spPr bwMode="auto">
            <a:xfrm>
              <a:off x="1752600" y="5168201"/>
              <a:ext cx="3621221" cy="1042069"/>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notice of </a:t>
              </a:r>
              <a:r>
                <a:rPr lang="en-CA" sz="1600" dirty="0" smtClean="0">
                  <a:latin typeface="Times New Roman" pitchFamily="18" charset="0"/>
                  <a:cs typeface="Times New Roman" pitchFamily="18" charset="0"/>
                </a:rPr>
                <a:t>Public Hearing (a 60 day minimum requirement)</a:t>
              </a:r>
              <a:endParaRPr lang="en-CA" sz="1600" dirty="0">
                <a:latin typeface="Times New Roman" pitchFamily="18" charset="0"/>
                <a:cs typeface="Times New Roman" pitchFamily="18" charset="0"/>
              </a:endParaRPr>
            </a:p>
            <a:p>
              <a:pPr algn="ctr"/>
              <a:r>
                <a:rPr lang="en-CA" sz="1400" dirty="0">
                  <a:latin typeface="ProSyl" pitchFamily="34" charset="0"/>
                  <a:cs typeface="Times New Roman" pitchFamily="18" charset="0"/>
                </a:rPr>
                <a:t>wmoEpf5 giylt4 gnDtu4 </a:t>
              </a:r>
              <a:r>
                <a:rPr lang="en-CA" sz="1400" dirty="0" err="1">
                  <a:latin typeface="ProSyl" pitchFamily="34" charset="0"/>
                  <a:cs typeface="Times New Roman" pitchFamily="18" charset="0"/>
                </a:rPr>
                <a:t>rfo</a:t>
              </a:r>
              <a:r>
                <a:rPr lang="en-CA" sz="1400" dirty="0">
                  <a:latin typeface="ProSyl" pitchFamily="34" charset="0"/>
                  <a:cs typeface="Times New Roman" pitchFamily="18" charset="0"/>
                </a:rPr>
                <a:t>]m5 NM4bsix3iqi4 Gs9lw5 ^) </a:t>
              </a:r>
              <a:r>
                <a:rPr lang="en-CA" sz="1400" dirty="0" err="1">
                  <a:latin typeface="ProSyl" pitchFamily="34" charset="0"/>
                  <a:cs typeface="Times New Roman" pitchFamily="18" charset="0"/>
                </a:rPr>
                <a:t>sz</a:t>
              </a:r>
              <a:r>
                <a:rPr lang="en-CA" sz="1400" dirty="0">
                  <a:latin typeface="ProSyl" pitchFamily="34" charset="0"/>
                  <a:cs typeface="Times New Roman" pitchFamily="18" charset="0"/>
                </a:rPr>
                <a:t>]bkqg6</a:t>
              </a:r>
              <a:endParaRPr lang="en-CA" sz="1400" dirty="0" smtClean="0">
                <a:latin typeface="Times New Roman" pitchFamily="18" charset="0"/>
                <a:cs typeface="Times New Roman" pitchFamily="18" charset="0"/>
              </a:endParaRPr>
            </a:p>
          </p:txBody>
        </p:sp>
        <p:sp>
          <p:nvSpPr>
            <p:cNvPr id="12" name="Text Box 6"/>
            <p:cNvSpPr txBox="1">
              <a:spLocks noChangeArrowheads="1"/>
            </p:cNvSpPr>
            <p:nvPr/>
          </p:nvSpPr>
          <p:spPr bwMode="auto">
            <a:xfrm>
              <a:off x="5584900" y="1699096"/>
              <a:ext cx="2797100" cy="1196504"/>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If required, applicant</a:t>
              </a:r>
              <a:r>
                <a:rPr kumimoji="0" lang="en-US" sz="1600" b="0" i="0" u="none" strike="noStrike" cap="none" normalizeH="0" dirty="0" smtClean="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provides additional information</a:t>
              </a:r>
            </a:p>
            <a:p>
              <a:pPr lvl="0" algn="ctr" fontAlgn="base">
                <a:spcBef>
                  <a:spcPct val="0"/>
                </a:spcBef>
                <a:spcAft>
                  <a:spcPts val="1000"/>
                </a:spcAft>
              </a:pPr>
              <a:r>
                <a:rPr lang="en-US" sz="1400" dirty="0">
                  <a:latin typeface="ProSyl" pitchFamily="34" charset="0"/>
                  <a:cs typeface="Times New Roman" pitchFamily="18" charset="0"/>
                </a:rPr>
                <a:t>bwmwbExc3X5, g4yCg6 gnDtvi3i4 </a:t>
              </a:r>
              <a:r>
                <a:rPr lang="en-US" sz="1400" dirty="0" err="1">
                  <a:latin typeface="ProSyl" pitchFamily="34" charset="0"/>
                  <a:cs typeface="Times New Roman" pitchFamily="18" charset="0"/>
                </a:rPr>
                <a:t>giyli</a:t>
              </a:r>
              <a:endParaRPr lang="en-US" sz="1400" dirty="0">
                <a:latin typeface="ProSyl" pitchFamily="34" charset="0"/>
                <a:cs typeface="Times New Roman" pitchFamily="18" charset="0"/>
              </a:endParaRPr>
            </a:p>
          </p:txBody>
        </p:sp>
        <p:sp>
          <p:nvSpPr>
            <p:cNvPr id="13" name="Text Box 7"/>
            <p:cNvSpPr txBox="1">
              <a:spLocks noChangeArrowheads="1"/>
            </p:cNvSpPr>
            <p:nvPr/>
          </p:nvSpPr>
          <p:spPr bwMode="auto">
            <a:xfrm>
              <a:off x="5689452" y="3872056"/>
              <a:ext cx="2692547" cy="1919143"/>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600" dirty="0">
                  <a:latin typeface="Times New Roman" pitchFamily="18" charset="0"/>
                  <a:cs typeface="Times New Roman" pitchFamily="18" charset="0"/>
                </a:rPr>
                <a:t>If directed in PHC decision, applicant provides additional </a:t>
              </a:r>
              <a:r>
                <a:rPr lang="en-CA" sz="1600" dirty="0" smtClean="0">
                  <a:latin typeface="Times New Roman" pitchFamily="18" charset="0"/>
                  <a:cs typeface="Times New Roman" pitchFamily="18" charset="0"/>
                </a:rPr>
                <a:t>information</a:t>
              </a:r>
            </a:p>
            <a:p>
              <a:pPr algn="ctr" fontAlgn="base">
                <a:spcBef>
                  <a:spcPct val="0"/>
                </a:spcBef>
                <a:spcAft>
                  <a:spcPts val="1000"/>
                </a:spcAft>
              </a:pPr>
              <a:r>
                <a:rPr lang="en-CA" sz="1400" dirty="0">
                  <a:latin typeface="ProSyl" pitchFamily="34" charset="0"/>
                  <a:cs typeface="Times New Roman" pitchFamily="18" charset="0"/>
                </a:rPr>
                <a:t>NM1is2 </a:t>
              </a:r>
              <a:r>
                <a:rPr lang="en-CA" sz="1400" dirty="0" err="1">
                  <a:latin typeface="ProSyl" pitchFamily="34" charset="0"/>
                  <a:cs typeface="Times New Roman" pitchFamily="18" charset="0"/>
                </a:rPr>
                <a:t>yKixi</a:t>
              </a:r>
              <a:r>
                <a:rPr lang="en-CA" sz="1400" dirty="0">
                  <a:latin typeface="ProSyl" pitchFamily="34" charset="0"/>
                  <a:cs typeface="Times New Roman" pitchFamily="18" charset="0"/>
                </a:rPr>
                <a:t> vtzi3j5 whmos3gk5 </a:t>
              </a:r>
              <a:r>
                <a:rPr lang="en-CA" sz="1400" dirty="0" err="1">
                  <a:latin typeface="ProSyl" pitchFamily="34" charset="0"/>
                  <a:cs typeface="Times New Roman" pitchFamily="18" charset="0"/>
                </a:rPr>
                <a:t>bwmwd</a:t>
              </a:r>
              <a:r>
                <a:rPr lang="en-CA" sz="1400" dirty="0">
                  <a:latin typeface="ProSyl" pitchFamily="34" charset="0"/>
                  <a:cs typeface="Times New Roman" pitchFamily="18" charset="0"/>
                </a:rPr>
                <a:t>/s4Xb, g4yC3t gnDtvi3i4 </a:t>
              </a:r>
              <a:r>
                <a:rPr lang="en-CA" sz="1400" dirty="0" err="1">
                  <a:latin typeface="ProSyl" pitchFamily="34" charset="0"/>
                  <a:cs typeface="Times New Roman" pitchFamily="18" charset="0"/>
                </a:rPr>
                <a:t>giyli</a:t>
              </a:r>
              <a:endParaRPr lang="en-CA" sz="1400" dirty="0">
                <a:latin typeface="ProSyl" pitchFamily="34"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Line 5"/>
            <p:cNvSpPr>
              <a:spLocks noChangeShapeType="1"/>
            </p:cNvSpPr>
            <p:nvPr/>
          </p:nvSpPr>
          <p:spPr bwMode="auto">
            <a:xfrm>
              <a:off x="5115696" y="4537493"/>
              <a:ext cx="523104"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Text Box 4"/>
            <p:cNvSpPr txBox="1">
              <a:spLocks noChangeArrowheads="1"/>
            </p:cNvSpPr>
            <p:nvPr/>
          </p:nvSpPr>
          <p:spPr bwMode="auto">
            <a:xfrm>
              <a:off x="1752600" y="4042178"/>
              <a:ext cx="3271890" cy="834622"/>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smtClean="0">
                  <a:latin typeface="Times New Roman" pitchFamily="18" charset="0"/>
                  <a:cs typeface="Times New Roman" pitchFamily="18" charset="0"/>
                </a:rPr>
                <a:t>NWB Issues PHC Decision</a:t>
              </a:r>
            </a:p>
            <a:p>
              <a:pPr algn="ctr"/>
              <a:r>
                <a:rPr lang="en-CA" sz="1400" dirty="0">
                  <a:latin typeface="ProSyl" pitchFamily="34" charset="0"/>
                  <a:cs typeface="Times New Roman" pitchFamily="18" charset="0"/>
                </a:rPr>
                <a:t>wmoEpf5 NM1is2 </a:t>
              </a:r>
              <a:r>
                <a:rPr lang="en-CA" sz="1400" dirty="0" err="1">
                  <a:latin typeface="ProSyl" pitchFamily="34" charset="0"/>
                  <a:cs typeface="Times New Roman" pitchFamily="18" charset="0"/>
                </a:rPr>
                <a:t>yKixi</a:t>
              </a:r>
              <a:r>
                <a:rPr lang="en-CA" sz="1400" dirty="0">
                  <a:latin typeface="ProSyl" pitchFamily="34" charset="0"/>
                  <a:cs typeface="Times New Roman" pitchFamily="18" charset="0"/>
                </a:rPr>
                <a:t> vtzi3ui whmos3lt4</a:t>
              </a:r>
            </a:p>
          </p:txBody>
        </p:sp>
        <p:sp>
          <p:nvSpPr>
            <p:cNvPr id="16" name="Line 5"/>
            <p:cNvSpPr>
              <a:spLocks noChangeShapeType="1"/>
            </p:cNvSpPr>
            <p:nvPr/>
          </p:nvSpPr>
          <p:spPr bwMode="auto">
            <a:xfrm>
              <a:off x="3363928" y="6210270"/>
              <a:ext cx="0" cy="26673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Line 5"/>
            <p:cNvSpPr>
              <a:spLocks noChangeShapeType="1"/>
            </p:cNvSpPr>
            <p:nvPr/>
          </p:nvSpPr>
          <p:spPr bwMode="auto">
            <a:xfrm flipH="1">
              <a:off x="4891126" y="2286000"/>
              <a:ext cx="63106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5"/>
            <p:cNvSpPr>
              <a:spLocks noChangeShapeType="1"/>
            </p:cNvSpPr>
            <p:nvPr/>
          </p:nvSpPr>
          <p:spPr bwMode="auto">
            <a:xfrm>
              <a:off x="4894538" y="2016642"/>
              <a:ext cx="64233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Line 5"/>
            <p:cNvSpPr>
              <a:spLocks noChangeShapeType="1"/>
            </p:cNvSpPr>
            <p:nvPr/>
          </p:nvSpPr>
          <p:spPr bwMode="auto">
            <a:xfrm flipH="1" flipV="1">
              <a:off x="5105400" y="4800600"/>
              <a:ext cx="51238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TextBox 19"/>
            <p:cNvSpPr txBox="1"/>
            <p:nvPr/>
          </p:nvSpPr>
          <p:spPr>
            <a:xfrm>
              <a:off x="1447799" y="6248400"/>
              <a:ext cx="1828801" cy="538509"/>
            </a:xfrm>
            <a:prstGeom prst="rect">
              <a:avLst/>
            </a:prstGeom>
            <a:noFill/>
            <a:ln>
              <a:solidFill>
                <a:schemeClr val="bg1"/>
              </a:solid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p>
            <a:p>
              <a:r>
                <a:rPr lang="en-US" sz="1400" b="1" dirty="0">
                  <a:solidFill>
                    <a:srgbClr val="FF0000"/>
                  </a:solidFill>
                  <a:latin typeface="ProSyl" pitchFamily="34" charset="0"/>
                  <a:cs typeface="Times New Roman" pitchFamily="18" charset="0"/>
                </a:rPr>
                <a:t>rao6 </a:t>
              </a:r>
              <a:r>
                <a:rPr lang="en-US" sz="1400" b="1" dirty="0" err="1">
                  <a:solidFill>
                    <a:srgbClr val="FF0000"/>
                  </a:solidFill>
                  <a:latin typeface="ProSyl" pitchFamily="34" charset="0"/>
                  <a:cs typeface="Times New Roman" pitchFamily="18" charset="0"/>
                </a:rPr>
                <a:t>eu</a:t>
              </a:r>
              <a:r>
                <a:rPr lang="en-US" sz="1400" b="1" dirty="0">
                  <a:solidFill>
                    <a:srgbClr val="FF0000"/>
                  </a:solidFill>
                  <a:latin typeface="ProSyl" pitchFamily="34" charset="0"/>
                  <a:cs typeface="Times New Roman" pitchFamily="18" charset="0"/>
                </a:rPr>
                <a:t>]D5</a:t>
              </a:r>
            </a:p>
          </p:txBody>
        </p:sp>
        <p:sp>
          <p:nvSpPr>
            <p:cNvPr id="21" name="Text Box 3"/>
            <p:cNvSpPr txBox="1">
              <a:spLocks noChangeArrowheads="1"/>
            </p:cNvSpPr>
            <p:nvPr/>
          </p:nvSpPr>
          <p:spPr bwMode="auto">
            <a:xfrm>
              <a:off x="1752600" y="1699097"/>
              <a:ext cx="3060584" cy="967903"/>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500" dirty="0">
                  <a:latin typeface="Times New Roman" pitchFamily="18" charset="0"/>
                  <a:cs typeface="Times New Roman" pitchFamily="18" charset="0"/>
                </a:rPr>
                <a:t>Parties submit </a:t>
              </a:r>
              <a:r>
                <a:rPr lang="en-CA" sz="1500" dirty="0" smtClean="0">
                  <a:latin typeface="Times New Roman" pitchFamily="18" charset="0"/>
                  <a:cs typeface="Times New Roman" pitchFamily="18" charset="0"/>
                </a:rPr>
                <a:t>written representations</a:t>
              </a:r>
            </a:p>
            <a:p>
              <a:pPr algn="ctr" fontAlgn="base">
                <a:spcBef>
                  <a:spcPct val="0"/>
                </a:spcBef>
                <a:spcAft>
                  <a:spcPts val="1000"/>
                </a:spcAft>
              </a:pPr>
              <a:r>
                <a:rPr lang="en-CA" sz="1400" dirty="0" err="1">
                  <a:latin typeface="ProSyl" pitchFamily="34" charset="0"/>
                  <a:cs typeface="Times New Roman" pitchFamily="18" charset="0"/>
                </a:rPr>
                <a:t>WoE</a:t>
              </a:r>
              <a:r>
                <a:rPr lang="en-CA" sz="1400" dirty="0">
                  <a:latin typeface="ProSyl" pitchFamily="34" charset="0"/>
                  <a:cs typeface="Times New Roman" pitchFamily="18" charset="0"/>
                </a:rPr>
                <a:t>]p5 giylt4 ttCymJi4 </a:t>
              </a:r>
              <a:r>
                <a:rPr lang="en-CA" sz="1400" dirty="0" err="1">
                  <a:latin typeface="ProSyl" pitchFamily="34" charset="0"/>
                  <a:cs typeface="Times New Roman" pitchFamily="18" charset="0"/>
                </a:rPr>
                <a:t>si</a:t>
              </a:r>
              <a:r>
                <a:rPr lang="en-CA" sz="1400" dirty="0">
                  <a:latin typeface="ProSyl" pitchFamily="34" charset="0"/>
                  <a:cs typeface="Times New Roman" pitchFamily="18" charset="0"/>
                </a:rPr>
                <a:t>]v4n3i4</a:t>
              </a: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Line 5"/>
            <p:cNvSpPr>
              <a:spLocks noChangeShapeType="1"/>
            </p:cNvSpPr>
            <p:nvPr/>
          </p:nvSpPr>
          <p:spPr bwMode="auto">
            <a:xfrm>
              <a:off x="3352800" y="3810000"/>
              <a:ext cx="0" cy="23278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Left Brace 22"/>
            <p:cNvSpPr/>
            <p:nvPr/>
          </p:nvSpPr>
          <p:spPr>
            <a:xfrm>
              <a:off x="1132733" y="2154960"/>
              <a:ext cx="543667" cy="3329998"/>
            </a:xfrm>
            <a:prstGeom prst="leftBrace">
              <a:avLst/>
            </a:prstGeom>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p>
          </p:txBody>
        </p:sp>
        <p:sp>
          <p:nvSpPr>
            <p:cNvPr id="24" name="TextBox 23"/>
            <p:cNvSpPr txBox="1"/>
            <p:nvPr/>
          </p:nvSpPr>
          <p:spPr>
            <a:xfrm rot="16200000">
              <a:off x="-927329" y="3583819"/>
              <a:ext cx="3394307" cy="646331"/>
            </a:xfrm>
            <a:prstGeom prst="rect">
              <a:avLst/>
            </a:prstGeom>
            <a:noFill/>
          </p:spPr>
          <p:txBody>
            <a:bodyPr wrap="square" rtlCol="0">
              <a:spAutoFit/>
            </a:bodyPr>
            <a:lstStyle/>
            <a:p>
              <a:pPr algn="ctr"/>
              <a:r>
                <a:rPr lang="en-US" sz="2000" b="1" dirty="0" smtClean="0">
                  <a:solidFill>
                    <a:srgbClr val="C00000"/>
                  </a:solidFill>
                  <a:latin typeface="Times New Roman" pitchFamily="18" charset="0"/>
                  <a:cs typeface="Times New Roman" pitchFamily="18" charset="0"/>
                </a:rPr>
                <a:t>Technical Review Stage</a:t>
              </a:r>
            </a:p>
            <a:p>
              <a:pPr algn="ctr"/>
              <a:r>
                <a:rPr lang="en-US" sz="1600" b="1" dirty="0">
                  <a:solidFill>
                    <a:srgbClr val="C00000"/>
                  </a:solidFill>
                  <a:latin typeface="ProSyl" pitchFamily="34" charset="0"/>
                </a:rPr>
                <a:t>r4oyix3lt4 vtzi3j5 euDJ5</a:t>
              </a:r>
            </a:p>
          </p:txBody>
        </p:sp>
        <p:sp>
          <p:nvSpPr>
            <p:cNvPr id="25" name="Line 5"/>
            <p:cNvSpPr>
              <a:spLocks noChangeShapeType="1"/>
            </p:cNvSpPr>
            <p:nvPr/>
          </p:nvSpPr>
          <p:spPr bwMode="auto">
            <a:xfrm flipH="1">
              <a:off x="3352800" y="4876801"/>
              <a:ext cx="0" cy="304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Line 5"/>
            <p:cNvSpPr>
              <a:spLocks noChangeShapeType="1"/>
            </p:cNvSpPr>
            <p:nvPr/>
          </p:nvSpPr>
          <p:spPr bwMode="auto">
            <a:xfrm>
              <a:off x="3336134" y="2667000"/>
              <a:ext cx="10717" cy="304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7" name="TextBox 26"/>
            <p:cNvSpPr txBox="1"/>
            <p:nvPr/>
          </p:nvSpPr>
          <p:spPr>
            <a:xfrm>
              <a:off x="6423330" y="3118943"/>
              <a:ext cx="1644502" cy="601863"/>
            </a:xfrm>
            <a:prstGeom prst="rect">
              <a:avLst/>
            </a:prstGeom>
            <a:noFill/>
          </p:spPr>
          <p:txBody>
            <a:bodyPr wrap="square" rtlCol="0">
              <a:spAutoFit/>
            </a:bodyPr>
            <a:lstStyle/>
            <a:p>
              <a:r>
                <a:rPr lang="en-US" sz="1600" b="1" dirty="0" smtClean="0">
                  <a:solidFill>
                    <a:srgbClr val="C00000"/>
                  </a:solidFill>
                  <a:latin typeface="Times New Roman" pitchFamily="18" charset="0"/>
                  <a:cs typeface="Times New Roman" pitchFamily="18" charset="0"/>
                </a:rPr>
                <a:t>Current Stage</a:t>
              </a:r>
            </a:p>
            <a:p>
              <a:r>
                <a:rPr lang="en-US" sz="1600" b="1" dirty="0" smtClean="0">
                  <a:solidFill>
                    <a:srgbClr val="C00000"/>
                  </a:solidFill>
                  <a:latin typeface="ProSyl" panose="020B0500000000000000" pitchFamily="34" charset="0"/>
                  <a:cs typeface="Times New Roman" pitchFamily="18" charset="0"/>
                </a:rPr>
                <a:t>]</a:t>
              </a:r>
              <a:r>
                <a:rPr lang="en-US" sz="1600" b="1" dirty="0" err="1" smtClean="0">
                  <a:solidFill>
                    <a:srgbClr val="C00000"/>
                  </a:solidFill>
                  <a:latin typeface="ProSyl" panose="020B0500000000000000" pitchFamily="34" charset="0"/>
                  <a:cs typeface="Times New Roman" pitchFamily="18" charset="0"/>
                </a:rPr>
                <a:t>mN</a:t>
              </a:r>
              <a:r>
                <a:rPr lang="en-US" sz="1600" b="1" dirty="0" smtClean="0">
                  <a:solidFill>
                    <a:srgbClr val="C00000"/>
                  </a:solidFill>
                  <a:latin typeface="ProSyl" panose="020B0500000000000000" pitchFamily="34" charset="0"/>
                  <a:cs typeface="Times New Roman" pitchFamily="18" charset="0"/>
                </a:rPr>
                <a:t> xg6bz</a:t>
              </a:r>
              <a:endParaRPr lang="en-US" sz="1600" b="1" dirty="0">
                <a:solidFill>
                  <a:srgbClr val="C00000"/>
                </a:solidFill>
                <a:latin typeface="ProSyl" panose="020B0500000000000000" pitchFamily="34" charset="0"/>
                <a:cs typeface="Times New Roman" pitchFamily="18" charset="0"/>
              </a:endParaRPr>
            </a:p>
          </p:txBody>
        </p:sp>
        <p:sp>
          <p:nvSpPr>
            <p:cNvPr id="28" name="Line 5"/>
            <p:cNvSpPr>
              <a:spLocks noChangeShapeType="1"/>
            </p:cNvSpPr>
            <p:nvPr/>
          </p:nvSpPr>
          <p:spPr bwMode="auto">
            <a:xfrm flipH="1" flipV="1">
              <a:off x="5074122" y="3303609"/>
              <a:ext cx="123066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9" name="Title 1"/>
          <p:cNvSpPr txBox="1">
            <a:spLocks/>
          </p:cNvSpPr>
          <p:nvPr/>
        </p:nvSpPr>
        <p:spPr>
          <a:xfrm>
            <a:off x="968371" y="340051"/>
            <a:ext cx="7420053" cy="1144733"/>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smtClean="0">
                <a:solidFill>
                  <a:schemeClr val="bg1"/>
                </a:solidFill>
                <a:latin typeface="Times New Roman" pitchFamily="18" charset="0"/>
                <a:cs typeface="Times New Roman" pitchFamily="18" charset="0"/>
              </a:rPr>
              <a:t> </a:t>
            </a:r>
            <a:r>
              <a:rPr lang="en-US" sz="2900" b="1" dirty="0" smtClean="0">
                <a:latin typeface="Times New Roman" pitchFamily="18" charset="0"/>
                <a:cs typeface="Times New Roman" pitchFamily="18" charset="0"/>
              </a:rPr>
              <a:t>NWB Type “A” Licensing Process</a:t>
            </a:r>
            <a:br>
              <a:rPr lang="en-US" sz="2900" b="1" dirty="0" smtClean="0">
                <a:latin typeface="Times New Roman" pitchFamily="18" charset="0"/>
                <a:cs typeface="Times New Roman" pitchFamily="18" charset="0"/>
              </a:rPr>
            </a:br>
            <a:r>
              <a:rPr lang="en-US" sz="2900" b="1" dirty="0">
                <a:latin typeface="ProSyl" pitchFamily="34" charset="0"/>
                <a:cs typeface="Times New Roman" pitchFamily="18" charset="0"/>
              </a:rPr>
              <a:t>wmoEpf5 ckE5]</a:t>
            </a:r>
            <a:r>
              <a:rPr lang="en-US" sz="2900" b="1" dirty="0" err="1">
                <a:latin typeface="ProSyl" pitchFamily="34" charset="0"/>
                <a:cs typeface="Times New Roman" pitchFamily="18" charset="0"/>
              </a:rPr>
              <a:t>giz</a:t>
            </a:r>
            <a:r>
              <a:rPr lang="en-US" sz="2900" b="1" dirty="0">
                <a:latin typeface="Times New Roman" pitchFamily="18" charset="0"/>
                <a:cs typeface="Times New Roman" pitchFamily="18" charset="0"/>
              </a:rPr>
              <a:t> “A” </a:t>
            </a:r>
            <a:r>
              <a:rPr lang="en-US" sz="2900" b="1" dirty="0">
                <a:latin typeface="ProSyl" panose="020B0500000000000000" pitchFamily="34" charset="0"/>
                <a:cs typeface="Times New Roman" pitchFamily="18" charset="0"/>
              </a:rPr>
              <a:t>Mwnodt5 WoE5Jyq</a:t>
            </a:r>
            <a:endParaRPr lang="en-US" sz="2900" b="1" dirty="0">
              <a:latin typeface="Times New Roman" pitchFamily="18" charset="0"/>
              <a:cs typeface="Times New Roman" pitchFamily="18" charset="0"/>
            </a:endParaRPr>
          </a:p>
        </p:txBody>
      </p:sp>
    </p:spTree>
    <p:extLst>
      <p:ext uri="{BB962C8B-B14F-4D97-AF65-F5344CB8AC3E}">
        <p14:creationId xmlns:p14="http://schemas.microsoft.com/office/powerpoint/2010/main" val="4109041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9</a:t>
            </a:fld>
            <a:endParaRPr lang="en-CA" dirty="0"/>
          </a:p>
        </p:txBody>
      </p:sp>
      <p:sp>
        <p:nvSpPr>
          <p:cNvPr id="3" name="Footer Placeholder 2"/>
          <p:cNvSpPr>
            <a:spLocks noGrp="1"/>
          </p:cNvSpPr>
          <p:nvPr>
            <p:ph type="ftr" sz="quarter" idx="11"/>
          </p:nvPr>
        </p:nvSpPr>
        <p:spPr>
          <a:xfrm>
            <a:off x="2699792" y="6448251"/>
            <a:ext cx="3849216" cy="365125"/>
          </a:xfrm>
        </p:spPr>
        <p:txBody>
          <a:bodyPr/>
          <a:lstStyle/>
          <a:p>
            <a:pPr algn="ctr"/>
            <a:r>
              <a:rPr lang="en-CA" dirty="0" smtClean="0">
                <a:latin typeface="Times New Roman" pitchFamily="18" charset="0"/>
                <a:cs typeface="Times New Roman" pitchFamily="18" charset="0"/>
              </a:rPr>
              <a:t>Licence 2AM-MEA0815  Renewal Application  </a:t>
            </a:r>
          </a:p>
          <a:p>
            <a:pPr algn="ctr"/>
            <a:r>
              <a:rPr lang="en-CA" dirty="0" smtClean="0">
                <a:latin typeface="Times New Roman" pitchFamily="18" charset="0"/>
                <a:cs typeface="Times New Roman" pitchFamily="18" charset="0"/>
              </a:rPr>
              <a:t>Technical Meeting/Prehearing Conference</a:t>
            </a:r>
            <a:endParaRPr lang="en-CA" dirty="0">
              <a:latin typeface="Times New Roman" pitchFamily="18" charset="0"/>
              <a:cs typeface="Times New Roman" pitchFamily="18" charset="0"/>
            </a:endParaRPr>
          </a:p>
        </p:txBody>
      </p:sp>
      <p:grpSp>
        <p:nvGrpSpPr>
          <p:cNvPr id="9" name="Group 8"/>
          <p:cNvGrpSpPr/>
          <p:nvPr/>
        </p:nvGrpSpPr>
        <p:grpSpPr>
          <a:xfrm>
            <a:off x="304800" y="1412777"/>
            <a:ext cx="8731696" cy="4896543"/>
            <a:chOff x="304800" y="1600202"/>
            <a:chExt cx="8610600" cy="4800598"/>
          </a:xfrm>
        </p:grpSpPr>
        <p:sp>
          <p:nvSpPr>
            <p:cNvPr id="10" name="Text Box 3"/>
            <p:cNvSpPr txBox="1">
              <a:spLocks noChangeArrowheads="1"/>
            </p:cNvSpPr>
            <p:nvPr/>
          </p:nvSpPr>
          <p:spPr bwMode="auto">
            <a:xfrm>
              <a:off x="2057400" y="2368349"/>
              <a:ext cx="5075307" cy="527251"/>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Parties prepare for public hearing</a:t>
              </a:r>
            </a:p>
            <a:p>
              <a:pPr algn="ctr" fontAlgn="base">
                <a:spcBef>
                  <a:spcPct val="0"/>
                </a:spcBef>
                <a:spcAft>
                  <a:spcPts val="1000"/>
                </a:spcAft>
              </a:pPr>
              <a:r>
                <a:rPr lang="en-US" sz="1400" dirty="0">
                  <a:latin typeface="ProSyl" pitchFamily="34" charset="0"/>
                  <a:cs typeface="Times New Roman" pitchFamily="18" charset="0"/>
                </a:rPr>
                <a:t>wMsJ5 </a:t>
              </a:r>
              <a:r>
                <a:rPr lang="en-US" sz="1400" dirty="0" err="1">
                  <a:latin typeface="ProSyl" pitchFamily="34" charset="0"/>
                  <a:cs typeface="Times New Roman" pitchFamily="18" charset="0"/>
                </a:rPr>
                <a:t>sXlzw</a:t>
              </a:r>
              <a:r>
                <a:rPr lang="en-US" sz="1400" dirty="0">
                  <a:latin typeface="ProSyl" pitchFamily="34" charset="0"/>
                  <a:cs typeface="Times New Roman" pitchFamily="18" charset="0"/>
                </a:rPr>
                <a:t>/3lt4 </a:t>
              </a:r>
              <a:r>
                <a:rPr lang="en-US" sz="1400" dirty="0" err="1">
                  <a:latin typeface="ProSyl" pitchFamily="34" charset="0"/>
                  <a:cs typeface="Times New Roman" pitchFamily="18" charset="0"/>
                </a:rPr>
                <a:t>rfo</a:t>
              </a:r>
              <a:r>
                <a:rPr lang="en-US" sz="1400" dirty="0">
                  <a:latin typeface="ProSyl" pitchFamily="34" charset="0"/>
                  <a:cs typeface="Times New Roman" pitchFamily="18" charset="0"/>
                </a:rPr>
                <a:t>]m5 Nm3bsizk5</a:t>
              </a:r>
              <a:endParaRPr lang="en-US" sz="1400"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Rectangle 9"/>
            <p:cNvSpPr>
              <a:spLocks noChangeArrowheads="1"/>
            </p:cNvSpPr>
            <p:nvPr/>
          </p:nvSpPr>
          <p:spPr bwMode="auto">
            <a:xfrm>
              <a:off x="304800" y="5164763"/>
              <a:ext cx="1952767" cy="1236036"/>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Minister approves the issuance of the </a:t>
              </a:r>
              <a:r>
                <a:rPr lang="en-US" sz="1500" dirty="0" smtClean="0">
                  <a:latin typeface="Times New Roman" pitchFamily="18" charset="0"/>
                  <a:cs typeface="Times New Roman" pitchFamily="18" charset="0"/>
                </a:rPr>
                <a:t>l</a:t>
              </a: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i</a:t>
              </a:r>
              <a:r>
                <a:rPr lang="en-US" sz="1500" dirty="0" smtClean="0">
                  <a:latin typeface="Times New Roman" pitchFamily="18" charset="0"/>
                  <a:cs typeface="Times New Roman" pitchFamily="18" charset="0"/>
                </a:rPr>
                <a:t>cence</a:t>
              </a:r>
            </a:p>
            <a:p>
              <a:pPr lvl="0" fontAlgn="base">
                <a:spcBef>
                  <a:spcPct val="0"/>
                </a:spcBef>
                <a:spcAft>
                  <a:spcPts val="600"/>
                </a:spcAft>
              </a:pPr>
              <a:r>
                <a:rPr lang="en-US" sz="1400" dirty="0" err="1">
                  <a:latin typeface="ProSyl" pitchFamily="34" charset="0"/>
                  <a:cs typeface="Times New Roman" pitchFamily="18" charset="0"/>
                </a:rPr>
                <a:t>ui</a:t>
              </a:r>
              <a:r>
                <a:rPr lang="en-US" sz="1400" dirty="0">
                  <a:latin typeface="ProSyl" pitchFamily="34" charset="0"/>
                  <a:cs typeface="Times New Roman" pitchFamily="18" charset="0"/>
                </a:rPr>
                <a:t>{b Nm4n3g6 </a:t>
              </a:r>
              <a:r>
                <a:rPr lang="en-US" sz="1400" dirty="0" err="1">
                  <a:latin typeface="ProSyl" pitchFamily="34" charset="0"/>
                  <a:cs typeface="Times New Roman" pitchFamily="18" charset="0"/>
                </a:rPr>
                <a:t>gi</a:t>
              </a:r>
              <a:r>
                <a:rPr lang="en-US" sz="1400" dirty="0">
                  <a:latin typeface="ProSyl" pitchFamily="34" charset="0"/>
                  <a:cs typeface="Times New Roman" pitchFamily="18" charset="0"/>
                </a:rPr>
                <a:t>/sizi4 </a:t>
              </a:r>
              <a:r>
                <a:rPr lang="en-US" sz="1400" dirty="0" err="1">
                  <a:latin typeface="ProSyl" pitchFamily="34" charset="0"/>
                  <a:cs typeface="Times New Roman" pitchFamily="18" charset="0"/>
                </a:rPr>
                <a:t>WJNsts</a:t>
              </a:r>
              <a:endParaRPr lang="en-US" sz="1400" dirty="0">
                <a:latin typeface="Times New Roman" pitchFamily="18" charset="0"/>
                <a:cs typeface="Times New Roman" pitchFamily="18" charset="0"/>
              </a:endParaRPr>
            </a:p>
          </p:txBody>
        </p:sp>
        <p:sp>
          <p:nvSpPr>
            <p:cNvPr id="12" name="Rectangle 10"/>
            <p:cNvSpPr>
              <a:spLocks noChangeArrowheads="1"/>
            </p:cNvSpPr>
            <p:nvPr/>
          </p:nvSpPr>
          <p:spPr bwMode="auto">
            <a:xfrm>
              <a:off x="2362200" y="5164762"/>
              <a:ext cx="2208508" cy="1236037"/>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Minister does not approve the </a:t>
              </a:r>
              <a:r>
                <a:rPr lang="en-US" sz="1500" dirty="0" smtClean="0">
                  <a:latin typeface="Times New Roman" pitchFamily="18" charset="0"/>
                  <a:cs typeface="Times New Roman" pitchFamily="18" charset="0"/>
                </a:rPr>
                <a:t>issuance of the </a:t>
              </a:r>
              <a:r>
                <a:rPr lang="en-US" sz="1500" dirty="0" err="1" smtClean="0">
                  <a:latin typeface="Times New Roman" pitchFamily="18" charset="0"/>
                  <a:cs typeface="Times New Roman" pitchFamily="18" charset="0"/>
                </a:rPr>
                <a:t>licence</a:t>
              </a: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 </a:t>
              </a:r>
            </a:p>
            <a:p>
              <a:pPr lvl="0" fontAlgn="base">
                <a:spcBef>
                  <a:spcPct val="0"/>
                </a:spcBef>
                <a:spcAft>
                  <a:spcPts val="600"/>
                </a:spcAft>
              </a:pPr>
              <a:r>
                <a:rPr lang="en-US" sz="1400" dirty="0" err="1">
                  <a:latin typeface="ProSyl" pitchFamily="34" charset="0"/>
                  <a:cs typeface="Times New Roman" pitchFamily="18" charset="0"/>
                </a:rPr>
                <a:t>ui</a:t>
              </a:r>
              <a:r>
                <a:rPr lang="en-US" sz="1400" dirty="0">
                  <a:latin typeface="ProSyl" pitchFamily="34" charset="0"/>
                  <a:cs typeface="Times New Roman" pitchFamily="18" charset="0"/>
                </a:rPr>
                <a:t>{b Nm4nqg6 </a:t>
              </a:r>
              <a:r>
                <a:rPr lang="en-US" sz="1400" dirty="0" err="1">
                  <a:latin typeface="ProSyl" pitchFamily="34" charset="0"/>
                  <a:cs typeface="Times New Roman" pitchFamily="18" charset="0"/>
                </a:rPr>
                <a:t>gi</a:t>
              </a:r>
              <a:r>
                <a:rPr lang="en-US" sz="1400" dirty="0">
                  <a:latin typeface="ProSyl" pitchFamily="34" charset="0"/>
                  <a:cs typeface="Times New Roman" pitchFamily="18" charset="0"/>
                </a:rPr>
                <a:t>/sizi4 WJNsts2</a:t>
              </a:r>
            </a:p>
          </p:txBody>
        </p:sp>
        <p:sp>
          <p:nvSpPr>
            <p:cNvPr id="13" name="Rectangle 11"/>
            <p:cNvSpPr>
              <a:spLocks noChangeArrowheads="1"/>
            </p:cNvSpPr>
            <p:nvPr/>
          </p:nvSpPr>
          <p:spPr bwMode="auto">
            <a:xfrm>
              <a:off x="4723108" y="5164762"/>
              <a:ext cx="1906292" cy="1236038"/>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500" b="0" i="0" u="none" strike="noStrike" cap="none" normalizeH="0" dirty="0" smtClean="0">
                  <a:ln>
                    <a:noFill/>
                  </a:ln>
                  <a:solidFill>
                    <a:schemeClr val="tx1"/>
                  </a:solidFill>
                  <a:effectLst/>
                  <a:latin typeface="Times New Roman" pitchFamily="18" charset="0"/>
                  <a:cs typeface="Times New Roman" pitchFamily="18" charset="0"/>
                </a:rPr>
                <a:t>Minister approves of NWB decision</a:t>
              </a:r>
            </a:p>
            <a:p>
              <a:pPr lvl="0" fontAlgn="base">
                <a:spcBef>
                  <a:spcPct val="0"/>
                </a:spcBef>
                <a:spcAft>
                  <a:spcPts val="600"/>
                </a:spcAft>
              </a:pPr>
              <a:r>
                <a:rPr lang="en-US" sz="1400" dirty="0" err="1">
                  <a:latin typeface="ProSyl" pitchFamily="34" charset="0"/>
                  <a:cs typeface="Times New Roman" pitchFamily="18" charset="0"/>
                </a:rPr>
                <a:t>ui</a:t>
              </a:r>
              <a:r>
                <a:rPr lang="en-US" sz="1400" dirty="0">
                  <a:latin typeface="ProSyl" pitchFamily="34" charset="0"/>
                  <a:cs typeface="Times New Roman" pitchFamily="18" charset="0"/>
                </a:rPr>
                <a:t>{b Nm4n3g6 wmoEpf5 whmos3izi4</a:t>
              </a:r>
            </a:p>
          </p:txBody>
        </p:sp>
        <p:sp>
          <p:nvSpPr>
            <p:cNvPr id="14" name="Rectangle 12"/>
            <p:cNvSpPr>
              <a:spLocks noChangeArrowheads="1"/>
            </p:cNvSpPr>
            <p:nvPr/>
          </p:nvSpPr>
          <p:spPr bwMode="auto">
            <a:xfrm>
              <a:off x="6781800" y="5164762"/>
              <a:ext cx="2133600" cy="1236038"/>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500" b="0" i="0" u="none" strike="noStrike" cap="none" normalizeH="0" dirty="0" smtClean="0">
                  <a:ln>
                    <a:noFill/>
                  </a:ln>
                  <a:effectLst/>
                  <a:latin typeface="Times New Roman" pitchFamily="18" charset="0"/>
                  <a:cs typeface="Times New Roman" pitchFamily="18" charset="0"/>
                </a:rPr>
                <a:t>Minister does not approve of NWB decision</a:t>
              </a:r>
            </a:p>
            <a:p>
              <a:pPr lvl="0" fontAlgn="base">
                <a:spcBef>
                  <a:spcPct val="0"/>
                </a:spcBef>
                <a:spcAft>
                  <a:spcPts val="600"/>
                </a:spcAft>
              </a:pPr>
              <a:r>
                <a:rPr lang="en-US" sz="1350" dirty="0" err="1">
                  <a:latin typeface="ProSyl" pitchFamily="34" charset="0"/>
                  <a:cs typeface="Times New Roman" pitchFamily="18" charset="0"/>
                </a:rPr>
                <a:t>ui</a:t>
              </a:r>
              <a:r>
                <a:rPr lang="en-US" sz="1350" dirty="0">
                  <a:latin typeface="ProSyl" pitchFamily="34" charset="0"/>
                  <a:cs typeface="Times New Roman" pitchFamily="18" charset="0"/>
                </a:rPr>
                <a:t>{b Nm4nqg6 </a:t>
              </a:r>
              <a:r>
                <a:rPr lang="en-US" sz="1350" dirty="0" smtClean="0">
                  <a:latin typeface="ProSyl" pitchFamily="34" charset="0"/>
                  <a:cs typeface="Times New Roman" pitchFamily="18" charset="0"/>
                </a:rPr>
                <a:t>wmoEpf5 wnmos3izi4</a:t>
              </a:r>
              <a:endParaRPr lang="en-US" sz="1350" dirty="0">
                <a:latin typeface="Times New Roman" pitchFamily="18" charset="0"/>
                <a:cs typeface="Times New Roman" pitchFamily="18" charset="0"/>
              </a:endParaRPr>
            </a:p>
          </p:txBody>
        </p:sp>
        <p:sp>
          <p:nvSpPr>
            <p:cNvPr id="15" name="Text Box 4"/>
            <p:cNvSpPr txBox="1">
              <a:spLocks noChangeArrowheads="1"/>
            </p:cNvSpPr>
            <p:nvPr/>
          </p:nvSpPr>
          <p:spPr bwMode="auto">
            <a:xfrm>
              <a:off x="2667000" y="3124200"/>
              <a:ext cx="3759610" cy="535992"/>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NWB holds Public </a:t>
              </a:r>
              <a:r>
                <a:rPr lang="en-US" sz="1600" dirty="0" smtClean="0">
                  <a:latin typeface="Times New Roman" pitchFamily="18" charset="0"/>
                  <a:cs typeface="Times New Roman" pitchFamily="18" charset="0"/>
                </a:rPr>
                <a:t>H</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earing</a:t>
              </a:r>
            </a:p>
            <a:p>
              <a:pPr algn="ctr" fontAlgn="base">
                <a:spcBef>
                  <a:spcPct val="0"/>
                </a:spcBef>
              </a:pPr>
              <a:r>
                <a:rPr lang="en-US" sz="1400" dirty="0">
                  <a:latin typeface="ProSyl" pitchFamily="34" charset="0"/>
                  <a:cs typeface="Times New Roman" pitchFamily="18" charset="0"/>
                </a:rPr>
                <a:t>wMsJ5 </a:t>
              </a:r>
              <a:r>
                <a:rPr lang="en-US" sz="1400" dirty="0" err="1">
                  <a:latin typeface="ProSyl" pitchFamily="34" charset="0"/>
                  <a:cs typeface="Times New Roman" pitchFamily="18" charset="0"/>
                </a:rPr>
                <a:t>sXlzw</a:t>
              </a:r>
              <a:r>
                <a:rPr lang="en-US" sz="1400" dirty="0">
                  <a:latin typeface="ProSyl" pitchFamily="34" charset="0"/>
                  <a:cs typeface="Times New Roman" pitchFamily="18" charset="0"/>
                </a:rPr>
                <a:t>/3lt4 </a:t>
              </a:r>
              <a:r>
                <a:rPr lang="en-US" sz="1400" dirty="0" err="1">
                  <a:latin typeface="ProSyl" pitchFamily="34" charset="0"/>
                  <a:cs typeface="Times New Roman" pitchFamily="18" charset="0"/>
                </a:rPr>
                <a:t>rfo</a:t>
              </a:r>
              <a:r>
                <a:rPr lang="en-US" sz="1400" dirty="0">
                  <a:latin typeface="ProSyl" pitchFamily="34" charset="0"/>
                  <a:cs typeface="Times New Roman" pitchFamily="18" charset="0"/>
                </a:rPr>
                <a:t>]m5 Nm3bsizk5</a:t>
              </a:r>
              <a:endParaRPr lang="en-US" sz="1400"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 name="Text Box 6"/>
            <p:cNvSpPr txBox="1">
              <a:spLocks noChangeArrowheads="1"/>
            </p:cNvSpPr>
            <p:nvPr/>
          </p:nvSpPr>
          <p:spPr bwMode="auto">
            <a:xfrm>
              <a:off x="4876800" y="3886200"/>
              <a:ext cx="3886200" cy="11430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NWB issues decision </a:t>
              </a:r>
              <a:r>
                <a:rPr lang="en-US" sz="1500" dirty="0" smtClean="0">
                  <a:latin typeface="Times New Roman" pitchFamily="18" charset="0"/>
                  <a:cs typeface="Times New Roman" pitchFamily="18" charset="0"/>
                </a:rPr>
                <a:t>to not </a:t>
              </a:r>
              <a:r>
                <a:rPr lang="en-US" sz="1500" dirty="0">
                  <a:latin typeface="Times New Roman" pitchFamily="18" charset="0"/>
                  <a:cs typeface="Times New Roman" pitchFamily="18" charset="0"/>
                </a:rPr>
                <a:t>approve </a:t>
              </a: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of application with reasons to Minister</a:t>
              </a:r>
            </a:p>
            <a:p>
              <a:pPr fontAlgn="base">
                <a:spcBef>
                  <a:spcPct val="0"/>
                </a:spcBef>
                <a:spcAft>
                  <a:spcPts val="600"/>
                </a:spcAft>
              </a:pPr>
              <a:r>
                <a:rPr lang="en-US" sz="1400" dirty="0">
                  <a:latin typeface="ProSyl" pitchFamily="34" charset="0"/>
                  <a:cs typeface="Times New Roman" pitchFamily="18" charset="0"/>
                </a:rPr>
                <a:t>wmoEpf5 giyJ6 whmosDtui4 </a:t>
              </a:r>
              <a:r>
                <a:rPr lang="en-US" sz="1400" dirty="0" err="1">
                  <a:latin typeface="ProSyl" pitchFamily="34" charset="0"/>
                  <a:cs typeface="Times New Roman" pitchFamily="18" charset="0"/>
                </a:rPr>
                <a:t>NmQ</a:t>
              </a:r>
              <a:r>
                <a:rPr lang="en-US" sz="1400" dirty="0">
                  <a:latin typeface="ProSyl" pitchFamily="34" charset="0"/>
                  <a:cs typeface="Times New Roman" pitchFamily="18" charset="0"/>
                </a:rPr>
                <a:t>/sqizi4 g4yCsts2 WJtqi4l </a:t>
              </a:r>
              <a:r>
                <a:rPr lang="en-US" sz="1400" dirty="0" err="1">
                  <a:latin typeface="ProSyl" pitchFamily="34" charset="0"/>
                  <a:cs typeface="Times New Roman" pitchFamily="18" charset="0"/>
                </a:rPr>
                <a:t>ui</a:t>
              </a:r>
              <a:r>
                <a:rPr lang="en-US" sz="1400" dirty="0">
                  <a:latin typeface="ProSyl" pitchFamily="34" charset="0"/>
                  <a:cs typeface="Times New Roman" pitchFamily="18" charset="0"/>
                </a:rPr>
                <a:t>{bj5</a:t>
              </a:r>
            </a:p>
          </p:txBody>
        </p:sp>
        <p:sp>
          <p:nvSpPr>
            <p:cNvPr id="17" name="Text Box 5"/>
            <p:cNvSpPr txBox="1">
              <a:spLocks noChangeArrowheads="1"/>
            </p:cNvSpPr>
            <p:nvPr/>
          </p:nvSpPr>
          <p:spPr bwMode="auto">
            <a:xfrm>
              <a:off x="457200" y="3886200"/>
              <a:ext cx="3951118" cy="113690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NWB issues decision to approve of application and provides</a:t>
              </a:r>
              <a:r>
                <a:rPr kumimoji="0" lang="en-US" sz="1500" b="0" i="0" u="none" strike="noStrike" cap="none" normalizeH="0" dirty="0" smtClean="0">
                  <a:ln>
                    <a:noFill/>
                  </a:ln>
                  <a:solidFill>
                    <a:schemeClr val="tx1"/>
                  </a:solidFill>
                  <a:effectLst/>
                  <a:latin typeface="Times New Roman" pitchFamily="18" charset="0"/>
                  <a:cs typeface="Times New Roman" pitchFamily="18" charset="0"/>
                </a:rPr>
                <a:t> a draft </a:t>
              </a:r>
              <a:r>
                <a:rPr kumimoji="0" lang="en-CA" sz="1500" b="0" i="0" u="none" strike="noStrike" cap="none" normalizeH="0" baseline="0" dirty="0" smtClean="0">
                  <a:ln>
                    <a:noFill/>
                  </a:ln>
                  <a:solidFill>
                    <a:schemeClr val="tx1"/>
                  </a:solidFill>
                  <a:effectLst/>
                  <a:latin typeface="Times New Roman" pitchFamily="18" charset="0"/>
                  <a:cs typeface="Times New Roman" pitchFamily="18" charset="0"/>
                </a:rPr>
                <a:t>licence</a:t>
              </a:r>
              <a:r>
                <a:rPr kumimoji="0" lang="en-US" sz="1500" b="0" i="0" u="none" strike="noStrike" cap="none" normalizeH="0" baseline="0" dirty="0" smtClean="0">
                  <a:ln>
                    <a:noFill/>
                  </a:ln>
                  <a:solidFill>
                    <a:schemeClr val="tx1"/>
                  </a:solidFill>
                  <a:effectLst/>
                  <a:latin typeface="Times New Roman" pitchFamily="18" charset="0"/>
                  <a:cs typeface="Times New Roman" pitchFamily="18" charset="0"/>
                </a:rPr>
                <a:t> to Minister</a:t>
              </a:r>
            </a:p>
            <a:p>
              <a:pPr lvl="0" fontAlgn="base">
                <a:spcBef>
                  <a:spcPct val="0"/>
                </a:spcBef>
                <a:spcAft>
                  <a:spcPts val="600"/>
                </a:spcAft>
              </a:pPr>
              <a:r>
                <a:rPr lang="en-US" sz="1400" dirty="0">
                  <a:latin typeface="ProSyl" pitchFamily="34" charset="0"/>
                  <a:cs typeface="Times New Roman" pitchFamily="18" charset="0"/>
                </a:rPr>
                <a:t>wmoEpf5 giylt4 whmosDtu4 </a:t>
              </a:r>
              <a:r>
                <a:rPr lang="en-US" sz="1400" dirty="0" err="1">
                  <a:latin typeface="ProSyl" pitchFamily="34" charset="0"/>
                  <a:cs typeface="Times New Roman" pitchFamily="18" charset="0"/>
                </a:rPr>
                <a:t>NmQ</a:t>
              </a:r>
              <a:r>
                <a:rPr lang="en-US" sz="1400" dirty="0">
                  <a:latin typeface="ProSyl" pitchFamily="34" charset="0"/>
                  <a:cs typeface="Times New Roman" pitchFamily="18" charset="0"/>
                </a:rPr>
                <a:t>/sizi4 g4yCtsJ2 xml WJNstu4 ui”bj5</a:t>
              </a:r>
            </a:p>
          </p:txBody>
        </p:sp>
        <p:sp>
          <p:nvSpPr>
            <p:cNvPr id="18" name="Line 5"/>
            <p:cNvSpPr>
              <a:spLocks noChangeShapeType="1"/>
            </p:cNvSpPr>
            <p:nvPr/>
          </p:nvSpPr>
          <p:spPr bwMode="auto">
            <a:xfrm>
              <a:off x="4648200" y="2895600"/>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Text Box 2"/>
            <p:cNvSpPr txBox="1">
              <a:spLocks noChangeArrowheads="1"/>
            </p:cNvSpPr>
            <p:nvPr/>
          </p:nvSpPr>
          <p:spPr bwMode="auto">
            <a:xfrm>
              <a:off x="2253680" y="1600202"/>
              <a:ext cx="4680520" cy="609598"/>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Parties exchange</a:t>
              </a:r>
              <a:r>
                <a:rPr kumimoji="0" lang="en-US" sz="1600" b="0" i="0" u="none" strike="noStrike" cap="none" normalizeH="0" dirty="0" smtClean="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written interventions</a:t>
              </a:r>
            </a:p>
            <a:p>
              <a:pPr lvl="0" algn="ctr" fontAlgn="base">
                <a:spcBef>
                  <a:spcPct val="0"/>
                </a:spcBef>
              </a:pPr>
              <a:r>
                <a:rPr lang="en-US" sz="1400" dirty="0">
                  <a:latin typeface="ProSyl" pitchFamily="34" charset="0"/>
                  <a:cs typeface="Times New Roman" pitchFamily="18" charset="0"/>
                </a:rPr>
                <a:t>wMsJ5 ttCcbstvb4lt4 </a:t>
              </a:r>
              <a:r>
                <a:rPr lang="en-US" sz="1400" dirty="0" err="1">
                  <a:latin typeface="ProSyl" pitchFamily="34" charset="0"/>
                  <a:cs typeface="Times New Roman" pitchFamily="18" charset="0"/>
                </a:rPr>
                <a:t>xfizi</a:t>
              </a:r>
              <a:endParaRPr lang="en-US" sz="1400" dirty="0">
                <a:latin typeface="ProSyl" pitchFamily="34"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 name="Line 5"/>
            <p:cNvSpPr>
              <a:spLocks noChangeShapeType="1"/>
            </p:cNvSpPr>
            <p:nvPr/>
          </p:nvSpPr>
          <p:spPr bwMode="auto">
            <a:xfrm>
              <a:off x="3352800" y="3657600"/>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 name="Line 5"/>
            <p:cNvSpPr>
              <a:spLocks noChangeShapeType="1"/>
            </p:cNvSpPr>
            <p:nvPr/>
          </p:nvSpPr>
          <p:spPr bwMode="auto">
            <a:xfrm flipH="1">
              <a:off x="1371600" y="502310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 name="Line 5"/>
            <p:cNvSpPr>
              <a:spLocks noChangeShapeType="1"/>
            </p:cNvSpPr>
            <p:nvPr/>
          </p:nvSpPr>
          <p:spPr bwMode="auto">
            <a:xfrm>
              <a:off x="4648200" y="2209800"/>
              <a:ext cx="0" cy="15854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Line 5"/>
            <p:cNvSpPr>
              <a:spLocks noChangeShapeType="1"/>
            </p:cNvSpPr>
            <p:nvPr/>
          </p:nvSpPr>
          <p:spPr bwMode="auto">
            <a:xfrm>
              <a:off x="5715000" y="3657600"/>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Line 5"/>
            <p:cNvSpPr>
              <a:spLocks noChangeShapeType="1"/>
            </p:cNvSpPr>
            <p:nvPr/>
          </p:nvSpPr>
          <p:spPr bwMode="auto">
            <a:xfrm flipH="1">
              <a:off x="3347270" y="502920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Line 5"/>
            <p:cNvSpPr>
              <a:spLocks noChangeShapeType="1"/>
            </p:cNvSpPr>
            <p:nvPr/>
          </p:nvSpPr>
          <p:spPr bwMode="auto">
            <a:xfrm flipH="1">
              <a:off x="5709470" y="502920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Line 5"/>
            <p:cNvSpPr>
              <a:spLocks noChangeShapeType="1"/>
            </p:cNvSpPr>
            <p:nvPr/>
          </p:nvSpPr>
          <p:spPr bwMode="auto">
            <a:xfrm flipH="1">
              <a:off x="7919270" y="502920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7" name="Title 1"/>
          <p:cNvSpPr txBox="1">
            <a:spLocks/>
          </p:cNvSpPr>
          <p:nvPr/>
        </p:nvSpPr>
        <p:spPr>
          <a:xfrm>
            <a:off x="1187624" y="188640"/>
            <a:ext cx="6984776" cy="1144733"/>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400" b="1" dirty="0" smtClean="0">
                <a:solidFill>
                  <a:schemeClr val="bg1"/>
                </a:solidFill>
                <a:latin typeface="Times New Roman" pitchFamily="18" charset="0"/>
                <a:cs typeface="Times New Roman" pitchFamily="18" charset="0"/>
              </a:rPr>
              <a:t> </a:t>
            </a:r>
            <a:r>
              <a:rPr lang="en-US" sz="2400" b="1" dirty="0" smtClean="0">
                <a:latin typeface="Times New Roman" pitchFamily="18" charset="0"/>
                <a:cs typeface="Times New Roman" pitchFamily="18" charset="0"/>
              </a:rPr>
              <a:t>NWB Type “A” Licensing Process</a:t>
            </a:r>
            <a:br>
              <a:rPr lang="en-US" sz="2400" b="1" dirty="0" smtClean="0">
                <a:latin typeface="Times New Roman" pitchFamily="18" charset="0"/>
                <a:cs typeface="Times New Roman" pitchFamily="18" charset="0"/>
              </a:rPr>
            </a:br>
            <a:r>
              <a:rPr lang="en-US" sz="2400" b="1" dirty="0">
                <a:latin typeface="ProSyl" pitchFamily="34" charset="0"/>
                <a:cs typeface="Times New Roman" pitchFamily="18" charset="0"/>
              </a:rPr>
              <a:t>wmoEpf5 ckE5]</a:t>
            </a:r>
            <a:r>
              <a:rPr lang="en-US" sz="2400" b="1" dirty="0" err="1">
                <a:latin typeface="ProSyl" pitchFamily="34" charset="0"/>
                <a:cs typeface="Times New Roman" pitchFamily="18" charset="0"/>
              </a:rPr>
              <a:t>giz</a:t>
            </a:r>
            <a:r>
              <a:rPr lang="en-US" sz="2400" b="1" dirty="0">
                <a:latin typeface="Times New Roman" pitchFamily="18" charset="0"/>
                <a:cs typeface="Times New Roman" pitchFamily="18" charset="0"/>
              </a:rPr>
              <a:t> “A” </a:t>
            </a:r>
            <a:r>
              <a:rPr lang="en-US" sz="2400" b="1" dirty="0">
                <a:latin typeface="ProSyl" panose="020B0500000000000000" pitchFamily="34" charset="0"/>
                <a:cs typeface="Times New Roman" pitchFamily="18" charset="0"/>
              </a:rPr>
              <a:t>Mwnodt5 WoE5Jyq</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6973355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5971</TotalTime>
  <Words>1884</Words>
  <Application>Microsoft Office PowerPoint</Application>
  <PresentationFormat>On-screen Show (4:3)</PresentationFormat>
  <Paragraphs>372</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NWB Mary Panel Board Updade</dc:title>
  <dc:creator>tech3</dc:creator>
  <cp:lastModifiedBy>Ben Kogvik</cp:lastModifiedBy>
  <cp:revision>248</cp:revision>
  <dcterms:created xsi:type="dcterms:W3CDTF">2014-11-19T15:49:15Z</dcterms:created>
  <dcterms:modified xsi:type="dcterms:W3CDTF">2015-01-14T19:30:22Z</dcterms:modified>
</cp:coreProperties>
</file>