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4"/>
  </p:sldMasterIdLst>
  <p:notesMasterIdLst>
    <p:notesMasterId r:id="rId19"/>
  </p:notesMasterIdLst>
  <p:handoutMasterIdLst>
    <p:handoutMasterId r:id="rId20"/>
  </p:handoutMasterIdLst>
  <p:sldIdLst>
    <p:sldId id="260" r:id="rId5"/>
    <p:sldId id="261" r:id="rId6"/>
    <p:sldId id="362" r:id="rId7"/>
    <p:sldId id="363" r:id="rId8"/>
    <p:sldId id="355" r:id="rId9"/>
    <p:sldId id="356" r:id="rId10"/>
    <p:sldId id="357" r:id="rId11"/>
    <p:sldId id="358" r:id="rId12"/>
    <p:sldId id="359" r:id="rId13"/>
    <p:sldId id="361" r:id="rId14"/>
    <p:sldId id="360" r:id="rId15"/>
    <p:sldId id="352" r:id="rId16"/>
    <p:sldId id="350" r:id="rId17"/>
    <p:sldId id="354" r:id="rId18"/>
  </p:sldIdLst>
  <p:sldSz cx="9144000" cy="6858000" type="screen4x3"/>
  <p:notesSz cx="7010400" cy="9296400"/>
  <p:embeddedFontLst>
    <p:embeddedFont>
      <p:font typeface="Arial Unicode MS" panose="020B0604020202020204" pitchFamily="34" charset="-128"/>
      <p:regular r:id="rId21"/>
    </p:embeddedFont>
  </p:embeddedFontLst>
  <p:defaultTextStyle>
    <a:defPPr>
      <a:defRPr lang="zh-TW"/>
    </a:defPPr>
    <a:lvl1pPr algn="l" rtl="0" fontAlgn="base">
      <a:spcBef>
        <a:spcPct val="0"/>
      </a:spcBef>
      <a:spcAft>
        <a:spcPct val="0"/>
      </a:spcAft>
      <a:defRPr kumimoji="1" kern="1200">
        <a:solidFill>
          <a:schemeClr val="tx1"/>
        </a:solidFill>
        <a:latin typeface="Arial" charset="0"/>
        <a:ea typeface="Arial Unicode MS" pitchFamily="34" charset="-128"/>
        <a:cs typeface="Arial Unicode MS" pitchFamily="34" charset="-128"/>
      </a:defRPr>
    </a:lvl1pPr>
    <a:lvl2pPr marL="457200" algn="l" rtl="0" fontAlgn="base">
      <a:spcBef>
        <a:spcPct val="0"/>
      </a:spcBef>
      <a:spcAft>
        <a:spcPct val="0"/>
      </a:spcAft>
      <a:defRPr kumimoji="1" kern="1200">
        <a:solidFill>
          <a:schemeClr val="tx1"/>
        </a:solidFill>
        <a:latin typeface="Arial" charset="0"/>
        <a:ea typeface="Arial Unicode MS" pitchFamily="34" charset="-128"/>
        <a:cs typeface="Arial Unicode MS" pitchFamily="34" charset="-128"/>
      </a:defRPr>
    </a:lvl2pPr>
    <a:lvl3pPr marL="914400" algn="l" rtl="0" fontAlgn="base">
      <a:spcBef>
        <a:spcPct val="0"/>
      </a:spcBef>
      <a:spcAft>
        <a:spcPct val="0"/>
      </a:spcAft>
      <a:defRPr kumimoji="1" kern="1200">
        <a:solidFill>
          <a:schemeClr val="tx1"/>
        </a:solidFill>
        <a:latin typeface="Arial" charset="0"/>
        <a:ea typeface="Arial Unicode MS" pitchFamily="34" charset="-128"/>
        <a:cs typeface="Arial Unicode MS" pitchFamily="34" charset="-128"/>
      </a:defRPr>
    </a:lvl3pPr>
    <a:lvl4pPr marL="1371600" algn="l" rtl="0" fontAlgn="base">
      <a:spcBef>
        <a:spcPct val="0"/>
      </a:spcBef>
      <a:spcAft>
        <a:spcPct val="0"/>
      </a:spcAft>
      <a:defRPr kumimoji="1" kern="1200">
        <a:solidFill>
          <a:schemeClr val="tx1"/>
        </a:solidFill>
        <a:latin typeface="Arial" charset="0"/>
        <a:ea typeface="Arial Unicode MS" pitchFamily="34" charset="-128"/>
        <a:cs typeface="Arial Unicode MS" pitchFamily="34" charset="-128"/>
      </a:defRPr>
    </a:lvl4pPr>
    <a:lvl5pPr marL="1828800" algn="l" rtl="0" fontAlgn="base">
      <a:spcBef>
        <a:spcPct val="0"/>
      </a:spcBef>
      <a:spcAft>
        <a:spcPct val="0"/>
      </a:spcAft>
      <a:defRPr kumimoji="1"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kumimoji="1"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kumimoji="1"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kumimoji="1"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kumimoji="1" kern="1200">
        <a:solidFill>
          <a:schemeClr val="tx1"/>
        </a:solidFill>
        <a:latin typeface="Arial" charset="0"/>
        <a:ea typeface="Arial Unicode MS" pitchFamily="34" charset="-128"/>
        <a:cs typeface="Arial Unicode MS" pitchFamily="34"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mithpc" initials="pcs" lastIdx="1" clrIdx="0"/>
  <p:cmAuthor id="1" name="McMillan,Sarah-Lacey [Yel]" initials="SL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prnPr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0066FF"/>
    <a:srgbClr val="FF0000"/>
    <a:srgbClr val="0066CC"/>
    <a:srgbClr val="D6AD00"/>
    <a:srgbClr val="CC3300"/>
    <a:srgbClr val="3A601B"/>
    <a:srgbClr val="3366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372" autoAdjust="0"/>
  </p:normalViewPr>
  <p:slideViewPr>
    <p:cSldViewPr>
      <p:cViewPr>
        <p:scale>
          <a:sx n="100" d="100"/>
          <a:sy n="100" d="100"/>
        </p:scale>
        <p:origin x="-984" y="792"/>
      </p:cViewPr>
      <p:guideLst>
        <p:guide orient="horz" pos="2160"/>
        <p:guide pos="2880"/>
      </p:guideLst>
    </p:cSldViewPr>
  </p:slideViewPr>
  <p:outlineViewPr>
    <p:cViewPr>
      <p:scale>
        <a:sx n="33" d="100"/>
        <a:sy n="33" d="100"/>
      </p:scale>
      <p:origin x="0" y="9058"/>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00" y="-7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dirty="0"/>
          </a:p>
        </p:txBody>
      </p:sp>
      <p:sp>
        <p:nvSpPr>
          <p:cNvPr id="81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dirty="0"/>
          </a:p>
        </p:txBody>
      </p:sp>
      <p:sp>
        <p:nvSpPr>
          <p:cNvPr id="81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dirty="0"/>
          </a:p>
        </p:txBody>
      </p:sp>
      <p:sp>
        <p:nvSpPr>
          <p:cNvPr id="81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2C44C711-9728-4980-A980-2A728D97467E}" type="slidenum">
              <a:rPr lang="en-US"/>
              <a:pPr>
                <a:defRPr/>
              </a:pPr>
              <a:t>‹#›</a:t>
            </a:fld>
            <a:endParaRPr lang="en-US" dirty="0"/>
          </a:p>
        </p:txBody>
      </p:sp>
    </p:spTree>
    <p:extLst>
      <p:ext uri="{BB962C8B-B14F-4D97-AF65-F5344CB8AC3E}">
        <p14:creationId xmlns:p14="http://schemas.microsoft.com/office/powerpoint/2010/main" val="1323461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dirty="0"/>
          </a:p>
        </p:txBody>
      </p:sp>
      <p:sp>
        <p:nvSpPr>
          <p:cNvPr id="1126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dirty="0"/>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dirty="0"/>
          </a:p>
        </p:txBody>
      </p:sp>
      <p:sp>
        <p:nvSpPr>
          <p:cNvPr id="1127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B95228FD-8019-4D02-90E3-10D723821B06}" type="slidenum">
              <a:rPr lang="en-US"/>
              <a:pPr>
                <a:defRPr/>
              </a:pPr>
              <a:t>‹#›</a:t>
            </a:fld>
            <a:endParaRPr lang="en-US" dirty="0"/>
          </a:p>
        </p:txBody>
      </p:sp>
    </p:spTree>
    <p:extLst>
      <p:ext uri="{BB962C8B-B14F-4D97-AF65-F5344CB8AC3E}">
        <p14:creationId xmlns:p14="http://schemas.microsoft.com/office/powerpoint/2010/main" val="2752408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Arial Unicode MS" pitchFamily="34" charset="-128"/>
        <a:cs typeface="Arial Unicode MS" pitchFamily="34" charset="-128"/>
      </a:defRPr>
    </a:lvl1pPr>
    <a:lvl2pPr marL="457200" algn="l" rtl="0" eaLnBrk="0" fontAlgn="base" hangingPunct="0">
      <a:spcBef>
        <a:spcPct val="30000"/>
      </a:spcBef>
      <a:spcAft>
        <a:spcPct val="0"/>
      </a:spcAft>
      <a:defRPr kumimoji="1" sz="1200" kern="1200">
        <a:solidFill>
          <a:schemeClr val="tx1"/>
        </a:solidFill>
        <a:latin typeface="Arial" charset="0"/>
        <a:ea typeface="Arial Unicode MS" pitchFamily="34" charset="-128"/>
        <a:cs typeface="Arial Unicode MS" pitchFamily="34" charset="-128"/>
      </a:defRPr>
    </a:lvl2pPr>
    <a:lvl3pPr marL="914400" algn="l" rtl="0" eaLnBrk="0" fontAlgn="base" hangingPunct="0">
      <a:spcBef>
        <a:spcPct val="30000"/>
      </a:spcBef>
      <a:spcAft>
        <a:spcPct val="0"/>
      </a:spcAft>
      <a:defRPr kumimoji="1" sz="1200" kern="1200">
        <a:solidFill>
          <a:schemeClr val="tx1"/>
        </a:solidFill>
        <a:latin typeface="Arial" charset="0"/>
        <a:ea typeface="Arial Unicode MS" pitchFamily="34" charset="-128"/>
        <a:cs typeface="Arial Unicode MS" pitchFamily="34" charset="-128"/>
      </a:defRPr>
    </a:lvl3pPr>
    <a:lvl4pPr marL="1371600" algn="l" rtl="0" eaLnBrk="0" fontAlgn="base" hangingPunct="0">
      <a:spcBef>
        <a:spcPct val="30000"/>
      </a:spcBef>
      <a:spcAft>
        <a:spcPct val="0"/>
      </a:spcAft>
      <a:defRPr kumimoji="1" sz="1200" kern="1200">
        <a:solidFill>
          <a:schemeClr val="tx1"/>
        </a:solidFill>
        <a:latin typeface="Arial" charset="0"/>
        <a:ea typeface="Arial Unicode MS" pitchFamily="34" charset="-128"/>
        <a:cs typeface="Arial Unicode MS" pitchFamily="34" charset="-128"/>
      </a:defRPr>
    </a:lvl4pPr>
    <a:lvl5pPr marL="1828800" algn="l" rtl="0" eaLnBrk="0" fontAlgn="base" hangingPunct="0">
      <a:spcBef>
        <a:spcPct val="30000"/>
      </a:spcBef>
      <a:spcAft>
        <a:spcPct val="0"/>
      </a:spcAft>
      <a:defRPr kumimoji="1" sz="12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C5B99B00-5A05-462F-BC76-874BFEB4BF15}" type="slidenum">
              <a:rPr lang="en-US" smtClean="0"/>
              <a:pPr/>
              <a:t>2</a:t>
            </a:fld>
            <a:endParaRPr lang="en-US" dirty="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WAD-CN includes free CN.</a:t>
            </a:r>
          </a:p>
          <a:p>
            <a:endParaRPr lang="en-US" dirty="0" smtClean="0"/>
          </a:p>
          <a:p>
            <a:r>
              <a:rPr lang="en-US" dirty="0" smtClean="0"/>
              <a:t>Free </a:t>
            </a:r>
            <a:r>
              <a:rPr lang="en-US" dirty="0" smtClean="0"/>
              <a:t>Cyanide (CNF) </a:t>
            </a:r>
          </a:p>
          <a:p>
            <a:r>
              <a:rPr lang="en-US" dirty="0" smtClean="0"/>
              <a:t>Only hydrogen cyanide and the cyanide ion in solution can be classed as "free" cyanide. The proportions of HCN and CN- in solution are according to their equilibrium equation; this is influenced by the solution </a:t>
            </a:r>
            <a:r>
              <a:rPr lang="en-US" dirty="0" err="1" smtClean="0"/>
              <a:t>pH.</a:t>
            </a:r>
            <a:r>
              <a:rPr lang="en-US" dirty="0" smtClean="0"/>
              <a:t>  Methods used to detect free cyanide should not alter the stability of weaker cyanide complexes, as they may otherwise be included in the free cyanide result. Methods used to detect free cyanide should be clear of interferences due to the presence of high concentrations of more stable cyanide complexes or other cyanide forms. If not, the interference must be quantified and allowed for in the result.</a:t>
            </a:r>
          </a:p>
          <a:p>
            <a:endParaRPr lang="en-US" dirty="0" smtClean="0"/>
          </a:p>
          <a:p>
            <a:r>
              <a:rPr lang="en-US" dirty="0" smtClean="0"/>
              <a:t>Weak Acid Dissociable Cyanide (CNWAD) </a:t>
            </a:r>
          </a:p>
          <a:p>
            <a:r>
              <a:rPr lang="en-US" dirty="0" smtClean="0"/>
              <a:t>Unlike the definition of "free cyanide" which identifies the specific cyanide species being measured, WAD cyanide refers to those cyanide species measured by specific analytical techniques. WAD cyanide includes those cyanide species liberated at moderate pH of 4.5 such as HCN(</a:t>
            </a:r>
            <a:r>
              <a:rPr lang="en-US" dirty="0" err="1" smtClean="0"/>
              <a:t>aq</a:t>
            </a:r>
            <a:r>
              <a:rPr lang="en-US" dirty="0" smtClean="0"/>
              <a:t>) and CN-, the majority of Cu, Cd, Ni, Zn, Ag complexes and others with similar low dissociation constants.</a:t>
            </a:r>
          </a:p>
          <a:p>
            <a:r>
              <a:rPr lang="en-US" dirty="0" smtClean="0"/>
              <a:t>Methods used to measure WAD should be free from interferences due to the presence of high concentrations of more stable cyanide complexes or other cyanide forms. If not, the interference must be quantified and allowed for in the result.</a:t>
            </a:r>
          </a:p>
          <a:p>
            <a:endParaRPr lang="en-US" dirty="0" smtClean="0"/>
          </a:p>
          <a:p>
            <a:r>
              <a:rPr lang="en-US" dirty="0" smtClean="0"/>
              <a:t>Total Cyanide (CNT)</a:t>
            </a:r>
          </a:p>
          <a:p>
            <a:r>
              <a:rPr lang="en-US" dirty="0" smtClean="0"/>
              <a:t>This measurement of cyanide includes all free cyanide, all dissociable cyanide complexes and all strong metal cyanide including </a:t>
            </a:r>
            <a:r>
              <a:rPr lang="en-US" dirty="0" err="1" smtClean="0"/>
              <a:t>ferro</a:t>
            </a:r>
            <a:r>
              <a:rPr lang="en-US" dirty="0" smtClean="0"/>
              <a:t>-cyanide Fe(CN)6-4, </a:t>
            </a:r>
            <a:r>
              <a:rPr lang="en-US" dirty="0" err="1" smtClean="0"/>
              <a:t>ferri</a:t>
            </a:r>
            <a:r>
              <a:rPr lang="en-US" dirty="0" smtClean="0"/>
              <a:t>-cyanide Fe(CN)6-3, and portions of </a:t>
            </a:r>
            <a:r>
              <a:rPr lang="en-US" dirty="0" err="1" smtClean="0"/>
              <a:t>hexacyano</a:t>
            </a:r>
            <a:r>
              <a:rPr lang="en-US" dirty="0" smtClean="0"/>
              <a:t> </a:t>
            </a:r>
            <a:r>
              <a:rPr lang="en-US" dirty="0" err="1" smtClean="0"/>
              <a:t>cobaltate</a:t>
            </a:r>
            <a:r>
              <a:rPr lang="en-US" dirty="0" smtClean="0"/>
              <a:t> Co(CN)6-3 and those of gold and platinum. Only the related or derived compounds cyanate (CNO-) and </a:t>
            </a:r>
            <a:r>
              <a:rPr lang="en-US" dirty="0" err="1" smtClean="0"/>
              <a:t>thiocyanate</a:t>
            </a:r>
            <a:r>
              <a:rPr lang="en-US" dirty="0" smtClean="0"/>
              <a:t> (SCN-) are excluded from the definition of total cyanide.</a:t>
            </a:r>
          </a:p>
          <a:p>
            <a:r>
              <a:rPr lang="en-US" dirty="0" smtClean="0"/>
              <a:t>Methods used to determine total cyanide must be shown to be capable of quantitatively determining all stable complexes of cyanide, including the cobalt cyanide complex. If methods determine other </a:t>
            </a:r>
            <a:r>
              <a:rPr lang="en-US" dirty="0" err="1" smtClean="0"/>
              <a:t>analytes</a:t>
            </a:r>
            <a:r>
              <a:rPr lang="en-US" dirty="0" smtClean="0"/>
              <a:t> as well (e.g. include SCN-), those </a:t>
            </a:r>
            <a:r>
              <a:rPr lang="en-US" dirty="0" err="1" smtClean="0"/>
              <a:t>analytes</a:t>
            </a:r>
            <a:r>
              <a:rPr lang="en-US" dirty="0" smtClean="0"/>
              <a:t> need to be determined separately and allowed for in the total result.</a:t>
            </a:r>
          </a:p>
          <a:p>
            <a:endParaRPr lang="en-CA" dirty="0" smtClean="0"/>
          </a:p>
          <a:p>
            <a:r>
              <a:rPr lang="en-CA" dirty="0" smtClean="0"/>
              <a:t>WAD-CN</a:t>
            </a:r>
            <a:r>
              <a:rPr lang="en-CA" baseline="0" dirty="0" smtClean="0"/>
              <a:t> regulated separately in the Yukon (total – 0.5 WAD 0.2mg/L)</a:t>
            </a:r>
          </a:p>
          <a:p>
            <a:r>
              <a:rPr lang="en-CA" baseline="0" dirty="0" smtClean="0"/>
              <a:t>BC: </a:t>
            </a:r>
            <a:r>
              <a:rPr lang="en-CA" baseline="0" dirty="0" smtClean="0"/>
              <a:t>5 </a:t>
            </a:r>
            <a:r>
              <a:rPr lang="en-CA" baseline="0" dirty="0" err="1" smtClean="0"/>
              <a:t>ug</a:t>
            </a:r>
            <a:r>
              <a:rPr lang="en-CA" baseline="0" dirty="0" smtClean="0"/>
              <a:t>/L 30 days, 10 </a:t>
            </a:r>
            <a:r>
              <a:rPr lang="en-CA" baseline="0" dirty="0" err="1" smtClean="0"/>
              <a:t>ug</a:t>
            </a:r>
            <a:r>
              <a:rPr lang="en-CA" baseline="0" dirty="0" smtClean="0"/>
              <a:t>/L max</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B95228FD-8019-4D02-90E3-10D723821B06}" type="slidenum">
              <a:rPr lang="en-US" smtClean="0"/>
              <a:pPr>
                <a:defRPr/>
              </a:pPr>
              <a:t>7</a:t>
            </a:fld>
            <a:endParaRPr lang="en-US" dirty="0"/>
          </a:p>
        </p:txBody>
      </p:sp>
    </p:spTree>
    <p:extLst>
      <p:ext uri="{BB962C8B-B14F-4D97-AF65-F5344CB8AC3E}">
        <p14:creationId xmlns:p14="http://schemas.microsoft.com/office/powerpoint/2010/main" val="375135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95228FD-8019-4D02-90E3-10D723821B06}" type="slidenum">
              <a:rPr lang="en-US" smtClean="0"/>
              <a:pPr>
                <a:defRPr/>
              </a:pPr>
              <a:t>8</a:t>
            </a:fld>
            <a:endParaRPr lang="en-US" dirty="0"/>
          </a:p>
        </p:txBody>
      </p:sp>
    </p:spTree>
    <p:extLst>
      <p:ext uri="{BB962C8B-B14F-4D97-AF65-F5344CB8AC3E}">
        <p14:creationId xmlns:p14="http://schemas.microsoft.com/office/powerpoint/2010/main" val="2647020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Modeling indicates</a:t>
            </a:r>
            <a:r>
              <a:rPr lang="en-CA" baseline="0" dirty="0" smtClean="0"/>
              <a:t> may need to treat for ammonia</a:t>
            </a:r>
          </a:p>
          <a:p>
            <a:r>
              <a:rPr lang="en-CA" baseline="0" dirty="0" smtClean="0"/>
              <a:t>How is the performance of the ammonia management plan measured?</a:t>
            </a:r>
          </a:p>
          <a:p>
            <a:r>
              <a:rPr lang="en-CA" baseline="0" dirty="0" smtClean="0"/>
              <a:t>Revised predictions are 3 orders of magnitude higher than originally modeled.  Can that gap be closed with tightening up source control?</a:t>
            </a:r>
          </a:p>
          <a:p>
            <a:r>
              <a:rPr lang="en-CA" baseline="0" dirty="0" smtClean="0"/>
              <a:t>Are the SNC recommendations on page 29 being implemented?</a:t>
            </a:r>
            <a:endParaRPr lang="en-US" dirty="0"/>
          </a:p>
        </p:txBody>
      </p:sp>
      <p:sp>
        <p:nvSpPr>
          <p:cNvPr id="4" name="Slide Number Placeholder 3"/>
          <p:cNvSpPr>
            <a:spLocks noGrp="1"/>
          </p:cNvSpPr>
          <p:nvPr>
            <p:ph type="sldNum" sz="quarter" idx="10"/>
          </p:nvPr>
        </p:nvSpPr>
        <p:spPr/>
        <p:txBody>
          <a:bodyPr/>
          <a:lstStyle/>
          <a:p>
            <a:pPr>
              <a:defRPr/>
            </a:pPr>
            <a:fld id="{B95228FD-8019-4D02-90E3-10D723821B06}" type="slidenum">
              <a:rPr lang="en-US" smtClean="0"/>
              <a:pPr>
                <a:defRPr/>
              </a:pPr>
              <a:t>9</a:t>
            </a:fld>
            <a:endParaRPr lang="en-US" dirty="0"/>
          </a:p>
        </p:txBody>
      </p:sp>
    </p:spTree>
    <p:extLst>
      <p:ext uri="{BB962C8B-B14F-4D97-AF65-F5344CB8AC3E}">
        <p14:creationId xmlns:p14="http://schemas.microsoft.com/office/powerpoint/2010/main" val="1410266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Does</a:t>
            </a:r>
            <a:r>
              <a:rPr lang="en-CA" baseline="0" dirty="0" smtClean="0"/>
              <a:t> this get picked up by the spill reporting?</a:t>
            </a:r>
          </a:p>
          <a:p>
            <a:endParaRPr lang="en-US" dirty="0"/>
          </a:p>
        </p:txBody>
      </p:sp>
      <p:sp>
        <p:nvSpPr>
          <p:cNvPr id="4" name="Slide Number Placeholder 3"/>
          <p:cNvSpPr>
            <a:spLocks noGrp="1"/>
          </p:cNvSpPr>
          <p:nvPr>
            <p:ph type="sldNum" sz="quarter" idx="10"/>
          </p:nvPr>
        </p:nvSpPr>
        <p:spPr/>
        <p:txBody>
          <a:bodyPr/>
          <a:lstStyle/>
          <a:p>
            <a:pPr>
              <a:defRPr/>
            </a:pPr>
            <a:fld id="{B95228FD-8019-4D02-90E3-10D723821B06}" type="slidenum">
              <a:rPr lang="en-US" smtClean="0"/>
              <a:pPr>
                <a:defRPr/>
              </a:pPr>
              <a:t>10</a:t>
            </a:fld>
            <a:endParaRPr lang="en-US" dirty="0"/>
          </a:p>
        </p:txBody>
      </p:sp>
    </p:spTree>
    <p:extLst>
      <p:ext uri="{BB962C8B-B14F-4D97-AF65-F5344CB8AC3E}">
        <p14:creationId xmlns:p14="http://schemas.microsoft.com/office/powerpoint/2010/main" val="1851236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en-US" sz="1100" u="none" kern="1200" dirty="0" smtClean="0">
              <a:solidFill>
                <a:schemeClr val="tx1"/>
              </a:solidFill>
              <a:effectLst/>
              <a:latin typeface="Arial" charset="0"/>
              <a:ea typeface="Arial Unicode MS" pitchFamily="34" charset="-128"/>
              <a:cs typeface="Arial Unicode MS" pitchFamily="34" charset="-128"/>
            </a:endParaRPr>
          </a:p>
        </p:txBody>
      </p:sp>
      <p:sp>
        <p:nvSpPr>
          <p:cNvPr id="4" name="Slide Number Placeholder 3"/>
          <p:cNvSpPr>
            <a:spLocks noGrp="1"/>
          </p:cNvSpPr>
          <p:nvPr>
            <p:ph type="sldNum" sz="quarter" idx="10"/>
          </p:nvPr>
        </p:nvSpPr>
        <p:spPr/>
        <p:txBody>
          <a:bodyPr/>
          <a:lstStyle/>
          <a:p>
            <a:pPr>
              <a:defRPr/>
            </a:pPr>
            <a:fld id="{B95228FD-8019-4D02-90E3-10D723821B06}" type="slidenum">
              <a:rPr lang="en-US" smtClean="0"/>
              <a:pPr>
                <a:defRPr/>
              </a:pPr>
              <a:t>13</a:t>
            </a:fld>
            <a:endParaRPr lang="en-US" dirty="0"/>
          </a:p>
        </p:txBody>
      </p:sp>
    </p:spTree>
    <p:extLst>
      <p:ext uri="{BB962C8B-B14F-4D97-AF65-F5344CB8AC3E}">
        <p14:creationId xmlns:p14="http://schemas.microsoft.com/office/powerpoint/2010/main" val="19795083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1908175" y="1412875"/>
            <a:ext cx="6335713" cy="1470025"/>
          </a:xfrm>
        </p:spPr>
        <p:txBody>
          <a:bodyPr/>
          <a:lstStyle>
            <a:lvl1pPr>
              <a:defRPr/>
            </a:lvl1pPr>
          </a:lstStyle>
          <a:p>
            <a:r>
              <a:rPr lang="en-US" altLang="zh-TW"/>
              <a:t>CLICK TO EDIT TITLE </a:t>
            </a:r>
            <a:endParaRPr lang="fr-CA"/>
          </a:p>
        </p:txBody>
      </p:sp>
      <p:sp>
        <p:nvSpPr>
          <p:cNvPr id="21507" name="Rectangle 3"/>
          <p:cNvSpPr>
            <a:spLocks noGrp="1" noChangeArrowheads="1"/>
          </p:cNvSpPr>
          <p:nvPr>
            <p:ph type="subTitle" idx="1"/>
          </p:nvPr>
        </p:nvSpPr>
        <p:spPr>
          <a:xfrm>
            <a:off x="4643438" y="3717925"/>
            <a:ext cx="3600450" cy="1655763"/>
          </a:xfrm>
        </p:spPr>
        <p:txBody>
          <a:bodyPr/>
          <a:lstStyle>
            <a:lvl1pPr marL="0" indent="0">
              <a:buFontTx/>
              <a:buNone/>
              <a:defRPr sz="1800" b="1"/>
            </a:lvl1pPr>
          </a:lstStyle>
          <a:p>
            <a:r>
              <a:rPr lang="fr-CA"/>
              <a:t>Click to edit the sub-titles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274638"/>
            <a:ext cx="2038350" cy="596265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762000" y="274638"/>
            <a:ext cx="5962650" cy="5962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762000" y="1557338"/>
            <a:ext cx="4000500"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914900" y="1557338"/>
            <a:ext cx="4000500"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274638"/>
            <a:ext cx="81534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1027" name="Rectangle 3"/>
          <p:cNvSpPr>
            <a:spLocks noGrp="1" noChangeArrowheads="1"/>
          </p:cNvSpPr>
          <p:nvPr>
            <p:ph type="body" idx="1"/>
          </p:nvPr>
        </p:nvSpPr>
        <p:spPr bwMode="auto">
          <a:xfrm>
            <a:off x="762000" y="1557338"/>
            <a:ext cx="8153400" cy="4679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1042" name="Text Box 18"/>
          <p:cNvSpPr txBox="1">
            <a:spLocks noChangeArrowheads="1"/>
          </p:cNvSpPr>
          <p:nvPr userDrawn="1"/>
        </p:nvSpPr>
        <p:spPr bwMode="auto">
          <a:xfrm>
            <a:off x="755650" y="6237288"/>
            <a:ext cx="8137525" cy="244475"/>
          </a:xfrm>
          <a:prstGeom prst="rect">
            <a:avLst/>
          </a:prstGeom>
          <a:noFill/>
          <a:ln w="9525">
            <a:noFill/>
            <a:miter lim="800000"/>
            <a:headEnd/>
            <a:tailEnd/>
          </a:ln>
          <a:effectLst/>
        </p:spPr>
        <p:txBody>
          <a:bodyPr>
            <a:spAutoFit/>
          </a:bodyPr>
          <a:lstStyle>
            <a:lvl1pPr eaLnBrk="0" hangingPunct="0">
              <a:defRPr kumimoji="1">
                <a:solidFill>
                  <a:schemeClr val="tx1"/>
                </a:solidFill>
                <a:latin typeface="Arial" charset="0"/>
                <a:ea typeface="Arial Unicode MS" pitchFamily="34" charset="-128"/>
                <a:cs typeface="Arial Unicode MS" pitchFamily="34" charset="-128"/>
              </a:defRPr>
            </a:lvl1pPr>
            <a:lvl2pPr marL="742950" indent="-285750" eaLnBrk="0" hangingPunct="0">
              <a:defRPr kumimoji="1">
                <a:solidFill>
                  <a:schemeClr val="tx1"/>
                </a:solidFill>
                <a:latin typeface="Arial" charset="0"/>
                <a:ea typeface="Arial Unicode MS" pitchFamily="34" charset="-128"/>
                <a:cs typeface="Arial Unicode MS" pitchFamily="34" charset="-128"/>
              </a:defRPr>
            </a:lvl2pPr>
            <a:lvl3pPr marL="1143000" indent="-228600" eaLnBrk="0" hangingPunct="0">
              <a:defRPr kumimoji="1">
                <a:solidFill>
                  <a:schemeClr val="tx1"/>
                </a:solidFill>
                <a:latin typeface="Arial" charset="0"/>
                <a:ea typeface="Arial Unicode MS" pitchFamily="34" charset="-128"/>
                <a:cs typeface="Arial Unicode MS" pitchFamily="34" charset="-128"/>
              </a:defRPr>
            </a:lvl3pPr>
            <a:lvl4pPr marL="1600200" indent="-228600" eaLnBrk="0" hangingPunct="0">
              <a:defRPr kumimoji="1">
                <a:solidFill>
                  <a:schemeClr val="tx1"/>
                </a:solidFill>
                <a:latin typeface="Arial" charset="0"/>
                <a:ea typeface="Arial Unicode MS" pitchFamily="34" charset="-128"/>
                <a:cs typeface="Arial Unicode MS" pitchFamily="34" charset="-128"/>
              </a:defRPr>
            </a:lvl4pPr>
            <a:lvl5pPr marL="2057400" indent="-228600" eaLnBrk="0" hangingPunct="0">
              <a:defRPr kumimoji="1">
                <a:solidFill>
                  <a:schemeClr val="tx1"/>
                </a:solidFill>
                <a:latin typeface="Arial" charset="0"/>
                <a:ea typeface="Arial Unicode MS" pitchFamily="34" charset="-128"/>
                <a:cs typeface="Arial Unicode MS" pitchFamily="34" charset="-128"/>
              </a:defRPr>
            </a:lvl5pPr>
            <a:lvl6pPr marL="2514600" indent="-228600" eaLnBrk="0" fontAlgn="base" hangingPunct="0">
              <a:spcBef>
                <a:spcPct val="0"/>
              </a:spcBef>
              <a:spcAft>
                <a:spcPct val="0"/>
              </a:spcAft>
              <a:defRPr kumimoji="1">
                <a:solidFill>
                  <a:schemeClr val="tx1"/>
                </a:solidFill>
                <a:latin typeface="Arial" charset="0"/>
                <a:ea typeface="Arial Unicode MS" pitchFamily="34" charset="-128"/>
                <a:cs typeface="Arial Unicode MS" pitchFamily="34" charset="-128"/>
              </a:defRPr>
            </a:lvl6pPr>
            <a:lvl7pPr marL="2971800" indent="-228600" eaLnBrk="0" fontAlgn="base" hangingPunct="0">
              <a:spcBef>
                <a:spcPct val="0"/>
              </a:spcBef>
              <a:spcAft>
                <a:spcPct val="0"/>
              </a:spcAft>
              <a:defRPr kumimoji="1">
                <a:solidFill>
                  <a:schemeClr val="tx1"/>
                </a:solidFill>
                <a:latin typeface="Arial" charset="0"/>
                <a:ea typeface="Arial Unicode MS" pitchFamily="34" charset="-128"/>
                <a:cs typeface="Arial Unicode MS" pitchFamily="34" charset="-128"/>
              </a:defRPr>
            </a:lvl7pPr>
            <a:lvl8pPr marL="3429000" indent="-228600" eaLnBrk="0" fontAlgn="base" hangingPunct="0">
              <a:spcBef>
                <a:spcPct val="0"/>
              </a:spcBef>
              <a:spcAft>
                <a:spcPct val="0"/>
              </a:spcAft>
              <a:defRPr kumimoji="1">
                <a:solidFill>
                  <a:schemeClr val="tx1"/>
                </a:solidFill>
                <a:latin typeface="Arial" charset="0"/>
                <a:ea typeface="Arial Unicode MS" pitchFamily="34" charset="-128"/>
                <a:cs typeface="Arial Unicode MS" pitchFamily="34" charset="-128"/>
              </a:defRPr>
            </a:lvl8pPr>
            <a:lvl9pPr marL="3886200" indent="-228600" eaLnBrk="0" fontAlgn="base" hangingPunct="0">
              <a:spcBef>
                <a:spcPct val="0"/>
              </a:spcBef>
              <a:spcAft>
                <a:spcPct val="0"/>
              </a:spcAft>
              <a:defRPr kumimoji="1">
                <a:solidFill>
                  <a:schemeClr val="tx1"/>
                </a:solidFill>
                <a:latin typeface="Arial" charset="0"/>
                <a:ea typeface="Arial Unicode MS" pitchFamily="34" charset="-128"/>
                <a:cs typeface="Arial Unicode MS" pitchFamily="34" charset="-128"/>
              </a:defRPr>
            </a:lvl9pPr>
          </a:lstStyle>
          <a:p>
            <a:pPr algn="ctr" eaLnBrk="1" hangingPunct="1">
              <a:defRPr/>
            </a:pPr>
            <a:r>
              <a:rPr lang="en-CA" sz="1000" dirty="0" smtClean="0"/>
              <a:t>Page </a:t>
            </a:r>
            <a:fld id="{F200D46E-14D7-4B9C-81A4-282CBB4858E4}" type="slidenum">
              <a:rPr lang="en-CA" sz="1000" smtClean="0"/>
              <a:pPr algn="ctr" eaLnBrk="1" hangingPunct="1">
                <a:defRPr/>
              </a:pPr>
              <a:t>‹#›</a:t>
            </a:fld>
            <a:r>
              <a:rPr lang="en-CA" sz="1000" dirty="0" smtClean="0"/>
              <a:t> </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spcBef>
          <a:spcPct val="0"/>
        </a:spcBef>
        <a:spcAft>
          <a:spcPct val="0"/>
        </a:spcAft>
        <a:defRPr kumimoji="1" sz="3600" b="1">
          <a:solidFill>
            <a:srgbClr val="3A601B"/>
          </a:solidFill>
          <a:latin typeface="+mj-lt"/>
          <a:ea typeface="+mj-ea"/>
          <a:cs typeface="+mj-cs"/>
        </a:defRPr>
      </a:lvl1pPr>
      <a:lvl2pPr algn="l" rtl="0" eaLnBrk="0" fontAlgn="base" hangingPunct="0">
        <a:spcBef>
          <a:spcPct val="0"/>
        </a:spcBef>
        <a:spcAft>
          <a:spcPct val="0"/>
        </a:spcAft>
        <a:defRPr kumimoji="1" sz="3600" b="1">
          <a:solidFill>
            <a:srgbClr val="3A601B"/>
          </a:solidFill>
          <a:latin typeface="Arial" charset="0"/>
          <a:ea typeface="Arial Unicode MS" pitchFamily="34" charset="-128"/>
          <a:cs typeface="Arial Unicode MS" pitchFamily="34" charset="-128"/>
        </a:defRPr>
      </a:lvl2pPr>
      <a:lvl3pPr algn="l" rtl="0" eaLnBrk="0" fontAlgn="base" hangingPunct="0">
        <a:spcBef>
          <a:spcPct val="0"/>
        </a:spcBef>
        <a:spcAft>
          <a:spcPct val="0"/>
        </a:spcAft>
        <a:defRPr kumimoji="1" sz="3600" b="1">
          <a:solidFill>
            <a:srgbClr val="3A601B"/>
          </a:solidFill>
          <a:latin typeface="Arial" charset="0"/>
          <a:ea typeface="Arial Unicode MS" pitchFamily="34" charset="-128"/>
          <a:cs typeface="Arial Unicode MS" pitchFamily="34" charset="-128"/>
        </a:defRPr>
      </a:lvl3pPr>
      <a:lvl4pPr algn="l" rtl="0" eaLnBrk="0" fontAlgn="base" hangingPunct="0">
        <a:spcBef>
          <a:spcPct val="0"/>
        </a:spcBef>
        <a:spcAft>
          <a:spcPct val="0"/>
        </a:spcAft>
        <a:defRPr kumimoji="1" sz="3600" b="1">
          <a:solidFill>
            <a:srgbClr val="3A601B"/>
          </a:solidFill>
          <a:latin typeface="Arial" charset="0"/>
          <a:ea typeface="Arial Unicode MS" pitchFamily="34" charset="-128"/>
          <a:cs typeface="Arial Unicode MS" pitchFamily="34" charset="-128"/>
        </a:defRPr>
      </a:lvl4pPr>
      <a:lvl5pPr algn="l" rtl="0" eaLnBrk="0" fontAlgn="base" hangingPunct="0">
        <a:spcBef>
          <a:spcPct val="0"/>
        </a:spcBef>
        <a:spcAft>
          <a:spcPct val="0"/>
        </a:spcAft>
        <a:defRPr kumimoji="1" sz="3600" b="1">
          <a:solidFill>
            <a:srgbClr val="3A601B"/>
          </a:solidFill>
          <a:latin typeface="Arial" charset="0"/>
          <a:ea typeface="Arial Unicode MS" pitchFamily="34" charset="-128"/>
          <a:cs typeface="Arial Unicode MS" pitchFamily="34" charset="-128"/>
        </a:defRPr>
      </a:lvl5pPr>
      <a:lvl6pPr marL="457200" algn="l" rtl="0" fontAlgn="base">
        <a:spcBef>
          <a:spcPct val="0"/>
        </a:spcBef>
        <a:spcAft>
          <a:spcPct val="0"/>
        </a:spcAft>
        <a:defRPr kumimoji="1" sz="3600" b="1">
          <a:solidFill>
            <a:srgbClr val="3A601B"/>
          </a:solidFill>
          <a:latin typeface="Arial" charset="0"/>
          <a:ea typeface="Arial Unicode MS" pitchFamily="34" charset="-128"/>
          <a:cs typeface="Arial Unicode MS" pitchFamily="34" charset="-128"/>
        </a:defRPr>
      </a:lvl6pPr>
      <a:lvl7pPr marL="914400" algn="l" rtl="0" fontAlgn="base">
        <a:spcBef>
          <a:spcPct val="0"/>
        </a:spcBef>
        <a:spcAft>
          <a:spcPct val="0"/>
        </a:spcAft>
        <a:defRPr kumimoji="1" sz="3600" b="1">
          <a:solidFill>
            <a:srgbClr val="3A601B"/>
          </a:solidFill>
          <a:latin typeface="Arial" charset="0"/>
          <a:ea typeface="Arial Unicode MS" pitchFamily="34" charset="-128"/>
          <a:cs typeface="Arial Unicode MS" pitchFamily="34" charset="-128"/>
        </a:defRPr>
      </a:lvl7pPr>
      <a:lvl8pPr marL="1371600" algn="l" rtl="0" fontAlgn="base">
        <a:spcBef>
          <a:spcPct val="0"/>
        </a:spcBef>
        <a:spcAft>
          <a:spcPct val="0"/>
        </a:spcAft>
        <a:defRPr kumimoji="1" sz="3600" b="1">
          <a:solidFill>
            <a:srgbClr val="3A601B"/>
          </a:solidFill>
          <a:latin typeface="Arial" charset="0"/>
          <a:ea typeface="Arial Unicode MS" pitchFamily="34" charset="-128"/>
          <a:cs typeface="Arial Unicode MS" pitchFamily="34" charset="-128"/>
        </a:defRPr>
      </a:lvl8pPr>
      <a:lvl9pPr marL="1828800" algn="l" rtl="0" fontAlgn="base">
        <a:spcBef>
          <a:spcPct val="0"/>
        </a:spcBef>
        <a:spcAft>
          <a:spcPct val="0"/>
        </a:spcAft>
        <a:defRPr kumimoji="1" sz="3600" b="1">
          <a:solidFill>
            <a:srgbClr val="3A601B"/>
          </a:solidFill>
          <a:latin typeface="Arial" charset="0"/>
          <a:ea typeface="Arial Unicode MS" pitchFamily="34" charset="-128"/>
          <a:cs typeface="Arial Unicode MS" pitchFamily="34" charset="-128"/>
        </a:defRPr>
      </a:lvl9pPr>
    </p:titleStyle>
    <p:bodyStyle>
      <a:lvl1pPr marL="287338" indent="-287338" algn="l" rtl="0" eaLnBrk="0" fontAlgn="base" hangingPunct="0">
        <a:spcBef>
          <a:spcPct val="20000"/>
        </a:spcBef>
        <a:spcAft>
          <a:spcPct val="0"/>
        </a:spcAft>
        <a:buClr>
          <a:srgbClr val="FF0000"/>
        </a:buClr>
        <a:buSzPct val="120000"/>
        <a:buChar char="•"/>
        <a:defRPr kumimoji="1" sz="2400">
          <a:solidFill>
            <a:schemeClr val="tx1"/>
          </a:solidFill>
          <a:latin typeface="+mn-lt"/>
          <a:ea typeface="+mn-ea"/>
          <a:cs typeface="+mn-cs"/>
        </a:defRPr>
      </a:lvl1pPr>
      <a:lvl2pPr marL="765175" indent="-287338" algn="l" rtl="0" eaLnBrk="0" fontAlgn="base" hangingPunct="0">
        <a:spcBef>
          <a:spcPct val="20000"/>
        </a:spcBef>
        <a:spcAft>
          <a:spcPct val="0"/>
        </a:spcAft>
        <a:buClr>
          <a:srgbClr val="FF0000"/>
        </a:buClr>
        <a:buSzPct val="80000"/>
        <a:buFont typeface="Wingdings" pitchFamily="2" charset="2"/>
        <a:buChar char="Ø"/>
        <a:defRPr kumimoji="1" sz="2000">
          <a:solidFill>
            <a:schemeClr val="tx1"/>
          </a:solidFill>
          <a:latin typeface="+mn-lt"/>
          <a:ea typeface="+mn-ea"/>
          <a:cs typeface="+mn-cs"/>
        </a:defRPr>
      </a:lvl2pPr>
      <a:lvl3pPr marL="1139825" indent="-184150" algn="l" rtl="0" eaLnBrk="0" fontAlgn="base" hangingPunct="0">
        <a:spcBef>
          <a:spcPct val="20000"/>
        </a:spcBef>
        <a:spcAft>
          <a:spcPct val="0"/>
        </a:spcAft>
        <a:buClr>
          <a:srgbClr val="B89500"/>
        </a:buClr>
        <a:buFont typeface="Arial" charset="0"/>
        <a:buChar char="▪"/>
        <a:defRPr kumimoji="1">
          <a:solidFill>
            <a:schemeClr val="tx1"/>
          </a:solidFill>
          <a:latin typeface="+mn-lt"/>
          <a:ea typeface="+mn-ea"/>
          <a:cs typeface="+mn-cs"/>
        </a:defRPr>
      </a:lvl3pPr>
      <a:lvl4pPr marL="1603375" indent="-228600" algn="l" rtl="0" eaLnBrk="0" fontAlgn="base" hangingPunct="0">
        <a:spcBef>
          <a:spcPct val="20000"/>
        </a:spcBef>
        <a:spcAft>
          <a:spcPct val="0"/>
        </a:spcAft>
        <a:buChar char="–"/>
        <a:defRPr kumimoji="1" sz="1600">
          <a:solidFill>
            <a:schemeClr val="tx1"/>
          </a:solidFill>
          <a:latin typeface="+mn-lt"/>
          <a:ea typeface="+mn-ea"/>
          <a:cs typeface="+mn-cs"/>
        </a:defRPr>
      </a:lvl4pPr>
      <a:lvl5pPr marL="2000250" indent="-190500" algn="l" rtl="0" eaLnBrk="0" fontAlgn="base" hangingPunct="0">
        <a:spcBef>
          <a:spcPct val="20000"/>
        </a:spcBef>
        <a:spcAft>
          <a:spcPct val="0"/>
        </a:spcAft>
        <a:buChar char="»"/>
        <a:defRPr kumimoji="1" sz="1400">
          <a:solidFill>
            <a:schemeClr val="tx1"/>
          </a:solidFill>
          <a:latin typeface="+mn-lt"/>
          <a:ea typeface="+mn-ea"/>
          <a:cs typeface="+mn-cs"/>
        </a:defRPr>
      </a:lvl5pPr>
      <a:lvl6pPr marL="2457450" indent="-190500" algn="l" rtl="0" fontAlgn="base">
        <a:spcBef>
          <a:spcPct val="20000"/>
        </a:spcBef>
        <a:spcAft>
          <a:spcPct val="0"/>
        </a:spcAft>
        <a:buChar char="»"/>
        <a:defRPr kumimoji="1" sz="1400">
          <a:solidFill>
            <a:schemeClr val="tx1"/>
          </a:solidFill>
          <a:latin typeface="+mn-lt"/>
          <a:ea typeface="+mn-ea"/>
          <a:cs typeface="+mn-cs"/>
        </a:defRPr>
      </a:lvl6pPr>
      <a:lvl7pPr marL="2914650" indent="-190500" algn="l" rtl="0" fontAlgn="base">
        <a:spcBef>
          <a:spcPct val="20000"/>
        </a:spcBef>
        <a:spcAft>
          <a:spcPct val="0"/>
        </a:spcAft>
        <a:buChar char="»"/>
        <a:defRPr kumimoji="1" sz="1400">
          <a:solidFill>
            <a:schemeClr val="tx1"/>
          </a:solidFill>
          <a:latin typeface="+mn-lt"/>
          <a:ea typeface="+mn-ea"/>
          <a:cs typeface="+mn-cs"/>
        </a:defRPr>
      </a:lvl7pPr>
      <a:lvl8pPr marL="3371850" indent="-190500" algn="l" rtl="0" fontAlgn="base">
        <a:spcBef>
          <a:spcPct val="20000"/>
        </a:spcBef>
        <a:spcAft>
          <a:spcPct val="0"/>
        </a:spcAft>
        <a:buChar char="»"/>
        <a:defRPr kumimoji="1" sz="1400">
          <a:solidFill>
            <a:schemeClr val="tx1"/>
          </a:solidFill>
          <a:latin typeface="+mn-lt"/>
          <a:ea typeface="+mn-ea"/>
          <a:cs typeface="+mn-cs"/>
        </a:defRPr>
      </a:lvl8pPr>
      <a:lvl9pPr marL="3829050" indent="-190500" algn="l" rtl="0" fontAlgn="base">
        <a:spcBef>
          <a:spcPct val="20000"/>
        </a:spcBef>
        <a:spcAft>
          <a:spcPct val="0"/>
        </a:spcAft>
        <a:buChar char="»"/>
        <a:defRPr kumimoji="1" sz="14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3"/>
          <p:cNvSpPr>
            <a:spLocks noGrp="1" noChangeArrowheads="1"/>
          </p:cNvSpPr>
          <p:nvPr>
            <p:ph type="ctrTitle"/>
          </p:nvPr>
        </p:nvSpPr>
        <p:spPr>
          <a:xfrm>
            <a:off x="1259632" y="1916832"/>
            <a:ext cx="7416304" cy="1470025"/>
          </a:xfrm>
        </p:spPr>
        <p:txBody>
          <a:bodyPr/>
          <a:lstStyle/>
          <a:p>
            <a:pPr algn="ctr" eaLnBrk="1" hangingPunct="1"/>
            <a:r>
              <a:rPr lang="en-US" altLang="zh-TW" sz="2400" dirty="0" smtClean="0"/>
              <a:t>Environment Canada’s Presentation </a:t>
            </a:r>
            <a:br>
              <a:rPr lang="en-US" altLang="zh-TW" sz="2400" dirty="0" smtClean="0"/>
            </a:br>
            <a:r>
              <a:rPr lang="en-US" altLang="zh-TW" sz="2400" dirty="0" smtClean="0"/>
              <a:t>to the</a:t>
            </a:r>
            <a:r>
              <a:rPr lang="en-US" altLang="zh-TW" sz="2400" dirty="0"/>
              <a:t> </a:t>
            </a:r>
            <a:r>
              <a:rPr lang="en-US" altLang="zh-TW" sz="2400" dirty="0" smtClean="0"/>
              <a:t>Nunavut Water Board</a:t>
            </a:r>
            <a:r>
              <a:rPr lang="en-US" altLang="zh-TW" sz="3200" dirty="0" smtClean="0"/>
              <a:t> </a:t>
            </a:r>
            <a:br>
              <a:rPr lang="en-US" altLang="zh-TW" sz="3200" dirty="0" smtClean="0"/>
            </a:br>
            <a:r>
              <a:rPr lang="en-US" altLang="zh-TW" sz="3200" dirty="0" smtClean="0"/>
              <a:t>Technical Meeting</a:t>
            </a:r>
            <a:br>
              <a:rPr lang="en-US" altLang="zh-TW" sz="3200" dirty="0" smtClean="0"/>
            </a:br>
            <a:r>
              <a:rPr lang="en-US" altLang="zh-TW" sz="2400" dirty="0" smtClean="0"/>
              <a:t>Regarding Agnico-Eagle’s</a:t>
            </a:r>
            <a:r>
              <a:rPr lang="en-US" altLang="zh-TW" sz="2800" dirty="0" smtClean="0"/>
              <a:t> </a:t>
            </a:r>
            <a:br>
              <a:rPr lang="en-US" altLang="zh-TW" sz="2800" dirty="0" smtClean="0"/>
            </a:br>
            <a:r>
              <a:rPr lang="en-US" altLang="zh-TW" sz="2800" dirty="0" smtClean="0"/>
              <a:t>Meadowbank Gold Project</a:t>
            </a:r>
            <a:r>
              <a:rPr lang="en-US" altLang="zh-TW" sz="3200" dirty="0" smtClean="0"/>
              <a:t/>
            </a:r>
            <a:br>
              <a:rPr lang="en-US" altLang="zh-TW" sz="3200" dirty="0" smtClean="0"/>
            </a:br>
            <a:r>
              <a:rPr lang="en-US" altLang="zh-TW" sz="2400" dirty="0" smtClean="0"/>
              <a:t>Type A Water Licence Renewal</a:t>
            </a:r>
            <a:endParaRPr lang="fr-CA" sz="2400" dirty="0" smtClean="0"/>
          </a:p>
        </p:txBody>
      </p:sp>
      <p:sp>
        <p:nvSpPr>
          <p:cNvPr id="3075" name="Rectangle 14"/>
          <p:cNvSpPr>
            <a:spLocks noGrp="1" noChangeArrowheads="1"/>
          </p:cNvSpPr>
          <p:nvPr>
            <p:ph type="subTitle" idx="1"/>
          </p:nvPr>
        </p:nvSpPr>
        <p:spPr>
          <a:xfrm>
            <a:off x="5148064" y="4437112"/>
            <a:ext cx="3744416" cy="1151235"/>
          </a:xfrm>
        </p:spPr>
        <p:txBody>
          <a:bodyPr/>
          <a:lstStyle/>
          <a:p>
            <a:pPr eaLnBrk="1" hangingPunct="1">
              <a:lnSpc>
                <a:spcPct val="80000"/>
              </a:lnSpc>
            </a:pPr>
            <a:r>
              <a:rPr lang="en-US" altLang="zh-TW" sz="1600" dirty="0" smtClean="0"/>
              <a:t>Baker Lake, Nunavut</a:t>
            </a:r>
          </a:p>
          <a:p>
            <a:pPr eaLnBrk="1" hangingPunct="1">
              <a:lnSpc>
                <a:spcPct val="80000"/>
              </a:lnSpc>
            </a:pPr>
            <a:r>
              <a:rPr lang="en-US" altLang="zh-TW" sz="1600" dirty="0" smtClean="0"/>
              <a:t>Anne Wilson, Environment Canada</a:t>
            </a:r>
          </a:p>
          <a:p>
            <a:pPr eaLnBrk="1" hangingPunct="1">
              <a:lnSpc>
                <a:spcPct val="80000"/>
              </a:lnSpc>
            </a:pPr>
            <a:r>
              <a:rPr lang="en-US" altLang="zh-TW" sz="1600" dirty="0" smtClean="0"/>
              <a:t>January 14,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Ammonia Best Practices</a:t>
            </a:r>
            <a:endParaRPr lang="en-US" dirty="0"/>
          </a:p>
        </p:txBody>
      </p:sp>
      <p:sp>
        <p:nvSpPr>
          <p:cNvPr id="3" name="Content Placeholder 2"/>
          <p:cNvSpPr>
            <a:spLocks noGrp="1"/>
          </p:cNvSpPr>
          <p:nvPr>
            <p:ph idx="1"/>
          </p:nvPr>
        </p:nvSpPr>
        <p:spPr/>
        <p:txBody>
          <a:bodyPr/>
          <a:lstStyle/>
          <a:p>
            <a:r>
              <a:rPr lang="en-US" dirty="0"/>
              <a:t>EC recommends </a:t>
            </a:r>
            <a:r>
              <a:rPr lang="en-US" dirty="0" smtClean="0"/>
              <a:t>the Ammonia Management Plan </a:t>
            </a:r>
            <a:r>
              <a:rPr lang="en-US" dirty="0"/>
              <a:t>is updated to include a discussion on the use of secondary containment to minimize the loss of ammonia during use, storage, transport, and handling of explosives for this project</a:t>
            </a:r>
            <a:r>
              <a:rPr lang="en-US" dirty="0" smtClean="0"/>
              <a:t>.</a:t>
            </a:r>
          </a:p>
          <a:p>
            <a:r>
              <a:rPr lang="en-US" dirty="0"/>
              <a:t>AEM believes the actions currently taken to control and minimize the loss of ammonia during use, storage and transport is adequate</a:t>
            </a:r>
            <a:r>
              <a:rPr lang="en-US" dirty="0" smtClean="0"/>
              <a:t>.</a:t>
            </a:r>
          </a:p>
          <a:p>
            <a:pPr marL="0" indent="0">
              <a:buNone/>
            </a:pPr>
            <a:r>
              <a:rPr lang="en-CA" dirty="0" smtClean="0"/>
              <a:t>	(For discussion)</a:t>
            </a:r>
            <a:endParaRPr lang="en-US" dirty="0"/>
          </a:p>
        </p:txBody>
      </p:sp>
    </p:spTree>
    <p:extLst>
      <p:ext uri="{BB962C8B-B14F-4D97-AF65-F5344CB8AC3E}">
        <p14:creationId xmlns:p14="http://schemas.microsoft.com/office/powerpoint/2010/main" val="1185638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Waste Rock Testing</a:t>
            </a:r>
            <a:endParaRPr lang="en-US" dirty="0"/>
          </a:p>
        </p:txBody>
      </p:sp>
      <p:sp>
        <p:nvSpPr>
          <p:cNvPr id="3" name="Content Placeholder 2"/>
          <p:cNvSpPr>
            <a:spLocks noGrp="1"/>
          </p:cNvSpPr>
          <p:nvPr>
            <p:ph idx="1"/>
          </p:nvPr>
        </p:nvSpPr>
        <p:spPr/>
        <p:txBody>
          <a:bodyPr/>
          <a:lstStyle/>
          <a:p>
            <a:r>
              <a:rPr lang="en-US" dirty="0"/>
              <a:t>EC </a:t>
            </a:r>
            <a:r>
              <a:rPr lang="en-US" dirty="0" smtClean="0"/>
              <a:t>asked </a:t>
            </a:r>
            <a:r>
              <a:rPr lang="en-US" dirty="0"/>
              <a:t>that </a:t>
            </a:r>
            <a:r>
              <a:rPr lang="en-US" dirty="0" smtClean="0"/>
              <a:t>AEM explain </a:t>
            </a:r>
            <a:r>
              <a:rPr lang="en-US" dirty="0"/>
              <a:t>why composite samples were used for the kinetic tests when </a:t>
            </a:r>
            <a:r>
              <a:rPr lang="en-US" dirty="0" smtClean="0"/>
              <a:t>they had previously indicated </a:t>
            </a:r>
            <a:r>
              <a:rPr lang="en-US" dirty="0"/>
              <a:t>that composite samples </a:t>
            </a:r>
            <a:r>
              <a:rPr lang="en-US" dirty="0" smtClean="0"/>
              <a:t>would </a:t>
            </a:r>
            <a:r>
              <a:rPr lang="en-US" dirty="0"/>
              <a:t>not be used because </a:t>
            </a:r>
            <a:r>
              <a:rPr lang="en-US" dirty="0" smtClean="0"/>
              <a:t>that </a:t>
            </a:r>
            <a:r>
              <a:rPr lang="en-US" dirty="0"/>
              <a:t>would confuse the data.</a:t>
            </a:r>
            <a:endParaRPr lang="en-CA" dirty="0" smtClean="0"/>
          </a:p>
          <a:p>
            <a:r>
              <a:rPr lang="en-US" dirty="0" smtClean="0"/>
              <a:t>AEM clarified that composite </a:t>
            </a:r>
            <a:r>
              <a:rPr lang="en-US" dirty="0"/>
              <a:t>samples are not used for operational segregation of PAG or NPAG but for verification purpose only</a:t>
            </a:r>
            <a:r>
              <a:rPr lang="en-US" dirty="0" smtClean="0"/>
              <a:t>.</a:t>
            </a:r>
          </a:p>
          <a:p>
            <a:pPr marL="0" indent="0">
              <a:buNone/>
            </a:pPr>
            <a:r>
              <a:rPr lang="en-CA" dirty="0" smtClean="0"/>
              <a:t>	(Resolved)</a:t>
            </a:r>
            <a:endParaRPr lang="en-US" dirty="0"/>
          </a:p>
        </p:txBody>
      </p:sp>
    </p:spTree>
    <p:extLst>
      <p:ext uri="{BB962C8B-B14F-4D97-AF65-F5344CB8AC3E}">
        <p14:creationId xmlns:p14="http://schemas.microsoft.com/office/powerpoint/2010/main" val="1551295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Resolved Issues</a:t>
            </a:r>
            <a:endParaRPr lang="en-US" dirty="0"/>
          </a:p>
        </p:txBody>
      </p:sp>
      <p:sp>
        <p:nvSpPr>
          <p:cNvPr id="3" name="Content Placeholder 2"/>
          <p:cNvSpPr>
            <a:spLocks noGrp="1"/>
          </p:cNvSpPr>
          <p:nvPr>
            <p:ph idx="1"/>
          </p:nvPr>
        </p:nvSpPr>
        <p:spPr/>
        <p:txBody>
          <a:bodyPr/>
          <a:lstStyle/>
          <a:p>
            <a:r>
              <a:rPr lang="en-CA" dirty="0" smtClean="0"/>
              <a:t>Water quality monitoring and modeling will be done that will make sure the pit lakes have appropriate water quality at final closure.</a:t>
            </a:r>
          </a:p>
          <a:p>
            <a:r>
              <a:rPr lang="en-CA" dirty="0" smtClean="0"/>
              <a:t>Treatment options will be considered.</a:t>
            </a:r>
          </a:p>
          <a:p>
            <a:endParaRPr lang="en-CA" dirty="0" smtClean="0"/>
          </a:p>
          <a:p>
            <a:r>
              <a:rPr lang="en-CA" dirty="0" smtClean="0"/>
              <a:t>Licence wording and minor changes to management plans have been accepted by </a:t>
            </a:r>
            <a:r>
              <a:rPr lang="en-CA" dirty="0" smtClean="0"/>
              <a:t>AEM.</a:t>
            </a:r>
            <a:endParaRPr lang="en-CA" dirty="0" smtClean="0"/>
          </a:p>
          <a:p>
            <a:endParaRPr lang="en-CA" dirty="0" smtClean="0"/>
          </a:p>
          <a:p>
            <a:r>
              <a:rPr lang="en-CA" dirty="0" smtClean="0"/>
              <a:t>Clarification on testing of waste rock has addressed EC’s question on use of composite samples.</a:t>
            </a:r>
            <a:endParaRPr lang="en-US" dirty="0"/>
          </a:p>
        </p:txBody>
      </p:sp>
    </p:spTree>
    <p:extLst>
      <p:ext uri="{BB962C8B-B14F-4D97-AF65-F5344CB8AC3E}">
        <p14:creationId xmlns:p14="http://schemas.microsoft.com/office/powerpoint/2010/main" val="2167800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Resolved Issues</a:t>
            </a:r>
            <a:endParaRPr lang="en-US" dirty="0"/>
          </a:p>
        </p:txBody>
      </p:sp>
      <p:sp>
        <p:nvSpPr>
          <p:cNvPr id="3" name="Content Placeholder 2"/>
          <p:cNvSpPr>
            <a:spLocks noGrp="1"/>
          </p:cNvSpPr>
          <p:nvPr>
            <p:ph idx="1"/>
          </p:nvPr>
        </p:nvSpPr>
        <p:spPr/>
        <p:txBody>
          <a:bodyPr/>
          <a:lstStyle/>
          <a:p>
            <a:pPr lvl="0"/>
            <a:r>
              <a:rPr lang="en-CA" dirty="0">
                <a:solidFill>
                  <a:srgbClr val="000000"/>
                </a:solidFill>
              </a:rPr>
              <a:t>EC agrees with the proposed changes to criteria for lead, and has suggested other </a:t>
            </a:r>
            <a:r>
              <a:rPr lang="en-CA" dirty="0" smtClean="0">
                <a:solidFill>
                  <a:srgbClr val="000000"/>
                </a:solidFill>
              </a:rPr>
              <a:t>changes for parameters to be updated in the licence</a:t>
            </a:r>
            <a:endParaRPr lang="en-CA" dirty="0">
              <a:solidFill>
                <a:srgbClr val="000000"/>
              </a:solidFill>
            </a:endParaRPr>
          </a:p>
          <a:p>
            <a:pPr lvl="0"/>
            <a:endParaRPr lang="en-CA" dirty="0" smtClean="0">
              <a:solidFill>
                <a:srgbClr val="000000"/>
              </a:solidFill>
            </a:endParaRPr>
          </a:p>
          <a:p>
            <a:pPr lvl="0"/>
            <a:r>
              <a:rPr lang="en-CA" dirty="0" smtClean="0">
                <a:solidFill>
                  <a:srgbClr val="000000"/>
                </a:solidFill>
              </a:rPr>
              <a:t>AEM needs to ensure </a:t>
            </a:r>
            <a:r>
              <a:rPr lang="en-CA" dirty="0">
                <a:solidFill>
                  <a:srgbClr val="000000"/>
                </a:solidFill>
              </a:rPr>
              <a:t>complete encapsulation of waste rock that could be </a:t>
            </a:r>
            <a:r>
              <a:rPr lang="en-CA" dirty="0" smtClean="0">
                <a:solidFill>
                  <a:srgbClr val="000000"/>
                </a:solidFill>
              </a:rPr>
              <a:t>acid-generating</a:t>
            </a:r>
          </a:p>
          <a:p>
            <a:pPr lvl="0"/>
            <a:endParaRPr lang="en-CA" dirty="0" smtClean="0">
              <a:solidFill>
                <a:srgbClr val="000000"/>
              </a:solidFill>
            </a:endParaRPr>
          </a:p>
          <a:p>
            <a:pPr lvl="0"/>
            <a:r>
              <a:rPr lang="en-CA" dirty="0" smtClean="0">
                <a:solidFill>
                  <a:srgbClr val="000000"/>
                </a:solidFill>
              </a:rPr>
              <a:t>EC has suggested minor revisions to operational plans</a:t>
            </a:r>
          </a:p>
          <a:p>
            <a:pPr marL="0" lvl="0" indent="0">
              <a:buNone/>
            </a:pPr>
            <a:endParaRPr lang="en-CA" dirty="0">
              <a:solidFill>
                <a:srgbClr val="000000"/>
              </a:solidFill>
            </a:endParaRPr>
          </a:p>
          <a:p>
            <a:pPr marL="0" lvl="0" indent="0">
              <a:buNone/>
            </a:pPr>
            <a:endParaRPr kumimoji="1" lang="en-CA" sz="2400" dirty="0" smtClean="0">
              <a:solidFill>
                <a:schemeClr val="tx1"/>
              </a:solidFill>
              <a:latin typeface="+mn-lt"/>
              <a:ea typeface="+mn-ea"/>
              <a:cs typeface="+mn-cs"/>
            </a:endParaRPr>
          </a:p>
        </p:txBody>
      </p:sp>
    </p:spTree>
    <p:extLst>
      <p:ext uri="{BB962C8B-B14F-4D97-AF65-F5344CB8AC3E}">
        <p14:creationId xmlns:p14="http://schemas.microsoft.com/office/powerpoint/2010/main" val="3415472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Conclusion</a:t>
            </a:r>
            <a:endParaRPr lang="en-US" dirty="0"/>
          </a:p>
        </p:txBody>
      </p:sp>
      <p:sp>
        <p:nvSpPr>
          <p:cNvPr id="3" name="Content Placeholder 2"/>
          <p:cNvSpPr>
            <a:spLocks noGrp="1"/>
          </p:cNvSpPr>
          <p:nvPr>
            <p:ph idx="1"/>
          </p:nvPr>
        </p:nvSpPr>
        <p:spPr/>
        <p:txBody>
          <a:bodyPr/>
          <a:lstStyle/>
          <a:p>
            <a:r>
              <a:rPr lang="en-CA" dirty="0" smtClean="0"/>
              <a:t>AEM has worked proactively to address concerns and issues, and EC appreciates the discussions.</a:t>
            </a:r>
          </a:p>
          <a:p>
            <a:r>
              <a:rPr lang="en-CA" dirty="0" smtClean="0"/>
              <a:t>Outstanding concerns can be discussed</a:t>
            </a:r>
            <a:r>
              <a:rPr lang="en-CA" smtClean="0"/>
              <a:t>, and should </a:t>
            </a:r>
            <a:r>
              <a:rPr lang="en-CA" dirty="0" smtClean="0"/>
              <a:t>be addressed in the licence renewal process.</a:t>
            </a:r>
          </a:p>
          <a:p>
            <a:endParaRPr lang="en-CA" dirty="0" smtClean="0"/>
          </a:p>
          <a:p>
            <a:pPr lvl="1"/>
            <a:r>
              <a:rPr lang="en-CA" sz="3200" dirty="0" smtClean="0"/>
              <a:t>Questions?</a:t>
            </a:r>
            <a:endParaRPr lang="en-US" sz="3200" dirty="0"/>
          </a:p>
        </p:txBody>
      </p:sp>
    </p:spTree>
    <p:extLst>
      <p:ext uri="{BB962C8B-B14F-4D97-AF65-F5344CB8AC3E}">
        <p14:creationId xmlns:p14="http://schemas.microsoft.com/office/powerpoint/2010/main" val="2047394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t>Outline</a:t>
            </a:r>
          </a:p>
        </p:txBody>
      </p:sp>
      <p:sp>
        <p:nvSpPr>
          <p:cNvPr id="4099" name="Rectangle 3"/>
          <p:cNvSpPr>
            <a:spLocks noGrp="1" noChangeArrowheads="1"/>
          </p:cNvSpPr>
          <p:nvPr>
            <p:ph type="body" idx="1"/>
          </p:nvPr>
        </p:nvSpPr>
        <p:spPr>
          <a:xfrm>
            <a:off x="762000" y="1557338"/>
            <a:ext cx="8153400" cy="4595812"/>
          </a:xfrm>
        </p:spPr>
        <p:txBody>
          <a:bodyPr/>
          <a:lstStyle/>
          <a:p>
            <a:r>
              <a:rPr lang="en-US" dirty="0" smtClean="0"/>
              <a:t>EC’s Review of the Meadowbank Water Licence Renewal</a:t>
            </a:r>
            <a:endParaRPr kumimoji="0" lang="en-US" dirty="0" smtClean="0"/>
          </a:p>
          <a:p>
            <a:r>
              <a:rPr kumimoji="0" lang="en-US" dirty="0" smtClean="0"/>
              <a:t>EC’s Recommendations</a:t>
            </a:r>
          </a:p>
          <a:p>
            <a:pPr lvl="1"/>
            <a:r>
              <a:rPr kumimoji="0" lang="en-US" sz="2400" dirty="0" smtClean="0"/>
              <a:t>Outstanding Issues</a:t>
            </a:r>
          </a:p>
          <a:p>
            <a:pPr lvl="1"/>
            <a:r>
              <a:rPr kumimoji="0" lang="en-US" sz="2400" dirty="0" smtClean="0"/>
              <a:t>Resolved </a:t>
            </a:r>
            <a:r>
              <a:rPr kumimoji="0" lang="en-US" sz="2400" dirty="0"/>
              <a:t>Issues</a:t>
            </a:r>
          </a:p>
          <a:p>
            <a:pPr lvl="1"/>
            <a:endParaRPr kumimoji="0" lang="en-US"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 of Review</a:t>
            </a:r>
            <a:endParaRPr lang="en-US" dirty="0"/>
          </a:p>
        </p:txBody>
      </p:sp>
      <p:sp>
        <p:nvSpPr>
          <p:cNvPr id="3" name="Content Placeholder 2"/>
          <p:cNvSpPr>
            <a:spLocks noGrp="1"/>
          </p:cNvSpPr>
          <p:nvPr>
            <p:ph idx="1"/>
          </p:nvPr>
        </p:nvSpPr>
        <p:spPr/>
        <p:txBody>
          <a:bodyPr/>
          <a:lstStyle/>
          <a:p>
            <a:r>
              <a:rPr lang="en-CA" dirty="0" smtClean="0"/>
              <a:t>EC submitted comments on the draft renewal water licence wording, and on various management plans:</a:t>
            </a:r>
          </a:p>
          <a:p>
            <a:pPr lvl="1"/>
            <a:r>
              <a:rPr lang="en-US" dirty="0"/>
              <a:t>Groundwater Monitoring</a:t>
            </a:r>
          </a:p>
          <a:p>
            <a:pPr lvl="1"/>
            <a:r>
              <a:rPr lang="en-US" dirty="0"/>
              <a:t>Quality Assurance/Quality Control</a:t>
            </a:r>
          </a:p>
          <a:p>
            <a:pPr lvl="1"/>
            <a:r>
              <a:rPr lang="en-US" dirty="0"/>
              <a:t>Water Quality and Flow Monitoring Plan</a:t>
            </a:r>
          </a:p>
          <a:p>
            <a:pPr lvl="1"/>
            <a:r>
              <a:rPr lang="en-US" dirty="0"/>
              <a:t>Water Management Report and Plan</a:t>
            </a:r>
          </a:p>
          <a:p>
            <a:pPr lvl="1"/>
            <a:r>
              <a:rPr lang="en-US" dirty="0"/>
              <a:t>Ammonia Management Plan</a:t>
            </a:r>
          </a:p>
          <a:p>
            <a:pPr lvl="1"/>
            <a:r>
              <a:rPr lang="en-US" dirty="0"/>
              <a:t>ARD/ML Testing and Sampling Plan</a:t>
            </a:r>
          </a:p>
          <a:p>
            <a:pPr lvl="1"/>
            <a:r>
              <a:rPr lang="en-US" dirty="0"/>
              <a:t>Tailings Storage Facility Operations &amp; Maintenance </a:t>
            </a:r>
          </a:p>
          <a:p>
            <a:pPr lvl="1"/>
            <a:r>
              <a:rPr lang="en-US" dirty="0"/>
              <a:t>Sewage Treatment Plant </a:t>
            </a:r>
            <a:r>
              <a:rPr lang="en-US" dirty="0" smtClean="0"/>
              <a:t>O&amp;M</a:t>
            </a:r>
          </a:p>
          <a:p>
            <a:endParaRPr lang="en-US" dirty="0"/>
          </a:p>
        </p:txBody>
      </p:sp>
    </p:spTree>
    <p:extLst>
      <p:ext uri="{BB962C8B-B14F-4D97-AF65-F5344CB8AC3E}">
        <p14:creationId xmlns:p14="http://schemas.microsoft.com/office/powerpoint/2010/main" val="210930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 of Review</a:t>
            </a:r>
            <a:endParaRPr lang="en-US" dirty="0"/>
          </a:p>
        </p:txBody>
      </p:sp>
      <p:sp>
        <p:nvSpPr>
          <p:cNvPr id="3" name="Content Placeholder 2"/>
          <p:cNvSpPr>
            <a:spLocks noGrp="1"/>
          </p:cNvSpPr>
          <p:nvPr>
            <p:ph idx="1"/>
          </p:nvPr>
        </p:nvSpPr>
        <p:spPr/>
        <p:txBody>
          <a:bodyPr/>
          <a:lstStyle/>
          <a:p>
            <a:r>
              <a:rPr lang="en-CA" sz="3200" dirty="0"/>
              <a:t>Two main concerns:  </a:t>
            </a:r>
            <a:endParaRPr lang="en-CA" sz="3200" dirty="0" smtClean="0"/>
          </a:p>
          <a:p>
            <a:pPr lvl="1"/>
            <a:r>
              <a:rPr lang="en-CA" sz="2800" dirty="0" smtClean="0"/>
              <a:t>ongoing </a:t>
            </a:r>
            <a:r>
              <a:rPr lang="en-CA" sz="2800" dirty="0"/>
              <a:t>monitoring and modeling of water quality inputs to the pit </a:t>
            </a:r>
            <a:r>
              <a:rPr lang="en-CA" sz="2800" dirty="0" smtClean="0"/>
              <a:t>lakes</a:t>
            </a:r>
          </a:p>
          <a:p>
            <a:pPr lvl="1"/>
            <a:r>
              <a:rPr lang="en-CA" sz="2800" dirty="0" smtClean="0"/>
              <a:t>Major ions in effluent.</a:t>
            </a:r>
          </a:p>
          <a:p>
            <a:endParaRPr lang="en-CA" sz="3200" dirty="0" smtClean="0"/>
          </a:p>
          <a:p>
            <a:r>
              <a:rPr lang="en-CA" sz="3200" dirty="0" smtClean="0"/>
              <a:t>AEM’s response </a:t>
            </a:r>
            <a:r>
              <a:rPr lang="en-CA" sz="3200" dirty="0" smtClean="0"/>
              <a:t>had seven areas where the technical comments were noted as not agreed to.</a:t>
            </a:r>
            <a:endParaRPr lang="en-CA" sz="3200" dirty="0"/>
          </a:p>
          <a:p>
            <a:endParaRPr lang="en-US" dirty="0"/>
          </a:p>
        </p:txBody>
      </p:sp>
    </p:spTree>
    <p:extLst>
      <p:ext uri="{BB962C8B-B14F-4D97-AF65-F5344CB8AC3E}">
        <p14:creationId xmlns:p14="http://schemas.microsoft.com/office/powerpoint/2010/main" val="573746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Regulation of Major Ions</a:t>
            </a:r>
            <a:endParaRPr lang="en-US" dirty="0"/>
          </a:p>
        </p:txBody>
      </p:sp>
      <p:sp>
        <p:nvSpPr>
          <p:cNvPr id="3" name="Content Placeholder 2"/>
          <p:cNvSpPr>
            <a:spLocks noGrp="1"/>
          </p:cNvSpPr>
          <p:nvPr>
            <p:ph idx="1"/>
          </p:nvPr>
        </p:nvSpPr>
        <p:spPr/>
        <p:txBody>
          <a:bodyPr/>
          <a:lstStyle/>
          <a:p>
            <a:r>
              <a:rPr lang="en-US" sz="2200" dirty="0"/>
              <a:t>EC suggests further discussion on the addition of TDS, nitrate, and sulphate discharge criteria</a:t>
            </a:r>
            <a:r>
              <a:rPr lang="en-US" sz="2200" dirty="0" smtClean="0"/>
              <a:t>.</a:t>
            </a:r>
          </a:p>
          <a:p>
            <a:r>
              <a:rPr lang="en-US" sz="2200" dirty="0"/>
              <a:t>AEM believes the strategy for monitoring TDS, nitrate and sulphate is adequate</a:t>
            </a:r>
            <a:r>
              <a:rPr lang="en-US" sz="2200" dirty="0" smtClean="0"/>
              <a:t>.</a:t>
            </a:r>
          </a:p>
          <a:p>
            <a:r>
              <a:rPr lang="en-CA" sz="2200" dirty="0" smtClean="0"/>
              <a:t>EC notes that salinity is not an issue at Vault, which does not have a connection to the deep groundwater which is high in TDS.  </a:t>
            </a:r>
            <a:r>
              <a:rPr lang="en-CA" sz="2200" dirty="0" smtClean="0"/>
              <a:t>High </a:t>
            </a:r>
            <a:r>
              <a:rPr lang="en-CA" sz="2200" dirty="0" smtClean="0"/>
              <a:t>nitrate </a:t>
            </a:r>
            <a:r>
              <a:rPr lang="en-CA" sz="2200" dirty="0" smtClean="0"/>
              <a:t>and sulphate are unlikely to be of concern.</a:t>
            </a:r>
            <a:endParaRPr lang="en-CA" sz="2200" dirty="0" smtClean="0"/>
          </a:p>
          <a:p>
            <a:r>
              <a:rPr lang="en-CA" sz="2200" dirty="0" smtClean="0"/>
              <a:t>Saline water at the main mine site will be contained in the mined-out pits; no discharge is planned.</a:t>
            </a:r>
          </a:p>
          <a:p>
            <a:r>
              <a:rPr lang="en-CA" sz="2200" dirty="0" smtClean="0"/>
              <a:t>HOWEVER… there is a lot of saline water on site, and if there is further discharge, for any reason, it should be regulated.</a:t>
            </a:r>
          </a:p>
          <a:p>
            <a:pPr marL="0" indent="0">
              <a:buNone/>
            </a:pPr>
            <a:r>
              <a:rPr lang="en-CA" dirty="0" smtClean="0"/>
              <a:t>	(For discussion)</a:t>
            </a:r>
            <a:endParaRPr lang="en-US" dirty="0"/>
          </a:p>
        </p:txBody>
      </p:sp>
    </p:spTree>
    <p:extLst>
      <p:ext uri="{BB962C8B-B14F-4D97-AF65-F5344CB8AC3E}">
        <p14:creationId xmlns:p14="http://schemas.microsoft.com/office/powerpoint/2010/main" val="11834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Addition of Phosphorus to Group 1</a:t>
            </a:r>
            <a:endParaRPr lang="en-US" dirty="0"/>
          </a:p>
        </p:txBody>
      </p:sp>
      <p:sp>
        <p:nvSpPr>
          <p:cNvPr id="3" name="Content Placeholder 2"/>
          <p:cNvSpPr>
            <a:spLocks noGrp="1"/>
          </p:cNvSpPr>
          <p:nvPr>
            <p:ph idx="1"/>
          </p:nvPr>
        </p:nvSpPr>
        <p:spPr/>
        <p:txBody>
          <a:bodyPr/>
          <a:lstStyle/>
          <a:p>
            <a:r>
              <a:rPr lang="en-US" dirty="0"/>
              <a:t>Add phosphorus and orthophosphate </a:t>
            </a:r>
            <a:r>
              <a:rPr lang="en-US" dirty="0" smtClean="0"/>
              <a:t>(to </a:t>
            </a:r>
            <a:r>
              <a:rPr lang="en-US" dirty="0"/>
              <a:t>track discharge </a:t>
            </a:r>
            <a:r>
              <a:rPr lang="en-US" dirty="0" smtClean="0"/>
              <a:t>loadings) to Draft </a:t>
            </a:r>
            <a:r>
              <a:rPr lang="en-US" dirty="0"/>
              <a:t>Water </a:t>
            </a:r>
            <a:r>
              <a:rPr lang="en-US" dirty="0" smtClean="0"/>
              <a:t>Licence Schedule 1, </a:t>
            </a:r>
            <a:r>
              <a:rPr lang="en-US" dirty="0"/>
              <a:t>Table </a:t>
            </a:r>
            <a:r>
              <a:rPr lang="en-US" dirty="0" smtClean="0"/>
              <a:t>1, Group 1.  This would apply to all site (internal) monitoring stations.</a:t>
            </a:r>
          </a:p>
          <a:p>
            <a:r>
              <a:rPr lang="en-US" dirty="0"/>
              <a:t>AEM request that EC justify request with supporting information showing issues of concern justifying parameters (phosphorus and orthophosphate) requested</a:t>
            </a:r>
            <a:r>
              <a:rPr lang="en-US" dirty="0" smtClean="0"/>
              <a:t>.</a:t>
            </a:r>
          </a:p>
          <a:p>
            <a:r>
              <a:rPr lang="en-CA" dirty="0" smtClean="0"/>
              <a:t>EC acknowledges that levels in effluent discharges are low and continuing end of pipe monitoring of phosphorus is appropriate.</a:t>
            </a:r>
          </a:p>
          <a:p>
            <a:pPr marL="0" indent="0">
              <a:buNone/>
            </a:pPr>
            <a:r>
              <a:rPr lang="en-CA" dirty="0"/>
              <a:t>	</a:t>
            </a:r>
            <a:r>
              <a:rPr lang="en-CA" dirty="0" smtClean="0"/>
              <a:t>(Resolved)</a:t>
            </a:r>
            <a:endParaRPr lang="en-US" dirty="0"/>
          </a:p>
        </p:txBody>
      </p:sp>
    </p:spTree>
    <p:extLst>
      <p:ext uri="{BB962C8B-B14F-4D97-AF65-F5344CB8AC3E}">
        <p14:creationId xmlns:p14="http://schemas.microsoft.com/office/powerpoint/2010/main" val="856141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Weak-Acid Dissociable Cyanide</a:t>
            </a:r>
            <a:endParaRPr lang="en-US" dirty="0"/>
          </a:p>
        </p:txBody>
      </p:sp>
      <p:sp>
        <p:nvSpPr>
          <p:cNvPr id="3" name="Content Placeholder 2"/>
          <p:cNvSpPr>
            <a:spLocks noGrp="1"/>
          </p:cNvSpPr>
          <p:nvPr>
            <p:ph idx="1"/>
          </p:nvPr>
        </p:nvSpPr>
        <p:spPr/>
        <p:txBody>
          <a:bodyPr/>
          <a:lstStyle/>
          <a:p>
            <a:r>
              <a:rPr lang="en-US" dirty="0" smtClean="0"/>
              <a:t>EC recommended adding WAD-Cyanide to Draft </a:t>
            </a:r>
            <a:r>
              <a:rPr lang="en-US" dirty="0"/>
              <a:t>Water </a:t>
            </a:r>
            <a:r>
              <a:rPr lang="en-US" dirty="0" smtClean="0"/>
              <a:t>Licence Schedule 1, </a:t>
            </a:r>
            <a:r>
              <a:rPr lang="en-US" dirty="0"/>
              <a:t>Table </a:t>
            </a:r>
            <a:r>
              <a:rPr lang="en-US" dirty="0" smtClean="0"/>
              <a:t>1, </a:t>
            </a:r>
            <a:r>
              <a:rPr lang="en-US" dirty="0"/>
              <a:t>Group </a:t>
            </a:r>
            <a:r>
              <a:rPr lang="en-US" dirty="0" smtClean="0"/>
              <a:t>2</a:t>
            </a:r>
          </a:p>
          <a:p>
            <a:r>
              <a:rPr lang="en-US" dirty="0"/>
              <a:t>AEM’s position is </a:t>
            </a:r>
            <a:r>
              <a:rPr lang="en-US" dirty="0" smtClean="0"/>
              <a:t>that:  </a:t>
            </a:r>
            <a:r>
              <a:rPr lang="en-US" dirty="0" smtClean="0"/>
              <a:t>“the </a:t>
            </a:r>
            <a:r>
              <a:rPr lang="en-US" dirty="0"/>
              <a:t>recommended addition of CN WAD is not necessary. AEM request that EC justify request with supporting information showing issues of concern justifying parameter requested</a:t>
            </a:r>
            <a:r>
              <a:rPr lang="en-US" dirty="0" smtClean="0"/>
              <a:t>.”</a:t>
            </a:r>
          </a:p>
          <a:p>
            <a:r>
              <a:rPr lang="en-CA" dirty="0" smtClean="0"/>
              <a:t>EC notes that WAD-CN is a subset of the total cyanide that includes free cyanide plus the forms of CN that are more readily released from complexes, and more toxic.</a:t>
            </a:r>
          </a:p>
          <a:p>
            <a:r>
              <a:rPr lang="en-CA" dirty="0" smtClean="0"/>
              <a:t>BC has </a:t>
            </a:r>
            <a:r>
              <a:rPr lang="en-CA" dirty="0" smtClean="0"/>
              <a:t>aquatic guidelines </a:t>
            </a:r>
            <a:r>
              <a:rPr lang="en-CA" dirty="0" smtClean="0"/>
              <a:t>for WAD-CN, and it is regulated separately from total CN in the </a:t>
            </a:r>
            <a:r>
              <a:rPr lang="en-CA" dirty="0" smtClean="0"/>
              <a:t>Yukon Territory</a:t>
            </a:r>
            <a:endParaRPr lang="en-CA" dirty="0" smtClean="0"/>
          </a:p>
          <a:p>
            <a:pPr marL="0" indent="0">
              <a:buNone/>
            </a:pPr>
            <a:r>
              <a:rPr lang="en-CA" dirty="0"/>
              <a:t>	</a:t>
            </a:r>
            <a:r>
              <a:rPr lang="en-CA" dirty="0" smtClean="0"/>
              <a:t>(For discussion)</a:t>
            </a:r>
            <a:endParaRPr lang="en-US" dirty="0"/>
          </a:p>
        </p:txBody>
      </p:sp>
    </p:spTree>
    <p:extLst>
      <p:ext uri="{BB962C8B-B14F-4D97-AF65-F5344CB8AC3E}">
        <p14:creationId xmlns:p14="http://schemas.microsoft.com/office/powerpoint/2010/main" val="3161278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Quality Control/Quality Assurance</a:t>
            </a:r>
            <a:endParaRPr lang="en-US" dirty="0"/>
          </a:p>
        </p:txBody>
      </p:sp>
      <p:sp>
        <p:nvSpPr>
          <p:cNvPr id="3" name="Content Placeholder 2"/>
          <p:cNvSpPr>
            <a:spLocks noGrp="1"/>
          </p:cNvSpPr>
          <p:nvPr>
            <p:ph idx="1"/>
          </p:nvPr>
        </p:nvSpPr>
        <p:spPr/>
        <p:txBody>
          <a:bodyPr/>
          <a:lstStyle/>
          <a:p>
            <a:r>
              <a:rPr lang="en-CA" dirty="0" smtClean="0"/>
              <a:t>EC raised several questions on the protocols used for laboratory samples, and with respect to conformance with the AANDC 1996 QA/QC guidelines.</a:t>
            </a:r>
          </a:p>
          <a:p>
            <a:r>
              <a:rPr lang="en-CA" dirty="0" smtClean="0"/>
              <a:t>AEM will review lab practices and may be suggesting the 1996 guidelines be revisited.</a:t>
            </a:r>
          </a:p>
          <a:p>
            <a:r>
              <a:rPr lang="en-CA" dirty="0" smtClean="0"/>
              <a:t>EC acknowledges that accredited labs are used, and anticipates that questions can be addressed. </a:t>
            </a:r>
          </a:p>
          <a:p>
            <a:pPr marL="0" indent="0">
              <a:buNone/>
            </a:pPr>
            <a:r>
              <a:rPr lang="en-CA" dirty="0"/>
              <a:t>	</a:t>
            </a:r>
            <a:r>
              <a:rPr lang="en-CA" dirty="0" smtClean="0"/>
              <a:t>(Will be resolved)</a:t>
            </a:r>
            <a:endParaRPr lang="en-US" dirty="0"/>
          </a:p>
        </p:txBody>
      </p:sp>
    </p:spTree>
    <p:extLst>
      <p:ext uri="{BB962C8B-B14F-4D97-AF65-F5344CB8AC3E}">
        <p14:creationId xmlns:p14="http://schemas.microsoft.com/office/powerpoint/2010/main" val="614294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Ammonia Management Plan</a:t>
            </a:r>
            <a:endParaRPr lang="en-US" dirty="0"/>
          </a:p>
        </p:txBody>
      </p:sp>
      <p:sp>
        <p:nvSpPr>
          <p:cNvPr id="3" name="Content Placeholder 2"/>
          <p:cNvSpPr>
            <a:spLocks noGrp="1"/>
          </p:cNvSpPr>
          <p:nvPr>
            <p:ph idx="1"/>
          </p:nvPr>
        </p:nvSpPr>
        <p:spPr/>
        <p:txBody>
          <a:bodyPr/>
          <a:lstStyle/>
          <a:p>
            <a:r>
              <a:rPr lang="en-CA" dirty="0" smtClean="0"/>
              <a:t>EC requested tracking of ammonia loadings be included in the plan as a tool to inform management of loss rates and for source management.</a:t>
            </a:r>
          </a:p>
          <a:p>
            <a:r>
              <a:rPr lang="en-CA" dirty="0" smtClean="0"/>
              <a:t>AEM directed EC to numbers available in the Water Management Report and Plan (March 2014) that indicated ammonia concentrations were being used as model inputs.</a:t>
            </a:r>
          </a:p>
          <a:p>
            <a:pPr marL="0" indent="0">
              <a:buNone/>
            </a:pPr>
            <a:r>
              <a:rPr lang="en-CA" dirty="0"/>
              <a:t>	</a:t>
            </a:r>
            <a:r>
              <a:rPr lang="en-CA" dirty="0" smtClean="0"/>
              <a:t>(For discussion)</a:t>
            </a:r>
            <a:endParaRPr lang="en-US" dirty="0"/>
          </a:p>
        </p:txBody>
      </p:sp>
    </p:spTree>
    <p:extLst>
      <p:ext uri="{BB962C8B-B14F-4D97-AF65-F5344CB8AC3E}">
        <p14:creationId xmlns:p14="http://schemas.microsoft.com/office/powerpoint/2010/main" val="208268827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78D123AED9D145841C1A81185AAF14" ma:contentTypeVersion="1" ma:contentTypeDescription="Create a new document." ma:contentTypeScope="" ma:versionID="b4d5b4016aa6e0842a1d0a23f84f0695">
  <xsd:schema xmlns:xsd="http://www.w3.org/2001/XMLSchema" xmlns:p="http://schemas.microsoft.com/office/2006/metadata/properties" targetNamespace="http://schemas.microsoft.com/office/2006/metadata/properties" ma:root="true" ma:fieldsID="1247942a996176ef402183e76e2c4ea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2340DC1-BB8F-461A-8028-1D7E422E9E51}">
  <ds:schemaRefs>
    <ds:schemaRef ds:uri="http://purl.org/dc/elements/1.1/"/>
    <ds:schemaRef ds:uri="http://schemas.openxmlformats.org/package/2006/metadata/core-properties"/>
    <ds:schemaRef ds:uri="http://purl.org/dc/dcmitype/"/>
    <ds:schemaRef ds:uri="http://www.w3.org/XML/1998/namespace"/>
    <ds:schemaRef ds:uri="http://purl.org/dc/terms/"/>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9EF802E9-ADE6-4A97-AEE4-E2C2F5297316}">
  <ds:schemaRefs>
    <ds:schemaRef ds:uri="http://schemas.microsoft.com/sharepoint/v3/contenttype/forms"/>
  </ds:schemaRefs>
</ds:datastoreItem>
</file>

<file path=customXml/itemProps3.xml><?xml version="1.0" encoding="utf-8"?>
<ds:datastoreItem xmlns:ds="http://schemas.openxmlformats.org/officeDocument/2006/customXml" ds:itemID="{1F2A9E86-3372-47DC-80EB-332D21D225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12476</TotalTime>
  <Words>1265</Words>
  <Application>Microsoft Office PowerPoint</Application>
  <PresentationFormat>On-screen Show (4:3)</PresentationFormat>
  <Paragraphs>104</Paragraphs>
  <Slides>14</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Wingdings</vt:lpstr>
      <vt:lpstr>Arial Unicode MS</vt:lpstr>
      <vt:lpstr>Default Design</vt:lpstr>
      <vt:lpstr>Environment Canada’s Presentation  to the Nunavut Water Board  Technical Meeting Regarding Agnico-Eagle’s  Meadowbank Gold Project Type A Water Licence Renewal</vt:lpstr>
      <vt:lpstr>Outline</vt:lpstr>
      <vt:lpstr>Summary of Review</vt:lpstr>
      <vt:lpstr>Summary of Review</vt:lpstr>
      <vt:lpstr>Regulation of Major Ions</vt:lpstr>
      <vt:lpstr>Addition of Phosphorus to Group 1</vt:lpstr>
      <vt:lpstr>Weak-Acid Dissociable Cyanide</vt:lpstr>
      <vt:lpstr>Quality Control/Quality Assurance</vt:lpstr>
      <vt:lpstr>Ammonia Management Plan</vt:lpstr>
      <vt:lpstr>Ammonia Best Practices</vt:lpstr>
      <vt:lpstr>Waste Rock Testing</vt:lpstr>
      <vt:lpstr>Resolved Issues</vt:lpstr>
      <vt:lpstr>Resolved Issues</vt:lpstr>
      <vt:lpstr>Conclusion</vt:lpstr>
    </vt:vector>
  </TitlesOfParts>
  <Company>Environment Canada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 River EA PreHearing Conf 2011</dc:title>
  <dc:creator>Mark Dahl</dc:creator>
  <cp:lastModifiedBy>Wilson,Anne [Edm]</cp:lastModifiedBy>
  <cp:revision>537</cp:revision>
  <dcterms:created xsi:type="dcterms:W3CDTF">2006-02-27T19:58:49Z</dcterms:created>
  <dcterms:modified xsi:type="dcterms:W3CDTF">2015-01-14T13:41:19Z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0x010100C278D123AED9D145841C1A81185AAF14</vt:lpwstr>
  </property>
</Properties>
</file>